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30"/>
  </p:notesMasterIdLst>
  <p:handoutMasterIdLst>
    <p:handoutMasterId r:id="rId31"/>
  </p:handoutMasterIdLst>
  <p:sldIdLst>
    <p:sldId id="276" r:id="rId2"/>
    <p:sldId id="557" r:id="rId3"/>
    <p:sldId id="536" r:id="rId4"/>
    <p:sldId id="562" r:id="rId5"/>
    <p:sldId id="546" r:id="rId6"/>
    <p:sldId id="547" r:id="rId7"/>
    <p:sldId id="517" r:id="rId8"/>
    <p:sldId id="535" r:id="rId9"/>
    <p:sldId id="560" r:id="rId10"/>
    <p:sldId id="550" r:id="rId11"/>
    <p:sldId id="522" r:id="rId12"/>
    <p:sldId id="537" r:id="rId13"/>
    <p:sldId id="552" r:id="rId14"/>
    <p:sldId id="558" r:id="rId15"/>
    <p:sldId id="532" r:id="rId16"/>
    <p:sldId id="539" r:id="rId17"/>
    <p:sldId id="561" r:id="rId18"/>
    <p:sldId id="553" r:id="rId19"/>
    <p:sldId id="554" r:id="rId20"/>
    <p:sldId id="555" r:id="rId21"/>
    <p:sldId id="556" r:id="rId22"/>
    <p:sldId id="538" r:id="rId23"/>
    <p:sldId id="530" r:id="rId24"/>
    <p:sldId id="521" r:id="rId25"/>
    <p:sldId id="541" r:id="rId26"/>
    <p:sldId id="518" r:id="rId27"/>
    <p:sldId id="527" r:id="rId28"/>
    <p:sldId id="528" r:id="rId29"/>
  </p:sldIdLst>
  <p:sldSz cx="9144000" cy="6858000" type="screen4x3"/>
  <p:notesSz cx="6997700" cy="9271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E00"/>
    <a:srgbClr val="135C00"/>
    <a:srgbClr val="285C00"/>
    <a:srgbClr val="000099"/>
    <a:srgbClr val="990000"/>
    <a:srgbClr val="FF0000"/>
    <a:srgbClr val="004C00"/>
    <a:srgbClr val="FF5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65" autoAdjust="0"/>
    <p:restoredTop sz="99176" autoAdjust="0"/>
  </p:normalViewPr>
  <p:slideViewPr>
    <p:cSldViewPr snapToGrid="0">
      <p:cViewPr varScale="1">
        <p:scale>
          <a:sx n="70" d="100"/>
          <a:sy n="70" d="100"/>
        </p:scale>
        <p:origin x="-600" y="-108"/>
      </p:cViewPr>
      <p:guideLst>
        <p:guide orient="horz" pos="50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-2280" y="-78"/>
      </p:cViewPr>
      <p:guideLst>
        <p:guide orient="horz" pos="2920"/>
        <p:guide pos="22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Documents%20and%20Settings\rohlfine\Local%20Settings\Temporary%20Internet%20Files\Content.Outlook\VXPTP2R8\EWD_Appropriations_15APR11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CNAS6P\SC-25\!Individual%20Personal%20Folders\Mike\Archive\Presentations\HEPAP%20March%202011\budget%20info\funding_history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ke\Work\budget%20presentation\FY%2012%20Cong%20HEP%20-%20FMIS%20mod%20Feb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ke\Work\budget%20presentation\FY%2012%20Cong%20HEP%20-%20FMIS%20mod%20Feb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3063155533202436E-2"/>
          <c:y val="0.10351562500000012"/>
          <c:w val="0.80931049600943161"/>
          <c:h val="0.82812500000000233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1"/>
            <c:spPr>
              <a:solidFill>
                <a:srgbClr val="00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4"/>
            <c:spPr>
              <a:solidFill>
                <a:srgbClr val="00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6"/>
            <c:spPr>
              <a:solidFill>
                <a:srgbClr val="00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9"/>
            <c:spPr>
              <a:solidFill>
                <a:srgbClr val="00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1"/>
            <c:spPr>
              <a:solidFill>
                <a:srgbClr val="00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2"/>
            <c:spPr>
              <a:solidFill>
                <a:srgbClr val="00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6"/>
            <c:spPr>
              <a:solidFill>
                <a:srgbClr val="00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7"/>
            <c:spPr>
              <a:solidFill>
                <a:srgbClr val="00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1"/>
            <c:spPr>
              <a:solidFill>
                <a:srgbClr val="00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3"/>
            <c:spPr>
              <a:solidFill>
                <a:srgbClr val="00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4"/>
            <c:spPr>
              <a:solidFill>
                <a:srgbClr val="00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cat>
            <c:strRef>
              <c:f>Data!$P$6:$P$40</c:f>
              <c:strCache>
                <c:ptCount val="35"/>
                <c:pt idx="0">
                  <c:v>11</c:v>
                </c:pt>
                <c:pt idx="1">
                  <c:v>10</c:v>
                </c:pt>
                <c:pt idx="2">
                  <c:v>09</c:v>
                </c:pt>
                <c:pt idx="3">
                  <c:v>08</c:v>
                </c:pt>
                <c:pt idx="4">
                  <c:v>07</c:v>
                </c:pt>
                <c:pt idx="5">
                  <c:v>06</c:v>
                </c:pt>
                <c:pt idx="6">
                  <c:v>05</c:v>
                </c:pt>
                <c:pt idx="7">
                  <c:v>04</c:v>
                </c:pt>
                <c:pt idx="8">
                  <c:v>03</c:v>
                </c:pt>
                <c:pt idx="9">
                  <c:v>02</c:v>
                </c:pt>
                <c:pt idx="10">
                  <c:v>01</c:v>
                </c:pt>
                <c:pt idx="11">
                  <c:v>00</c:v>
                </c:pt>
                <c:pt idx="12">
                  <c:v>99</c:v>
                </c:pt>
                <c:pt idx="13">
                  <c:v>98</c:v>
                </c:pt>
                <c:pt idx="14">
                  <c:v>97</c:v>
                </c:pt>
                <c:pt idx="15">
                  <c:v>96</c:v>
                </c:pt>
                <c:pt idx="16">
                  <c:v>95</c:v>
                </c:pt>
                <c:pt idx="17">
                  <c:v>94</c:v>
                </c:pt>
                <c:pt idx="18">
                  <c:v>93</c:v>
                </c:pt>
                <c:pt idx="19">
                  <c:v>92</c:v>
                </c:pt>
                <c:pt idx="20">
                  <c:v>91</c:v>
                </c:pt>
                <c:pt idx="21">
                  <c:v>90</c:v>
                </c:pt>
                <c:pt idx="22">
                  <c:v>89</c:v>
                </c:pt>
                <c:pt idx="23">
                  <c:v>88</c:v>
                </c:pt>
                <c:pt idx="24">
                  <c:v>87</c:v>
                </c:pt>
                <c:pt idx="25">
                  <c:v>86</c:v>
                </c:pt>
                <c:pt idx="26">
                  <c:v>85</c:v>
                </c:pt>
                <c:pt idx="27">
                  <c:v>84</c:v>
                </c:pt>
                <c:pt idx="28">
                  <c:v>83</c:v>
                </c:pt>
                <c:pt idx="29">
                  <c:v>82</c:v>
                </c:pt>
                <c:pt idx="30">
                  <c:v>81</c:v>
                </c:pt>
                <c:pt idx="31">
                  <c:v>80</c:v>
                </c:pt>
                <c:pt idx="32">
                  <c:v>79</c:v>
                </c:pt>
                <c:pt idx="33">
                  <c:v>78</c:v>
                </c:pt>
                <c:pt idx="34">
                  <c:v>77</c:v>
                </c:pt>
              </c:strCache>
            </c:strRef>
          </c:cat>
          <c:val>
            <c:numRef>
              <c:f>Data!$Q$6:$Q$40</c:f>
              <c:numCache>
                <c:formatCode>General</c:formatCode>
                <c:ptCount val="35"/>
                <c:pt idx="0">
                  <c:v>197</c:v>
                </c:pt>
                <c:pt idx="1">
                  <c:v>28</c:v>
                </c:pt>
                <c:pt idx="2">
                  <c:v>162</c:v>
                </c:pt>
                <c:pt idx="3">
                  <c:v>87</c:v>
                </c:pt>
                <c:pt idx="4">
                  <c:v>138</c:v>
                </c:pt>
                <c:pt idx="5">
                  <c:v>50</c:v>
                </c:pt>
                <c:pt idx="6">
                  <c:v>69</c:v>
                </c:pt>
                <c:pt idx="7">
                  <c:v>62</c:v>
                </c:pt>
                <c:pt idx="8">
                  <c:v>143</c:v>
                </c:pt>
                <c:pt idx="9">
                  <c:v>43</c:v>
                </c:pt>
                <c:pt idx="10">
                  <c:v>27</c:v>
                </c:pt>
                <c:pt idx="11">
                  <c:v>-1</c:v>
                </c:pt>
                <c:pt idx="12">
                  <c:v>7</c:v>
                </c:pt>
                <c:pt idx="13">
                  <c:v>13</c:v>
                </c:pt>
                <c:pt idx="14">
                  <c:v>0</c:v>
                </c:pt>
                <c:pt idx="15">
                  <c:v>44</c:v>
                </c:pt>
                <c:pt idx="16">
                  <c:v>-36</c:v>
                </c:pt>
                <c:pt idx="17">
                  <c:v>28</c:v>
                </c:pt>
                <c:pt idx="18">
                  <c:v>2</c:v>
                </c:pt>
                <c:pt idx="19">
                  <c:v>-44</c:v>
                </c:pt>
                <c:pt idx="20">
                  <c:v>36</c:v>
                </c:pt>
                <c:pt idx="21">
                  <c:v>-1</c:v>
                </c:pt>
                <c:pt idx="22">
                  <c:v>-73</c:v>
                </c:pt>
                <c:pt idx="23">
                  <c:v>83</c:v>
                </c:pt>
                <c:pt idx="24">
                  <c:v>18</c:v>
                </c:pt>
                <c:pt idx="25">
                  <c:v>31</c:v>
                </c:pt>
                <c:pt idx="26">
                  <c:v>-76</c:v>
                </c:pt>
                <c:pt idx="27">
                  <c:v>-78</c:v>
                </c:pt>
                <c:pt idx="28">
                  <c:v>82</c:v>
                </c:pt>
                <c:pt idx="29">
                  <c:v>65</c:v>
                </c:pt>
                <c:pt idx="30">
                  <c:v>1</c:v>
                </c:pt>
                <c:pt idx="31">
                  <c:v>-5</c:v>
                </c:pt>
                <c:pt idx="32">
                  <c:v>18</c:v>
                </c:pt>
                <c:pt idx="33">
                  <c:v>-54</c:v>
                </c:pt>
                <c:pt idx="34">
                  <c:v>-80</c:v>
                </c:pt>
              </c:numCache>
            </c:numRef>
          </c:val>
        </c:ser>
        <c:axId val="171186432"/>
        <c:axId val="171192704"/>
      </c:barChart>
      <c:catAx>
        <c:axId val="171186432"/>
        <c:scaling>
          <c:orientation val="maxMin"/>
        </c:scaling>
        <c:axPos val="b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600"/>
                  <a:t>Fiscal Year</a:t>
                </a:r>
              </a:p>
            </c:rich>
          </c:tx>
          <c:layout>
            <c:manualLayout>
              <c:xMode val="edge"/>
              <c:yMode val="edge"/>
              <c:x val="0.41905286194526797"/>
              <c:y val="0.798828125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25" b="1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en-US"/>
          </a:p>
        </c:txPr>
        <c:crossAx val="171192704"/>
        <c:crossesAt val="0"/>
        <c:auto val="1"/>
        <c:lblAlgn val="ctr"/>
        <c:lblOffset val="100"/>
        <c:tickLblSkip val="1"/>
        <c:tickMarkSkip val="1"/>
      </c:catAx>
      <c:valAx>
        <c:axId val="171192704"/>
        <c:scaling>
          <c:orientation val="minMax"/>
          <c:max val="200"/>
          <c:min val="-100"/>
        </c:scaling>
        <c:axPos val="r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600" dirty="0"/>
                  <a:t>Days Beyond </a:t>
                </a:r>
                <a:r>
                  <a:rPr lang="en-US" sz="1600" dirty="0" smtClean="0"/>
                  <a:t>Start of Fiscal Year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0.94172397754078474"/>
              <c:y val="9.376106588371412E-2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1186432"/>
        <c:crosses val="autoZero"/>
        <c:crossBetween val="between"/>
        <c:majorUnit val="25"/>
        <c:minorUnit val="5"/>
      </c:valAx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/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9.6764624760888193E-2"/>
          <c:y val="4.1481481481481494E-2"/>
          <c:w val="0.70796423328439995"/>
          <c:h val="0.72095678040244959"/>
        </c:manualLayout>
      </c:layout>
      <c:barChart>
        <c:barDir val="col"/>
        <c:grouping val="clustered"/>
        <c:ser>
          <c:idx val="0"/>
          <c:order val="0"/>
          <c:tx>
            <c:strRef>
              <c:f>Sheet1!$C$3</c:f>
              <c:strCache>
                <c:ptCount val="1"/>
                <c:pt idx="0">
                  <c:v>Rest of SC</c:v>
                </c:pt>
              </c:strCache>
            </c:strRef>
          </c:tx>
          <c:cat>
            <c:strRef>
              <c:f>Sheet1!$A$4:$A$21</c:f>
              <c:strCache>
                <c:ptCount val="18"/>
                <c:pt idx="0">
                  <c:v>FY 1995</c:v>
                </c:pt>
                <c:pt idx="1">
                  <c:v>FY 1996</c:v>
                </c:pt>
                <c:pt idx="2">
                  <c:v>FY 1997</c:v>
                </c:pt>
                <c:pt idx="3">
                  <c:v>FY 1998</c:v>
                </c:pt>
                <c:pt idx="4">
                  <c:v>FY 1999</c:v>
                </c:pt>
                <c:pt idx="5">
                  <c:v>FY 2000</c:v>
                </c:pt>
                <c:pt idx="6">
                  <c:v>FY 2001</c:v>
                </c:pt>
                <c:pt idx="7">
                  <c:v>FY 2002</c:v>
                </c:pt>
                <c:pt idx="8">
                  <c:v>FY 2003</c:v>
                </c:pt>
                <c:pt idx="9">
                  <c:v>FY 2004</c:v>
                </c:pt>
                <c:pt idx="10">
                  <c:v>FY 2005</c:v>
                </c:pt>
                <c:pt idx="11">
                  <c:v>FY 2006</c:v>
                </c:pt>
                <c:pt idx="12">
                  <c:v>FY 2007</c:v>
                </c:pt>
                <c:pt idx="13">
                  <c:v>FY 2008</c:v>
                </c:pt>
                <c:pt idx="14">
                  <c:v>FY 2009</c:v>
                </c:pt>
                <c:pt idx="15">
                  <c:v>FY 2010</c:v>
                </c:pt>
                <c:pt idx="16">
                  <c:v>FY 2011 CR</c:v>
                </c:pt>
                <c:pt idx="17">
                  <c:v>FY 2012 Request</c:v>
                </c:pt>
              </c:strCache>
            </c:strRef>
          </c:cat>
          <c:val>
            <c:numRef>
              <c:f>Sheet1!$C$4:$C$21</c:f>
              <c:numCache>
                <c:formatCode>#,##0_);\-#,##0_);\—_)</c:formatCode>
                <c:ptCount val="18"/>
                <c:pt idx="0">
                  <c:v>2063.264999999999</c:v>
                </c:pt>
                <c:pt idx="1">
                  <c:v>1845.8679999999997</c:v>
                </c:pt>
                <c:pt idx="2">
                  <c:v>1837.527</c:v>
                </c:pt>
                <c:pt idx="3">
                  <c:v>1835.7980000000002</c:v>
                </c:pt>
                <c:pt idx="4">
                  <c:v>2054.6230000000005</c:v>
                </c:pt>
                <c:pt idx="5">
                  <c:v>2142.4920000000002</c:v>
                </c:pt>
                <c:pt idx="6">
                  <c:v>2523.2799999999997</c:v>
                </c:pt>
                <c:pt idx="7">
                  <c:v>2577.9489999999987</c:v>
                </c:pt>
                <c:pt idx="8">
                  <c:v>2605.0679999999998</c:v>
                </c:pt>
                <c:pt idx="9">
                  <c:v>2806.608999999999</c:v>
                </c:pt>
                <c:pt idx="10">
                  <c:v>2912.75</c:v>
                </c:pt>
                <c:pt idx="11">
                  <c:v>2933.8059999999996</c:v>
                </c:pt>
                <c:pt idx="12">
                  <c:v>3104.1790000000001</c:v>
                </c:pt>
                <c:pt idx="13">
                  <c:v>3380.0379999999996</c:v>
                </c:pt>
                <c:pt idx="14">
                  <c:v>4031.3020000000001</c:v>
                </c:pt>
                <c:pt idx="15">
                  <c:v>4173.076</c:v>
                </c:pt>
                <c:pt idx="16">
                  <c:v>4026.5</c:v>
                </c:pt>
                <c:pt idx="17">
                  <c:v>4618.9139999999998</c:v>
                </c:pt>
              </c:numCache>
            </c:numRef>
          </c:val>
        </c:ser>
        <c:ser>
          <c:idx val="1"/>
          <c:order val="1"/>
          <c:tx>
            <c:strRef>
              <c:f>Sheet1!$D$3</c:f>
              <c:strCache>
                <c:ptCount val="1"/>
                <c:pt idx="0">
                  <c:v>HEP</c:v>
                </c:pt>
              </c:strCache>
            </c:strRef>
          </c:tx>
          <c:cat>
            <c:strRef>
              <c:f>Sheet1!$A$4:$A$21</c:f>
              <c:strCache>
                <c:ptCount val="18"/>
                <c:pt idx="0">
                  <c:v>FY 1995</c:v>
                </c:pt>
                <c:pt idx="1">
                  <c:v>FY 1996</c:v>
                </c:pt>
                <c:pt idx="2">
                  <c:v>FY 1997</c:v>
                </c:pt>
                <c:pt idx="3">
                  <c:v>FY 1998</c:v>
                </c:pt>
                <c:pt idx="4">
                  <c:v>FY 1999</c:v>
                </c:pt>
                <c:pt idx="5">
                  <c:v>FY 2000</c:v>
                </c:pt>
                <c:pt idx="6">
                  <c:v>FY 2001</c:v>
                </c:pt>
                <c:pt idx="7">
                  <c:v>FY 2002</c:v>
                </c:pt>
                <c:pt idx="8">
                  <c:v>FY 2003</c:v>
                </c:pt>
                <c:pt idx="9">
                  <c:v>FY 2004</c:v>
                </c:pt>
                <c:pt idx="10">
                  <c:v>FY 2005</c:v>
                </c:pt>
                <c:pt idx="11">
                  <c:v>FY 2006</c:v>
                </c:pt>
                <c:pt idx="12">
                  <c:v>FY 2007</c:v>
                </c:pt>
                <c:pt idx="13">
                  <c:v>FY 2008</c:v>
                </c:pt>
                <c:pt idx="14">
                  <c:v>FY 2009</c:v>
                </c:pt>
                <c:pt idx="15">
                  <c:v>FY 2010</c:v>
                </c:pt>
                <c:pt idx="16">
                  <c:v>FY 2011 CR</c:v>
                </c:pt>
                <c:pt idx="17">
                  <c:v>FY 2012 Request</c:v>
                </c:pt>
              </c:strCache>
            </c:strRef>
          </c:cat>
          <c:val>
            <c:numRef>
              <c:f>Sheet1!$D$4:$D$21</c:f>
              <c:numCache>
                <c:formatCode>#,##0.0_);\-#,##0.0_);\—\—_)</c:formatCode>
                <c:ptCount val="18"/>
                <c:pt idx="0">
                  <c:v>632.16300000000001</c:v>
                </c:pt>
                <c:pt idx="1">
                  <c:v>656.40300000000002</c:v>
                </c:pt>
                <c:pt idx="2">
                  <c:v>658.2</c:v>
                </c:pt>
                <c:pt idx="3">
                  <c:v>666.73900000000003</c:v>
                </c:pt>
                <c:pt idx="4">
                  <c:v>679.10599999999999</c:v>
                </c:pt>
                <c:pt idx="5">
                  <c:v>683.11800000000005</c:v>
                </c:pt>
                <c:pt idx="6">
                  <c:v>695.92699999999979</c:v>
                </c:pt>
                <c:pt idx="7">
                  <c:v>697.38300000000004</c:v>
                </c:pt>
                <c:pt idx="8">
                  <c:v>702.03800000000001</c:v>
                </c:pt>
                <c:pt idx="9">
                  <c:v>716.17000000000019</c:v>
                </c:pt>
                <c:pt idx="10">
                  <c:v>722.9</c:v>
                </c:pt>
                <c:pt idx="11">
                  <c:v>698.23800000000028</c:v>
                </c:pt>
                <c:pt idx="12">
                  <c:v>732.43399999999997</c:v>
                </c:pt>
                <c:pt idx="13">
                  <c:v>702.8449999999998</c:v>
                </c:pt>
                <c:pt idx="14">
                  <c:v>775.86799999999971</c:v>
                </c:pt>
                <c:pt idx="15">
                  <c:v>790.81099999999981</c:v>
                </c:pt>
                <c:pt idx="16">
                  <c:v>799.5</c:v>
                </c:pt>
                <c:pt idx="17">
                  <c:v>797.2</c:v>
                </c:pt>
              </c:numCache>
            </c:numRef>
          </c:val>
        </c:ser>
        <c:axId val="57064064"/>
        <c:axId val="57213312"/>
      </c:barChart>
      <c:catAx>
        <c:axId val="5706406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57213312"/>
        <c:crosses val="autoZero"/>
        <c:auto val="1"/>
        <c:lblAlgn val="ctr"/>
        <c:lblOffset val="100"/>
      </c:catAx>
      <c:valAx>
        <c:axId val="57213312"/>
        <c:scaling>
          <c:orientation val="minMax"/>
        </c:scaling>
        <c:axPos val="l"/>
        <c:majorGridlines/>
        <c:numFmt formatCode="#,##0_);\-#,##0_);\—_)" sourceLinked="1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57064064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pieChart>
        <c:varyColors val="1"/>
        <c:ser>
          <c:idx val="0"/>
          <c:order val="0"/>
          <c:cat>
            <c:strRef>
              <c:f>Sheet1!$A$2:$A$7</c:f>
              <c:strCache>
                <c:ptCount val="6"/>
                <c:pt idx="0">
                  <c:v>EPP Research</c:v>
                </c:pt>
                <c:pt idx="1">
                  <c:v>Technology Research</c:v>
                </c:pt>
                <c:pt idx="2">
                  <c:v>Facilities</c:v>
                </c:pt>
                <c:pt idx="3">
                  <c:v>MIE</c:v>
                </c:pt>
                <c:pt idx="4">
                  <c:v>Construction</c:v>
                </c:pt>
                <c:pt idx="5">
                  <c:v>SBIR/STTR</c:v>
                </c:pt>
              </c:strCache>
            </c:strRef>
          </c:cat>
          <c:val>
            <c:numRef>
              <c:f>Sheet1!$B$2:$B$7</c:f>
              <c:numCache>
                <c:formatCode>#,##0</c:formatCode>
                <c:ptCount val="6"/>
                <c:pt idx="0">
                  <c:v>289531.36</c:v>
                </c:pt>
                <c:pt idx="1">
                  <c:v>165133.5</c:v>
                </c:pt>
                <c:pt idx="2">
                  <c:v>220131</c:v>
                </c:pt>
                <c:pt idx="3">
                  <c:v>49240</c:v>
                </c:pt>
                <c:pt idx="4">
                  <c:v>54000</c:v>
                </c:pt>
                <c:pt idx="5">
                  <c:v>19164</c:v>
                </c:pt>
              </c:numCache>
            </c:numRef>
          </c:val>
        </c:ser>
        <c:firstSliceAng val="0"/>
      </c:pieChart>
    </c:plotArea>
    <c:legend>
      <c:legendPos val="r"/>
      <c:layout/>
      <c:txPr>
        <a:bodyPr/>
        <a:lstStyle/>
        <a:p>
          <a:pPr>
            <a:defRPr sz="1600" baseline="0"/>
          </a:pPr>
          <a:endParaRPr lang="en-US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pieChart>
        <c:varyColors val="1"/>
        <c:ser>
          <c:idx val="0"/>
          <c:order val="0"/>
          <c:dPt>
            <c:idx val="2"/>
            <c:spPr>
              <a:solidFill>
                <a:srgbClr val="7030A0"/>
              </a:solidFill>
            </c:spPr>
          </c:dPt>
          <c:dPt>
            <c:idx val="4"/>
            <c:spPr>
              <a:solidFill>
                <a:schemeClr val="accent3">
                  <a:lumMod val="75000"/>
                </a:schemeClr>
              </a:solidFill>
            </c:spPr>
          </c:dPt>
          <c:cat>
            <c:strRef>
              <c:f>Sheet1!$A$11:$A$15</c:f>
              <c:strCache>
                <c:ptCount val="5"/>
                <c:pt idx="0">
                  <c:v>Proton</c:v>
                </c:pt>
                <c:pt idx="1">
                  <c:v>Electron</c:v>
                </c:pt>
                <c:pt idx="2">
                  <c:v>Non-accelerator</c:v>
                </c:pt>
                <c:pt idx="3">
                  <c:v>Theory</c:v>
                </c:pt>
                <c:pt idx="4">
                  <c:v>Advanced Tech</c:v>
                </c:pt>
              </c:strCache>
            </c:strRef>
          </c:cat>
          <c:val>
            <c:numRef>
              <c:f>Sheet1!$B$11:$B$15</c:f>
              <c:numCache>
                <c:formatCode>#,##0</c:formatCode>
                <c:ptCount val="5"/>
                <c:pt idx="0">
                  <c:v>412707</c:v>
                </c:pt>
                <c:pt idx="1">
                  <c:v>22319</c:v>
                </c:pt>
                <c:pt idx="2">
                  <c:v>81852.36</c:v>
                </c:pt>
                <c:pt idx="3">
                  <c:v>68914</c:v>
                </c:pt>
                <c:pt idx="4">
                  <c:v>152743.5</c:v>
                </c:pt>
              </c:numCache>
            </c:numRef>
          </c:val>
        </c:ser>
        <c:firstSliceAng val="0"/>
      </c:pieChart>
    </c:plotArea>
    <c:legend>
      <c:legendPos val="r"/>
      <c:layout/>
      <c:txPr>
        <a:bodyPr/>
        <a:lstStyle/>
        <a:p>
          <a:pPr>
            <a:defRPr sz="1600" baseline="0"/>
          </a:pPr>
          <a:endParaRPr lang="en-US"/>
        </a:p>
      </c:txPr>
    </c:legend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0.74713</cdr:x>
      <cdr:y>0.09836</cdr:y>
    </cdr:from>
    <cdr:to>
      <cdr:x>0.85022</cdr:x>
      <cdr:y>0.16979</cdr:y>
    </cdr:to>
    <cdr:sp macro="" textlink="">
      <cdr:nvSpPr>
        <cdr:cNvPr id="4" name="Straight Arrow Connector 3"/>
        <cdr:cNvSpPr/>
      </cdr:nvSpPr>
      <cdr:spPr>
        <a:xfrm xmlns:a="http://schemas.openxmlformats.org/drawingml/2006/main">
          <a:off x="4953000" y="457200"/>
          <a:ext cx="683425" cy="332020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FF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8" tIns="45679" rIns="91358" bIns="45679" numCol="1" anchor="t" anchorCtr="0" compatLnSpc="1">
            <a:prstTxWarp prst="textNoShape">
              <a:avLst/>
            </a:prstTxWarp>
          </a:bodyPr>
          <a:lstStyle>
            <a:lvl1pPr defTabSz="912813"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8" tIns="45679" rIns="91358" bIns="45679" numCol="1" anchor="t" anchorCtr="0" compatLnSpc="1">
            <a:prstTxWarp prst="textNoShape">
              <a:avLst/>
            </a:prstTxWarp>
          </a:bodyPr>
          <a:lstStyle>
            <a:lvl1pPr algn="r" defTabSz="912813"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7450"/>
            <a:ext cx="3032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8" tIns="45679" rIns="91358" bIns="45679" numCol="1" anchor="b" anchorCtr="0" compatLnSpc="1">
            <a:prstTxWarp prst="textNoShape">
              <a:avLst/>
            </a:prstTxWarp>
          </a:bodyPr>
          <a:lstStyle>
            <a:lvl1pPr defTabSz="912813"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07450"/>
            <a:ext cx="3032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8" tIns="45679" rIns="91358" bIns="45679" numCol="1" anchor="b" anchorCtr="0" compatLnSpc="1">
            <a:prstTxWarp prst="textNoShape">
              <a:avLst/>
            </a:prstTxWarp>
          </a:bodyPr>
          <a:lstStyle>
            <a:lvl1pPr algn="r" defTabSz="912813" eaLnBrk="1" hangingPunct="1">
              <a:defRPr sz="1200" b="0"/>
            </a:lvl1pPr>
          </a:lstStyle>
          <a:p>
            <a:pPr>
              <a:defRPr/>
            </a:pPr>
            <a:fld id="{A893D9EB-B162-4A7E-8EDF-56E2F0D47F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71" tIns="46085" rIns="92171" bIns="46085" numCol="1" anchor="t" anchorCtr="0" compatLnSpc="1">
            <a:prstTxWarp prst="textNoShape">
              <a:avLst/>
            </a:prstTxWarp>
          </a:bodyPr>
          <a:lstStyle>
            <a:lvl1pPr defTabSz="920750"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71" tIns="46085" rIns="92171" bIns="46085" numCol="1" anchor="t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5325"/>
            <a:ext cx="4637088" cy="34782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03725"/>
            <a:ext cx="559752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71" tIns="46085" rIns="92171" bIns="460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32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71" tIns="46085" rIns="92171" bIns="46085" numCol="1" anchor="b" anchorCtr="0" compatLnSpc="1">
            <a:prstTxWarp prst="textNoShape">
              <a:avLst/>
            </a:prstTxWarp>
          </a:bodyPr>
          <a:lstStyle>
            <a:lvl1pPr defTabSz="920750"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07450"/>
            <a:ext cx="3032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71" tIns="46085" rIns="92171" bIns="46085" numCol="1" anchor="b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 b="0"/>
            </a:lvl1pPr>
          </a:lstStyle>
          <a:p>
            <a:pPr>
              <a:defRPr/>
            </a:pPr>
            <a:fld id="{51D4479E-CBEF-48C8-A4BE-05BEF02A83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18BE0A-7002-4007-A20B-B3D59397AAA0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14EFE-83F0-4166-A560-48C1E8F071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B7DCF-D74A-4E23-A04A-52930CFDED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72064-9B68-43A4-8979-5583C1253A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1925"/>
            <a:ext cx="2057400" cy="63071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1925"/>
            <a:ext cx="6019800" cy="63071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B36E6-1240-4360-A88A-717D6C918A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1650" y="161925"/>
            <a:ext cx="5165725" cy="723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70000"/>
            <a:ext cx="4038600" cy="5199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270000"/>
            <a:ext cx="4038600" cy="51990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604EE-A4DF-4408-AC92-8AB28317A7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041650" y="161925"/>
            <a:ext cx="5165725" cy="723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70000"/>
            <a:ext cx="4038600" cy="25225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70000"/>
            <a:ext cx="4038600" cy="25225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4938"/>
            <a:ext cx="4038600" cy="25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4938"/>
            <a:ext cx="4038600" cy="25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5DE41-D122-486E-8E81-FC1B8D52FA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1650" y="161925"/>
            <a:ext cx="5165725" cy="723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70000"/>
            <a:ext cx="4038600" cy="5199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70000"/>
            <a:ext cx="4038600" cy="5199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801EC-E708-4261-9E97-C1498829AC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1650" y="161925"/>
            <a:ext cx="5165725" cy="723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70000"/>
            <a:ext cx="4038600" cy="5199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270000"/>
            <a:ext cx="4038600" cy="5199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73191-1BD1-4CF5-8063-479877CDCC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1788" y="76200"/>
            <a:ext cx="5940425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066800"/>
            <a:ext cx="7999413" cy="54864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477000"/>
            <a:ext cx="28956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780213" y="6381750"/>
            <a:ext cx="2135187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D9EF6-236D-4095-AC5F-902F14526E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5207" y="197436"/>
            <a:ext cx="5165725" cy="723900"/>
          </a:xfrm>
        </p:spPr>
        <p:txBody>
          <a:bodyPr/>
          <a:lstStyle>
            <a:lvl1pPr marL="0" indent="0">
              <a:defRPr b="1">
                <a:solidFill>
                  <a:srgbClr val="285C00"/>
                </a:solidFill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9853C-B391-4898-B497-60121C3DD0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7452" y="206314"/>
            <a:ext cx="5165725" cy="723900"/>
          </a:xfrm>
        </p:spPr>
        <p:txBody>
          <a:bodyPr/>
          <a:lstStyle>
            <a:lvl1pPr>
              <a:defRPr b="1">
                <a:solidFill>
                  <a:srgbClr val="285C00"/>
                </a:solidFill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4379B-208C-4059-BD84-86ED93E55D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BAA53-3E0C-4DD2-9AAF-E00F26FA7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2963" y="197436"/>
            <a:ext cx="5165725" cy="723900"/>
          </a:xfrm>
        </p:spPr>
        <p:txBody>
          <a:bodyPr/>
          <a:lstStyle>
            <a:lvl1pPr>
              <a:defRPr b="1">
                <a:solidFill>
                  <a:srgbClr val="285C00"/>
                </a:solidFill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70000"/>
            <a:ext cx="4038600" cy="5199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70000"/>
            <a:ext cx="4038600" cy="5199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0A77C-1A80-4A37-BFB6-DD35A9CFE0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5FFC2-9AB1-49DF-AAFA-616D6645C9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330" y="188558"/>
            <a:ext cx="5165725" cy="723900"/>
          </a:xfrm>
        </p:spPr>
        <p:txBody>
          <a:bodyPr/>
          <a:lstStyle>
            <a:lvl1pPr>
              <a:defRPr b="1">
                <a:solidFill>
                  <a:srgbClr val="285C00"/>
                </a:solidFill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BE746-73B0-4E46-B487-C8079AC003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75ADB-4252-451A-8A6F-4458443A0B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96E56-3136-4D2E-B43E-6D96A46DEC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1650" y="161925"/>
            <a:ext cx="51657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70000"/>
            <a:ext cx="8229600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66175" y="6619875"/>
            <a:ext cx="3778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3B701C39-1852-4F70-AFF3-7C6C28D0E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3496" name="Rectangle 8"/>
          <p:cNvSpPr>
            <a:spLocks noChangeArrowheads="1"/>
          </p:cNvSpPr>
          <p:nvPr userDrawn="1"/>
        </p:nvSpPr>
        <p:spPr bwMode="auto">
          <a:xfrm>
            <a:off x="0" y="987425"/>
            <a:ext cx="9144000" cy="42863"/>
          </a:xfrm>
          <a:prstGeom prst="rect">
            <a:avLst/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5558" tIns="42028" rIns="85558" bIns="42028"/>
          <a:lstStyle/>
          <a:p>
            <a:pPr algn="ctr" defTabSz="866775">
              <a:lnSpc>
                <a:spcPct val="85000"/>
              </a:lnSpc>
              <a:defRPr/>
            </a:pPr>
            <a:endParaRPr lang="en-US" sz="2200" i="1">
              <a:effectLst>
                <a:outerShdw blurRad="38100" dist="38100" dir="2700000" algn="tl">
                  <a:srgbClr val="FFFFFF"/>
                </a:outerShdw>
              </a:effectLst>
              <a:latin typeface="Book Antiqua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1" r:id="rId13"/>
    <p:sldLayoutId id="2147483902" r:id="rId14"/>
    <p:sldLayoutId id="2147483903" r:id="rId15"/>
    <p:sldLayoutId id="2147483904" r:id="rId16"/>
    <p:sldLayoutId id="2147483905" r:id="rId1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Word_97_-_2003_Document2.doc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342417" y="1865319"/>
            <a:ext cx="6215974" cy="954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07" tIns="45704" rIns="91407" bIns="45704" anchor="ctr">
            <a:spAutoFit/>
          </a:bodyPr>
          <a:lstStyle/>
          <a:p>
            <a:pPr algn="ctr" eaLnBrk="1" hangingPunct="1"/>
            <a:r>
              <a:rPr lang="en-US" sz="2800" dirty="0" smtClean="0">
                <a:solidFill>
                  <a:srgbClr val="005C0F"/>
                </a:solidFill>
                <a:latin typeface="Tahoma" pitchFamily="34" charset="0"/>
                <a:cs typeface="Tahoma" pitchFamily="34" charset="0"/>
              </a:rPr>
              <a:t>Report from DOE</a:t>
            </a:r>
            <a:endParaRPr lang="en-US" sz="2800" dirty="0" smtClean="0">
              <a:latin typeface="Tahoma" pitchFamily="34" charset="0"/>
              <a:cs typeface="Tahoma" pitchFamily="34" charset="0"/>
            </a:endParaRPr>
          </a:p>
          <a:p>
            <a:pPr algn="ctr" eaLnBrk="1" hangingPunct="1"/>
            <a:endParaRPr lang="en-US" sz="2800" dirty="0">
              <a:solidFill>
                <a:srgbClr val="005C0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280025"/>
            <a:ext cx="9086850" cy="1067726"/>
          </a:xfrm>
          <a:noFill/>
        </p:spPr>
        <p:txBody>
          <a:bodyPr lIns="82039" tIns="41020" rIns="82039" bIns="4102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600" dirty="0" smtClean="0">
                <a:latin typeface="Tahoma" pitchFamily="34" charset="0"/>
                <a:cs typeface="Tahoma" pitchFamily="34" charset="0"/>
              </a:rPr>
              <a:t>Glen Crawford</a:t>
            </a:r>
          </a:p>
          <a:p>
            <a:pPr eaLnBrk="1" hangingPunct="1">
              <a:spcBef>
                <a:spcPct val="0"/>
              </a:spcBef>
            </a:pPr>
            <a:r>
              <a:rPr lang="en-US" sz="1600" dirty="0" smtClean="0">
                <a:latin typeface="Tahoma" pitchFamily="34" charset="0"/>
                <a:cs typeface="Tahoma" pitchFamily="34" charset="0"/>
              </a:rPr>
              <a:t>Director, Research and Technology R&amp;D</a:t>
            </a:r>
          </a:p>
          <a:p>
            <a:pPr eaLnBrk="1" hangingPunct="1">
              <a:spcBef>
                <a:spcPct val="0"/>
              </a:spcBef>
            </a:pPr>
            <a:r>
              <a:rPr lang="en-US" sz="1600" dirty="0" smtClean="0">
                <a:latin typeface="Tahoma" pitchFamily="34" charset="0"/>
                <a:cs typeface="Tahoma" pitchFamily="34" charset="0"/>
              </a:rPr>
              <a:t>Office of High Energy Physics</a:t>
            </a:r>
          </a:p>
          <a:p>
            <a:pPr eaLnBrk="1" hangingPunct="1">
              <a:spcBef>
                <a:spcPct val="0"/>
              </a:spcBef>
            </a:pPr>
            <a:r>
              <a:rPr lang="en-US" sz="1600" dirty="0" smtClean="0">
                <a:latin typeface="Tahoma" pitchFamily="34" charset="0"/>
                <a:cs typeface="Tahoma" pitchFamily="34" charset="0"/>
              </a:rPr>
              <a:t>Office of Science, U.S. Department of Energy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423863" y="3390900"/>
            <a:ext cx="8237537" cy="452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039" tIns="41020" rIns="82039" bIns="41020">
            <a:sp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June 2, 2011</a:t>
            </a:r>
            <a:endParaRPr lang="en-US" sz="2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5605" name="Text Box 10"/>
          <p:cNvSpPr txBox="1">
            <a:spLocks noChangeArrowheads="1"/>
          </p:cNvSpPr>
          <p:nvPr/>
        </p:nvSpPr>
        <p:spPr bwMode="auto">
          <a:xfrm>
            <a:off x="6842125" y="171450"/>
            <a:ext cx="2301875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>
                <a:solidFill>
                  <a:srgbClr val="135C00"/>
                </a:solidFill>
              </a:rPr>
              <a:t>OFFICE OF</a:t>
            </a:r>
            <a:r>
              <a:rPr lang="en-US" sz="1400" b="0">
                <a:solidFill>
                  <a:srgbClr val="135C00"/>
                </a:solidFill>
              </a:rPr>
              <a:t> </a:t>
            </a:r>
            <a:r>
              <a:rPr lang="en-US" sz="3200" b="0">
                <a:solidFill>
                  <a:srgbClr val="135C00"/>
                </a:solidFill>
                <a:latin typeface="Arial Black" pitchFamily="34" charset="0"/>
              </a:rPr>
              <a:t>SCIENCE</a:t>
            </a:r>
          </a:p>
        </p:txBody>
      </p:sp>
      <p:pic>
        <p:nvPicPr>
          <p:cNvPr id="25606" name="Picture 9" descr="New_DOE_Logo_Color_0428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300" y="209550"/>
            <a:ext cx="25638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 and HEP Funding Trends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9853C-B391-4898-B497-60121C3DD0A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aphicFrame>
        <p:nvGraphicFramePr>
          <p:cNvPr id="4" name="Chart 3"/>
          <p:cNvGraphicFramePr/>
          <p:nvPr/>
        </p:nvGraphicFramePr>
        <p:xfrm>
          <a:off x="986445" y="1204507"/>
          <a:ext cx="7229475" cy="5324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1879" y="181381"/>
            <a:ext cx="5165725" cy="723900"/>
          </a:xfrm>
        </p:spPr>
        <p:txBody>
          <a:bodyPr/>
          <a:lstStyle/>
          <a:p>
            <a:r>
              <a:rPr lang="en-US" dirty="0" smtClean="0"/>
              <a:t>HEP Major Changes in 2012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467" y="1260272"/>
            <a:ext cx="8492247" cy="5199063"/>
          </a:xfrm>
        </p:spPr>
        <p:txBody>
          <a:bodyPr/>
          <a:lstStyle/>
          <a:p>
            <a:r>
              <a:rPr lang="en-US" sz="1800" dirty="0" smtClean="0"/>
              <a:t>The Tevatron will not run in FY 2012. The proton accelerator complex will run for 6 months to support the neutrino program.</a:t>
            </a:r>
          </a:p>
          <a:p>
            <a:pPr lvl="1"/>
            <a:r>
              <a:rPr lang="en-US" sz="1600" dirty="0" smtClean="0"/>
              <a:t>Funding goes from $126 million in FY 2010 to $103 million in FY 2012.</a:t>
            </a:r>
          </a:p>
          <a:p>
            <a:pPr lvl="1"/>
            <a:r>
              <a:rPr lang="en-US" sz="1600" dirty="0" smtClean="0"/>
              <a:t>The complex will then shutdown to install the accelerator upgrade components of NOvA.</a:t>
            </a:r>
          </a:p>
          <a:p>
            <a:pPr lvl="2"/>
            <a:r>
              <a:rPr lang="en-US" sz="1600" dirty="0" smtClean="0"/>
              <a:t>Beam power will go from 400kW to 700kW.</a:t>
            </a:r>
          </a:p>
          <a:p>
            <a:r>
              <a:rPr lang="en-US" sz="1800" dirty="0" smtClean="0"/>
              <a:t>The NOvA Project is now in the ramp down portion of its profile.</a:t>
            </a:r>
          </a:p>
          <a:p>
            <a:pPr lvl="1"/>
            <a:r>
              <a:rPr lang="en-US" sz="1600" dirty="0" smtClean="0"/>
              <a:t>From $59 M in FY 10 to $41 M in FY 12.</a:t>
            </a:r>
          </a:p>
          <a:p>
            <a:pPr lvl="1"/>
            <a:r>
              <a:rPr lang="en-US" sz="1600" dirty="0" smtClean="0"/>
              <a:t>First detector modules will be installed in FY 2012.  Completion is expected in 2013.</a:t>
            </a:r>
          </a:p>
          <a:p>
            <a:r>
              <a:rPr lang="en-US" sz="1800" dirty="0" smtClean="0"/>
              <a:t>Future Complex R&amp;D is increased to support the development of new ideas to improve the complex.</a:t>
            </a:r>
          </a:p>
          <a:p>
            <a:pPr lvl="1"/>
            <a:r>
              <a:rPr lang="en-US" sz="1600" dirty="0" smtClean="0"/>
              <a:t>The accelerator complex is over 40 years old and the portion of the complex that accelerates protons to 8 GeV is mostly the original equipment.</a:t>
            </a:r>
          </a:p>
          <a:p>
            <a:pPr lvl="2"/>
            <a:r>
              <a:rPr lang="en-US" sz="1600" dirty="0" smtClean="0"/>
              <a:t>From $6.6M in FY 10 to $15M in FY 12 for R&amp;D on a superconducting proton </a:t>
            </a:r>
            <a:r>
              <a:rPr lang="en-US" sz="1600" dirty="0" err="1" smtClean="0"/>
              <a:t>linac</a:t>
            </a:r>
            <a:r>
              <a:rPr lang="en-US" sz="1600" dirty="0" smtClean="0"/>
              <a:t>.</a:t>
            </a:r>
          </a:p>
          <a:p>
            <a:r>
              <a:rPr lang="en-US" sz="1800" dirty="0" smtClean="0"/>
              <a:t>LHC support is decreased by $6.8 M as the LHC Accelerator Upgrade project is completed.</a:t>
            </a:r>
          </a:p>
          <a:p>
            <a:r>
              <a:rPr lang="en-US" sz="1800" dirty="0" smtClean="0"/>
              <a:t>There is $10 M in the other facilities category to support the Homestake mine, while decisions are made on whether DOE can use the mine for the SC program.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54379B-208C-4059-BD84-86ED93E55D8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PROGRAM HIGHLIGHTS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9BAA53-3E0C-4DD2-9AAF-E00F26FA706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06314"/>
            <a:ext cx="6400800" cy="723900"/>
          </a:xfrm>
        </p:spPr>
        <p:txBody>
          <a:bodyPr/>
          <a:lstStyle/>
          <a:p>
            <a:r>
              <a:rPr lang="en-US" dirty="0" smtClean="0"/>
              <a:t>Energy Frontier: Transitioning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n-US" sz="1800" dirty="0" smtClean="0">
                <a:latin typeface="Calibri" pitchFamily="34" charset="0"/>
                <a:cs typeface="Tahoma" pitchFamily="34" charset="0"/>
              </a:rPr>
              <a:t>Tevatron Program</a:t>
            </a:r>
          </a:p>
          <a:p>
            <a:pPr marL="341313" lvl="2" indent="-231775" eaLnBrk="1" hangingPunct="1">
              <a:spcBef>
                <a:spcPts val="40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Calibri" pitchFamily="34" charset="0"/>
                <a:cs typeface="Tahoma" pitchFamily="34" charset="0"/>
              </a:rPr>
              <a:t>The machine is running the best that it ever has.</a:t>
            </a:r>
          </a:p>
          <a:p>
            <a:pPr marL="341313" lvl="2" indent="-231775" eaLnBrk="1" hangingPunct="1">
              <a:spcBef>
                <a:spcPts val="40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Calibri" pitchFamily="34" charset="0"/>
                <a:cs typeface="Tahoma" pitchFamily="34" charset="0"/>
              </a:rPr>
              <a:t>FY 2012 Request supports completion of the analyses </a:t>
            </a:r>
          </a:p>
          <a:p>
            <a:pPr marL="341313" lvl="2" indent="-231775" eaLnBrk="1" hangingPunct="1">
              <a:spcBef>
                <a:spcPts val="400"/>
              </a:spcBef>
              <a:spcAft>
                <a:spcPts val="0"/>
              </a:spcAft>
              <a:buNone/>
              <a:defRPr/>
            </a:pPr>
            <a:r>
              <a:rPr lang="en-US" sz="1600" dirty="0" smtClean="0">
                <a:latin typeface="Calibri" pitchFamily="34" charset="0"/>
                <a:cs typeface="Tahoma" pitchFamily="34" charset="0"/>
              </a:rPr>
              <a:t>with the full data sets.</a:t>
            </a:r>
          </a:p>
          <a:p>
            <a:pPr marL="798513" lvl="3" indent="-231775" eaLnBrk="1" hangingPunct="1">
              <a:spcBef>
                <a:spcPts val="40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Calibri" pitchFamily="34" charset="0"/>
                <a:cs typeface="Tahoma" pitchFamily="34" charset="0"/>
              </a:rPr>
              <a:t>Computing operations at Fermilab and universities.</a:t>
            </a:r>
          </a:p>
          <a:p>
            <a:pPr marL="798513" lvl="3" indent="-231775" eaLnBrk="1" hangingPunct="1">
              <a:spcBef>
                <a:spcPts val="40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Calibri" pitchFamily="34" charset="0"/>
                <a:cs typeface="Tahoma" pitchFamily="34" charset="0"/>
              </a:rPr>
              <a:t>Support of researchers</a:t>
            </a:r>
          </a:p>
          <a:p>
            <a:pPr marL="798513" lvl="3" indent="-231775" eaLnBrk="1" hangingPunct="1">
              <a:spcBef>
                <a:spcPts val="400"/>
              </a:spcBef>
              <a:spcAft>
                <a:spcPts val="0"/>
              </a:spcAft>
              <a:defRPr/>
            </a:pPr>
            <a:endParaRPr lang="en-US" sz="1600" dirty="0" smtClean="0">
              <a:latin typeface="Calibri" pitchFamily="34" charset="0"/>
              <a:cs typeface="Tahoma" pitchFamily="34" charset="0"/>
            </a:endParaRPr>
          </a:p>
          <a:p>
            <a:pPr lvl="0" eaLnBrk="1" hangingPunct="1">
              <a:spcBef>
                <a:spcPts val="300"/>
              </a:spcBef>
              <a:buNone/>
              <a:defRPr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LHC Program</a:t>
            </a:r>
          </a:p>
          <a:p>
            <a:pPr lvl="0" eaLnBrk="1" hangingPunct="1">
              <a:spcBef>
                <a:spcPts val="300"/>
              </a:spcBef>
              <a:defRPr/>
            </a:pPr>
            <a:r>
              <a:rPr lang="en-US" sz="1600" b="0" dirty="0" smtClean="0">
                <a:latin typeface="Calibri" pitchFamily="34" charset="0"/>
                <a:cs typeface="Calibri" pitchFamily="34" charset="0"/>
              </a:rPr>
              <a:t>Performance in 2010 improved dramatically. </a:t>
            </a:r>
          </a:p>
          <a:p>
            <a:pPr lvl="1" eaLnBrk="1" hangingPunct="1">
              <a:spcBef>
                <a:spcPts val="300"/>
              </a:spcBef>
              <a:defRPr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5 orders of magnitude improvement; </a:t>
            </a:r>
          </a:p>
          <a:p>
            <a:pPr lvl="1" eaLnBrk="1" hangingPunct="1">
              <a:spcBef>
                <a:spcPts val="300"/>
              </a:spcBef>
              <a:defRPr/>
            </a:pPr>
            <a:r>
              <a:rPr lang="en-US" sz="1600" b="0" dirty="0" smtClean="0">
                <a:latin typeface="Calibri" pitchFamily="34" charset="0"/>
                <a:cs typeface="Calibri" pitchFamily="34" charset="0"/>
              </a:rPr>
              <a:t>First SUSY limits already better than the Tevatron limits.</a:t>
            </a:r>
          </a:p>
          <a:p>
            <a:pPr lvl="0" eaLnBrk="1" hangingPunct="1">
              <a:spcBef>
                <a:spcPts val="300"/>
              </a:spcBef>
              <a:defRPr/>
            </a:pPr>
            <a:r>
              <a:rPr lang="en-US" sz="1600" b="0" dirty="0" smtClean="0">
                <a:latin typeface="Calibri" pitchFamily="34" charset="0"/>
                <a:cs typeface="Calibri" pitchFamily="34" charset="0"/>
              </a:rPr>
              <a:t>The LHC will run through 2012, then 18 month shutdown</a:t>
            </a:r>
          </a:p>
          <a:p>
            <a:pPr lvl="1" eaLnBrk="1" hangingPunct="1">
              <a:spcBef>
                <a:spcPts val="300"/>
              </a:spcBef>
              <a:defRPr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Expect another factor of 10 improvement in luminosity.</a:t>
            </a:r>
            <a:endParaRPr lang="en-US" sz="1600" dirty="0" smtClean="0">
              <a:latin typeface="Calibri" pitchFamily="34" charset="0"/>
              <a:cs typeface="Tahoma" pitchFamily="34" charset="0"/>
            </a:endParaRPr>
          </a:p>
          <a:p>
            <a:pPr>
              <a:buNone/>
            </a:pPr>
            <a:endParaRPr lang="en-US" sz="1800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1800" dirty="0" smtClean="0">
                <a:latin typeface="Calibri" pitchFamily="34" charset="0"/>
              </a:rPr>
              <a:t>At the threshold of discovery (?)</a:t>
            </a:r>
          </a:p>
          <a:p>
            <a:r>
              <a:rPr lang="en-US" sz="1600" b="0" dirty="0" smtClean="0">
                <a:latin typeface="Calibri" pitchFamily="34" charset="0"/>
              </a:rPr>
              <a:t>Already 3</a:t>
            </a:r>
            <a:r>
              <a:rPr lang="en-US" sz="1600" b="0" dirty="0" smtClean="0">
                <a:latin typeface="Symbol" pitchFamily="18" charset="2"/>
              </a:rPr>
              <a:t>s+</a:t>
            </a:r>
            <a:r>
              <a:rPr lang="en-US" sz="1600" b="0" dirty="0" smtClean="0">
                <a:latin typeface="Calibri" pitchFamily="34" charset="0"/>
              </a:rPr>
              <a:t> evidence for new physics … will it hold up?</a:t>
            </a:r>
            <a:endParaRPr lang="en-US" sz="1600" b="0" dirty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54379B-208C-4059-BD84-86ED93E55D8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5" name="Picture 4" descr="plu_days_log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1676" y="1089131"/>
            <a:ext cx="3502324" cy="350232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143000"/>
          </a:xfrm>
        </p:spPr>
        <p:txBody>
          <a:bodyPr/>
          <a:lstStyle/>
          <a:p>
            <a:r>
              <a:rPr lang="en-US" dirty="0" smtClean="0"/>
              <a:t>Intensity Frontier Status (non-Fermi version)  </a:t>
            </a: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4169" y="1214651"/>
            <a:ext cx="3923920" cy="2942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111" name="Object 15"/>
          <p:cNvGraphicFramePr>
            <a:graphicFrameLocks noChangeAspect="1"/>
          </p:cNvGraphicFramePr>
          <p:nvPr/>
        </p:nvGraphicFramePr>
        <p:xfrm>
          <a:off x="460613" y="1208963"/>
          <a:ext cx="3893023" cy="2977018"/>
        </p:xfrm>
        <a:graphic>
          <a:graphicData uri="http://schemas.openxmlformats.org/presentationml/2006/ole">
            <p:oleObj spid="_x0000_s135170" name="Document" r:id="rId4" imgW="3023616" imgH="2313432" progId="Word.Document.8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18615" y="4394580"/>
            <a:ext cx="8079475" cy="231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 kern="0" dirty="0" smtClean="0">
                <a:solidFill>
                  <a:prstClr val="black"/>
                </a:solidFill>
                <a:latin typeface="Calibri" pitchFamily="34" charset="0"/>
              </a:rPr>
              <a:t>The </a:t>
            </a:r>
            <a:r>
              <a:rPr lang="en-US" sz="2000" kern="0" dirty="0" err="1" smtClean="0">
                <a:solidFill>
                  <a:prstClr val="black"/>
                </a:solidFill>
                <a:latin typeface="Calibri" pitchFamily="34" charset="0"/>
              </a:rPr>
              <a:t>Daya</a:t>
            </a:r>
            <a:r>
              <a:rPr lang="en-US" sz="2000" kern="0" dirty="0" smtClean="0">
                <a:solidFill>
                  <a:prstClr val="black"/>
                </a:solidFill>
                <a:latin typeface="Calibri" pitchFamily="34" charset="0"/>
              </a:rPr>
              <a:t> Bay Reactor Neutrino Experiment is second only to the LHC as a major US HEP offshore investment. </a:t>
            </a:r>
          </a:p>
          <a:p>
            <a:pPr marL="685800" lvl="1" indent="-228600">
              <a:spcBef>
                <a:spcPct val="20000"/>
              </a:spcBef>
              <a:buFontTx/>
              <a:buChar char="–"/>
            </a:pPr>
            <a:r>
              <a:rPr lang="en-US" b="0" kern="0" dirty="0" smtClean="0">
                <a:solidFill>
                  <a:prstClr val="black"/>
                </a:solidFill>
                <a:latin typeface="Calibri" pitchFamily="34" charset="0"/>
              </a:rPr>
              <a:t>The scientific result is critical to the future of the Intensity Frontier program</a:t>
            </a:r>
          </a:p>
          <a:p>
            <a:pPr marL="685800" lvl="1" indent="-228600">
              <a:spcBef>
                <a:spcPct val="20000"/>
              </a:spcBef>
              <a:buFontTx/>
              <a:buChar char="–"/>
            </a:pPr>
            <a:r>
              <a:rPr lang="en-US" b="0" kern="0" dirty="0" smtClean="0">
                <a:solidFill>
                  <a:prstClr val="black"/>
                </a:solidFill>
                <a:latin typeface="Calibri" pitchFamily="34" charset="0"/>
              </a:rPr>
              <a:t>First antineutrino detectors completed (above left) and being installed now</a:t>
            </a:r>
          </a:p>
          <a:p>
            <a:pPr marL="685800" lvl="1" indent="-228600">
              <a:spcBef>
                <a:spcPct val="20000"/>
              </a:spcBef>
              <a:buFontTx/>
              <a:buChar char="–"/>
            </a:pPr>
            <a:r>
              <a:rPr lang="en-US" b="0" kern="0" dirty="0" smtClean="0">
                <a:solidFill>
                  <a:prstClr val="black"/>
                </a:solidFill>
                <a:latin typeface="Calibri" pitchFamily="34" charset="0"/>
              </a:rPr>
              <a:t>China contributes about 50% of detectors and all of civil construction</a:t>
            </a:r>
          </a:p>
          <a:p>
            <a:pPr marL="685800" lvl="1" indent="-228600">
              <a:spcBef>
                <a:spcPct val="20000"/>
              </a:spcBef>
              <a:buFontTx/>
              <a:buChar char="–"/>
            </a:pPr>
            <a:r>
              <a:rPr lang="en-US" b="0" kern="0" dirty="0" smtClean="0">
                <a:solidFill>
                  <a:prstClr val="black"/>
                </a:solidFill>
                <a:latin typeface="Calibri" pitchFamily="34" charset="0"/>
              </a:rPr>
              <a:t>Initial commissioning in 2011 and full operations in 2012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683" y="170889"/>
            <a:ext cx="6817260" cy="723900"/>
          </a:xfrm>
        </p:spPr>
        <p:txBody>
          <a:bodyPr/>
          <a:lstStyle/>
          <a:p>
            <a:r>
              <a:rPr lang="en-US" dirty="0" smtClean="0"/>
              <a:t>Intensity Frontier: </a:t>
            </a:r>
            <a:r>
              <a:rPr lang="en-US" dirty="0" err="1" smtClean="0"/>
              <a:t>Homestake</a:t>
            </a:r>
            <a:r>
              <a:rPr lang="en-US" dirty="0" smtClean="0"/>
              <a:t> Mine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>
                <a:latin typeface="Calibri" pitchFamily="34" charset="0"/>
                <a:cs typeface="Calibri" pitchFamily="34" charset="0"/>
              </a:rPr>
              <a:t>The Office of Science has an interest in three experiments that had been planned for DUSEL. 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</a:rPr>
              <a:t>Long Baseline Neutrino Experiment</a:t>
            </a:r>
          </a:p>
          <a:p>
            <a:pPr lvl="1"/>
            <a:r>
              <a:rPr lang="en-US" b="0" dirty="0" smtClean="0">
                <a:latin typeface="Calibri" pitchFamily="34" charset="0"/>
                <a:cs typeface="Calibri" pitchFamily="34" charset="0"/>
              </a:rPr>
              <a:t>Dark Matter</a:t>
            </a:r>
          </a:p>
          <a:p>
            <a:pPr lvl="1"/>
            <a:r>
              <a:rPr lang="en-US" dirty="0" err="1" smtClean="0">
                <a:latin typeface="Calibri" pitchFamily="34" charset="0"/>
                <a:cs typeface="Calibri" pitchFamily="34" charset="0"/>
              </a:rPr>
              <a:t>Neutrinoless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Double Beta Decay</a:t>
            </a:r>
          </a:p>
          <a:p>
            <a:r>
              <a:rPr lang="en-US" b="0" dirty="0" smtClean="0">
                <a:latin typeface="Calibri" pitchFamily="34" charset="0"/>
                <a:cs typeface="Calibri" pitchFamily="34" charset="0"/>
              </a:rPr>
              <a:t>The Office of Science has started a review process to determine if any of these can be carried out in a cost effective manner at the </a:t>
            </a:r>
            <a:r>
              <a:rPr lang="en-US" b="0" dirty="0" err="1" smtClean="0">
                <a:latin typeface="Calibri" pitchFamily="34" charset="0"/>
                <a:cs typeface="Calibri" pitchFamily="34" charset="0"/>
              </a:rPr>
              <a:t>Homestake</a:t>
            </a:r>
            <a:r>
              <a:rPr lang="en-US" b="0" dirty="0" smtClean="0">
                <a:latin typeface="Calibri" pitchFamily="34" charset="0"/>
                <a:cs typeface="Calibri" pitchFamily="34" charset="0"/>
              </a:rPr>
              <a:t> Mine.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</a:rPr>
              <a:t>Stakeholders were informed of the review process at the end of February.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</a:rPr>
              <a:t>Review committee met at SLAC in April and visited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Homestake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</a:rPr>
              <a:t>Co-chairs briefed B. Brinkman on findings June 1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</a:rPr>
              <a:t>Final Report due June 15 </a:t>
            </a:r>
          </a:p>
          <a:p>
            <a:r>
              <a:rPr lang="en-US" b="0" dirty="0" smtClean="0">
                <a:latin typeface="Calibri" pitchFamily="34" charset="0"/>
                <a:cs typeface="Calibri" pitchFamily="34" charset="0"/>
              </a:rPr>
              <a:t>The FY 2012 request includes $15 million to keep the </a:t>
            </a:r>
            <a:r>
              <a:rPr lang="en-US" b="0" dirty="0" err="1" smtClean="0">
                <a:latin typeface="Calibri" pitchFamily="34" charset="0"/>
                <a:cs typeface="Calibri" pitchFamily="34" charset="0"/>
              </a:rPr>
              <a:t>Homestake</a:t>
            </a:r>
            <a:r>
              <a:rPr lang="en-US" b="0" dirty="0" smtClean="0">
                <a:latin typeface="Calibri" pitchFamily="34" charset="0"/>
                <a:cs typeface="Calibri" pitchFamily="34" charset="0"/>
              </a:rPr>
              <a:t> Mine viable while decisions are made. (HEP $10 M, NP $5 M)</a:t>
            </a:r>
          </a:p>
          <a:p>
            <a:r>
              <a:rPr lang="en-US" b="0" dirty="0" smtClean="0">
                <a:latin typeface="Calibri" pitchFamily="34" charset="0"/>
                <a:cs typeface="Calibri" pitchFamily="34" charset="0"/>
              </a:rPr>
              <a:t>Review process will inform the FY 2013 request.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54379B-208C-4059-BD84-86ED93E55D8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Cosmic Frontier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321" y="1047360"/>
            <a:ext cx="8229600" cy="5354537"/>
          </a:xfrm>
        </p:spPr>
        <p:txBody>
          <a:bodyPr/>
          <a:lstStyle/>
          <a:p>
            <a:r>
              <a:rPr lang="en-US" b="0" dirty="0" smtClean="0">
                <a:latin typeface="Calibri" pitchFamily="34" charset="0"/>
                <a:cs typeface="Calibri" pitchFamily="34" charset="0"/>
              </a:rPr>
              <a:t>The Dark Energy Survey Project is nearing completion and will begin operations in FY 2012. </a:t>
            </a:r>
          </a:p>
          <a:p>
            <a:r>
              <a:rPr lang="en-US" b="0" dirty="0" smtClean="0">
                <a:latin typeface="Calibri" pitchFamily="34" charset="0"/>
                <a:cs typeface="Calibri" pitchFamily="34" charset="0"/>
              </a:rPr>
              <a:t>The Particle Astrophysics Scientific Assessment Group, HEPAP subpanel, made several recommendations.</a:t>
            </a:r>
          </a:p>
          <a:p>
            <a:pPr lvl="1"/>
            <a:r>
              <a:rPr lang="en-US" b="0" dirty="0" smtClean="0">
                <a:latin typeface="Calibri" pitchFamily="34" charset="0"/>
                <a:cs typeface="Calibri" pitchFamily="34" charset="0"/>
              </a:rPr>
              <a:t>Fund the High Altitude Cerenkov Array (HAWC) in all funding scenarios.</a:t>
            </a:r>
          </a:p>
          <a:p>
            <a:pPr lvl="2"/>
            <a:r>
              <a:rPr lang="en-US" dirty="0" smtClean="0">
                <a:latin typeface="Calibri" pitchFamily="34" charset="0"/>
                <a:cs typeface="Calibri" pitchFamily="34" charset="0"/>
              </a:rPr>
              <a:t>Will be done in partnership with NSF.</a:t>
            </a:r>
          </a:p>
          <a:p>
            <a:pPr lvl="2"/>
            <a:r>
              <a:rPr lang="en-US" dirty="0" smtClean="0">
                <a:latin typeface="Calibri" pitchFamily="34" charset="0"/>
                <a:cs typeface="Calibri" pitchFamily="34" charset="0"/>
              </a:rPr>
              <a:t>FY 2012 request includes an MIE start of $1.5 million of a total $3 million.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</a:rPr>
              <a:t>Pursue</a:t>
            </a:r>
            <a:r>
              <a:rPr lang="en-US" b="0" dirty="0" smtClean="0">
                <a:latin typeface="Calibri" pitchFamily="34" charset="0"/>
                <a:cs typeface="Calibri" pitchFamily="34" charset="0"/>
              </a:rPr>
              <a:t> R&amp;D on at least two technologies to search for dark matter. </a:t>
            </a:r>
          </a:p>
          <a:p>
            <a:pPr lvl="2"/>
            <a:r>
              <a:rPr lang="en-US" b="0" dirty="0" smtClean="0">
                <a:latin typeface="Calibri" pitchFamily="34" charset="0"/>
                <a:cs typeface="Calibri" pitchFamily="34" charset="0"/>
              </a:rPr>
              <a:t>Dark matter searches are very sensitive to backgrounds. </a:t>
            </a:r>
          </a:p>
          <a:p>
            <a:pPr lvl="3"/>
            <a:r>
              <a:rPr lang="en-US" dirty="0" smtClean="0">
                <a:latin typeface="Calibri" pitchFamily="34" charset="0"/>
                <a:cs typeface="Calibri" pitchFamily="34" charset="0"/>
              </a:rPr>
              <a:t>Need to demonstrate excellent background rejection before choosing a technology.</a:t>
            </a:r>
          </a:p>
          <a:p>
            <a:pPr lvl="2"/>
            <a:r>
              <a:rPr lang="en-US" b="0" dirty="0" smtClean="0">
                <a:latin typeface="Calibri" pitchFamily="34" charset="0"/>
                <a:cs typeface="Calibri" pitchFamily="34" charset="0"/>
              </a:rPr>
              <a:t>FY 2012 request includes $3 million for R&amp;D on the technologies.</a:t>
            </a:r>
          </a:p>
          <a:p>
            <a:r>
              <a:rPr lang="en-US" b="0" dirty="0" smtClean="0">
                <a:latin typeface="Calibri" pitchFamily="34" charset="0"/>
                <a:cs typeface="Calibri" pitchFamily="34" charset="0"/>
              </a:rPr>
              <a:t>Ground-based Dark Energy: Mission Need Statement signed by the Director of the Office of Science for a “Stage IV” experiment.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</a:rPr>
              <a:t>Working to coordinate LSST project planning with NSF.</a:t>
            </a:r>
            <a:endParaRPr lang="en-US" b="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b="0" dirty="0" smtClean="0">
                <a:latin typeface="Calibri" pitchFamily="34" charset="0"/>
                <a:cs typeface="Calibri" pitchFamily="34" charset="0"/>
              </a:rPr>
              <a:t>Space-based dark energy : JDEM R&amp;D will be closed out this year. </a:t>
            </a:r>
          </a:p>
          <a:p>
            <a:pPr lvl="1"/>
            <a:r>
              <a:rPr lang="en-US" b="0" dirty="0" smtClean="0">
                <a:latin typeface="Calibri" pitchFamily="34" charset="0"/>
                <a:cs typeface="Calibri" pitchFamily="34" charset="0"/>
              </a:rPr>
              <a:t>NASA has the lead on WFIRST. We continue to talk with them.</a:t>
            </a:r>
          </a:p>
          <a:p>
            <a:pPr lvl="1"/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54379B-208C-4059-BD84-86ED93E55D8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587" y="192667"/>
            <a:ext cx="6371330" cy="723900"/>
          </a:xfrm>
        </p:spPr>
        <p:txBody>
          <a:bodyPr/>
          <a:lstStyle/>
          <a:p>
            <a:r>
              <a:rPr lang="en-US" dirty="0" smtClean="0"/>
              <a:t> New Frontiers?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182" y="1242291"/>
            <a:ext cx="3833279" cy="5199063"/>
          </a:xfrm>
        </p:spPr>
        <p:txBody>
          <a:bodyPr/>
          <a:lstStyle/>
          <a:p>
            <a:r>
              <a:rPr lang="en-US" b="0" dirty="0" smtClean="0">
                <a:latin typeface="Calibri" pitchFamily="34" charset="0"/>
              </a:rPr>
              <a:t>Latest $B international science project: AMS-02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Large and bold ideas are still </a:t>
            </a:r>
            <a:r>
              <a:rPr lang="en-US" dirty="0" smtClean="0">
                <a:latin typeface="Calibri" pitchFamily="34" charset="0"/>
              </a:rPr>
              <a:t>achievable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Need a clear vision and tenacity</a:t>
            </a:r>
            <a:endParaRPr lang="en-US" dirty="0" smtClean="0">
              <a:latin typeface="Calibri" pitchFamily="34" charset="0"/>
            </a:endParaRPr>
          </a:p>
          <a:p>
            <a:pPr lvl="1">
              <a:buNone/>
            </a:pPr>
            <a:endParaRPr lang="en-US" sz="1800" dirty="0" smtClean="0">
              <a:latin typeface="Calibri" pitchFamily="34" charset="0"/>
            </a:endParaRPr>
          </a:p>
          <a:p>
            <a:r>
              <a:rPr lang="en-US" b="0" dirty="0" smtClean="0">
                <a:latin typeface="Calibri" pitchFamily="34" charset="0"/>
              </a:rPr>
              <a:t>W</a:t>
            </a:r>
            <a:r>
              <a:rPr lang="en-US" b="0" dirty="0" smtClean="0">
                <a:latin typeface="Calibri" pitchFamily="34" charset="0"/>
              </a:rPr>
              <a:t>e </a:t>
            </a:r>
            <a:r>
              <a:rPr lang="en-US" b="0" dirty="0" smtClean="0">
                <a:latin typeface="Calibri" pitchFamily="34" charset="0"/>
              </a:rPr>
              <a:t>hope for discoveries at LHC/</a:t>
            </a:r>
            <a:r>
              <a:rPr lang="en-US" b="0" dirty="0" err="1" smtClean="0">
                <a:latin typeface="Calibri" pitchFamily="34" charset="0"/>
              </a:rPr>
              <a:t>Tevatron</a:t>
            </a:r>
            <a:r>
              <a:rPr lang="en-US" b="0" dirty="0" smtClean="0">
                <a:latin typeface="Calibri" pitchFamily="34" charset="0"/>
              </a:rPr>
              <a:t> that will point to next steps at the Energy </a:t>
            </a:r>
            <a:r>
              <a:rPr lang="en-US" b="0" dirty="0" smtClean="0">
                <a:latin typeface="Calibri" pitchFamily="34" charset="0"/>
              </a:rPr>
              <a:t>Frontier</a:t>
            </a:r>
          </a:p>
          <a:p>
            <a:pPr>
              <a:buNone/>
            </a:pPr>
            <a:endParaRPr lang="en-US" b="0" dirty="0" smtClean="0">
              <a:latin typeface="Calibri" pitchFamily="34" charset="0"/>
            </a:endParaRPr>
          </a:p>
          <a:p>
            <a:r>
              <a:rPr lang="en-US" b="0" dirty="0" smtClean="0">
                <a:latin typeface="Calibri" pitchFamily="34" charset="0"/>
              </a:rPr>
              <a:t>Similarly, neutrino experiments currently underway will inform future directions at the Intensity Frontier</a:t>
            </a:r>
            <a:endParaRPr lang="en-US" b="0" dirty="0" smtClean="0">
              <a:latin typeface="Calibri" pitchFamily="34" charset="0"/>
            </a:endParaRPr>
          </a:p>
          <a:p>
            <a:endParaRPr lang="en-US" b="0" dirty="0" smtClean="0">
              <a:latin typeface="Calibri" pitchFamily="34" charset="0"/>
            </a:endParaRPr>
          </a:p>
          <a:p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54379B-208C-4059-BD84-86ED93E55D8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134146" name="Picture 2" descr="N:\My Documents\AMS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6304" y="1209964"/>
            <a:ext cx="1399810" cy="1800520"/>
          </a:xfrm>
          <a:prstGeom prst="rect">
            <a:avLst/>
          </a:prstGeom>
          <a:noFill/>
        </p:spPr>
      </p:pic>
      <p:pic>
        <p:nvPicPr>
          <p:cNvPr id="134147" name="Picture 3" descr="N:\My Documents\097_D304176_1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3034" y="1149194"/>
            <a:ext cx="2710129" cy="1799695"/>
          </a:xfrm>
          <a:prstGeom prst="rect">
            <a:avLst/>
          </a:prstGeom>
          <a:noFill/>
        </p:spPr>
      </p:pic>
      <p:pic>
        <p:nvPicPr>
          <p:cNvPr id="7" name="Picture 6" descr="Q:\!Individual Personal Folders\Gonzalez\Brinkman\AMS\AMSonIS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72094" y="3123736"/>
            <a:ext cx="4971906" cy="3734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 bwMode="auto">
          <a:xfrm rot="5400000">
            <a:off x="5726546" y="2863273"/>
            <a:ext cx="1681018" cy="112683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Office News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9BAA53-3E0C-4DD2-9AAF-E00F26FA706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Personnel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6230"/>
            <a:ext cx="8229600" cy="5262833"/>
          </a:xfrm>
        </p:spPr>
        <p:txBody>
          <a:bodyPr/>
          <a:lstStyle/>
          <a:p>
            <a:r>
              <a:rPr lang="en-US" sz="1800" b="0" dirty="0" smtClean="0">
                <a:latin typeface="Calibri" pitchFamily="34" charset="0"/>
              </a:rPr>
              <a:t>Dennis Kovar retired at the end of year. </a:t>
            </a:r>
          </a:p>
          <a:p>
            <a:pPr lvl="1"/>
            <a:r>
              <a:rPr lang="en-US" sz="1600" dirty="0" smtClean="0">
                <a:latin typeface="Calibri" pitchFamily="34" charset="0"/>
              </a:rPr>
              <a:t>Mike Procario</a:t>
            </a:r>
            <a:r>
              <a:rPr lang="en-US" sz="1600" b="0" dirty="0" smtClean="0">
                <a:latin typeface="Calibri" pitchFamily="34" charset="0"/>
              </a:rPr>
              <a:t> been acting as Associate Director for HEP since January. </a:t>
            </a:r>
          </a:p>
          <a:p>
            <a:pPr lvl="1"/>
            <a:r>
              <a:rPr lang="en-US" sz="1600" b="0" dirty="0" smtClean="0">
                <a:latin typeface="Calibri" pitchFamily="34" charset="0"/>
              </a:rPr>
              <a:t>A search for a new AD </a:t>
            </a:r>
            <a:r>
              <a:rPr lang="en-US" sz="1600" dirty="0" smtClean="0">
                <a:latin typeface="Calibri" pitchFamily="34" charset="0"/>
              </a:rPr>
              <a:t>is in progress</a:t>
            </a:r>
            <a:r>
              <a:rPr lang="en-US" sz="1600" b="0" dirty="0" smtClean="0">
                <a:latin typeface="Calibri" pitchFamily="34" charset="0"/>
              </a:rPr>
              <a:t>. </a:t>
            </a:r>
          </a:p>
          <a:p>
            <a:r>
              <a:rPr lang="en-US" sz="1800" b="0" dirty="0" smtClean="0">
                <a:latin typeface="Calibri" pitchFamily="34" charset="0"/>
              </a:rPr>
              <a:t>Positions filled:</a:t>
            </a:r>
          </a:p>
          <a:p>
            <a:pPr lvl="1"/>
            <a:r>
              <a:rPr lang="en-US" sz="1600" dirty="0" smtClean="0">
                <a:latin typeface="Calibri" pitchFamily="34" charset="0"/>
              </a:rPr>
              <a:t>New program managers in Computational HEP, Theory, LHC Operations (2 Feds, 1 IPA)</a:t>
            </a:r>
          </a:p>
          <a:p>
            <a:pPr lvl="1"/>
            <a:r>
              <a:rPr lang="en-US" sz="1600" dirty="0" smtClean="0">
                <a:latin typeface="Calibri" pitchFamily="34" charset="0"/>
              </a:rPr>
              <a:t>We have also hired a new financial analyst. </a:t>
            </a:r>
          </a:p>
          <a:p>
            <a:pPr lvl="1"/>
            <a:r>
              <a:rPr lang="en-US" sz="1600" dirty="0" smtClean="0">
                <a:latin typeface="Calibri" pitchFamily="34" charset="0"/>
              </a:rPr>
              <a:t>Moving paperwork for an additional IPA </a:t>
            </a:r>
          </a:p>
          <a:p>
            <a:r>
              <a:rPr lang="en-US" sz="1800" b="0" dirty="0" smtClean="0">
                <a:latin typeface="Calibri" pitchFamily="34" charset="0"/>
              </a:rPr>
              <a:t>Departures:</a:t>
            </a:r>
          </a:p>
          <a:p>
            <a:pPr lvl="1"/>
            <a:r>
              <a:rPr lang="en-US" sz="1600" dirty="0" smtClean="0">
                <a:latin typeface="Calibri" pitchFamily="34" charset="0"/>
              </a:rPr>
              <a:t>Experienced managers in Computational HEP, Theory, LHC Operations (1 IPA, 1 </a:t>
            </a:r>
            <a:r>
              <a:rPr lang="en-US" sz="1600" dirty="0" err="1" smtClean="0">
                <a:latin typeface="Calibri" pitchFamily="34" charset="0"/>
              </a:rPr>
              <a:t>detailee</a:t>
            </a:r>
            <a:r>
              <a:rPr lang="en-US" sz="1600" dirty="0" smtClean="0">
                <a:latin typeface="Calibri" pitchFamily="34" charset="0"/>
              </a:rPr>
              <a:t>)</a:t>
            </a:r>
          </a:p>
          <a:p>
            <a:r>
              <a:rPr lang="en-US" sz="1800" dirty="0" smtClean="0">
                <a:latin typeface="Calibri" pitchFamily="34" charset="0"/>
              </a:rPr>
              <a:t>We were unable to fill a federal position for a program manager in accelerator science. We </a:t>
            </a:r>
            <a:r>
              <a:rPr lang="en-US" sz="1800" dirty="0" smtClean="0">
                <a:latin typeface="Calibri" pitchFamily="34" charset="0"/>
              </a:rPr>
              <a:t>have re-advertised, closes June 3.</a:t>
            </a:r>
            <a:endParaRPr lang="en-US" sz="1800" dirty="0" smtClean="0">
              <a:latin typeface="Calibri" pitchFamily="34" charset="0"/>
            </a:endParaRPr>
          </a:p>
          <a:p>
            <a:r>
              <a:rPr lang="en-US" sz="1800" dirty="0" smtClean="0">
                <a:latin typeface="Calibri" pitchFamily="34" charset="0"/>
              </a:rPr>
              <a:t>We are still seeking another IPA or </a:t>
            </a:r>
            <a:r>
              <a:rPr lang="en-US" sz="1800" dirty="0" err="1" smtClean="0">
                <a:latin typeface="Calibri" pitchFamily="34" charset="0"/>
              </a:rPr>
              <a:t>detailee</a:t>
            </a:r>
            <a:r>
              <a:rPr lang="en-US" sz="1800" dirty="0" smtClean="0">
                <a:latin typeface="Calibri" pitchFamily="34" charset="0"/>
              </a:rPr>
              <a:t> to work in accelerator science and on the accelerator R&amp;D strategic plan</a:t>
            </a:r>
            <a:r>
              <a:rPr lang="en-US" sz="1800" b="0" dirty="0" smtClean="0">
                <a:latin typeface="Calibri" pitchFamily="34" charset="0"/>
              </a:rPr>
              <a:t>.</a:t>
            </a:r>
          </a:p>
          <a:p>
            <a:r>
              <a:rPr lang="en-US" sz="1800" b="0" dirty="0" smtClean="0">
                <a:latin typeface="Calibri" pitchFamily="34" charset="0"/>
              </a:rPr>
              <a:t>HEP Committee of Visitors (2010) reiterated the need for additional program staff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54379B-208C-4059-BD84-86ED93E55D8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4" descr="ThreeFrontiersGraphic_RGB_0601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3710" y="1485357"/>
            <a:ext cx="4813785" cy="457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5C2E605-34B1-4BB1-A281-144DBACCFD9E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327900" cy="96837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3200" b="1" dirty="0" smtClean="0">
                <a:solidFill>
                  <a:srgbClr val="285C00"/>
                </a:solidFill>
                <a:effectLst/>
                <a:latin typeface="Cambria" pitchFamily="18" charset="0"/>
              </a:rPr>
              <a:t>HEP Strategic Plan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827" y="1215957"/>
            <a:ext cx="3745147" cy="5383282"/>
          </a:xfrm>
        </p:spPr>
        <p:txBody>
          <a:bodyPr/>
          <a:lstStyle/>
          <a:p>
            <a:pPr marL="0" indent="0" eaLnBrk="1" hangingPunct="1">
              <a:spcBef>
                <a:spcPts val="200"/>
              </a:spcBef>
              <a:buFont typeface="Wingdings" pitchFamily="2" charset="2"/>
              <a:buNone/>
            </a:pPr>
            <a:r>
              <a:rPr lang="en-US" sz="1800" dirty="0" smtClean="0">
                <a:latin typeface="Calibri" pitchFamily="34" charset="0"/>
                <a:cs typeface="Tahoma" pitchFamily="34" charset="0"/>
              </a:rPr>
              <a:t>Plan is based on High Energy Physics Advisory Panel “P5” report </a:t>
            </a:r>
          </a:p>
          <a:p>
            <a:pPr marL="0" indent="0" eaLnBrk="1" hangingPunct="1">
              <a:spcBef>
                <a:spcPts val="200"/>
              </a:spcBef>
              <a:buFont typeface="Wingdings" pitchFamily="2" charset="2"/>
              <a:buNone/>
            </a:pPr>
            <a:endParaRPr lang="en-US" sz="1800" dirty="0" smtClean="0">
              <a:latin typeface="Calibri" pitchFamily="34" charset="0"/>
              <a:cs typeface="Tahoma" pitchFamily="34" charset="0"/>
            </a:endParaRPr>
          </a:p>
          <a:p>
            <a:pPr marL="0" indent="0" eaLnBrk="1" hangingPunct="1">
              <a:spcBef>
                <a:spcPts val="200"/>
              </a:spcBef>
              <a:buFont typeface="Wingdings" pitchFamily="2" charset="2"/>
              <a:buNone/>
            </a:pPr>
            <a:r>
              <a:rPr lang="en-US" sz="1800" dirty="0" smtClean="0">
                <a:latin typeface="Calibri" pitchFamily="34" charset="0"/>
                <a:cs typeface="Tahoma" pitchFamily="34" charset="0"/>
              </a:rPr>
              <a:t>This is still the plan.</a:t>
            </a:r>
          </a:p>
          <a:p>
            <a:pPr marL="0" indent="0" eaLnBrk="1" hangingPunct="1">
              <a:spcBef>
                <a:spcPts val="200"/>
              </a:spcBef>
              <a:buFont typeface="Wingdings" pitchFamily="2" charset="2"/>
              <a:buNone/>
            </a:pPr>
            <a:endParaRPr lang="en-US" sz="1800" dirty="0" smtClean="0">
              <a:latin typeface="Calibri" pitchFamily="34" charset="0"/>
              <a:cs typeface="Tahoma" pitchFamily="34" charset="0"/>
            </a:endParaRPr>
          </a:p>
          <a:p>
            <a:pPr marL="0" indent="0" eaLnBrk="1" hangingPunct="1">
              <a:spcBef>
                <a:spcPts val="200"/>
              </a:spcBef>
              <a:buFont typeface="Wingdings" pitchFamily="2" charset="2"/>
              <a:buNone/>
            </a:pPr>
            <a:r>
              <a:rPr lang="en-US" sz="1800" dirty="0" smtClean="0">
                <a:latin typeface="Calibri" pitchFamily="34" charset="0"/>
                <a:cs typeface="Tahoma" pitchFamily="34" charset="0"/>
              </a:rPr>
              <a:t>Implementation at the </a:t>
            </a:r>
            <a:r>
              <a:rPr lang="en-US" sz="1800" dirty="0" smtClean="0">
                <a:solidFill>
                  <a:srgbClr val="000099"/>
                </a:solidFill>
                <a:latin typeface="Calibri" pitchFamily="34" charset="0"/>
                <a:cs typeface="Tahoma" pitchFamily="34" charset="0"/>
              </a:rPr>
              <a:t>Energy</a:t>
            </a:r>
            <a:r>
              <a:rPr lang="en-US" sz="1800" dirty="0" smtClean="0">
                <a:latin typeface="Calibri" pitchFamily="34" charset="0"/>
                <a:cs typeface="Tahoma" pitchFamily="34" charset="0"/>
              </a:rPr>
              <a:t> and </a:t>
            </a:r>
            <a:r>
              <a:rPr lang="en-US" sz="1800" dirty="0" smtClean="0">
                <a:solidFill>
                  <a:srgbClr val="990000"/>
                </a:solidFill>
                <a:latin typeface="Calibri" pitchFamily="34" charset="0"/>
                <a:cs typeface="Tahoma" pitchFamily="34" charset="0"/>
              </a:rPr>
              <a:t>Cosmic</a:t>
            </a:r>
            <a:r>
              <a:rPr lang="en-US" sz="1800" dirty="0" smtClean="0">
                <a:latin typeface="Calibri" pitchFamily="34" charset="0"/>
                <a:cs typeface="Tahoma" pitchFamily="34" charset="0"/>
              </a:rPr>
              <a:t> Frontiers  is clear</a:t>
            </a:r>
          </a:p>
          <a:p>
            <a:pPr marL="406400" lvl="1" eaLnBrk="1" hangingPunct="1">
              <a:spcBef>
                <a:spcPts val="200"/>
              </a:spcBef>
            </a:pPr>
            <a:r>
              <a:rPr lang="en-US" dirty="0" smtClean="0">
                <a:latin typeface="Calibri" pitchFamily="34" charset="0"/>
                <a:cs typeface="Tahoma" pitchFamily="34" charset="0"/>
              </a:rPr>
              <a:t>LHC (+upgrades)</a:t>
            </a:r>
          </a:p>
          <a:p>
            <a:pPr marL="406400" lvl="1" eaLnBrk="1" hangingPunct="1">
              <a:spcBef>
                <a:spcPts val="200"/>
              </a:spcBef>
            </a:pPr>
            <a:r>
              <a:rPr lang="en-US" dirty="0" smtClean="0">
                <a:latin typeface="Calibri" pitchFamily="34" charset="0"/>
                <a:cs typeface="Tahoma" pitchFamily="34" charset="0"/>
              </a:rPr>
              <a:t>Dark Matter + Dark Energy </a:t>
            </a:r>
          </a:p>
          <a:p>
            <a:pPr marL="406400" lvl="1" eaLnBrk="1" hangingPunct="1">
              <a:spcBef>
                <a:spcPts val="200"/>
              </a:spcBef>
              <a:buNone/>
            </a:pPr>
            <a:endParaRPr lang="en-US" b="1" dirty="0" smtClean="0">
              <a:latin typeface="Calibri" pitchFamily="34" charset="0"/>
              <a:cs typeface="Tahoma" pitchFamily="34" charset="0"/>
            </a:endParaRPr>
          </a:p>
          <a:p>
            <a:pPr marL="406400" lvl="1" eaLnBrk="1" hangingPunct="1">
              <a:spcBef>
                <a:spcPts val="200"/>
              </a:spcBef>
              <a:buNone/>
            </a:pPr>
            <a:r>
              <a:rPr lang="en-US" b="1" dirty="0" smtClean="0">
                <a:latin typeface="Calibri" pitchFamily="34" charset="0"/>
                <a:cs typeface="Tahoma" pitchFamily="34" charset="0"/>
              </a:rPr>
              <a:t>Implementation at the </a:t>
            </a:r>
            <a:r>
              <a:rPr lang="en-US" b="1" dirty="0" smtClean="0">
                <a:solidFill>
                  <a:srgbClr val="007E00"/>
                </a:solidFill>
                <a:latin typeface="Calibri" pitchFamily="34" charset="0"/>
                <a:cs typeface="Tahoma" pitchFamily="34" charset="0"/>
              </a:rPr>
              <a:t>Intensity Frontier h</a:t>
            </a:r>
            <a:r>
              <a:rPr lang="en-US" b="1" dirty="0" smtClean="0">
                <a:latin typeface="Calibri" pitchFamily="34" charset="0"/>
                <a:cs typeface="Tahoma" pitchFamily="34" charset="0"/>
              </a:rPr>
              <a:t>as been more challenging.</a:t>
            </a:r>
          </a:p>
          <a:p>
            <a:pPr marL="406400" lvl="1" eaLnBrk="1" hangingPunct="1">
              <a:spcBef>
                <a:spcPts val="200"/>
              </a:spcBef>
            </a:pPr>
            <a:r>
              <a:rPr lang="en-US" dirty="0" smtClean="0">
                <a:latin typeface="Calibri" pitchFamily="34" charset="0"/>
                <a:cs typeface="Tahoma" pitchFamily="34" charset="0"/>
              </a:rPr>
              <a:t>Funding levels at lower end of P5 Scenarios</a:t>
            </a:r>
          </a:p>
          <a:p>
            <a:pPr marL="406400" lvl="1" eaLnBrk="1" hangingPunct="1">
              <a:spcBef>
                <a:spcPts val="200"/>
              </a:spcBef>
            </a:pPr>
            <a:r>
              <a:rPr lang="en-US" dirty="0" smtClean="0">
                <a:latin typeface="Calibri" pitchFamily="34" charset="0"/>
                <a:cs typeface="Tahoma" pitchFamily="34" charset="0"/>
              </a:rPr>
              <a:t>CR uncertainties + “no new starts”</a:t>
            </a:r>
          </a:p>
          <a:p>
            <a:pPr marL="406400" lvl="1" eaLnBrk="1" hangingPunct="1">
              <a:spcBef>
                <a:spcPts val="200"/>
              </a:spcBef>
            </a:pPr>
            <a:r>
              <a:rPr lang="en-US" dirty="0" smtClean="0">
                <a:latin typeface="Calibri" pitchFamily="34" charset="0"/>
                <a:cs typeface="Tahoma" pitchFamily="34" charset="0"/>
              </a:rPr>
              <a:t>DUSEL difficulties</a:t>
            </a:r>
          </a:p>
          <a:p>
            <a:pPr marL="406400" lvl="1" eaLnBrk="1" hangingPunct="1">
              <a:spcBef>
                <a:spcPts val="200"/>
              </a:spcBef>
            </a:pPr>
            <a:endParaRPr lang="en-US" dirty="0" smtClean="0">
              <a:solidFill>
                <a:srgbClr val="135C00"/>
              </a:solidFill>
              <a:latin typeface="Calibri" pitchFamily="34" charset="0"/>
              <a:cs typeface="Tahoma" pitchFamily="34" charset="0"/>
            </a:endParaRPr>
          </a:p>
          <a:p>
            <a:pPr marL="0" indent="0" eaLnBrk="1" hangingPunct="1">
              <a:spcBef>
                <a:spcPts val="200"/>
              </a:spcBef>
              <a:buNone/>
            </a:pPr>
            <a:endParaRPr lang="en-US" sz="1800" dirty="0" smtClean="0">
              <a:latin typeface="Calibri" pitchFamily="34" charset="0"/>
              <a:cs typeface="Tahoma" pitchFamily="34" charset="0"/>
            </a:endParaRPr>
          </a:p>
          <a:p>
            <a:pPr marL="406400" lvl="1" eaLnBrk="1" hangingPunct="1">
              <a:spcBef>
                <a:spcPts val="200"/>
              </a:spcBef>
              <a:buNone/>
            </a:pPr>
            <a:endParaRPr lang="en-US" sz="1600" dirty="0" smtClean="0">
              <a:solidFill>
                <a:srgbClr val="135C00"/>
              </a:solidFill>
              <a:latin typeface="Calibri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1056" y="206314"/>
            <a:ext cx="6400800" cy="723900"/>
          </a:xfrm>
        </p:spPr>
        <p:txBody>
          <a:bodyPr/>
          <a:lstStyle/>
          <a:p>
            <a:r>
              <a:rPr lang="en-US" dirty="0" smtClean="0"/>
              <a:t>Search for a New Associate Director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0" dirty="0" smtClean="0">
                <a:latin typeface="Calibri" pitchFamily="34" charset="0"/>
              </a:rPr>
              <a:t>The search is being headed by Patricia Dehmer, Deputy Director for Programs, Office of Science.</a:t>
            </a:r>
          </a:p>
          <a:p>
            <a:r>
              <a:rPr lang="en-US" sz="1800" b="0" dirty="0" smtClean="0">
                <a:latin typeface="Calibri" pitchFamily="34" charset="0"/>
              </a:rPr>
              <a:t>Nominations were solicited from the field. </a:t>
            </a:r>
          </a:p>
          <a:p>
            <a:pPr lvl="1"/>
            <a:r>
              <a:rPr lang="en-US" sz="1600" dirty="0" smtClean="0">
                <a:latin typeface="Calibri" pitchFamily="34" charset="0"/>
              </a:rPr>
              <a:t>Those nominated have been contacted by Dr. Dehmer and asked to apply.</a:t>
            </a:r>
            <a:endParaRPr lang="en-US" sz="1600" b="0" dirty="0" smtClean="0">
              <a:latin typeface="Calibri" pitchFamily="34" charset="0"/>
            </a:endParaRPr>
          </a:p>
          <a:p>
            <a:r>
              <a:rPr lang="en-US" sz="1800" b="0" dirty="0" smtClean="0">
                <a:latin typeface="Calibri" pitchFamily="34" charset="0"/>
              </a:rPr>
              <a:t>The posting for the position opened March 10</a:t>
            </a:r>
            <a:r>
              <a:rPr lang="en-US" sz="1800" b="0" baseline="30000" dirty="0" smtClean="0">
                <a:latin typeface="Calibri" pitchFamily="34" charset="0"/>
              </a:rPr>
              <a:t>th</a:t>
            </a:r>
            <a:r>
              <a:rPr lang="en-US" sz="1800" b="0" dirty="0" smtClean="0">
                <a:latin typeface="Calibri" pitchFamily="34" charset="0"/>
              </a:rPr>
              <a:t> and closed </a:t>
            </a:r>
            <a:r>
              <a:rPr lang="en-US" sz="1800" dirty="0" smtClean="0">
                <a:latin typeface="Calibri" pitchFamily="34" charset="0"/>
              </a:rPr>
              <a:t>May 10</a:t>
            </a:r>
            <a:r>
              <a:rPr lang="en-US" sz="1800" baseline="30000" dirty="0" smtClean="0">
                <a:latin typeface="Calibri" pitchFamily="34" charset="0"/>
              </a:rPr>
              <a:t>th</a:t>
            </a:r>
            <a:r>
              <a:rPr lang="en-US" sz="1800" dirty="0" smtClean="0">
                <a:latin typeface="Calibri" pitchFamily="34" charset="0"/>
              </a:rPr>
              <a:t>. </a:t>
            </a:r>
            <a:r>
              <a:rPr lang="en-US" sz="1600" dirty="0" smtClean="0">
                <a:latin typeface="Calibri" pitchFamily="34" charset="0"/>
              </a:rPr>
              <a:t> </a:t>
            </a:r>
          </a:p>
          <a:p>
            <a:pPr lvl="0"/>
            <a:r>
              <a:rPr lang="en-US" sz="1800" b="0" dirty="0" smtClean="0">
                <a:latin typeface="Calibri" pitchFamily="34" charset="0"/>
              </a:rPr>
              <a:t>A panel of three SES members from inside and outside the Office of Science will review all of the applications, and this panel will put forward the top candidates.  Typically 4 to 8 candidates are put forward. </a:t>
            </a:r>
          </a:p>
          <a:p>
            <a:r>
              <a:rPr lang="en-US" sz="1800" b="0" dirty="0" smtClean="0">
                <a:latin typeface="Calibri" pitchFamily="34" charset="0"/>
              </a:rPr>
              <a:t>There will be interviews with a team from HEP and Feds from outside HEP.  The interview process may also include a presentation by each candidate to the HEP (as well as others in SC) staff.</a:t>
            </a:r>
          </a:p>
          <a:p>
            <a:r>
              <a:rPr lang="en-US" sz="1800" b="0" dirty="0" smtClean="0">
                <a:latin typeface="Calibri" pitchFamily="34" charset="0"/>
              </a:rPr>
              <a:t>Dr. Brinkman will approve the selection. </a:t>
            </a:r>
          </a:p>
          <a:p>
            <a:r>
              <a:rPr lang="en-US" sz="1800" b="0" dirty="0" smtClean="0">
                <a:latin typeface="Calibri" pitchFamily="34" charset="0"/>
              </a:rPr>
              <a:t>According to the rules set down by the Office of Personnel Management, a decision must be made within 90 days of the close of the posting – or about Aug 9</a:t>
            </a:r>
            <a:r>
              <a:rPr lang="en-US" sz="1800" b="0" baseline="30000" dirty="0" smtClean="0">
                <a:latin typeface="Calibri" pitchFamily="34" charset="0"/>
              </a:rPr>
              <a:t>th</a:t>
            </a:r>
            <a:r>
              <a:rPr lang="en-US" sz="1800" b="0" dirty="0" smtClean="0">
                <a:latin typeface="Calibri" pitchFamily="34" charset="0"/>
              </a:rPr>
              <a:t>.</a:t>
            </a:r>
          </a:p>
          <a:p>
            <a:pPr lvl="1"/>
            <a:r>
              <a:rPr lang="en-US" sz="1600" dirty="0" smtClean="0">
                <a:latin typeface="Calibri" pitchFamily="34" charset="0"/>
              </a:rPr>
              <a:t>Still needs several levels of approval after SC decision</a:t>
            </a:r>
            <a:endParaRPr lang="en-US" sz="1600" b="0" dirty="0" smtClean="0">
              <a:latin typeface="Calibri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54379B-208C-4059-BD84-86ED93E55D8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9BAA53-3E0C-4DD2-9AAF-E00F26FA706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cuts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BBE746-73B0-4E46-B487-C8079AC0033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graphicFrame>
        <p:nvGraphicFramePr>
          <p:cNvPr id="4" name="Chart 3"/>
          <p:cNvGraphicFramePr/>
          <p:nvPr/>
        </p:nvGraphicFramePr>
        <p:xfrm>
          <a:off x="149382" y="1133947"/>
          <a:ext cx="558146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3467478" y="3931467"/>
          <a:ext cx="546376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1473" y="5124262"/>
            <a:ext cx="14125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285C00"/>
                </a:solidFill>
                <a:latin typeface="Calibri" pitchFamily="34" charset="0"/>
                <a:cs typeface="Calibri" pitchFamily="34" charset="0"/>
              </a:rPr>
              <a:t>By program</a:t>
            </a:r>
            <a:endParaRPr lang="en-US" sz="2000" dirty="0">
              <a:solidFill>
                <a:srgbClr val="285C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35505" y="1863505"/>
            <a:ext cx="1412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285C00"/>
                </a:solidFill>
                <a:latin typeface="Calibri" pitchFamily="34" charset="0"/>
                <a:cs typeface="Calibri" pitchFamily="34" charset="0"/>
              </a:rPr>
              <a:t>By function</a:t>
            </a:r>
            <a:endParaRPr lang="en-US" sz="2000" dirty="0">
              <a:solidFill>
                <a:srgbClr val="285C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592" y="215714"/>
            <a:ext cx="7016749" cy="723900"/>
          </a:xfrm>
        </p:spPr>
        <p:txBody>
          <a:bodyPr/>
          <a:lstStyle/>
          <a:p>
            <a:r>
              <a:rPr lang="en-US" dirty="0" smtClean="0"/>
              <a:t>Intensity Frontier: Construction Status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9853C-B391-4898-B497-60121C3DD0A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13765" y="1216714"/>
          <a:ext cx="8537451" cy="2379026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612776"/>
                <a:gridCol w="984935"/>
                <a:gridCol w="984935"/>
                <a:gridCol w="984935"/>
                <a:gridCol w="984935"/>
                <a:gridCol w="984935"/>
              </a:tblGrid>
              <a:tr h="67972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Description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FY 2010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FY 2011 Request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FY 2011 Feb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FY 2012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FY12 </a:t>
                      </a:r>
                      <a:r>
                        <a:rPr lang="en-US" sz="1600" u="none" strike="noStrike" dirty="0" err="1"/>
                        <a:t>vs</a:t>
                      </a:r>
                      <a:r>
                        <a:rPr lang="en-US" sz="1600" u="none" strike="noStrike" dirty="0"/>
                        <a:t> FY10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3398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/>
                        <a:t>Construction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/>
                        <a:t>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/>
                        <a:t>17,000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/>
                        <a:t>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/>
                        <a:t>39,000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/>
                        <a:t>22,000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3398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/>
                        <a:t>Mu2e (PED)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/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5,000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/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/>
                        <a:t>22,500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/>
                        <a:t>17,500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3398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/>
                        <a:t>MU2e (OPC)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4,777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5,000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6,467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7,500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4,777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33986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 smtClean="0"/>
                        <a:t>Long</a:t>
                      </a:r>
                      <a:r>
                        <a:rPr lang="en-US" sz="1600" u="none" strike="noStrike" baseline="0" dirty="0" smtClean="0"/>
                        <a:t> Baseline Neutrino Experiment</a:t>
                      </a:r>
                      <a:r>
                        <a:rPr lang="en-US" sz="1600" u="none" strike="noStrike" dirty="0" smtClean="0"/>
                        <a:t> (PED)</a:t>
                      </a:r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/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/>
                        <a:t>12,000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/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/>
                        <a:t>17,000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/>
                        <a:t>5,000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3398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/>
                        <a:t>Long</a:t>
                      </a:r>
                      <a:r>
                        <a:rPr lang="en-US" sz="1600" u="none" strike="noStrike" baseline="0" dirty="0" smtClean="0"/>
                        <a:t> Baseline Neutrino Experiment</a:t>
                      </a:r>
                      <a:r>
                        <a:rPr lang="en-US" sz="1600" u="none" strike="noStrike" dirty="0" smtClean="0"/>
                        <a:t> (OPC)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14,178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2,750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7,000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-7,178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13764" y="3953435"/>
            <a:ext cx="8668871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Both projects had their first request for PED funds in FY 2011. No funds have been approved in FY 2011.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Work on both projects has been slowed to prevent a gap in funding. </a:t>
            </a:r>
          </a:p>
          <a:p>
            <a:pPr lvl="1" indent="-182880">
              <a:buFont typeface="Wingdings" pitchFamily="2" charset="2"/>
              <a:buChar char="§"/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Experience in FY 2008 when the </a:t>
            </a:r>
            <a:r>
              <a:rPr lang="en-US" b="0" dirty="0" err="1" smtClean="0">
                <a:latin typeface="Calibri" pitchFamily="34" charset="0"/>
                <a:cs typeface="Calibri" pitchFamily="34" charset="0"/>
              </a:rPr>
              <a:t>NOvA</a:t>
            </a:r>
            <a:r>
              <a:rPr lang="en-US" b="0" dirty="0" smtClean="0">
                <a:latin typeface="Calibri" pitchFamily="34" charset="0"/>
                <a:cs typeface="Calibri" pitchFamily="34" charset="0"/>
              </a:rPr>
              <a:t> project lost funding has shown that it takes 6 to 9 months to rebuild a project team after dispersing them.</a:t>
            </a:r>
          </a:p>
          <a:p>
            <a:pPr lvl="2" indent="-182880">
              <a:buFont typeface="Wingdings" pitchFamily="2" charset="2"/>
              <a:buChar char="§"/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It is better to slow work and keep a core team together.</a:t>
            </a:r>
          </a:p>
          <a:p>
            <a:pPr lvl="1" indent="-182880">
              <a:buFont typeface="Wingdings" pitchFamily="2" charset="2"/>
              <a:buChar char="§"/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The FY 2012 request includes OPC funding for both projects to prevent a funding gap in case there is a CR at the beginning of FY 2012.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5337" y="171652"/>
            <a:ext cx="6252115" cy="723900"/>
          </a:xfrm>
        </p:spPr>
        <p:txBody>
          <a:bodyPr/>
          <a:lstStyle/>
          <a:p>
            <a:r>
              <a:rPr lang="en-US" dirty="0" smtClean="0"/>
              <a:t>Proton Accelerator Based Research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9853C-B391-4898-B497-60121C3DD0A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95836" y="1225679"/>
          <a:ext cx="8537451" cy="5437775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612776"/>
                <a:gridCol w="984935"/>
                <a:gridCol w="984935"/>
                <a:gridCol w="984935"/>
                <a:gridCol w="984935"/>
                <a:gridCol w="984935"/>
              </a:tblGrid>
              <a:tr h="67972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Description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FY 2010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FY 2011 Request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FY 2011 Feb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FY 2012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FY12 </a:t>
                      </a:r>
                      <a:r>
                        <a:rPr lang="en-US" sz="1600" u="none" strike="noStrike" dirty="0" err="1"/>
                        <a:t>vs</a:t>
                      </a:r>
                      <a:r>
                        <a:rPr lang="en-US" sz="1600" u="none" strike="noStrike" dirty="0"/>
                        <a:t> FY10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3398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Proton Accelerator Based Physics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438,369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439,262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441,823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412,707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-25,662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3398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Research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89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125,743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130,299</a:t>
                      </a:r>
                      <a:endParaRPr lang="en-US" sz="1600" b="0" i="1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130,419</a:t>
                      </a:r>
                      <a:endParaRPr lang="en-US" sz="1600" b="0" i="1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127,696</a:t>
                      </a:r>
                      <a:endParaRPr lang="en-US" sz="1600" b="0" i="1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1,953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3398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Facilities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89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312,626</a:t>
                      </a:r>
                      <a:endParaRPr lang="en-US" sz="1600" b="1" i="1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308,963</a:t>
                      </a:r>
                      <a:endParaRPr lang="en-US" sz="1600" b="1" i="1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311,404</a:t>
                      </a:r>
                      <a:endParaRPr lang="en-US" sz="1600" b="1" i="1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285,011</a:t>
                      </a:r>
                      <a:endParaRPr lang="en-US" sz="1600" b="1" i="1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-27,615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3398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Proton Accelerator Complex Operations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6778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125,945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123,215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135,830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103,374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-22,571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3398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Proton Accelerator Complex Support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6778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13,001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16,617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11,760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12,462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-539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3398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Proton Accelerator Facility Projects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6778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86,591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74,463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73,137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76,740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-9,851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3398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Current Facility Projects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167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79,998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59,220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63,437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61,740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-18,258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3398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NOvA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3556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59,000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46,220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46,220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41,240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-17,760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3398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MicroBooNE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3556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2,043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8,000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8,000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6,000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3,957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3398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Mu2e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3556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4,777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5,000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6,467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7,500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2,723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3398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LBNE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3556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14,178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2,750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7,000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-7,178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3398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Future Facility R&amp;D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167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6,593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15,243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9,700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15,000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8,407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3398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Large Hadron Collider Support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6778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79,511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84,033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78,818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72,761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-6,750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3398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Other Facilities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6778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7,578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10,635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11,859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19,674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12,096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6314"/>
            <a:ext cx="7351414" cy="723900"/>
          </a:xfrm>
        </p:spPr>
        <p:txBody>
          <a:bodyPr/>
          <a:lstStyle/>
          <a:p>
            <a:r>
              <a:rPr lang="en-US" dirty="0" smtClean="0"/>
              <a:t>Electron Accelerator-based Physics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253" y="4218915"/>
            <a:ext cx="8229600" cy="2105293"/>
          </a:xfrm>
        </p:spPr>
        <p:txBody>
          <a:bodyPr/>
          <a:lstStyle/>
          <a:p>
            <a:r>
              <a:rPr lang="en-US" sz="1800" b="0" dirty="0" smtClean="0">
                <a:latin typeface="Calibri" pitchFamily="34" charset="0"/>
                <a:cs typeface="Calibri" pitchFamily="34" charset="0"/>
              </a:rPr>
              <a:t>The SLAC B-factory shutdown in 2008.</a:t>
            </a:r>
          </a:p>
          <a:p>
            <a:r>
              <a:rPr lang="en-US" sz="1800" b="0" dirty="0" smtClean="0">
                <a:latin typeface="Calibri" pitchFamily="34" charset="0"/>
                <a:cs typeface="Calibri" pitchFamily="34" charset="0"/>
              </a:rPr>
              <a:t>Funding for support for researchers and computing continues to ramp down.</a:t>
            </a:r>
          </a:p>
          <a:p>
            <a:r>
              <a:rPr lang="en-US" sz="1800" b="0" dirty="0" smtClean="0">
                <a:latin typeface="Calibri" pitchFamily="34" charset="0"/>
                <a:cs typeface="Calibri" pitchFamily="34" charset="0"/>
              </a:rPr>
              <a:t>Funding is provided to disassemble the Babar detector and PEP-II accelerator. </a:t>
            </a:r>
          </a:p>
          <a:p>
            <a:pPr lvl="1"/>
            <a:r>
              <a:rPr lang="en-US" sz="1600" dirty="0" smtClean="0">
                <a:latin typeface="Calibri" pitchFamily="34" charset="0"/>
                <a:cs typeface="Calibri" pitchFamily="34" charset="0"/>
              </a:rPr>
              <a:t>HEP is investigating giving accelerator components to Italy for their use. </a:t>
            </a:r>
          </a:p>
          <a:p>
            <a:pPr lvl="2"/>
            <a:r>
              <a:rPr lang="en-US" sz="1600" b="0" dirty="0" smtClean="0">
                <a:latin typeface="Calibri" pitchFamily="34" charset="0"/>
                <a:cs typeface="Calibri" pitchFamily="34" charset="0"/>
              </a:rPr>
              <a:t>This would be less expensiv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e than disposing of them.</a:t>
            </a:r>
            <a:endParaRPr lang="en-US" sz="1600" b="0" dirty="0" smtClean="0">
              <a:latin typeface="Calibri" pitchFamily="34" charset="0"/>
              <a:cs typeface="Calibri" pitchFamily="34" charset="0"/>
            </a:endParaRPr>
          </a:p>
          <a:p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54379B-208C-4059-BD84-86ED93E55D8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46639" y="1299035"/>
          <a:ext cx="8280901" cy="2692337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4120930"/>
                <a:gridCol w="766684"/>
                <a:gridCol w="766684"/>
                <a:gridCol w="766684"/>
                <a:gridCol w="766684"/>
                <a:gridCol w="1093235"/>
              </a:tblGrid>
              <a:tr h="288190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FY 2010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FY 2011 Request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FY 2011 February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FY 2012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FY 2012 – </a:t>
                      </a:r>
                    </a:p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FY 2010</a:t>
                      </a:r>
                    </a:p>
                  </a:txBody>
                  <a:tcPr marL="0" marR="0" marT="0" marB="0" anchor="b"/>
                </a:tc>
              </a:tr>
              <a:tr h="28819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Electron Accelerator-Based Physics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30,212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24,707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24,707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22,319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-7,893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27378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Research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4106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15,263</a:t>
                      </a:r>
                      <a:endParaRPr lang="en-US" sz="1600" b="0" i="1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14,927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14,927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13,069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-2,194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27378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Grants Research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8213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5,959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6,337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6,692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5,192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-767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27378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National Laboratory Research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8213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9,278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8,565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8,235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7,877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-1,401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27378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University Service Accounts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8213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26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25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-26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27378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Facilities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4106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14,949</a:t>
                      </a:r>
                      <a:endParaRPr lang="en-US" sz="1600" b="0" i="1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9,780</a:t>
                      </a:r>
                      <a:endParaRPr lang="en-US" sz="1600" b="0" i="1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9,780</a:t>
                      </a:r>
                      <a:endParaRPr lang="en-US" sz="1600" b="0" i="1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9,250</a:t>
                      </a:r>
                      <a:endParaRPr lang="en-US" sz="1600" b="0" i="1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-5,699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27378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Electron Accelerator Complex Operations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8213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12,019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8,880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8,880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8,350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-3,669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27378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Electron Accelerator Complex Support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8213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2,930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900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900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900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-2,030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1788" y="266323"/>
            <a:ext cx="5940425" cy="533400"/>
          </a:xfrm>
        </p:spPr>
        <p:txBody>
          <a:bodyPr/>
          <a:lstStyle/>
          <a:p>
            <a:r>
              <a:rPr lang="en-US" b="1" dirty="0" smtClean="0">
                <a:solidFill>
                  <a:srgbClr val="285C00"/>
                </a:solidFill>
                <a:latin typeface="Cambria" pitchFamily="18" charset="0"/>
                <a:cs typeface="Calibri" pitchFamily="34" charset="0"/>
              </a:rPr>
              <a:t>Non-accelerator Physics</a:t>
            </a:r>
            <a:endParaRPr lang="en-US" b="1" dirty="0">
              <a:solidFill>
                <a:srgbClr val="285C00"/>
              </a:solidFill>
              <a:latin typeface="Cambria" pitchFamily="18" charset="0"/>
              <a:cs typeface="Calibri" pitchFamily="34" charset="0"/>
            </a:endParaRPr>
          </a:p>
        </p:txBody>
      </p:sp>
      <p:graphicFrame>
        <p:nvGraphicFramePr>
          <p:cNvPr id="5" name="Table Placeholder 4"/>
          <p:cNvGraphicFramePr>
            <a:graphicFrameLocks noGrp="1"/>
          </p:cNvGraphicFramePr>
          <p:nvPr>
            <p:ph type="tbl" idx="1"/>
          </p:nvPr>
        </p:nvGraphicFramePr>
        <p:xfrm>
          <a:off x="633820" y="1524954"/>
          <a:ext cx="7970198" cy="3232576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811468"/>
                <a:gridCol w="1005020"/>
                <a:gridCol w="992221"/>
                <a:gridCol w="914400"/>
                <a:gridCol w="1128409"/>
                <a:gridCol w="1118680"/>
              </a:tblGrid>
              <a:tr h="306496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/>
                        <a:t>FY 2010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/>
                        <a:t>FY 2011 Request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/>
                        <a:t>FY 2011 Feb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/>
                        <a:t>FY 2012 Request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/>
                        <a:t>FY 12 – FY 10</a:t>
                      </a:r>
                    </a:p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306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Non-Accelerator Physics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97,469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88,539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88,539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81,852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-15,617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17429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Research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10084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97,469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88,539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88,539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81,852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-15,617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17429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Grants Research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20167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21,708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22,556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19,853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21,417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-291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17429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National Laboratory Research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20167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44,933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43,923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47,826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46,435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1,502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17429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Projects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10084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30,828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22,060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20,860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14,000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-16,828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17429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Current Projects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20167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21,110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6,060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6,060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2,000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-19,110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17429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DES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30251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8,610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4,000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4,000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-8,610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17429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SuperCDMS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30251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1,500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-1,500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17429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Daya Bay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30251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11,000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2,060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2,060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500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-10,500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17429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HAWC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30251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1,500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1,500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17429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Future Projects R&amp;D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20167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9,718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16,000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14,800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12,000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2,282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6D9EF6-236D-4095-AC5F-902F14526E2B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1150" y="5033268"/>
            <a:ext cx="80453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0" dirty="0" smtClean="0">
                <a:latin typeface="Calibri" pitchFamily="34" charset="0"/>
                <a:cs typeface="Calibri" pitchFamily="34" charset="0"/>
              </a:rPr>
              <a:t>There is a $17 million decrease in projects as </a:t>
            </a:r>
            <a:r>
              <a:rPr lang="en-US" b="0" dirty="0" err="1" smtClean="0">
                <a:latin typeface="Calibri" pitchFamily="34" charset="0"/>
                <a:cs typeface="Calibri" pitchFamily="34" charset="0"/>
              </a:rPr>
              <a:t>Daya</a:t>
            </a:r>
            <a:r>
              <a:rPr lang="en-US" b="0" dirty="0" smtClean="0">
                <a:latin typeface="Calibri" pitchFamily="34" charset="0"/>
                <a:cs typeface="Calibri" pitchFamily="34" charset="0"/>
              </a:rPr>
              <a:t> Bay, DES, and </a:t>
            </a:r>
            <a:r>
              <a:rPr lang="en-US" b="0" dirty="0" err="1" smtClean="0">
                <a:latin typeface="Calibri" pitchFamily="34" charset="0"/>
                <a:cs typeface="Calibri" pitchFamily="34" charset="0"/>
              </a:rPr>
              <a:t>SuperCDMS</a:t>
            </a:r>
            <a:endParaRPr lang="en-US" b="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b="0" dirty="0" smtClean="0">
                <a:latin typeface="Calibri" pitchFamily="34" charset="0"/>
                <a:cs typeface="Calibri" pitchFamily="34" charset="0"/>
              </a:rPr>
              <a:t>   complete.  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 LSST and dark matter experiments are in an R&amp;D phase before starting MIEs</a:t>
            </a:r>
            <a:r>
              <a:rPr lang="en-US" b="0" dirty="0" smtClean="0"/>
              <a:t>.  </a:t>
            </a:r>
            <a:endParaRPr lang="en-US" b="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7244" y="178839"/>
            <a:ext cx="5165725" cy="723900"/>
          </a:xfrm>
        </p:spPr>
        <p:txBody>
          <a:bodyPr/>
          <a:lstStyle/>
          <a:p>
            <a:r>
              <a:rPr lang="en-US" dirty="0" smtClean="0"/>
              <a:t>Theoretical Physics Research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9853C-B391-4898-B497-60121C3DD0A3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69788" y="1792432"/>
          <a:ext cx="8403434" cy="301752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365911"/>
                <a:gridCol w="1093922"/>
                <a:gridCol w="1112621"/>
                <a:gridCol w="943539"/>
                <a:gridCol w="964013"/>
                <a:gridCol w="923428"/>
              </a:tblGrid>
              <a:tr h="28709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Description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FY 2010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FY 2011 Request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FY 2011 Feb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FY 2012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FY12 </a:t>
                      </a:r>
                      <a:r>
                        <a:rPr lang="en-US" sz="1800" u="none" strike="noStrike" dirty="0" err="1"/>
                        <a:t>vs</a:t>
                      </a:r>
                      <a:r>
                        <a:rPr lang="en-US" sz="1800" u="none" strike="noStrike" dirty="0"/>
                        <a:t> FY10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14354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Theoretical Physics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68,414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69,524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68,024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/>
                        <a:t>68,914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500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13637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Research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6129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68,414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69,524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68,024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68,914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500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13637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Grants Research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72257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27,415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27,555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/>
                        <a:t>28,055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27,415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13637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National Laboratory Research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72257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25,838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26,290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/>
                        <a:t>25,303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26,074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236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13637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Computational HEP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72257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11,476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10,400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/>
                        <a:t>10,400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11,076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-400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13637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/>
                        <a:t>SciDAC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386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6,000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5,600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5,600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5,600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-400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13637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Computational QCD and Network Support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386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5,476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4,800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4,800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5,476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13637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Other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72257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3,685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5,279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4,266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4,349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664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1012" y="5252936"/>
            <a:ext cx="4587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Calibri" pitchFamily="34" charset="0"/>
              </a:rPr>
              <a:t>Other is dominated by the Particle Data Group.</a:t>
            </a:r>
            <a:endParaRPr lang="en-US" b="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6921" y="170889"/>
            <a:ext cx="5165725" cy="723900"/>
          </a:xfrm>
        </p:spPr>
        <p:txBody>
          <a:bodyPr/>
          <a:lstStyle/>
          <a:p>
            <a:r>
              <a:rPr lang="en-US" dirty="0" smtClean="0"/>
              <a:t>Advanced Technology R&amp;D*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9853C-B391-4898-B497-60121C3DD0A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49624" y="1192304"/>
          <a:ext cx="8471647" cy="4867836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4052881"/>
                <a:gridCol w="947316"/>
                <a:gridCol w="784344"/>
                <a:gridCol w="784344"/>
                <a:gridCol w="784344"/>
                <a:gridCol w="1118418"/>
              </a:tblGrid>
              <a:tr h="6760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Description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FY 2010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FY 2011 Request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FY 2011 Feb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FY 2012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FY12 </a:t>
                      </a:r>
                      <a:r>
                        <a:rPr lang="en-US" sz="1600" u="none" strike="noStrike" dirty="0" err="1"/>
                        <a:t>vs</a:t>
                      </a:r>
                      <a:r>
                        <a:rPr lang="en-US" sz="1600" u="none" strike="noStrike" dirty="0"/>
                        <a:t> FY10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33804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Advanced Technology R&amp;D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156,347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169,941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161,941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152,744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-3,604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32114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Accelerator Science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4106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36,933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48,580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41,444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45,167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8,234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32114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Grants Research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8213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8,146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9,080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9,880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10,150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2,004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32114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National Laboratory Research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8213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28,787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39,500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31,564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35,017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6,230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32114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Accelerator Development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4106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94,206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95,166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94,302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82,096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-12,110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32114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General Accelerator Development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8213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31,721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34,171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28,021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33,146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1,425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32114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Superconducting RF R&amp;D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8213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22,000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19,240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22,390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17,500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-4,500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32114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Electron Beam Welder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8213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3,200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3,200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32114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Muon Accelerator Program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8213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5,494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3,555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10,691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8,950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3,456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32114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International Linear Collider R&amp;D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8213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34,991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35,000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30,000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22,500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-12,491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32114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Other Technology R&amp;D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4106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25,208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46,222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46,222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44,645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19,437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32114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Detector Development, Grants Research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8213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3,679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3,688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2,906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3,952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273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32114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Detector Development, National Laboratory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8213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21,529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22,507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23,289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21,529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49623" y="6320118"/>
            <a:ext cx="2012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excluding SBIR/STTR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BudgetS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9BAA53-3E0C-4DD2-9AAF-E00F26FA706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3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376" tIns="131216" rIns="91376" bIns="131216">
            <a:spAutoFit/>
          </a:bodyPr>
          <a:lstStyle/>
          <a:p>
            <a:pPr algn="ctr"/>
            <a:r>
              <a:rPr lang="en-US" sz="2400" dirty="0" smtClean="0">
                <a:solidFill>
                  <a:srgbClr val="106636"/>
                </a:solidFill>
              </a:rPr>
              <a:t>History of the Energy and Water Development Appropriation</a:t>
            </a:r>
            <a:endParaRPr lang="en-US" sz="2400" dirty="0">
              <a:solidFill>
                <a:srgbClr val="106636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1066800" y="838200"/>
          <a:ext cx="66294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971800" y="914400"/>
            <a:ext cx="2796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FY 2011 – a new record!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5410200"/>
            <a:ext cx="6476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The budget uncertainty associated a significant delay in the appropriation creates havoc with agency planning.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6027" y="170100"/>
            <a:ext cx="5655734" cy="723900"/>
          </a:xfrm>
        </p:spPr>
        <p:txBody>
          <a:bodyPr/>
          <a:lstStyle/>
          <a:p>
            <a:r>
              <a:rPr lang="en-US" dirty="0" smtClean="0"/>
              <a:t>FY 2011 Funding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617" y="3385627"/>
            <a:ext cx="8229600" cy="3110411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</a:rPr>
              <a:t>We were operating under a CR for over 6 full months .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We were below the FY 2010 level, since the CFO held back the funds for engineering design for Mu2e and LBNE. They are considered new starts. </a:t>
            </a:r>
          </a:p>
          <a:p>
            <a:r>
              <a:rPr lang="en-US" dirty="0" smtClean="0">
                <a:latin typeface="Calibri" pitchFamily="34" charset="0"/>
              </a:rPr>
              <a:t>Final distribution of FY2011 funding for Office of Science not yet determined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Expect final FY11 HEP budget to be very close to FY11 CR level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“No new starts” held in FY11 Appropriation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</a:rPr>
              <a:t>*</a:t>
            </a:r>
            <a:r>
              <a:rPr lang="en-US" sz="1600" b="0" i="1" dirty="0" smtClean="0">
                <a:latin typeface="Calibri" pitchFamily="34" charset="0"/>
              </a:rPr>
              <a:t>Does not include reductions for 0.2% rescission, $16M contractor pay freeze, and unobligated Prior Year funds</a:t>
            </a:r>
            <a:endParaRPr lang="en-US" sz="1600" i="1" dirty="0" smtClean="0">
              <a:latin typeface="Calibri" pitchFamily="34" charset="0"/>
            </a:endParaRPr>
          </a:p>
          <a:p>
            <a:pPr lvl="1"/>
            <a:endParaRPr lang="en-US" dirty="0" smtClean="0">
              <a:latin typeface="Calibri" pitchFamily="34" charset="0"/>
            </a:endParaRPr>
          </a:p>
          <a:p>
            <a:pPr lvl="1"/>
            <a:endParaRPr lang="en-US" dirty="0" smtClean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54379B-208C-4059-BD84-86ED93E55D8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0763" y="1131683"/>
          <a:ext cx="7572775" cy="2136619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928947"/>
                <a:gridCol w="1266216"/>
                <a:gridCol w="1327240"/>
                <a:gridCol w="1350124"/>
                <a:gridCol w="1350124"/>
                <a:gridCol w="1350124"/>
              </a:tblGrid>
              <a:tr h="989757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itchFamily="34" charset="0"/>
                        </a:rPr>
                        <a:t>($M)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135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itchFamily="34" charset="0"/>
                        </a:rPr>
                        <a:t>FY 2010 </a:t>
                      </a:r>
                    </a:p>
                    <a:p>
                      <a:pPr algn="ctr"/>
                      <a:r>
                        <a:rPr lang="en-US" sz="2400" dirty="0" smtClean="0">
                          <a:latin typeface="Calibri" pitchFamily="34" charset="0"/>
                        </a:rPr>
                        <a:t>Actual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135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itchFamily="34" charset="0"/>
                        </a:rPr>
                        <a:t>FY 2011 </a:t>
                      </a:r>
                    </a:p>
                    <a:p>
                      <a:pPr algn="ctr"/>
                      <a:r>
                        <a:rPr lang="en-US" sz="2400" dirty="0" smtClean="0">
                          <a:latin typeface="Calibri" pitchFamily="34" charset="0"/>
                        </a:rPr>
                        <a:t>Request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135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itchFamily="34" charset="0"/>
                        </a:rPr>
                        <a:t>FY 2011</a:t>
                      </a:r>
                    </a:p>
                    <a:p>
                      <a:pPr algn="ctr"/>
                      <a:r>
                        <a:rPr lang="en-US" sz="2400" dirty="0" smtClean="0">
                          <a:latin typeface="Calibri" pitchFamily="34" charset="0"/>
                        </a:rPr>
                        <a:t>CR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135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itchFamily="34" charset="0"/>
                        </a:rPr>
                        <a:t>FY 2011 </a:t>
                      </a:r>
                      <a:r>
                        <a:rPr lang="en-US" sz="2400" dirty="0" err="1" smtClean="0">
                          <a:latin typeface="Calibri" pitchFamily="34" charset="0"/>
                        </a:rPr>
                        <a:t>Approp</a:t>
                      </a:r>
                      <a:r>
                        <a:rPr lang="en-US" sz="2400" dirty="0" smtClean="0">
                          <a:latin typeface="Calibri" pitchFamily="34" charset="0"/>
                        </a:rPr>
                        <a:t>.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135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itchFamily="34" charset="0"/>
                        </a:rPr>
                        <a:t>FY2012 Request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135C00"/>
                    </a:solidFill>
                  </a:tcPr>
                </a:tc>
              </a:tr>
              <a:tr h="573431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itchFamily="34" charset="0"/>
                        </a:rPr>
                        <a:t>HEP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Calibri" pitchFamily="34" charset="0"/>
                        </a:rPr>
                        <a:t>810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Calibri" pitchFamily="34" charset="0"/>
                        </a:rPr>
                        <a:t>829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Calibri" pitchFamily="34" charset="0"/>
                        </a:rPr>
                        <a:t>800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itchFamily="34" charset="0"/>
                        </a:rPr>
                        <a:t>(</a:t>
                      </a:r>
                      <a:r>
                        <a:rPr lang="en-US" sz="2400" dirty="0" err="1" smtClean="0">
                          <a:latin typeface="Calibri" pitchFamily="34" charset="0"/>
                        </a:rPr>
                        <a:t>tbd</a:t>
                      </a:r>
                      <a:r>
                        <a:rPr lang="en-US" sz="2400" dirty="0" smtClean="0">
                          <a:latin typeface="Calibri" pitchFamily="34" charset="0"/>
                        </a:rPr>
                        <a:t>)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Calibri" pitchFamily="34" charset="0"/>
                        </a:rPr>
                        <a:t>797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573431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itchFamily="34" charset="0"/>
                        </a:rPr>
                        <a:t>SC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Calibri" pitchFamily="34" charset="0"/>
                        </a:rPr>
                        <a:t>4,789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Calibri" pitchFamily="34" charset="0"/>
                        </a:rPr>
                        <a:t>5,130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Calibri" pitchFamily="34" charset="0"/>
                        </a:rPr>
                        <a:t>4,826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Calibri" pitchFamily="34" charset="0"/>
                        </a:rPr>
                        <a:t>4,884*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Calibri" pitchFamily="34" charset="0"/>
                        </a:rPr>
                        <a:t>5,418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under the CR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>
                <a:latin typeface="Calibri" pitchFamily="34" charset="0"/>
              </a:rPr>
              <a:t>HEP formulated a plan for the $799,500,000.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We made a financial plan for the laboratories much like a normal year.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Attempted to avoid any dire impacts until the FY11 Appropriation was known </a:t>
            </a:r>
          </a:p>
          <a:p>
            <a:r>
              <a:rPr lang="en-US" b="0" dirty="0" smtClean="0">
                <a:latin typeface="Calibri" pitchFamily="34" charset="0"/>
              </a:rPr>
              <a:t>HEP is holding minimal reserves at this point.  </a:t>
            </a:r>
          </a:p>
          <a:p>
            <a:pPr lvl="1"/>
            <a:r>
              <a:rPr lang="en-US" b="1" dirty="0" smtClean="0">
                <a:latin typeface="Calibri" pitchFamily="34" charset="0"/>
              </a:rPr>
              <a:t>Very </a:t>
            </a:r>
            <a:r>
              <a:rPr lang="en-US" dirty="0" smtClean="0">
                <a:latin typeface="Calibri" pitchFamily="34" charset="0"/>
              </a:rPr>
              <a:t>limited ability to respond to problems or supplemental requests</a:t>
            </a:r>
            <a:endParaRPr lang="en-US" b="0" dirty="0" smtClean="0">
              <a:latin typeface="Calibri" pitchFamily="34" charset="0"/>
            </a:endParaRPr>
          </a:p>
          <a:p>
            <a:r>
              <a:rPr lang="en-US" b="0" dirty="0" smtClean="0">
                <a:latin typeface="Calibri" pitchFamily="34" charset="0"/>
              </a:rPr>
              <a:t>Several Intensity Frontier projects (</a:t>
            </a:r>
            <a:r>
              <a:rPr lang="en-US" b="0" dirty="0" err="1" smtClean="0">
                <a:latin typeface="Calibri" pitchFamily="34" charset="0"/>
              </a:rPr>
              <a:t>MicroBooNE</a:t>
            </a:r>
            <a:r>
              <a:rPr lang="en-US" b="0" dirty="0" smtClean="0">
                <a:latin typeface="Calibri" pitchFamily="34" charset="0"/>
              </a:rPr>
              <a:t>, Mu2e, and LBNE) are considered new starts and are not receiving any equipment funding, including engineering design</a:t>
            </a:r>
          </a:p>
          <a:p>
            <a:pPr lvl="1"/>
            <a:r>
              <a:rPr lang="en-US" b="0" dirty="0" smtClean="0">
                <a:latin typeface="Calibri" pitchFamily="34" charset="0"/>
              </a:rPr>
              <a:t>Mu2e was instructed by HEP to slow work to avoid a gap in funding.</a:t>
            </a:r>
          </a:p>
          <a:p>
            <a:pPr lvl="1"/>
            <a:r>
              <a:rPr lang="en-US" b="0" dirty="0" smtClean="0">
                <a:latin typeface="Calibri" pitchFamily="34" charset="0"/>
              </a:rPr>
              <a:t>LBNE has been slowed down due to dealing with the DUSEL situation (more on this later)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We are working to try to mitigate impacts of the extended CR but these projects will inevitably experience some delays. </a:t>
            </a:r>
          </a:p>
          <a:p>
            <a:pPr lvl="1"/>
            <a:r>
              <a:rPr lang="en-US" b="0" dirty="0" smtClean="0">
                <a:latin typeface="Calibri" pitchFamily="34" charset="0"/>
              </a:rPr>
              <a:t>These delays will be exacerbated if there is another CR in FY2012.</a:t>
            </a:r>
          </a:p>
          <a:p>
            <a:r>
              <a:rPr lang="en-US" dirty="0" smtClean="0">
                <a:latin typeface="Calibri" pitchFamily="34" charset="0"/>
              </a:rPr>
              <a:t>Now pushing to get remaining FY11 funding out as soon as possible.</a:t>
            </a:r>
          </a:p>
          <a:p>
            <a:pPr lvl="1"/>
            <a:endParaRPr lang="en-US" dirty="0" smtClean="0">
              <a:latin typeface="Calibri" pitchFamily="34" charset="0"/>
            </a:endParaRPr>
          </a:p>
          <a:p>
            <a:pPr lvl="2"/>
            <a:endParaRPr lang="en-US" dirty="0" smtClean="0">
              <a:latin typeface="Calibri" pitchFamily="34" charset="0"/>
            </a:endParaRPr>
          </a:p>
          <a:p>
            <a:pPr lvl="2"/>
            <a:endParaRPr lang="en-US" dirty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54379B-208C-4059-BD84-86ED93E55D8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928" y="76199"/>
            <a:ext cx="8229600" cy="818745"/>
          </a:xfrm>
        </p:spPr>
        <p:txBody>
          <a:bodyPr/>
          <a:lstStyle/>
          <a:p>
            <a:r>
              <a:rPr lang="en-US" b="1" dirty="0" smtClean="0">
                <a:solidFill>
                  <a:srgbClr val="285C00"/>
                </a:solidFill>
                <a:latin typeface="Calibri" pitchFamily="34" charset="0"/>
              </a:rPr>
              <a:t>The High Energy Physics Budget Request</a:t>
            </a:r>
            <a:endParaRPr lang="en-US" b="1" dirty="0">
              <a:solidFill>
                <a:srgbClr val="285C00"/>
              </a:solidFill>
              <a:latin typeface="Calibri" pitchFamily="34" charset="0"/>
            </a:endParaRPr>
          </a:p>
        </p:txBody>
      </p:sp>
      <p:graphicFrame>
        <p:nvGraphicFramePr>
          <p:cNvPr id="5" name="Table Placeholder 4"/>
          <p:cNvGraphicFramePr>
            <a:graphicFrameLocks noGrp="1"/>
          </p:cNvGraphicFramePr>
          <p:nvPr>
            <p:ph type="tbl" idx="1"/>
          </p:nvPr>
        </p:nvGraphicFramePr>
        <p:xfrm>
          <a:off x="376608" y="1672590"/>
          <a:ext cx="8462680" cy="3001547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119317"/>
                <a:gridCol w="948047"/>
                <a:gridCol w="1098829"/>
                <a:gridCol w="1098829"/>
                <a:gridCol w="1098829"/>
                <a:gridCol w="1098829"/>
              </a:tblGrid>
              <a:tr h="6595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Description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FY 2010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FY 2011 Request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FY 2011 </a:t>
                      </a:r>
                      <a:r>
                        <a:rPr lang="en-US" sz="1800" u="none" strike="noStrike" dirty="0" smtClean="0"/>
                        <a:t>March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FY </a:t>
                      </a:r>
                      <a:r>
                        <a:rPr lang="en-US" sz="1800" u="none" strike="noStrike" dirty="0" smtClean="0"/>
                        <a:t>2012 Request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FY12 </a:t>
                      </a:r>
                      <a:r>
                        <a:rPr lang="en-US" sz="1800" u="none" strike="noStrike" dirty="0" err="1"/>
                        <a:t>vs</a:t>
                      </a:r>
                      <a:r>
                        <a:rPr lang="en-US" sz="1800" u="none" strike="noStrike" dirty="0"/>
                        <a:t> FY10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32976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Proton </a:t>
                      </a:r>
                      <a:r>
                        <a:rPr lang="en-US" sz="1800" u="none" strike="noStrike" dirty="0" smtClean="0"/>
                        <a:t>Accelerator-Based </a:t>
                      </a:r>
                      <a:r>
                        <a:rPr lang="en-US" sz="1800" u="none" strike="noStrike" dirty="0"/>
                        <a:t>Physics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 smtClean="0"/>
                        <a:t>438,369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439,262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 smtClean="0"/>
                        <a:t>439,462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412,707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-25,662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36341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Electron Accelerator-Based Physics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/>
                        <a:t>30,212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24,707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 smtClean="0"/>
                        <a:t>20,805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22,319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-7,893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32976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Non-Accelerator Physics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97,469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88,539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88,539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81,852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-15,617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32976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Theoretical Physics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68,414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69,524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68,024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68,914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500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32976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Advanced Technology R&amp;D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156,347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189,968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 smtClean="0"/>
                        <a:t>173,346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171,908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15,561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32976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Construction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17,000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39,500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39,500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32976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Total, High Energy Physics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790,811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829,000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smtClean="0">
                          <a:solidFill>
                            <a:schemeClr val="dk1"/>
                          </a:solidFill>
                          <a:latin typeface="+mn-lt"/>
                          <a:cs typeface="+mn-cs"/>
                        </a:rPr>
                        <a:t>794,078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797,200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6,389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6D9EF6-236D-4095-AC5F-902F14526E2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16459" y="5404919"/>
            <a:ext cx="8164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FY 2010 appropriation including SBIR/STTR was $810 million, so the FY 2012 request is a reduction of $13 million from FY 2010.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475ADB-4252-451A-8A6F-4458443A0B4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188913" y="2816225"/>
          <a:ext cx="6634162" cy="3573463"/>
        </p:xfrm>
        <a:graphic>
          <a:graphicData uri="http://schemas.openxmlformats.org/presentationml/2006/ole">
            <p:oleObj spid="_x0000_s99330" name="Worksheet" r:id="rId3" imgW="10982283" imgH="7400925" progId="Excel.Sheet.8">
              <p:embed/>
            </p:oleObj>
          </a:graphicData>
        </a:graphic>
      </p:graphicFrame>
      <p:sp>
        <p:nvSpPr>
          <p:cNvPr id="5" name="Line 3"/>
          <p:cNvSpPr>
            <a:spLocks noChangeShapeType="1"/>
          </p:cNvSpPr>
          <p:nvPr/>
        </p:nvSpPr>
        <p:spPr bwMode="auto">
          <a:xfrm flipV="1">
            <a:off x="1848558" y="3757188"/>
            <a:ext cx="4977755" cy="6682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785464" y="3288090"/>
            <a:ext cx="2009775" cy="277812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r>
              <a:rPr lang="en-US" sz="1200" dirty="0"/>
              <a:t>Scenario B (FY07 + COL)</a:t>
            </a:r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 flipV="1">
            <a:off x="1111910" y="3585172"/>
            <a:ext cx="5705349" cy="995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818675" y="3759106"/>
            <a:ext cx="2043113" cy="276225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r>
              <a:rPr lang="en-US" sz="1200" dirty="0"/>
              <a:t>Scenario A (FY08 + COL)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86820" y="325925"/>
            <a:ext cx="27796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285C00"/>
                </a:solidFill>
                <a:latin typeface="Cambria" pitchFamily="18" charset="0"/>
              </a:rPr>
              <a:t>Funding Trends</a:t>
            </a:r>
            <a:endParaRPr lang="en-US" sz="2800" dirty="0">
              <a:solidFill>
                <a:srgbClr val="285C00"/>
              </a:solidFill>
              <a:latin typeface="Cambr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5389" y="1140738"/>
            <a:ext cx="827406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400" dirty="0" smtClean="0">
                <a:latin typeface="Calibri" pitchFamily="34" charset="0"/>
              </a:rPr>
              <a:t>HEP is now between the HEPAP/P5 “A” and “B” scenarios.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b="0" dirty="0" smtClean="0">
                <a:latin typeface="Calibri" pitchFamily="34" charset="0"/>
                <a:cs typeface="Calibri" pitchFamily="34" charset="0"/>
              </a:rPr>
              <a:t> Funding FY 2009-2011: Program workforce and scope largely preserved – implementation slow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b="0" dirty="0" smtClean="0">
                <a:latin typeface="Calibri" pitchFamily="34" charset="0"/>
                <a:cs typeface="Calibri" pitchFamily="34" charset="0"/>
              </a:rPr>
              <a:t> Funding FY 2012 Target: Workforce will be downsized and the program de-scoped; cannot maintain leadership program at all 3 frontiers</a:t>
            </a:r>
            <a:endParaRPr lang="en-US" sz="2400" dirty="0" smtClean="0">
              <a:latin typeface="Calibri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5238" y="175573"/>
            <a:ext cx="5165725" cy="723900"/>
          </a:xfrm>
        </p:spPr>
        <p:txBody>
          <a:bodyPr/>
          <a:lstStyle/>
          <a:p>
            <a:r>
              <a:rPr lang="en-US" b="1" dirty="0" smtClean="0">
                <a:latin typeface="Cambria" pitchFamily="18" charset="0"/>
              </a:rPr>
              <a:t> The Difficulties of Forecasting</a:t>
            </a:r>
            <a:endParaRPr lang="en-US" b="1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General, bipartisan support for Science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Administration has also made this a priority</a:t>
            </a:r>
          </a:p>
          <a:p>
            <a:r>
              <a:rPr lang="en-US" dirty="0" smtClean="0">
                <a:latin typeface="Calibri" pitchFamily="34" charset="0"/>
              </a:rPr>
              <a:t>However, Administration priorities within Science  are </a:t>
            </a:r>
            <a:r>
              <a:rPr lang="en-US" dirty="0" smtClean="0">
                <a:latin typeface="Calibri" pitchFamily="34" charset="0"/>
              </a:rPr>
              <a:t>elsewhere: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Clean energy</a:t>
            </a:r>
          </a:p>
          <a:p>
            <a:pPr lvl="1"/>
            <a:r>
              <a:rPr lang="en-US" dirty="0" err="1" smtClean="0">
                <a:latin typeface="Calibri" pitchFamily="34" charset="0"/>
              </a:rPr>
              <a:t>Renewables</a:t>
            </a:r>
            <a:endParaRPr lang="en-US" dirty="0" smtClean="0">
              <a:latin typeface="Calibri" pitchFamily="34" charset="0"/>
            </a:endParaRPr>
          </a:p>
          <a:p>
            <a:pPr lvl="1"/>
            <a:r>
              <a:rPr lang="en-US" dirty="0" smtClean="0">
                <a:latin typeface="Calibri" pitchFamily="34" charset="0"/>
              </a:rPr>
              <a:t>Advanced IT</a:t>
            </a:r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Budget climate not conducive to increases in any discretionary spending area.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54379B-208C-4059-BD84-86ED93E55D8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7" name="Picture 6" descr="the-empire-of-lights-1954-1(1)_jpg!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97919" y="830807"/>
            <a:ext cx="4524375" cy="5715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12215</TotalTime>
  <Words>2473</Words>
  <Application>Microsoft Office PowerPoint</Application>
  <PresentationFormat>On-screen Show (4:3)</PresentationFormat>
  <Paragraphs>668</Paragraphs>
  <Slides>28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Default Design</vt:lpstr>
      <vt:lpstr>Worksheet</vt:lpstr>
      <vt:lpstr>Document</vt:lpstr>
      <vt:lpstr>Slide 1</vt:lpstr>
      <vt:lpstr>HEP Strategic Plan</vt:lpstr>
      <vt:lpstr>BudgetS</vt:lpstr>
      <vt:lpstr>Slide 4</vt:lpstr>
      <vt:lpstr>FY 2011 Funding Status</vt:lpstr>
      <vt:lpstr>Working under the CR</vt:lpstr>
      <vt:lpstr>The High Energy Physics Budget Request</vt:lpstr>
      <vt:lpstr>Slide 8</vt:lpstr>
      <vt:lpstr> The Difficulties of Forecasting</vt:lpstr>
      <vt:lpstr>SC and HEP Funding Trends</vt:lpstr>
      <vt:lpstr>HEP Major Changes in 2012</vt:lpstr>
      <vt:lpstr>SELECT PROGRAM HIGHLIGHTS</vt:lpstr>
      <vt:lpstr>Energy Frontier: Transitioning</vt:lpstr>
      <vt:lpstr>Intensity Frontier Status (non-Fermi version)  </vt:lpstr>
      <vt:lpstr>Intensity Frontier: Homestake Mine</vt:lpstr>
      <vt:lpstr>Cosmic Frontier Status</vt:lpstr>
      <vt:lpstr> New Frontiers?</vt:lpstr>
      <vt:lpstr>Office News</vt:lpstr>
      <vt:lpstr>Personnel Changes</vt:lpstr>
      <vt:lpstr>Search for a New Associate Director</vt:lpstr>
      <vt:lpstr>BACKUP</vt:lpstr>
      <vt:lpstr>Cross cuts</vt:lpstr>
      <vt:lpstr>Intensity Frontier: Construction Status</vt:lpstr>
      <vt:lpstr>Proton Accelerator Based Research</vt:lpstr>
      <vt:lpstr>Electron Accelerator-based Physics</vt:lpstr>
      <vt:lpstr>Non-accelerator Physics</vt:lpstr>
      <vt:lpstr>Theoretical Physics Research</vt:lpstr>
      <vt:lpstr>Advanced Technology R&amp;D*</vt:lpstr>
    </vt:vector>
  </TitlesOfParts>
  <Company>U.S. Department of Energy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mormaLa</dc:creator>
  <cp:lastModifiedBy>Department of Energy</cp:lastModifiedBy>
  <cp:revision>874</cp:revision>
  <dcterms:created xsi:type="dcterms:W3CDTF">2008-09-17T19:05:33Z</dcterms:created>
  <dcterms:modified xsi:type="dcterms:W3CDTF">2011-06-02T14:16:41Z</dcterms:modified>
</cp:coreProperties>
</file>