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43"/>
  </p:notesMasterIdLst>
  <p:sldIdLst>
    <p:sldId id="256" r:id="rId2"/>
    <p:sldId id="258" r:id="rId3"/>
    <p:sldId id="257" r:id="rId4"/>
    <p:sldId id="259" r:id="rId5"/>
    <p:sldId id="298" r:id="rId6"/>
    <p:sldId id="299" r:id="rId7"/>
    <p:sldId id="303" r:id="rId8"/>
    <p:sldId id="307" r:id="rId9"/>
    <p:sldId id="265" r:id="rId10"/>
    <p:sldId id="267" r:id="rId11"/>
    <p:sldId id="269" r:id="rId12"/>
    <p:sldId id="308" r:id="rId13"/>
    <p:sldId id="275" r:id="rId14"/>
    <p:sldId id="276" r:id="rId15"/>
    <p:sldId id="272" r:id="rId16"/>
    <p:sldId id="292" r:id="rId17"/>
    <p:sldId id="277" r:id="rId18"/>
    <p:sldId id="278" r:id="rId19"/>
    <p:sldId id="279" r:id="rId20"/>
    <p:sldId id="282" r:id="rId21"/>
    <p:sldId id="280" r:id="rId22"/>
    <p:sldId id="281" r:id="rId23"/>
    <p:sldId id="315" r:id="rId24"/>
    <p:sldId id="286" r:id="rId25"/>
    <p:sldId id="287" r:id="rId26"/>
    <p:sldId id="317" r:id="rId27"/>
    <p:sldId id="319" r:id="rId28"/>
    <p:sldId id="313" r:id="rId29"/>
    <p:sldId id="316" r:id="rId30"/>
    <p:sldId id="314" r:id="rId31"/>
    <p:sldId id="285" r:id="rId32"/>
    <p:sldId id="293" r:id="rId33"/>
    <p:sldId id="294" r:id="rId34"/>
    <p:sldId id="297" r:id="rId35"/>
    <p:sldId id="274" r:id="rId36"/>
    <p:sldId id="263" r:id="rId37"/>
    <p:sldId id="318" r:id="rId38"/>
    <p:sldId id="311" r:id="rId39"/>
    <p:sldId id="312" r:id="rId40"/>
    <p:sldId id="305" r:id="rId41"/>
    <p:sldId id="306" r:id="rId42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57996" autoAdjust="0"/>
  </p:normalViewPr>
  <p:slideViewPr>
    <p:cSldViewPr>
      <p:cViewPr varScale="1">
        <p:scale>
          <a:sx n="34" d="100"/>
          <a:sy n="34" d="100"/>
        </p:scale>
        <p:origin x="-27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6297" cy="469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7419" y="0"/>
            <a:ext cx="2966297" cy="469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82940-0C73-47F2-96D2-5DC6BFB5B3B1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315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530" y="4463296"/>
            <a:ext cx="5476240" cy="4228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1"/>
            <a:ext cx="2966297" cy="469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7419" y="8924961"/>
            <a:ext cx="2966297" cy="469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0B06F-9121-4210-B9A3-06FBD44C1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B06F-9121-4210-B9A3-06FBD44C18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855" name="Group 71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4856" name="Freeform 72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4857" name="Group 73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4858" name="Oval 7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59" name="Oval 7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0" name="Oval 7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1" name="Oval 7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2" name="Oval 7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3" name="Freeform 7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4" name="Freeform 8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5" name="Freeform 8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6" name="Freeform 8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7" name="Freeform 8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8" name="Oval 84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4869" name="Group 85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4870" name="Oval 8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1" name="Oval 8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2" name="Oval 8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3" name="Oval 8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4" name="Oval 9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5" name="Oval 9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6" name="Oval 9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7" name="Oval 9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8" name="Freeform 94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9" name="Freeform 95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0" name="Freeform 96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1" name="Freeform 97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2" name="Freeform 98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3" name="Freeform 99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4" name="Freeform 100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5" name="Freeform 101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6" name="Freeform 102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7" name="Freeform 103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4888" name="Group 104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4889" name="Freeform 10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0" name="Freeform 10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1" name="Freeform 10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2" name="Freeform 10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3" name="Freeform 10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4" name="Freeform 11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5" name="Freeform 11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6" name="Freeform 11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7" name="Freeform 11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8" name="Freeform 11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9" name="Freeform 11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0" name="Oval 116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1" name="Oval 117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2" name="Oval 118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3" name="Oval 119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4" name="Oval 120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5" name="Oval 121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4906" name="Group 122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4907" name="Freeform 123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8" name="Freeform 124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9" name="Freeform 125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0" name="Freeform 126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1" name="Freeform 127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2" name="Freeform 128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3" name="Freeform 129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4914" name="Group 13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4915" name="Oval 131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16" name="Oval 132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17" name="Oval 133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18" name="Oval 134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48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48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485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37485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37485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E84D72-AD6B-4CD4-B44B-EB45729C3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18D95-09B8-44A1-B73B-FE4E55311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39612-D042-4AE9-9C63-FBB4DFEDE9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8415607-BA9A-4B5D-967B-73028A9C4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8AC61-3410-4839-99EB-66D09186D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1C0ED-DF9D-4A68-B567-8FC9F650D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AE47E-FFCD-4F52-AECB-D5AEE6C733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1858F-B484-48FE-B9F5-9056A7D6B8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6A245B57-7823-46D6-8827-5B06DF117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F9166-819E-4981-B787-C53EA63915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FFAEC-DBD1-40EA-8C39-05C388C8FF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84" name="Freeform 24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73837" name="Group 77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376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3834" name="Group 7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377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3833" name="Group 73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3766" name="Oval 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67" name="Oval 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68" name="Oval 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69" name="Oval 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0" name="Oval 1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1" name="Oval 1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2" name="Oval 1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3" name="Oval 1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3836" name="Group 7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379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5" name="Oval 55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6" name="Oval 56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7" name="Oval 57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8" name="Oval 58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9" name="Oval 59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20" name="Oval 60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3835" name="Group 75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3806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7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8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9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0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1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2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382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382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3826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3838" name="Rectangle 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3839" name="Rectangle 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373840" name="Rectangle 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373841" name="Rectangle 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216C7FC-5811-4E9F-80C8-E418B320D78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3.pn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cdf.fnal.gov/physics/new/top/2009/singletop/ME/njets_gr1tag.eps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-d0.fnal.gov/Run2Physics/top/singletop_observation/dzero_singletop_xsec_summary_march09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20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notesSlide" Target="../notesSlides/notesSlide13.xml"/><Relationship Id="rId7" Type="http://schemas.openxmlformats.org/officeDocument/2006/relationships/hyperlink" Target="http://lepewwg.web.cern.ch/LEPEWWG/plots/summer2010/s10_mt_mw_contours.eps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-cdf.fnal.gov/physics/new/top/2011/TMT_AH/figs/Mtop_FittedPDFVsData_Alltagevent_UpToP28_DEV.eps" TargetMode="External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hyperlink" Target="http://www-cdf.fnal.gov/physics/new/top/2010/mass/tevcombination_july/tev_summer_last.eps" TargetMode="External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20.jpe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-cdf.fnal.gov/physics/new/top/2010/tprop/LJ_spincorr_5invfb/eps/beam_lepdown.eps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20.jpe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20.jpe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d0.fnal.gov/Run2Physics/WWW/results/top.htm" TargetMode="External"/><Relationship Id="rId2" Type="http://schemas.openxmlformats.org/officeDocument/2006/relationships/hyperlink" Target="http://www-cdf.fnal.gov/physics/new/top/top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www-cdf.fnal.gov/physics/new/top/2010/tprop/LJ_spincorr_5invfb/eps/beam_lepdown.ep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71.png"/><Relationship Id="rId4" Type="http://schemas.openxmlformats.org/officeDocument/2006/relationships/hyperlink" Target="http://www-cdf.fnal.gov/physics/new/top/2010/tprop/LJ_spincorr_5invfb/eps/beam_lepbot.ep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-d0.fnal.gov/Run2Physics/top/singletop_observation/Color_key_simplified.png" TargetMode="External"/><Relationship Id="rId13" Type="http://schemas.openxmlformats.org/officeDocument/2006/relationships/image" Target="../media/image78.png"/><Relationship Id="rId18" Type="http://schemas.openxmlformats.org/officeDocument/2006/relationships/image" Target="../media/image81.jpe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12" Type="http://schemas.openxmlformats.org/officeDocument/2006/relationships/hyperlink" Target="http://www-d0.fnal.gov/Run2Physics/top/singletop_observation/BNNcomb_gt0_mtopsig.png" TargetMode="External"/><Relationship Id="rId17" Type="http://schemas.openxmlformats.org/officeDocument/2006/relationships/image" Target="../media/image80.png"/><Relationship Id="rId2" Type="http://schemas.openxmlformats.org/officeDocument/2006/relationships/hyperlink" Target="http://www-d0.fnal.gov/Run2Physics/top/singletop_observation/BNNcomb_gt0_MET.png" TargetMode="External"/><Relationship Id="rId16" Type="http://schemas.openxmlformats.org/officeDocument/2006/relationships/hyperlink" Target="http://www-d0.fnal.gov/Run2Physics/top/singletop_observation/Discriminant_BDT_talk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d0.fnal.gov/Run2Physics/top/singletop_observation/BNNcomb_gt0_cos.png" TargetMode="External"/><Relationship Id="rId11" Type="http://schemas.openxmlformats.org/officeDocument/2006/relationships/image" Target="../media/image77.png"/><Relationship Id="rId5" Type="http://schemas.openxmlformats.org/officeDocument/2006/relationships/image" Target="../media/image74.png"/><Relationship Id="rId15" Type="http://schemas.openxmlformats.org/officeDocument/2006/relationships/image" Target="../media/image79.png"/><Relationship Id="rId10" Type="http://schemas.openxmlformats.org/officeDocument/2006/relationships/hyperlink" Target="http://www-d0.fnal.gov/Run2Physics/top/singletop_observation/BNNcomb_gt0_jetwidth.png" TargetMode="External"/><Relationship Id="rId4" Type="http://schemas.openxmlformats.org/officeDocument/2006/relationships/hyperlink" Target="http://www-d0.fnal.gov/Run2Physics/top/singletop_observation/BNNcomb_gt0_HT.png" TargetMode="External"/><Relationship Id="rId9" Type="http://schemas.openxmlformats.org/officeDocument/2006/relationships/image" Target="../media/image76.png"/><Relationship Id="rId14" Type="http://schemas.openxmlformats.org/officeDocument/2006/relationships/hyperlink" Target="http://www-d0.fnal.gov/Run2Physics/top/singletop_observation/BNNcomb_gt0_qtimeseta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609600"/>
            <a:ext cx="7772400" cy="1736725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itchFamily="18" charset="0"/>
              </a:rPr>
              <a:t>Top Quark Physics at </a:t>
            </a:r>
            <a:r>
              <a:rPr lang="en-US" dirty="0" err="1" smtClean="0">
                <a:effectLst/>
                <a:latin typeface="Times New Roman" pitchFamily="18" charset="0"/>
              </a:rPr>
              <a:t>Tevatron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533400" y="2971800"/>
            <a:ext cx="8153400" cy="2743200"/>
          </a:xfrm>
        </p:spPr>
        <p:txBody>
          <a:bodyPr/>
          <a:lstStyle/>
          <a:p>
            <a:pPr algn="l">
              <a:defRPr/>
            </a:pP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Mousumi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Datta</a:t>
            </a: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Fermi National Accelerator Laboratory</a:t>
            </a:r>
          </a:p>
          <a:p>
            <a:pPr algn="l"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for the CDF and DO Collaborations</a:t>
            </a:r>
          </a:p>
          <a:p>
            <a:pPr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44th Annual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Fermilab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Users' Meeting </a:t>
            </a:r>
          </a:p>
          <a:p>
            <a:pPr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June 2, 2011</a:t>
            </a:r>
          </a:p>
          <a:p>
            <a:endParaRPr lang="en-US" dirty="0"/>
          </a:p>
        </p:txBody>
      </p:sp>
      <p:pic>
        <p:nvPicPr>
          <p:cNvPr id="4" name="Picture 4" descr="fnal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5052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Datta</a:t>
            </a:r>
            <a:r>
              <a:rPr lang="en-US" dirty="0" smtClean="0"/>
              <a:t>, FNAL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5B57-7823-46D6-8827-5B06DF117F4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Top Pair Production Cross-Section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1722438"/>
            <a:ext cx="8001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Tests QCD in very high Q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regime. 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Compare measured cross sections among various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ttbar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final states </a:t>
            </a:r>
          </a:p>
          <a:p>
            <a:pPr marL="742950" lvl="1" indent="-285750" eaLnBrk="1" hangingPunct="1">
              <a:spcBef>
                <a:spcPct val="5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Anomalies in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rate would indicate the presence of non-QCD production channels: for example resonant state X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ttbar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Provides important sample composition for all other top property measurements.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6" descr="njetplo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2738" y="1066800"/>
            <a:ext cx="42730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ounded Rectangle 17"/>
          <p:cNvSpPr/>
          <p:nvPr/>
        </p:nvSpPr>
        <p:spPr bwMode="auto">
          <a:xfrm>
            <a:off x="533400" y="5791200"/>
            <a:ext cx="70866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</a:rPr>
              <a:t>ttbar</a:t>
            </a:r>
            <a:r>
              <a:rPr lang="en-US" dirty="0" smtClean="0">
                <a:latin typeface="Times New Roman" pitchFamily="18" charset="0"/>
              </a:rPr>
              <a:t> Cross Section : </a:t>
            </a:r>
            <a:r>
              <a:rPr lang="en-US" dirty="0" err="1" smtClean="0">
                <a:latin typeface="Times New Roman" pitchFamily="18" charset="0"/>
              </a:rPr>
              <a:t>Lepton+Jets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0"/>
            <a:ext cx="8229600" cy="2667000"/>
          </a:xfrm>
        </p:spPr>
        <p:txBody>
          <a:bodyPr/>
          <a:lstStyle/>
          <a:p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Two complimentary methods </a:t>
            </a:r>
          </a:p>
          <a:p>
            <a:pPr lvl="1"/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Requiring 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1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b-tag </a:t>
            </a:r>
          </a:p>
          <a:p>
            <a:pPr lvl="1"/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A topological method using pre-tag (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0 b-tag)</a:t>
            </a:r>
          </a:p>
          <a:p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Normalizing with respect to Z/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*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cross section</a:t>
            </a:r>
          </a:p>
          <a:p>
            <a:pPr lvl="1"/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Reduce uncertainty from luminosity determination</a:t>
            </a:r>
            <a:endParaRPr lang="en-US" sz="2400" dirty="0" smtClean="0">
              <a:effectLst/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>
              <a:buNone/>
            </a:pP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b="1" baseline="-25000" dirty="0" err="1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ttbar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 7.70 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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 0.52 </a:t>
            </a:r>
            <a:r>
              <a:rPr lang="en-US" b="1" dirty="0" err="1" smtClean="0">
                <a:effectLst/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, for </a:t>
            </a:r>
            <a:r>
              <a:rPr lang="en-US" b="1" dirty="0" err="1" smtClean="0"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 err="1" smtClean="0">
                <a:effectLst/>
                <a:latin typeface="Times New Roman" pitchFamily="18" charset="0"/>
                <a:cs typeface="Times New Roman" pitchFamily="18" charset="0"/>
              </a:rPr>
              <a:t>top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= 172.5 </a:t>
            </a:r>
            <a:r>
              <a:rPr lang="en-US" b="1" dirty="0" err="1" smtClean="0">
                <a:effectLst/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="1" baseline="30000" dirty="0" smtClean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PRL 105, 012001 (2010), L = 4.3-4.6 fb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3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20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eft-Right Arrow 12"/>
          <p:cNvSpPr/>
          <p:nvPr/>
        </p:nvSpPr>
        <p:spPr bwMode="auto">
          <a:xfrm>
            <a:off x="2209800" y="1066800"/>
            <a:ext cx="2133600" cy="4572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eft-Right Arrow 13"/>
          <p:cNvSpPr/>
          <p:nvPr/>
        </p:nvSpPr>
        <p:spPr bwMode="auto">
          <a:xfrm>
            <a:off x="762000" y="1371600"/>
            <a:ext cx="1447800" cy="3810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1383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Signal region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160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Control region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xplosion 1 16"/>
          <p:cNvSpPr/>
          <p:nvPr/>
        </p:nvSpPr>
        <p:spPr bwMode="auto">
          <a:xfrm>
            <a:off x="5638800" y="3733800"/>
            <a:ext cx="2667000" cy="1981200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Most Precise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/ = 6.7%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NN F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6581" y="1066800"/>
            <a:ext cx="4395019" cy="27432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 bwMode="auto">
          <a:xfrm>
            <a:off x="7086600" y="1143000"/>
            <a:ext cx="12954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6200" y="5181600"/>
            <a:ext cx="132344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Tom Schwarz’s talk  on  June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2438400" y="6019800"/>
            <a:ext cx="41148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133600" y="5029200"/>
            <a:ext cx="45720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438400" y="4267200"/>
            <a:ext cx="40386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Recent Results : 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sym typeface="Symbol"/>
              </a:rPr>
              <a:t></a:t>
            </a:r>
            <a:r>
              <a:rPr lang="en-US" baseline="-25000" dirty="0" err="1" smtClean="0">
                <a:latin typeface="Times New Roman" pitchFamily="18" charset="0"/>
                <a:sym typeface="Symbol"/>
              </a:rPr>
              <a:t>ttbar</a:t>
            </a:r>
            <a:endParaRPr lang="en-US" baseline="-25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86200"/>
            <a:ext cx="8458200" cy="2514600"/>
          </a:xfrm>
        </p:spPr>
        <p:txBody>
          <a:bodyPr/>
          <a:lstStyle/>
          <a:p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D0,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leptpn+jets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:  based on  kinematics of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ttbar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  and b-tagging.</a:t>
            </a:r>
          </a:p>
          <a:p>
            <a:pPr algn="ctr">
              <a:buNone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000" b="1" baseline="-25000" dirty="0" err="1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ttbar</a:t>
            </a:r>
            <a:r>
              <a:rPr lang="en-US" sz="2000" b="1" baseline="-25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7.78 </a:t>
            </a:r>
            <a:r>
              <a:rPr lang="en-US" sz="2000" b="1" baseline="30000" dirty="0" smtClean="0">
                <a:effectLst/>
                <a:latin typeface="Times New Roman" pitchFamily="18" charset="0"/>
                <a:cs typeface="Times New Roman" pitchFamily="18" charset="0"/>
              </a:rPr>
              <a:t>+0.77</a:t>
            </a:r>
            <a:r>
              <a:rPr lang="en-US" sz="2000" b="1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–0.64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/ = 9%</a:t>
            </a:r>
            <a:endParaRPr lang="en-US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D0,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dilepton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:  Fit t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he b-tagging NN output, most precise in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dilepton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channel </a:t>
            </a:r>
            <a:endParaRPr lang="en-US" sz="2000" dirty="0" smtClean="0">
              <a:effectLst/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>
              <a:buNone/>
            </a:pP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000" b="1" baseline="-25000" dirty="0" err="1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ttbar</a:t>
            </a:r>
            <a:r>
              <a:rPr lang="en-US" sz="2000" b="1" baseline="-25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=  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7.36 </a:t>
            </a:r>
            <a:r>
              <a:rPr lang="en-US" sz="2000" b="1" baseline="30000" dirty="0" smtClean="0">
                <a:effectLst/>
                <a:latin typeface="Times New Roman" pitchFamily="18" charset="0"/>
                <a:cs typeface="Times New Roman" pitchFamily="18" charset="0"/>
              </a:rPr>
              <a:t>+0.90 </a:t>
            </a:r>
            <a:r>
              <a:rPr lang="en-US" sz="2000" b="1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–0.79 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/ = 11-12%</a:t>
            </a:r>
            <a:endParaRPr lang="en-US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CDF, 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MET+jets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: Use MET and jets to select event, veto lepton. Background to Higgs searches in the low mass region  </a:t>
            </a:r>
          </a:p>
          <a:p>
            <a:pPr algn="ctr">
              <a:buNone/>
            </a:pP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000" b="1" baseline="-25000" dirty="0" err="1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ttbar</a:t>
            </a:r>
            <a:r>
              <a:rPr lang="en-US" sz="2000" b="1" baseline="-25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7.12 </a:t>
            </a:r>
            <a:r>
              <a:rPr lang="en-US" sz="2000" b="1" baseline="30000" dirty="0" smtClean="0">
                <a:effectLst/>
                <a:latin typeface="Times New Roman" pitchFamily="18" charset="0"/>
                <a:cs typeface="Times New Roman" pitchFamily="18" charset="0"/>
              </a:rPr>
              <a:t>+1.20 </a:t>
            </a:r>
            <a:r>
              <a:rPr lang="en-US" sz="2000" b="1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– 1.12 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(stat + </a:t>
            </a:r>
            <a:r>
              <a:rPr lang="en-US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syst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pb</a:t>
            </a:r>
            <a:endParaRPr lang="en-US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8753" y="1066800"/>
            <a:ext cx="296724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228600" y="1066800"/>
            <a:ext cx="2743200" cy="2743200"/>
            <a:chOff x="461962" y="964366"/>
            <a:chExt cx="4108677" cy="2743200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1962" y="964366"/>
              <a:ext cx="4108677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43000" y="1125415"/>
              <a:ext cx="1371600" cy="1389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089552"/>
            <a:ext cx="284585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772019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logo-white-sma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36661" y="0"/>
            <a:ext cx="1007339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</a:rPr>
              <a:t>ttbar</a:t>
            </a:r>
            <a:r>
              <a:rPr lang="en-US" dirty="0" smtClean="0">
                <a:latin typeface="Times New Roman" pitchFamily="18" charset="0"/>
              </a:rPr>
              <a:t> Cross Section Results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dzero_ttbar_xsec_summary_march20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914400"/>
            <a:ext cx="4428087" cy="3657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2009_ttbarxs_4xs_upda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9" y="914400"/>
            <a:ext cx="4718871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4895671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Consistent among channels, methods and experiments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80000"/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Uncertainties comparable to the theoretical  uncertainty</a:t>
            </a:r>
          </a:p>
          <a:p>
            <a:pPr>
              <a:buSzPct val="80000"/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Most sensitive measurements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limited by systematic uncertainties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7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2019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logo-white-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6661" y="0"/>
            <a:ext cx="1007339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imes New Roman" pitchFamily="18" charset="0"/>
              </a:rPr>
              <a:t>EW Single Top Production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334000" cy="528796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Direct measurement of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</a:t>
            </a:r>
            <a:r>
              <a:rPr lang="en-US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tb</a:t>
            </a:r>
            <a:endParaRPr lang="en-US" sz="24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Produced ~100% polarized top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Can be used to test the V-A structure of the top EW interaction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Sensitive to beyond SM physics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t-channel: 4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family, FCNC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s-channel: W’, H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Experimental signatures: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high P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isolated e or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Large missing transverse energy</a:t>
            </a:r>
            <a:endParaRPr lang="en-US" sz="20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>
              <a:defRPr/>
            </a:pP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2 jets ( 1 b-tag)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Suffers from large amount of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W+jets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backgrounds</a:t>
            </a: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 single variable provide significant signal-background separation  </a:t>
            </a:r>
          </a:p>
          <a:p>
            <a:pPr lvl="1"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baseline="30000" dirty="0" smtClean="0">
              <a:latin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9" descr="schan2 copy"/>
          <p:cNvPicPr>
            <a:picLocks noChangeAspect="1" noChangeArrowheads="1"/>
          </p:cNvPicPr>
          <p:nvPr/>
        </p:nvPicPr>
        <p:blipFill>
          <a:blip r:embed="rId2"/>
          <a:srcRect t="5040"/>
          <a:stretch>
            <a:fillRect/>
          </a:stretch>
        </p:blipFill>
        <p:spPr bwMode="auto">
          <a:xfrm>
            <a:off x="5791200" y="990600"/>
            <a:ext cx="3276600" cy="271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njets_gr1ta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733800"/>
            <a:ext cx="32766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29, 2009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Datta, FNAL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C6904-0C5A-4EDB-8043-773DFCB9E1B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Times New Roman" pitchFamily="18" charset="0"/>
              </a:rPr>
              <a:t>Observation of Single Top Production </a:t>
            </a:r>
          </a:p>
        </p:txBody>
      </p:sp>
      <p:pic>
        <p:nvPicPr>
          <p:cNvPr id="30727" name="Picture 4" descr="summary_plot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32" y="1066800"/>
            <a:ext cx="385476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6" descr="Cross section measurements in the 2.3ifb analysi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8536" y="1066800"/>
            <a:ext cx="3858768" cy="350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1" descr="logo-white-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0"/>
            <a:ext cx="9144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2" descr="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685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14800" y="45720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First observation by CDF and D0 in  March 2009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(PRL 103, 092002 (2009), PRL 103   092001 (2009) 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5692914"/>
            <a:ext cx="59436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Tevatron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combination: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s+t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2.76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+0.58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−0.47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| = 0.88 ± 0.07,  |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| &gt; 0.77 at 95% CL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1219200" y="4495800"/>
            <a:ext cx="2743200" cy="1524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Single Top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800600" cy="52578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D0 measurement uses: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Boosted decision trees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Bayesian NNs and 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Neuroevolution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augmented topologies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 new method</a:t>
            </a: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Measurement of s-channel and t-channel cross-sections from 2D fit</a:t>
            </a:r>
          </a:p>
          <a:p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D0 Result (5.4 fb</a:t>
            </a:r>
            <a:r>
              <a:rPr lang="en-US" sz="2400" baseline="30000" dirty="0" smtClean="0">
                <a:effectLst/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 algn="ctr">
              <a:buNone/>
            </a:pPr>
            <a:r>
              <a:rPr lang="en-US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b="1" baseline="-25000" dirty="0" err="1" smtClean="0"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= 2.90 ± 0.59 </a:t>
            </a:r>
            <a:r>
              <a:rPr lang="en-US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(5.5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 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significance) </a:t>
            </a:r>
          </a:p>
          <a:p>
            <a:pPr algn="ctr">
              <a:buNone/>
            </a:pPr>
            <a:r>
              <a:rPr lang="en-US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b="1" baseline="-25000" dirty="0" err="1" smtClean="0"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= 0.98 ± 0.63 </a:t>
            </a:r>
            <a:r>
              <a:rPr lang="en-US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pb</a:t>
            </a:r>
            <a:endParaRPr lang="en-US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0904" name="Picture 8" descr="http://www-d0.fnal.gov/Run2Physics/WWW/results/final/TOP/T11K/T11KF0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89861"/>
            <a:ext cx="4038600" cy="3896539"/>
          </a:xfrm>
          <a:prstGeom prst="rect">
            <a:avLst/>
          </a:prstGeom>
          <a:noFill/>
        </p:spPr>
      </p:pic>
      <p:sp>
        <p:nvSpPr>
          <p:cNvPr id="10" name="Explosion 1 9"/>
          <p:cNvSpPr/>
          <p:nvPr/>
        </p:nvSpPr>
        <p:spPr bwMode="auto">
          <a:xfrm>
            <a:off x="7391400" y="152400"/>
            <a:ext cx="1752600" cy="1524000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</a:t>
            </a:r>
          </a:p>
        </p:txBody>
      </p:sp>
      <p:pic>
        <p:nvPicPr>
          <p:cNvPr id="12" name="Picture 11" descr="logo-white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791200" y="5638800"/>
            <a:ext cx="2514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J. Joshi’s talk at New Perspective 2011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5B57-7823-46D6-8827-5B06DF117F4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>Top </a:t>
            </a:r>
            <a:r>
              <a:rPr lang="en-US" sz="4000" dirty="0">
                <a:latin typeface="Times New Roman" pitchFamily="18" charset="0"/>
              </a:rPr>
              <a:t>Quark </a:t>
            </a:r>
            <a:r>
              <a:rPr lang="en-US" sz="4000" dirty="0" smtClean="0">
                <a:latin typeface="Times New Roman" pitchFamily="18" charset="0"/>
              </a:rPr>
              <a:t>Mass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43000"/>
            <a:ext cx="449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</a:rPr>
              <a:t>Related to </a:t>
            </a:r>
            <a:r>
              <a:rPr lang="en-US" sz="2000" dirty="0" smtClean="0">
                <a:latin typeface="Times New Roman" pitchFamily="18" charset="0"/>
              </a:rPr>
              <a:t>SM observables </a:t>
            </a:r>
            <a:r>
              <a:rPr lang="en-US" sz="2000" dirty="0">
                <a:latin typeface="Times New Roman" pitchFamily="18" charset="0"/>
              </a:rPr>
              <a:t>and parameters through loop diagrams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</a:rPr>
              <a:t>Consistency checks of SM </a:t>
            </a:r>
            <a:r>
              <a:rPr lang="en-US" sz="2000" dirty="0" smtClean="0">
                <a:latin typeface="Times New Roman" pitchFamily="18" charset="0"/>
              </a:rPr>
              <a:t>parameters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sz="2000" dirty="0"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</a:rPr>
              <a:t>Precision measurements of the </a:t>
            </a:r>
            <a:r>
              <a:rPr lang="en-US" sz="2000" dirty="0" err="1" smtClean="0">
                <a:latin typeface="Times New Roman" pitchFamily="18" charset="0"/>
              </a:rPr>
              <a:t>m</a:t>
            </a:r>
            <a:r>
              <a:rPr lang="en-US" sz="2000" baseline="-25000" dirty="0" err="1" smtClean="0">
                <a:latin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(and </a:t>
            </a:r>
            <a:r>
              <a:rPr lang="en-US" sz="2000" dirty="0" err="1" smtClean="0">
                <a:latin typeface="Times New Roman" pitchFamily="18" charset="0"/>
              </a:rPr>
              <a:t>m</a:t>
            </a:r>
            <a:r>
              <a:rPr lang="en-US" sz="2000" baseline="-25000" dirty="0" err="1" smtClean="0">
                <a:latin typeface="Times New Roman" pitchFamily="18" charset="0"/>
              </a:rPr>
              <a:t>W</a:t>
            </a:r>
            <a:r>
              <a:rPr lang="en-US" sz="2000" dirty="0">
                <a:latin typeface="Times New Roman" pitchFamily="18" charset="0"/>
              </a:rPr>
              <a:t>)  allow prediction of the </a:t>
            </a:r>
            <a:r>
              <a:rPr lang="en-US" sz="2000" dirty="0" err="1" smtClean="0">
                <a:latin typeface="Times New Roman" pitchFamily="18" charset="0"/>
              </a:rPr>
              <a:t>m</a:t>
            </a:r>
            <a:r>
              <a:rPr lang="en-US" sz="2000" baseline="-25000" dirty="0" err="1" smtClean="0">
                <a:latin typeface="Times New Roman" pitchFamily="18" charset="0"/>
              </a:rPr>
              <a:t>H</a:t>
            </a:r>
            <a:endParaRPr lang="en-US" sz="2000" dirty="0"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</a:rPr>
              <a:t>Constraint on Higgs mass can  point to physics beyond the standard model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0" y="2514600"/>
            <a:ext cx="3962400" cy="1555750"/>
            <a:chOff x="152400" y="2584450"/>
            <a:chExt cx="3962400" cy="155575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52400" y="3733800"/>
              <a:ext cx="3950208" cy="381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" y="2584450"/>
              <a:ext cx="3962400" cy="132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549275" y="3744913"/>
            <a:ext cx="1184275" cy="395287"/>
          </p:xfrm>
          <a:graphic>
            <a:graphicData uri="http://schemas.openxmlformats.org/presentationml/2006/ole">
              <p:oleObj spid="_x0000_s34818" name="Equation" r:id="rId5" imgW="723600" imgH="241200" progId="Equation.3">
                <p:embed/>
              </p:oleObj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2368550" y="3706813"/>
            <a:ext cx="1582738" cy="407987"/>
          </p:xfrm>
          <a:graphic>
            <a:graphicData uri="http://schemas.openxmlformats.org/presentationml/2006/ole">
              <p:oleObj spid="_x0000_s34819" name="Equation" r:id="rId6" imgW="888840" imgH="228600" progId="Equation.3">
                <p:embed/>
              </p:oleObj>
            </a:graphicData>
          </a:graphic>
        </p:graphicFrame>
      </p:grpSp>
      <p:pic>
        <p:nvPicPr>
          <p:cNvPr id="34821" name="Picture 5" descr="http://www-cdf.fnal.gov/physics/new/top/2010/mass/tevcombination_july/s10_mt_mw_contours.gif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1371600"/>
            <a:ext cx="4343400" cy="4043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5B57-7823-46D6-8827-5B06DF117F4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dirty="0">
                <a:latin typeface="Times New Roman" pitchFamily="18" charset="0"/>
              </a:rPr>
              <a:t>Jet Energy Scale Uncertainty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3962400" cy="284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350081"/>
            <a:ext cx="533400" cy="5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67000" y="1970751"/>
            <a:ext cx="1371600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NIM A, 566, 375 (2006)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6200" y="4191000"/>
            <a:ext cx="868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Uncertainty on JES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About 3% systematic uncertainty 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measurement when convoluted with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ttbar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spectrum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In-situ JES measurement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lepton+jets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all-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hadronic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channels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Constrain the invariant mass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of the non-b-tagged jets to be 80.4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GeV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/c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sym typeface="Symbol" pitchFamily="18" charset="2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610600" y="1227138"/>
            <a:ext cx="569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err="1">
                <a:latin typeface="Times New Roman" pitchFamily="18" charset="0"/>
              </a:rPr>
              <a:t>M</a:t>
            </a:r>
            <a:r>
              <a:rPr lang="en-US" sz="2400" baseline="-25000" dirty="0" err="1">
                <a:latin typeface="Times New Roman" pitchFamily="18" charset="0"/>
              </a:rPr>
              <a:t>jj</a:t>
            </a:r>
            <a:endParaRPr lang="en-US" sz="2400" baseline="-25000" dirty="0">
              <a:latin typeface="Times New Roman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066800"/>
            <a:ext cx="433803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9"/>
          <p:cNvSpPr>
            <a:spLocks/>
          </p:cNvSpPr>
          <p:nvPr/>
        </p:nvSpPr>
        <p:spPr bwMode="auto">
          <a:xfrm>
            <a:off x="8534400" y="1149350"/>
            <a:ext cx="76200" cy="685800"/>
          </a:xfrm>
          <a:prstGeom prst="rightBrace">
            <a:avLst>
              <a:gd name="adj1" fmla="val 75000"/>
              <a:gd name="adj2" fmla="val 50000"/>
            </a:avLst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648200" y="5105400"/>
            <a:ext cx="4343400" cy="1295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57200" y="5181600"/>
            <a:ext cx="3962400" cy="1219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933" y="2133600"/>
            <a:ext cx="426906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5B57-7823-46D6-8827-5B06DF117F4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76200"/>
            <a:ext cx="8229600" cy="86518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Top Mass :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Lepton+Jets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 Channel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838200"/>
            <a:ext cx="8229600" cy="13716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+mn-cs"/>
              </a:rPr>
              <a:t>Use event-by-event likelihood based on leading order ttbar differential cross section.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Comic Sans MS" pitchFamily="66" charset="0"/>
              </a:rPr>
              <a:t>Most precise top mass measurements from single channels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05382" y="437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" name="Picture 8" descr="logo-white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674938"/>
            <a:ext cx="882316" cy="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72000" y="5105400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top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with 3.6 fb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D0 data: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174.9 ± 0.8(stat) ±1.3(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syst+JES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52400" y="5124271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top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173.0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0.7 (stat)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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0.6 (JES)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0.9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syst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top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=1.2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/c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4857" y="2362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PRL 105, 252001 (2010)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763" y="2133600"/>
            <a:ext cx="31672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logo-white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0"/>
            <a:ext cx="9144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85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990600"/>
            <a:ext cx="82296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Introduction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Exploring top properties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</a:rPr>
              <a:t>Top quark production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</a:rPr>
              <a:t>Top quark mass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</a:rPr>
              <a:t>Other top properties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</a:rPr>
              <a:t>Search for beyond the Standard Model (SM) physics </a:t>
            </a:r>
            <a:endParaRPr kumimoji="0" lang="en-US" sz="32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Summary and prospects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5B57-7823-46D6-8827-5B06DF117F4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Resent Results : Top Mass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Datta</a:t>
            </a:r>
            <a:r>
              <a:rPr lang="en-US" dirty="0" smtClean="0"/>
              <a:t>,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2706" name="Picture 2" descr="http://www-cdf.fnal.gov/physics/new/top/2011/TMT_AH/figs/Mtop_FittedPDFVsData_Alltagevent_UpToP28_DEV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9976" y="838200"/>
            <a:ext cx="2863017" cy="2743200"/>
          </a:xfrm>
          <a:prstGeom prst="rect">
            <a:avLst/>
          </a:prstGeom>
          <a:noFill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399" y="838200"/>
            <a:ext cx="425066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 descr="http://www-d0.fnal.gov/Run2Physics/WWW/results/final/TOP/T11F/T11FF0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657600"/>
            <a:ext cx="2802448" cy="2743200"/>
          </a:xfrm>
          <a:prstGeom prst="rect">
            <a:avLst/>
          </a:prstGeom>
          <a:noFill/>
        </p:spPr>
      </p:pic>
      <p:pic>
        <p:nvPicPr>
          <p:cNvPr id="72713" name="Picture 9" descr="http://www-d0.fnal.gov/Run2Physics/WWW/results/final/TOP/T11J/T11JF02a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9605" y="3657600"/>
            <a:ext cx="2932795" cy="2743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10300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All-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hadronic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838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MET+Jets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7405" y="417773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Dilepton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191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Constraint from x-sec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1" descr="logo-white-sma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29600" y="0"/>
            <a:ext cx="9144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685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5B57-7823-46D6-8827-5B06DF117F4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413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Top Mass : Combination</a:t>
            </a:r>
          </a:p>
        </p:txBody>
      </p:sp>
      <p:pic>
        <p:nvPicPr>
          <p:cNvPr id="7" name="Picture 7" descr="logo-white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0"/>
            <a:ext cx="9144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85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191000" y="990600"/>
            <a:ext cx="472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</a:rPr>
              <a:t>Combine Run I measurements with most recent Run II measurements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</a:rPr>
              <a:t>Take into account the statistical and systematic uncertainties and their correlations (NIM A270 (1988) 110, NIM A500 (2003) 391)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</a:rPr>
              <a:t>Combined top mass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</a:rPr>
              <a:t>173.3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1.1 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GeV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/c</a:t>
            </a:r>
            <a:r>
              <a:rPr lang="en-US" sz="2400" baseline="30000" dirty="0">
                <a:latin typeface="Times New Roman" pitchFamily="18" charset="0"/>
                <a:sym typeface="Symbol" pitchFamily="18" charset="2"/>
              </a:rPr>
              <a:t>2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sym typeface="Symbol" pitchFamily="18" charset="2"/>
              </a:rPr>
              <a:t>2/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ndof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6.1/10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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81% </a:t>
            </a:r>
            <a:r>
              <a:rPr lang="en-US" sz="2400" dirty="0" err="1">
                <a:latin typeface="Times New Roman" pitchFamily="18" charset="0"/>
                <a:sym typeface="Symbol" pitchFamily="18" charset="2"/>
              </a:rPr>
              <a:t>prob</a:t>
            </a:r>
            <a:endParaRPr lang="en-US" sz="2400" dirty="0">
              <a:latin typeface="Times New Roman" pitchFamily="18" charset="0"/>
              <a:sym typeface="Symbol" pitchFamily="18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/>
            </a:pPr>
            <a:r>
              <a:rPr lang="en-US" sz="2400" dirty="0">
                <a:latin typeface="Times New Roman" pitchFamily="18" charset="0"/>
                <a:sym typeface="Symbol" pitchFamily="18" charset="2"/>
              </a:rPr>
              <a:t>Good agreement among all input measurements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sym typeface="Symbol" pitchFamily="18" charset="2"/>
              </a:rPr>
              <a:t>Top mass known with relative precision of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0.61%</a:t>
            </a:r>
            <a:endParaRPr lang="en-US" sz="2400" dirty="0">
              <a:latin typeface="Times New Roman" pitchFamily="18" charset="0"/>
              <a:sym typeface="Symbol" pitchFamily="18" charset="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69634" name="Picture 2" descr="http://www-cdf.fnal.gov/physics/new/top/2010/mass/tevcombination_july/tev_summer_last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6" y="914400"/>
            <a:ext cx="3982665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5B57-7823-46D6-8827-5B06DF117F4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86518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Uncertainties on Measured Top Mass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5029200"/>
            <a:ext cx="8382000" cy="13716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Several sources of  uncertainties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should continue scale with the statistics of the sample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Example: stat component of uncertainty from JES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/>
              </a:rPr>
              <a:t>0.46 </a:t>
            </a:r>
            <a:r>
              <a:rPr lang="en-US" sz="2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/>
              </a:rPr>
              <a:t>GeV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/>
              </a:rPr>
              <a:t>/c</a:t>
            </a:r>
            <a:r>
              <a:rPr lang="en-US" sz="2000" kern="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/>
              </a:rPr>
              <a:t>2</a:t>
            </a:r>
            <a:endParaRPr kumimoji="0" lang="en-US" sz="20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With full Run II data set could reach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</a:t>
            </a: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m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 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below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~1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GeV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/c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76200" y="1143000"/>
            <a:ext cx="4876800" cy="3565526"/>
            <a:chOff x="1200" y="1380"/>
            <a:chExt cx="3072" cy="2246"/>
          </a:xfrm>
          <a:noFill/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1301" y="1380"/>
              <a:ext cx="2868" cy="2246"/>
              <a:chOff x="677" y="768"/>
              <a:chExt cx="2868" cy="2246"/>
            </a:xfrm>
            <a:grpFill/>
          </p:grpSpPr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677" y="769"/>
                <a:ext cx="1661" cy="22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dirty="0">
                    <a:latin typeface="Times New Roman" pitchFamily="18" charset="0"/>
                  </a:rPr>
                  <a:t>Source         </a:t>
                </a:r>
              </a:p>
              <a:p>
                <a:pPr algn="r"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dirty="0">
                    <a:latin typeface="Times New Roman" pitchFamily="18" charset="0"/>
                  </a:rPr>
                  <a:t>jet energy scale:</a:t>
                </a:r>
              </a:p>
              <a:p>
                <a:pPr algn="r"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dirty="0" err="1" smtClean="0">
                    <a:latin typeface="Times New Roman" pitchFamily="18" charset="0"/>
                  </a:rPr>
                  <a:t>ttbar</a:t>
                </a:r>
                <a:r>
                  <a:rPr lang="en-US" sz="2400" dirty="0" smtClean="0">
                    <a:latin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</a:rPr>
                  <a:t>modeling:</a:t>
                </a:r>
              </a:p>
              <a:p>
                <a:pPr algn="r"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dirty="0">
                    <a:latin typeface="Times New Roman" pitchFamily="18" charset="0"/>
                  </a:rPr>
                  <a:t>background:</a:t>
                </a:r>
              </a:p>
              <a:p>
                <a:pPr algn="r"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dirty="0">
                    <a:latin typeface="Times New Roman" pitchFamily="18" charset="0"/>
                  </a:rPr>
                  <a:t>lepton energy scale:</a:t>
                </a:r>
              </a:p>
              <a:p>
                <a:pPr algn="r"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dirty="0">
                    <a:latin typeface="Times New Roman" pitchFamily="18" charset="0"/>
                  </a:rPr>
                  <a:t>miscellaneous:</a:t>
                </a:r>
              </a:p>
              <a:p>
                <a:pPr algn="r"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dirty="0">
                    <a:latin typeface="Times New Roman" pitchFamily="18" charset="0"/>
                  </a:rPr>
                  <a:t>Systematic:</a:t>
                </a:r>
              </a:p>
              <a:p>
                <a:pPr algn="r"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dirty="0">
                    <a:latin typeface="Times New Roman" pitchFamily="18" charset="0"/>
                  </a:rPr>
                  <a:t>Statistical</a:t>
                </a:r>
                <a:r>
                  <a:rPr lang="en-US" sz="2400" dirty="0"/>
                  <a:t>: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2353" y="768"/>
                <a:ext cx="1192" cy="22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dirty="0">
                    <a:latin typeface="Times New Roman" pitchFamily="18" charset="0"/>
                    <a:sym typeface="Symbol" pitchFamily="18" charset="2"/>
                  </a:rPr>
                  <a:t></a:t>
                </a:r>
                <a:r>
                  <a:rPr lang="en-US" sz="2400" dirty="0">
                    <a:latin typeface="Times New Roman" pitchFamily="18" charset="0"/>
                  </a:rPr>
                  <a:t>M</a:t>
                </a:r>
                <a:r>
                  <a:rPr lang="en-US" sz="2400" baseline="-25000" dirty="0">
                    <a:latin typeface="Times New Roman" pitchFamily="18" charset="0"/>
                  </a:rPr>
                  <a:t>t</a:t>
                </a:r>
                <a:r>
                  <a:rPr lang="en-US" sz="2400" dirty="0">
                    <a:latin typeface="Times New Roman" pitchFamily="18" charset="0"/>
                  </a:rPr>
                  <a:t> (</a:t>
                </a:r>
                <a:r>
                  <a:rPr lang="en-US" sz="2400" dirty="0" err="1">
                    <a:latin typeface="Times New Roman" pitchFamily="18" charset="0"/>
                  </a:rPr>
                  <a:t>GeV</a:t>
                </a:r>
                <a:r>
                  <a:rPr lang="en-US" sz="2400" dirty="0">
                    <a:latin typeface="Times New Roman" pitchFamily="18" charset="0"/>
                  </a:rPr>
                  <a:t>/c</a:t>
                </a:r>
                <a:r>
                  <a:rPr lang="en-US" sz="2400" baseline="30000" dirty="0">
                    <a:latin typeface="Times New Roman" pitchFamily="18" charset="0"/>
                  </a:rPr>
                  <a:t>2</a:t>
                </a:r>
                <a:r>
                  <a:rPr lang="en-US" sz="2400" dirty="0">
                    <a:latin typeface="Times New Roman" pitchFamily="18" charset="0"/>
                  </a:rPr>
                  <a:t>)</a:t>
                </a:r>
                <a:endParaRPr lang="en-US" sz="2400" dirty="0">
                  <a:latin typeface="Times New Roman" pitchFamily="18" charset="0"/>
                  <a:sym typeface="Symbol" pitchFamily="18" charset="2"/>
                </a:endParaRPr>
              </a:p>
              <a:p>
                <a:pPr algn="ctr"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dirty="0" smtClean="0">
                    <a:latin typeface="Times New Roman" pitchFamily="18" charset="0"/>
                  </a:rPr>
                  <a:t>0.61</a:t>
                </a:r>
                <a:endParaRPr lang="en-US" sz="2400" dirty="0">
                  <a:latin typeface="Times New Roman" pitchFamily="18" charset="0"/>
                </a:endParaRPr>
              </a:p>
              <a:p>
                <a:pPr algn="ctr"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dirty="0" smtClean="0">
                    <a:latin typeface="Times New Roman" pitchFamily="18" charset="0"/>
                  </a:rPr>
                  <a:t>0.59</a:t>
                </a:r>
                <a:endParaRPr lang="en-US" sz="2400" dirty="0">
                  <a:latin typeface="Times New Roman" pitchFamily="18" charset="0"/>
                </a:endParaRPr>
              </a:p>
              <a:p>
                <a:pPr algn="ctr"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dirty="0" smtClean="0">
                    <a:latin typeface="Times New Roman" pitchFamily="18" charset="0"/>
                  </a:rPr>
                  <a:t>0.23</a:t>
                </a:r>
                <a:endParaRPr lang="en-US" sz="2400" dirty="0">
                  <a:latin typeface="Times New Roman" pitchFamily="18" charset="0"/>
                </a:endParaRPr>
              </a:p>
              <a:p>
                <a:pPr algn="ctr"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dirty="0" smtClean="0">
                    <a:latin typeface="Times New Roman" pitchFamily="18" charset="0"/>
                  </a:rPr>
                  <a:t>0.10</a:t>
                </a:r>
                <a:endParaRPr lang="en-US" sz="2400" dirty="0">
                  <a:latin typeface="Times New Roman" pitchFamily="18" charset="0"/>
                </a:endParaRPr>
              </a:p>
              <a:p>
                <a:pPr algn="ctr"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dirty="0" smtClean="0">
                    <a:latin typeface="Times New Roman" pitchFamily="18" charset="0"/>
                  </a:rPr>
                  <a:t>0.14</a:t>
                </a:r>
                <a:endParaRPr lang="en-US" sz="2400" dirty="0">
                  <a:latin typeface="Times New Roman" pitchFamily="18" charset="0"/>
                </a:endParaRPr>
              </a:p>
              <a:p>
                <a:pPr algn="ctr"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dirty="0" smtClean="0">
                    <a:latin typeface="Times New Roman" pitchFamily="18" charset="0"/>
                  </a:rPr>
                  <a:t>0.89</a:t>
                </a:r>
                <a:endParaRPr lang="en-US" sz="2400" dirty="0">
                  <a:latin typeface="Times New Roman" pitchFamily="18" charset="0"/>
                </a:endParaRPr>
              </a:p>
              <a:p>
                <a:pPr algn="ctr"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dirty="0" smtClean="0">
                    <a:latin typeface="Times New Roman" pitchFamily="18" charset="0"/>
                  </a:rPr>
                  <a:t>0.56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</p:grp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297" y="1668"/>
              <a:ext cx="2879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297" y="3060"/>
              <a:ext cx="2879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1200" y="3588"/>
              <a:ext cx="3072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420" y="2004"/>
              <a:ext cx="166" cy="2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1600"/>
                <a:t>*</a:t>
              </a:r>
            </a:p>
          </p:txBody>
        </p:sp>
      </p:grpSp>
      <p:pic>
        <p:nvPicPr>
          <p:cNvPr id="16" name="Picture 17" descr="logo-white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48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CDF top mass extrapolation plot, version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9906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quark Properties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AC61-3410-4839-99EB-66D09186DF6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398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Forward Backward Asymmetry in Top Pair Production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97989"/>
            <a:ext cx="5562600" cy="3507411"/>
          </a:xfrm>
        </p:spPr>
        <p:txBody>
          <a:bodyPr/>
          <a:lstStyle/>
          <a:p>
            <a:r>
              <a:rPr lang="en-GB" sz="2400" dirty="0" smtClean="0">
                <a:effectLst/>
                <a:latin typeface="Times New Roman" pitchFamily="18" charset="0"/>
              </a:rPr>
              <a:t>Asymmetry caused by interference of ME amplitudes for same final state</a:t>
            </a:r>
          </a:p>
          <a:p>
            <a:r>
              <a:rPr lang="en-US" sz="2400" dirty="0" smtClean="0">
                <a:effectLst/>
                <a:latin typeface="Times New Roman" pitchFamily="18" charset="0"/>
                <a:sym typeface="Symbol" pitchFamily="18" charset="2"/>
              </a:rPr>
              <a:t>Significantly enhanced in BSM models: Z’-like states with parity violating coupling , theories with </a:t>
            </a:r>
            <a:r>
              <a:rPr lang="en-US" sz="2400" dirty="0" err="1" smtClean="0">
                <a:effectLst/>
                <a:latin typeface="Times New Roman" pitchFamily="18" charset="0"/>
                <a:sym typeface="Symbol" pitchFamily="18" charset="2"/>
              </a:rPr>
              <a:t>chiral</a:t>
            </a:r>
            <a:r>
              <a:rPr lang="en-US" sz="2400" dirty="0" smtClean="0">
                <a:effectLst/>
                <a:latin typeface="Times New Roman" pitchFamily="18" charset="0"/>
                <a:sym typeface="Symbol" pitchFamily="18" charset="2"/>
              </a:rPr>
              <a:t> color</a:t>
            </a:r>
            <a:endParaRPr lang="en-GB" sz="2400" dirty="0" smtClean="0">
              <a:effectLst/>
              <a:latin typeface="Times New Roman" pitchFamily="18" charset="0"/>
            </a:endParaRPr>
          </a:p>
          <a:p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The SM prediction </a:t>
            </a:r>
            <a:r>
              <a:rPr lang="de-DE" sz="2400" dirty="0" smtClean="0"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(QCD at NLO) 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r>
              <a:rPr lang="en-GB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 dirty="0" err="1" smtClean="0">
                <a:effectLst/>
                <a:latin typeface="Times New Roman" pitchFamily="18" charset="0"/>
                <a:cs typeface="Times New Roman" pitchFamily="18" charset="0"/>
              </a:rPr>
              <a:t>ttbar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0.058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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0.009 </a:t>
            </a:r>
            <a:endParaRPr lang="de-DE" sz="2400" dirty="0" smtClean="0"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None/>
            </a:pPr>
            <a:endParaRPr lang="en-US" sz="2400" baseline="30000" dirty="0" smtClean="0">
              <a:effectLst/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2400" y="5638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sz="2400" kern="0" dirty="0" smtClean="0">
              <a:latin typeface="+mn-lt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4610100"/>
            <a:ext cx="42576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872833"/>
            <a:ext cx="4114800" cy="30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0739" y="1981200"/>
            <a:ext cx="337086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52400" y="5486400"/>
            <a:ext cx="8610600" cy="990600"/>
          </a:xfrm>
          <a:prstGeom prst="rect">
            <a:avLst/>
          </a:prstGeo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Times New Roman" pitchFamily="18" charset="0"/>
              </a:rPr>
              <a:t>Look at </a:t>
            </a:r>
            <a:r>
              <a:rPr lang="en-US" sz="2400" kern="0" dirty="0" err="1" smtClean="0">
                <a:latin typeface="Times New Roman" pitchFamily="18" charset="0"/>
              </a:rPr>
              <a:t>A</a:t>
            </a:r>
            <a:r>
              <a:rPr lang="en-US" sz="2400" kern="0" baseline="30000" dirty="0" err="1" smtClean="0">
                <a:latin typeface="Times New Roman" pitchFamily="18" charset="0"/>
              </a:rPr>
              <a:t>ttbar</a:t>
            </a:r>
            <a:r>
              <a:rPr lang="en-US" sz="2400" kern="0" dirty="0" smtClean="0">
                <a:latin typeface="Times New Roman" pitchFamily="18" charset="0"/>
              </a:rPr>
              <a:t> dependence on the invariant mass of </a:t>
            </a:r>
            <a:r>
              <a:rPr lang="en-US" sz="2400" kern="0" dirty="0" err="1" smtClean="0">
                <a:latin typeface="Times New Roman" pitchFamily="18" charset="0"/>
              </a:rPr>
              <a:t>ttbar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n-ea"/>
                <a:cs typeface="+mn-cs"/>
              </a:rPr>
              <a:t>Sensitive to new physics effect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5791200"/>
            <a:ext cx="1600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Tom Schwarz’s talk on June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1371600" y="5486400"/>
            <a:ext cx="43434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38200" y="4267200"/>
            <a:ext cx="49530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57200" y="2209800"/>
            <a:ext cx="5638800" cy="1219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30000" dirty="0" err="1" smtClean="0">
                <a:effectLst/>
                <a:latin typeface="Times New Roman" pitchFamily="18" charset="0"/>
                <a:cs typeface="Times New Roman" pitchFamily="18" charset="0"/>
              </a:rPr>
              <a:t>ttbar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(cont’)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7828" name="Picture 4" descr="http://www-cdf.fnal.gov/physics/new/top/2011/AfbMtt/plots/fig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514041"/>
            <a:ext cx="2743200" cy="29297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3505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" y="914400"/>
            <a:ext cx="6324600" cy="5867400"/>
          </a:xfrm>
        </p:spPr>
        <p:txBody>
          <a:bodyPr/>
          <a:lstStyle/>
          <a:p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CDF analyses corrects for acceptance and smearing effects </a:t>
            </a:r>
          </a:p>
          <a:p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CDF </a:t>
            </a: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Lepton+Jets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(5.3 fb</a:t>
            </a:r>
            <a:r>
              <a:rPr lang="en-US" sz="2400" baseline="30000" dirty="0" smtClean="0">
                <a:effectLst/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t">
              <a:lnSpc>
                <a:spcPct val="150000"/>
              </a:lnSpc>
              <a:buNone/>
            </a:pPr>
            <a:r>
              <a:rPr lang="en-US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30000" dirty="0" err="1" smtClean="0">
                <a:effectLst/>
                <a:latin typeface="Times New Roman" pitchFamily="18" charset="0"/>
                <a:cs typeface="Times New Roman" pitchFamily="18" charset="0"/>
              </a:rPr>
              <a:t>ttbar</a:t>
            </a:r>
            <a:r>
              <a:rPr lang="en-US" sz="2400" b="1" baseline="300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= 0.158 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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0.075  (stat +</a:t>
            </a:r>
            <a:r>
              <a:rPr lang="en-US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syst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)                             </a:t>
            </a:r>
          </a:p>
          <a:p>
            <a:pPr algn="ctr" fontAlgn="t">
              <a:lnSpc>
                <a:spcPct val="150000"/>
              </a:lnSpc>
              <a:buNone/>
            </a:pPr>
            <a:r>
              <a:rPr lang="en-US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30000" dirty="0" err="1" smtClean="0">
                <a:effectLst/>
                <a:latin typeface="Times New Roman" pitchFamily="18" charset="0"/>
                <a:cs typeface="Times New Roman" pitchFamily="18" charset="0"/>
              </a:rPr>
              <a:t>ttbar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30000" dirty="0" err="1" smtClean="0">
                <a:effectLst/>
                <a:latin typeface="Times New Roman" pitchFamily="18" charset="0"/>
                <a:cs typeface="Times New Roman" pitchFamily="18" charset="0"/>
              </a:rPr>
              <a:t>ttbar</a:t>
            </a:r>
            <a:r>
              <a:rPr lang="en-US" sz="2400" b="1" baseline="30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&gt; 450 </a:t>
            </a:r>
            <a:r>
              <a:rPr lang="en-US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sz="2400" b="1" baseline="30000" dirty="0" smtClean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) = 0.475 ± 0.114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3.4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above the SM prediction in high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aseline="30000" dirty="0" err="1" smtClean="0">
                <a:effectLst/>
                <a:latin typeface="Times New Roman" pitchFamily="18" charset="0"/>
                <a:cs typeface="Times New Roman" pitchFamily="18" charset="0"/>
              </a:rPr>
              <a:t>ttbar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region</a:t>
            </a:r>
          </a:p>
          <a:p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CDF </a:t>
            </a: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Dilepton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 (5.1 fb</a:t>
            </a:r>
            <a:r>
              <a:rPr lang="en-US" sz="2400" baseline="30000" dirty="0" smtClean="0">
                <a:effectLst/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en-US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30000" dirty="0" err="1" smtClean="0">
                <a:effectLst/>
                <a:latin typeface="Times New Roman" pitchFamily="18" charset="0"/>
                <a:cs typeface="Times New Roman" pitchFamily="18" charset="0"/>
              </a:rPr>
              <a:t>ttbar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= 0.42 ± 0.15 (stat) ± 0.05 (</a:t>
            </a:r>
            <a:r>
              <a:rPr lang="en-US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syst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2.3 σ from the SM prediction</a:t>
            </a:r>
          </a:p>
          <a:p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D0 </a:t>
            </a: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lepton+jets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uncorrected (4.3 fb</a:t>
            </a:r>
            <a:r>
              <a:rPr lang="en-US" sz="2400" baseline="30000" dirty="0" smtClean="0">
                <a:effectLst/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ctr">
              <a:buNone/>
            </a:pPr>
            <a:r>
              <a:rPr lang="da-DK" sz="2400" b="1" dirty="0" smtClean="0"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b="1" baseline="30000" dirty="0" smtClean="0">
                <a:effectLst/>
                <a:latin typeface="Times New Roman" pitchFamily="18" charset="0"/>
                <a:cs typeface="Times New Roman" pitchFamily="18" charset="0"/>
              </a:rPr>
              <a:t>ttbar</a:t>
            </a:r>
            <a:r>
              <a:rPr lang="da-DK" sz="2400" b="1" dirty="0" smtClean="0">
                <a:effectLst/>
                <a:latin typeface="Times New Roman" pitchFamily="18" charset="0"/>
                <a:cs typeface="Times New Roman" pitchFamily="18" charset="0"/>
              </a:rPr>
              <a:t> = (8 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± </a:t>
            </a:r>
            <a:r>
              <a:rPr lang="da-DK" sz="2400" b="1" dirty="0" smtClean="0">
                <a:effectLst/>
                <a:latin typeface="Times New Roman" pitchFamily="18" charset="0"/>
                <a:cs typeface="Times New Roman" pitchFamily="18" charset="0"/>
              </a:rPr>
              <a:t>4 (stat) 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da-DK" sz="2400" b="1" dirty="0" smtClean="0">
                <a:effectLst/>
                <a:latin typeface="Times New Roman" pitchFamily="18" charset="0"/>
                <a:cs typeface="Times New Roman" pitchFamily="18" charset="0"/>
              </a:rPr>
              <a:t>1 (syst))%</a:t>
            </a:r>
          </a:p>
          <a:p>
            <a:pPr lvl="1">
              <a:buNone/>
            </a:pPr>
            <a:r>
              <a:rPr lang="da-DK" sz="2000" dirty="0" smtClean="0">
                <a:effectLst/>
                <a:latin typeface="Times New Roman" pitchFamily="18" charset="0"/>
                <a:cs typeface="Times New Roman" pitchFamily="18" charset="0"/>
              </a:rPr>
              <a:t>1% expected from NLO MC before correction</a:t>
            </a:r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914400"/>
            <a:ext cx="2743200" cy="252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logo-white-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0"/>
            <a:ext cx="9144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685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</a:rPr>
              <a:t>ttbar</a:t>
            </a:r>
            <a:r>
              <a:rPr lang="en-US" dirty="0" smtClean="0">
                <a:latin typeface="Times New Roman" pitchFamily="18" charset="0"/>
              </a:rPr>
              <a:t> Spin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2057400"/>
          </a:xfrm>
        </p:spPr>
        <p:txBody>
          <a:bodyPr/>
          <a:lstStyle/>
          <a:p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Top production has a characteristic spin correlation.  New production mechanisms (Z’, KK) can modify it</a:t>
            </a:r>
          </a:p>
          <a:p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D0 analysis: </a:t>
            </a: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dilepton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channel using a matrix-element approach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Distinguish “H = c” (hypothesis of SM-like correlated top spins)  from “H = u” (hypothesis of uncorrelated top spins)</a:t>
            </a: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124200"/>
            <a:ext cx="3886200" cy="264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76575"/>
            <a:ext cx="4229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4038600"/>
            <a:ext cx="4648200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Fraction of events with “H=c”</a:t>
            </a:r>
          </a:p>
          <a:p>
            <a:pPr>
              <a:buSzPct val="80000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meas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0.74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+0.40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−0.41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stat+syst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Exclude “H=u” at 97.7% C.L.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Correlation coefficient  </a:t>
            </a:r>
          </a:p>
          <a:p>
            <a:pPr>
              <a:buSzPct val="80000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meas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0.57 ± 0.31 </a:t>
            </a:r>
          </a:p>
          <a:p>
            <a:pPr marL="0" lvl="1">
              <a:buSzPct val="80000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lang="en-US" sz="2000" b="1" i="1" kern="0" dirty="0" smtClean="0">
                <a:latin typeface="Times New Roman" pitchFamily="18" charset="0"/>
              </a:rPr>
              <a:t>SM Prediction: C=0.78)</a:t>
            </a:r>
            <a:endParaRPr lang="en-US" sz="2000" b="1" dirty="0" smtClean="0">
              <a:latin typeface="Times New Roman" pitchFamily="18" charset="0"/>
            </a:endParaRPr>
          </a:p>
        </p:txBody>
      </p:sp>
      <p:pic>
        <p:nvPicPr>
          <p:cNvPr id="10" name="Picture 11" descr="logo-white-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77000" y="5830669"/>
            <a:ext cx="2514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 T. Head’s talk at New Perspective 2011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1371600" y="2514600"/>
            <a:ext cx="3429000" cy="381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85800" y="4495800"/>
            <a:ext cx="44196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</a:rPr>
              <a:t>ttbar</a:t>
            </a:r>
            <a:r>
              <a:rPr lang="en-US" dirty="0" smtClean="0">
                <a:latin typeface="Times New Roman" pitchFamily="18" charset="0"/>
              </a:rPr>
              <a:t> Spin Correlations (Cont’)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371600"/>
            <a:ext cx="3200400" cy="208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-cdf.fnal.gov/physics/new/top/2010/tprop/LJ_spincorr_5invfb/png/beam_lepdown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679489"/>
            <a:ext cx="3200400" cy="2167129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1219200"/>
            <a:ext cx="510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</a:rPr>
              <a:t>D0 measurement (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dilepton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2400" dirty="0" smtClean="0">
              <a:latin typeface="Times New Roman" pitchFamily="18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</a:rPr>
              <a:t>Decay products </a:t>
            </a:r>
            <a:r>
              <a:rPr lang="en-US" sz="2400" i="1" dirty="0" smtClean="0">
                <a:latin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</a:rPr>
              <a:t>l</a:t>
            </a:r>
            <a:r>
              <a:rPr lang="en-US" sz="2400" i="1" baseline="30000" dirty="0" err="1" smtClean="0">
                <a:latin typeface="Times New Roman" pitchFamily="18" charset="0"/>
              </a:rPr>
              <a:t>+</a:t>
            </a:r>
            <a:r>
              <a:rPr lang="en-US" sz="2400" i="1" dirty="0" err="1" smtClean="0">
                <a:latin typeface="Times New Roman" pitchFamily="18" charset="0"/>
              </a:rPr>
              <a:t>,l</a:t>
            </a:r>
            <a:r>
              <a:rPr lang="en-US" sz="2400" i="1" baseline="30000" dirty="0" smtClean="0">
                <a:latin typeface="Times New Roman" pitchFamily="18" charset="0"/>
              </a:rPr>
              <a:t>-</a:t>
            </a:r>
            <a:r>
              <a:rPr lang="en-US" sz="2400" i="1" dirty="0" smtClean="0">
                <a:latin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</a:rPr>
              <a:t>angular correlation coefficient C</a:t>
            </a:r>
          </a:p>
          <a:p>
            <a:pPr marL="800100" lvl="1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400" b="1" dirty="0" smtClean="0">
                <a:latin typeface="Times New Roman" pitchFamily="18" charset="0"/>
              </a:rPr>
              <a:t>C = 0.10 </a:t>
            </a:r>
            <a:r>
              <a:rPr lang="en-US" sz="2400" b="1" dirty="0" smtClean="0">
                <a:latin typeface="Times New Roman" pitchFamily="18" charset="0"/>
                <a:sym typeface="Symbol"/>
              </a:rPr>
              <a:t> 0.45 (</a:t>
            </a:r>
            <a:r>
              <a:rPr lang="en-US" sz="2400" b="1" dirty="0" err="1" smtClean="0">
                <a:latin typeface="Times New Roman" pitchFamily="18" charset="0"/>
                <a:sym typeface="Symbol"/>
              </a:rPr>
              <a:t>stat+syst</a:t>
            </a:r>
            <a:r>
              <a:rPr lang="en-US" sz="2400" b="1" dirty="0" smtClean="0">
                <a:latin typeface="Times New Roman" pitchFamily="18" charset="0"/>
                <a:sym typeface="Symbol"/>
              </a:rPr>
              <a:t>)</a:t>
            </a:r>
            <a:endParaRPr lang="en-US" sz="2400" i="1" kern="0" dirty="0" smtClean="0">
              <a:latin typeface="Times New Roman" pitchFamily="18" charset="0"/>
            </a:endParaRPr>
          </a:p>
          <a:p>
            <a:pPr marL="800100" lvl="1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000" i="1" kern="0" dirty="0" smtClean="0">
                <a:latin typeface="Times New Roman" pitchFamily="18" charset="0"/>
              </a:rPr>
              <a:t>SM Prediction: C=0.78</a:t>
            </a:r>
            <a:endParaRPr lang="en-US" sz="2000" dirty="0" smtClean="0"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</a:rPr>
              <a:t>CDF measurement (</a:t>
            </a:r>
            <a:r>
              <a:rPr lang="en-US" sz="2400" dirty="0" err="1" smtClean="0">
                <a:latin typeface="Times New Roman" pitchFamily="18" charset="0"/>
              </a:rPr>
              <a:t>lepton+jets</a:t>
            </a:r>
            <a:r>
              <a:rPr lang="en-US" sz="2400" dirty="0" smtClean="0">
                <a:latin typeface="Times New Roman" pitchFamily="18" charset="0"/>
              </a:rPr>
              <a:t>)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both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helicity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beam-line basis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helicity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0.48 ± 0.48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stat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± 0.22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syst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0.72 ± 0.64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stat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± 0.26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syst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SM prediction: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helicity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= 0.35 and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= 0.77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213"/>
            <a:ext cx="8229600" cy="941387"/>
          </a:xfrm>
        </p:spPr>
        <p:txBody>
          <a:bodyPr/>
          <a:lstStyle/>
          <a:p>
            <a:pPr lvl="0"/>
            <a: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  <a:t>Polarization of W from Top Decay</a:t>
            </a:r>
            <a:endParaRPr lang="en-US" sz="400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81750"/>
            <a:ext cx="2895600" cy="476250"/>
          </a:xfrm>
        </p:spPr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133600" cy="476250"/>
          </a:xfrm>
        </p:spPr>
        <p:txBody>
          <a:bodyPr/>
          <a:lstStyle/>
          <a:p>
            <a:fld id="{F8415607-BA9A-4B5D-967B-73028A9C4DA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" y="979944"/>
            <a:ext cx="88392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V-A coupling in the SM  </a:t>
            </a:r>
          </a:p>
          <a:p>
            <a:pPr lvl="1">
              <a:buSzPct val="80000"/>
              <a:defRPr/>
            </a:pPr>
            <a:r>
              <a:rPr lang="en-US" sz="2400" dirty="0" smtClean="0">
                <a:latin typeface="Times New Roman" pitchFamily="18" charset="0"/>
              </a:rPr>
              <a:t>longitudinal fraction f</a:t>
            </a:r>
            <a:r>
              <a:rPr lang="en-US" sz="2400" baseline="-25000" dirty="0" smtClean="0">
                <a:latin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</a:rPr>
              <a:t>  ~70%</a:t>
            </a:r>
          </a:p>
          <a:p>
            <a:pPr lvl="1">
              <a:buSzPct val="80000"/>
              <a:defRPr/>
            </a:pPr>
            <a:r>
              <a:rPr lang="en-US" sz="2400" dirty="0" smtClean="0">
                <a:latin typeface="Times New Roman" pitchFamily="18" charset="0"/>
              </a:rPr>
              <a:t>left-handed  fraction f</a:t>
            </a:r>
            <a:r>
              <a:rPr lang="en-US" sz="2400" baseline="-25000" dirty="0" smtClean="0">
                <a:latin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</a:rPr>
              <a:t>   ~30%</a:t>
            </a:r>
          </a:p>
          <a:p>
            <a:pPr lvl="1">
              <a:buSzPct val="80000"/>
              <a:defRPr/>
            </a:pPr>
            <a:r>
              <a:rPr lang="en-US" sz="2400" dirty="0" smtClean="0">
                <a:latin typeface="Times New Roman" pitchFamily="18" charset="0"/>
              </a:rPr>
              <a:t>right-handed fraction f</a:t>
            </a:r>
            <a:r>
              <a:rPr lang="en-US" sz="2400" baseline="-25000" dirty="0" smtClean="0">
                <a:latin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</a:rPr>
              <a:t> ~0%</a:t>
            </a:r>
          </a:p>
          <a:p>
            <a:pPr marL="0" lvl="1">
              <a:buSzPct val="80000"/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</a:rPr>
              <a:t> Sensitive to non-SM </a:t>
            </a:r>
            <a:r>
              <a:rPr lang="en-US" sz="2400" dirty="0" err="1" smtClean="0">
                <a:latin typeface="Times New Roman" pitchFamily="18" charset="0"/>
              </a:rPr>
              <a:t>tWb</a:t>
            </a:r>
            <a:r>
              <a:rPr lang="en-US" sz="2400" dirty="0" smtClean="0">
                <a:latin typeface="Times New Roman" pitchFamily="18" charset="0"/>
              </a:rPr>
              <a:t> coupling</a:t>
            </a:r>
          </a:p>
          <a:p>
            <a:pPr marL="0" lvl="1">
              <a:buSzPct val="80000"/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</a:rPr>
              <a:t> Use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*: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Angle between lepton (down-type quark) in W rest frame and the momentum of the W in the top rest frame</a:t>
            </a:r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3429000" y="3723144"/>
            <a:ext cx="5486400" cy="267765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80000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Simultaneous measurement of 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endParaRPr lang="en-US" sz="2400" dirty="0" smtClean="0">
              <a:latin typeface="Times New Roman" pitchFamily="18" charset="0"/>
              <a:sym typeface="Symbol" pitchFamily="18" charset="2"/>
            </a:endParaRPr>
          </a:p>
          <a:p>
            <a:pPr>
              <a:buSzPct val="80000"/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lepton+jets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dilepton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5.4 fb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ctr">
              <a:buSzPct val="80000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0.669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 0.078 (stat)  0.065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syst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algn="ctr">
              <a:buSzPct val="80000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0.023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 0.041 (stat)  0.034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syst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>
              <a:buSzPct val="80000"/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CDF 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dilepton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5.1 fb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fontAlgn="t" hangingPunct="1">
              <a:buSzPct val="80000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f</a:t>
            </a:r>
            <a:r>
              <a:rPr lang="en-US" sz="2400" b="1" baseline="-5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0.722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0.179 (stat)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0.065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syst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fontAlgn="t" hangingPunct="1">
              <a:buSzPct val="80000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 b="1" baseline="-5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−0.088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0.088 (stat)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0.032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syst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latin typeface="Times New Roman" pitchFamily="18" charset="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733800"/>
            <a:ext cx="2743200" cy="262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ophel_the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017132"/>
            <a:ext cx="2514600" cy="18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logo-white-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0"/>
            <a:ext cx="9144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685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362200" y="37410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PRD 83, 032009 (2011)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838200" y="5334000"/>
            <a:ext cx="41148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Color Flow In Top Decays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410200" cy="5334000"/>
          </a:xfrm>
        </p:spPr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Using color connections between jets to separate different processes. Example:</a:t>
            </a:r>
          </a:p>
          <a:p>
            <a:pPr lvl="1"/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: two b quarks  color connected to each other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 color singlet</a:t>
            </a:r>
            <a:endParaRPr lang="en-US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: b quarks color connected to beam remnants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 color octet</a:t>
            </a:r>
            <a:endParaRPr lang="en-US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 ‘‘jet pull’’: related to the jet energy pattern in the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-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plane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Verify color-flow simulation and jet pull reconstruction using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lepton+jets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Two jets from W decay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 color singlet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W(singlet)/W(all) = </a:t>
            </a:r>
          </a:p>
          <a:p>
            <a:pPr algn="ctr">
              <a:buNone/>
            </a:pPr>
            <a:r>
              <a:rPr lang="en-US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err="1" smtClean="0">
                <a:effectLst/>
                <a:latin typeface="Times New Roman" pitchFamily="18" charset="0"/>
                <a:cs typeface="Times New Roman" pitchFamily="18" charset="0"/>
              </a:rPr>
              <a:t>singlet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= 0.56 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 0.42 (stat + </a:t>
            </a:r>
            <a:r>
              <a:rPr lang="en-US" sz="2400" b="1" dirty="0" err="1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syst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(SM ratio for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ttbar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= 1)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Datta</a:t>
            </a:r>
            <a:r>
              <a:rPr lang="en-US" dirty="0" smtClean="0"/>
              <a:t>,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2384" y="1219200"/>
            <a:ext cx="3363016" cy="235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810000"/>
            <a:ext cx="3429000" cy="246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ogo-white-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39869" y="11668"/>
            <a:ext cx="30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PRD 83, 092002 (2011)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Top Quark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4648200" cy="5410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ffectLst/>
                <a:latin typeface="Times New Roman" pitchFamily="18" charset="0"/>
              </a:rPr>
              <a:t>Existence required by the SM</a:t>
            </a:r>
          </a:p>
          <a:p>
            <a:pPr lvl="1">
              <a:defRPr/>
            </a:pPr>
            <a:r>
              <a:rPr lang="en-US" sz="2400" dirty="0">
                <a:effectLst/>
                <a:latin typeface="Times New Roman" pitchFamily="18" charset="0"/>
              </a:rPr>
              <a:t>Spin </a:t>
            </a:r>
            <a:r>
              <a:rPr lang="en-US" sz="2400" dirty="0" smtClean="0">
                <a:effectLst/>
                <a:latin typeface="Times New Roman" pitchFamily="18" charset="0"/>
              </a:rPr>
              <a:t>1/2,  charge </a:t>
            </a:r>
            <a:r>
              <a:rPr lang="en-US" sz="2400" dirty="0">
                <a:effectLst/>
                <a:latin typeface="Times New Roman" pitchFamily="18" charset="0"/>
              </a:rPr>
              <a:t>+2/3, weak-</a:t>
            </a:r>
            <a:r>
              <a:rPr lang="en-US" sz="2400" dirty="0" err="1">
                <a:effectLst/>
                <a:latin typeface="Times New Roman" pitchFamily="18" charset="0"/>
              </a:rPr>
              <a:t>isospin</a:t>
            </a:r>
            <a:r>
              <a:rPr lang="en-US" sz="2400" dirty="0">
                <a:effectLst/>
                <a:latin typeface="Times New Roman" pitchFamily="18" charset="0"/>
              </a:rPr>
              <a:t> partner of the bottom quark</a:t>
            </a:r>
            <a:endParaRPr lang="en-US" sz="2400" dirty="0">
              <a:effectLst/>
              <a:latin typeface="Times New Roman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400" dirty="0">
                <a:effectLst/>
                <a:latin typeface="Times New Roman" pitchFamily="18" charset="0"/>
                <a:sym typeface="Symbol" pitchFamily="18" charset="2"/>
              </a:rPr>
              <a:t>Discovered in 1995 at </a:t>
            </a:r>
            <a:r>
              <a:rPr lang="en-US" sz="2400" dirty="0" err="1">
                <a:effectLst/>
                <a:latin typeface="Times New Roman" pitchFamily="18" charset="0"/>
                <a:sym typeface="Symbol" pitchFamily="18" charset="2"/>
              </a:rPr>
              <a:t>Tevatron</a:t>
            </a:r>
            <a:r>
              <a:rPr lang="en-US" sz="2400" dirty="0">
                <a:effectLst/>
                <a:latin typeface="Times New Roman" pitchFamily="18" charset="0"/>
                <a:sym typeface="Symbol" pitchFamily="18" charset="2"/>
              </a:rPr>
              <a:t> </a:t>
            </a:r>
          </a:p>
          <a:p>
            <a:pPr>
              <a:defRPr/>
            </a:pP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Mass 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173.3 </a:t>
            </a: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sz="2400" baseline="30000" dirty="0" smtClean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30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2400" dirty="0">
                <a:effectLst/>
                <a:latin typeface="Times New Roman" pitchFamily="18" charset="0"/>
                <a:sym typeface="Symbol" pitchFamily="18" charset="2"/>
              </a:rPr>
              <a:t>Only SM </a:t>
            </a:r>
            <a:r>
              <a:rPr lang="en-US" sz="2400" dirty="0" err="1">
                <a:effectLst/>
                <a:latin typeface="Times New Roman" pitchFamily="18" charset="0"/>
                <a:sym typeface="Symbol" pitchFamily="18" charset="2"/>
              </a:rPr>
              <a:t>fermion</a:t>
            </a:r>
            <a:r>
              <a:rPr lang="en-US" sz="2400" dirty="0">
                <a:effectLst/>
                <a:latin typeface="Times New Roman" pitchFamily="18" charset="0"/>
                <a:sym typeface="Symbol" pitchFamily="18" charset="2"/>
              </a:rPr>
              <a:t> with mass at the EW scale</a:t>
            </a:r>
          </a:p>
          <a:p>
            <a:pPr>
              <a:defRPr/>
            </a:pPr>
            <a:r>
              <a:rPr lang="en-US" sz="2400" dirty="0">
                <a:effectLst/>
                <a:latin typeface="Times New Roman" pitchFamily="18" charset="0"/>
                <a:sym typeface="Symbol" pitchFamily="18" charset="2"/>
              </a:rPr>
              <a:t> Top decays before </a:t>
            </a:r>
            <a:r>
              <a:rPr lang="en-US" sz="2400" dirty="0" err="1">
                <a:effectLst/>
                <a:latin typeface="Times New Roman" pitchFamily="18" charset="0"/>
                <a:sym typeface="Symbol" pitchFamily="18" charset="2"/>
              </a:rPr>
              <a:t>hadronization</a:t>
            </a:r>
            <a:r>
              <a:rPr lang="en-US" sz="2400" dirty="0">
                <a:effectLst/>
                <a:latin typeface="Times New Roman" pitchFamily="18" charset="0"/>
                <a:sym typeface="Symbol" pitchFamily="18" charset="2"/>
              </a:rPr>
              <a:t>: </a:t>
            </a:r>
            <a:r>
              <a:rPr lang="en-US" sz="2400" dirty="0">
                <a:effectLst/>
                <a:latin typeface="Times New Roman" pitchFamily="18" charset="0"/>
              </a:rPr>
              <a:t>~1.4 </a:t>
            </a:r>
            <a:r>
              <a:rPr lang="en-US" sz="2400" dirty="0" err="1">
                <a:effectLst/>
                <a:latin typeface="Times New Roman" pitchFamily="18" charset="0"/>
              </a:rPr>
              <a:t>GeV</a:t>
            </a:r>
            <a:r>
              <a:rPr lang="en-US" sz="2400" dirty="0">
                <a:effectLst/>
                <a:latin typeface="Times New Roman" pitchFamily="18" charset="0"/>
              </a:rPr>
              <a:t> &gt;&gt;</a:t>
            </a:r>
            <a:r>
              <a:rPr lang="en-US" sz="2400" dirty="0">
                <a:effectLst/>
                <a:latin typeface="Times New Roman" pitchFamily="18" charset="0"/>
                <a:sym typeface="Symbol" pitchFamily="18" charset="2"/>
              </a:rPr>
              <a:t></a:t>
            </a:r>
            <a:r>
              <a:rPr lang="en-US" sz="2400" baseline="-25000" dirty="0">
                <a:effectLst/>
                <a:latin typeface="Times New Roman" pitchFamily="18" charset="0"/>
              </a:rPr>
              <a:t>QCD</a:t>
            </a:r>
            <a:r>
              <a:rPr lang="en-US" sz="2400" dirty="0">
                <a:effectLst/>
                <a:latin typeface="Times New Roman" pitchFamily="18" charset="0"/>
              </a:rPr>
              <a:t> </a:t>
            </a:r>
            <a:endParaRPr lang="en-US" sz="2400" dirty="0">
              <a:effectLst/>
              <a:latin typeface="Times New Roman" pitchFamily="18" charset="0"/>
              <a:sym typeface="Symbol" pitchFamily="18" charset="2"/>
            </a:endParaRPr>
          </a:p>
          <a:p>
            <a:pPr lvl="1">
              <a:defRPr/>
            </a:pPr>
            <a:r>
              <a:rPr lang="en-US" sz="2400" dirty="0">
                <a:effectLst/>
                <a:latin typeface="Times New Roman" pitchFamily="18" charset="0"/>
                <a:sym typeface="Symbol" pitchFamily="18" charset="2"/>
              </a:rPr>
              <a:t>Provide an unique opportunity to study a "bare" quark </a:t>
            </a:r>
            <a:r>
              <a:rPr lang="en-US" sz="2400" dirty="0">
                <a:effectLst/>
                <a:latin typeface="Times New Roman" pitchFamily="18" charset="0"/>
              </a:rPr>
              <a:t> </a:t>
            </a:r>
          </a:p>
        </p:txBody>
      </p:sp>
      <p:pic>
        <p:nvPicPr>
          <p:cNvPr id="5" name="Picture 2" descr="standard_model_from_fermi_l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187"/>
            <a:ext cx="2286000" cy="2021213"/>
          </a:xfrm>
          <a:prstGeom prst="rect">
            <a:avLst/>
          </a:prstGeom>
          <a:noFill/>
        </p:spPr>
      </p:pic>
      <p:pic>
        <p:nvPicPr>
          <p:cNvPr id="399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057400"/>
            <a:ext cx="3657600" cy="440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Search for New Physics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AC61-3410-4839-99EB-66D09186DF6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5187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t’ search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3886200" cy="57912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effectLst/>
                <a:latin typeface="Times New Roman" pitchFamily="18" charset="0"/>
              </a:rPr>
              <a:t>Motivated in various BSM: Little Higgs model with t-parity, “Beautiful Mirrors” model</a:t>
            </a:r>
          </a:p>
          <a:p>
            <a:pPr>
              <a:defRPr/>
            </a:pPr>
            <a:r>
              <a:rPr lang="en-US" sz="2000" dirty="0" smtClean="0">
                <a:effectLst/>
                <a:latin typeface="Times New Roman" pitchFamily="18" charset="0"/>
              </a:rPr>
              <a:t>EWK precision data don’t </a:t>
            </a:r>
            <a:r>
              <a:rPr lang="en-US" sz="2000" dirty="0" smtClean="0">
                <a:latin typeface="Times New Roman" pitchFamily="18" charset="0"/>
              </a:rPr>
              <a:t>exclude fourth generation</a:t>
            </a:r>
          </a:p>
          <a:p>
            <a:r>
              <a:rPr lang="en-US" sz="2000" dirty="0" smtClean="0">
                <a:latin typeface="Times New Roman" pitchFamily="18" charset="0"/>
              </a:rPr>
              <a:t> Two-variable search using e/</a:t>
            </a:r>
            <a:r>
              <a:rPr lang="en-US" sz="2000" dirty="0" smtClean="0">
                <a:latin typeface="Times New Roman" pitchFamily="18" charset="0"/>
                <a:sym typeface="Symbol"/>
              </a:rPr>
              <a:t></a:t>
            </a:r>
            <a:r>
              <a:rPr lang="en-US" sz="2000" dirty="0" smtClean="0">
                <a:latin typeface="Times New Roman" pitchFamily="18" charset="0"/>
              </a:rPr>
              <a:t>+ </a:t>
            </a:r>
            <a:r>
              <a:rPr lang="en-US" sz="2000" dirty="0" smtClean="0">
                <a:latin typeface="Times New Roman" pitchFamily="18" charset="0"/>
                <a:sym typeface="Symbol"/>
              </a:rPr>
              <a:t>4 jets  events</a:t>
            </a:r>
            <a:r>
              <a:rPr lang="en-US" sz="2000" dirty="0" smtClean="0">
                <a:latin typeface="Times New Roman" pitchFamily="18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Reconstructed top mass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H</a:t>
            </a:r>
            <a:r>
              <a:rPr lang="en-US" sz="2000" baseline="-25000" dirty="0" smtClean="0">
                <a:latin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</a:rPr>
              <a:t> (total transverse energy)</a:t>
            </a:r>
          </a:p>
          <a:p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CDF searches for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t’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Wb</a:t>
            </a:r>
            <a:endParaRPr lang="en-US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Exclude M</a:t>
            </a:r>
            <a:r>
              <a:rPr lang="en-US" sz="2000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t’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&lt; 358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at 95% CL</a:t>
            </a:r>
          </a:p>
          <a:p>
            <a:pPr>
              <a:buNone/>
            </a:pPr>
            <a:r>
              <a:rPr lang="en-US" sz="1800" i="1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D. Cox’s talk at New Perspective 2011)</a:t>
            </a:r>
            <a:endParaRPr lang="en-US" sz="1800" i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D0 searches for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t’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Wq</a:t>
            </a:r>
            <a:endParaRPr lang="en-US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Exclude M</a:t>
            </a:r>
            <a:r>
              <a:rPr lang="en-US" sz="2000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t′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&lt; 285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at 95% CL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 smtClean="0">
              <a:effectLst/>
              <a:latin typeface="Times New Roman" pitchFamily="18" charset="0"/>
            </a:endParaRPr>
          </a:p>
          <a:p>
            <a:pPr>
              <a:defRPr/>
            </a:pPr>
            <a:endParaRPr lang="en-US" sz="2400" dirty="0" smtClean="0"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3730" name="Picture 2" descr="http://www-cdf.fnal.gov/physics/new/top/2011/search_tprime/public_5.6/HT-m36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914400"/>
            <a:ext cx="2514600" cy="2514600"/>
          </a:xfrm>
          <a:prstGeom prst="rect">
            <a:avLst/>
          </a:prstGeom>
          <a:noFill/>
        </p:spPr>
      </p:pic>
      <p:pic>
        <p:nvPicPr>
          <p:cNvPr id="73732" name="Picture 4" descr="http://www-cdf.fnal.gov/physics/new/top/2011/search_tprime/public_5.6/Mreco-m36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914400"/>
            <a:ext cx="2565278" cy="2514600"/>
          </a:xfrm>
          <a:prstGeom prst="rect">
            <a:avLst/>
          </a:prstGeom>
          <a:noFill/>
        </p:spPr>
      </p:pic>
      <p:pic>
        <p:nvPicPr>
          <p:cNvPr id="73738" name="Picture 10" descr="http://www-d0.fnal.gov/Run2Physics/WWW/results/final/TOP/T11H/T11HF0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3474720"/>
            <a:ext cx="4076700" cy="2926080"/>
          </a:xfrm>
          <a:prstGeom prst="rect">
            <a:avLst/>
          </a:prstGeom>
          <a:noFill/>
        </p:spPr>
      </p:pic>
      <p:pic>
        <p:nvPicPr>
          <p:cNvPr id="10" name="Picture 11" descr="logo-white-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0"/>
            <a:ext cx="9144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685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Search for Boosted Top Quarks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181600" cy="5638800"/>
          </a:xfrm>
        </p:spPr>
        <p:txBody>
          <a:bodyPr/>
          <a:lstStyle/>
          <a:p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Probe NLO QCD</a:t>
            </a:r>
          </a:p>
          <a:p>
            <a:pPr lvl="1"/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Search for possible new physics</a:t>
            </a:r>
          </a:p>
          <a:p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Require two massive jets or one massive jet with large missing E</a:t>
            </a:r>
            <a:r>
              <a:rPr lang="en-US" sz="2400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58 candidate events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Exp. bkg. of 44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 (stat)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13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Boosted SM </a:t>
            </a: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ttbat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cross section </a:t>
            </a:r>
            <a:r>
              <a:rPr lang="da-DK" sz="2400" dirty="0" smtClean="0">
                <a:effectLst/>
                <a:latin typeface="Times New Roman" pitchFamily="18" charset="0"/>
                <a:cs typeface="Times New Roman" pitchFamily="18" charset="0"/>
              </a:rPr>
              <a:t>&lt; 40 fb</a:t>
            </a:r>
            <a:r>
              <a:rPr lang="da-DK" sz="2400" baseline="30000" dirty="0" smtClean="0">
                <a:effectLst/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a-DK" sz="2400" dirty="0" smtClean="0">
                <a:effectLst/>
                <a:latin typeface="Times New Roman" pitchFamily="18" charset="0"/>
                <a:cs typeface="Times New Roman" pitchFamily="18" charset="0"/>
              </a:rPr>
              <a:t> @ 95% CL</a:t>
            </a:r>
          </a:p>
          <a:p>
            <a:pPr lvl="1">
              <a:buNone/>
            </a:pPr>
            <a:r>
              <a:rPr lang="da-DK" sz="2000" dirty="0" smtClean="0">
                <a:effectLst/>
                <a:latin typeface="Times New Roman" pitchFamily="18" charset="0"/>
                <a:cs typeface="Times New Roman" pitchFamily="18" charset="0"/>
              </a:rPr>
              <a:t>(for ≥ 1 jet with pT&gt;400 GeV/c)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Cross section for a pair of massive objects with masses near the top mass &lt; 20 fb</a:t>
            </a:r>
            <a:r>
              <a:rPr lang="en-US" sz="2400" baseline="30000" dirty="0" smtClean="0">
                <a:effectLst/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@ 95% CL</a:t>
            </a:r>
          </a:p>
          <a:p>
            <a:pPr lvl="1">
              <a:buNone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(for 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1 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jet with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&gt; 400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/c)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895039"/>
            <a:ext cx="3581400" cy="24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487" y="909638"/>
            <a:ext cx="3483113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85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4864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Top quark properties are currently being studied 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Tevatron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precise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ttbar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cross-section and top mass measurements are already systematically limited</a:t>
            </a:r>
          </a:p>
          <a:p>
            <a:pPr lvl="1"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Study other properties of top quark, search for new physics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Almost all the measurements are statistically limited</a:t>
            </a:r>
            <a:endParaRPr lang="en-US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0"/>
              </a:spcBef>
              <a:buClr>
                <a:schemeClr val="tx1"/>
              </a:buCl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Almost twice the data sample already available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Stay tuned for the updates and new results</a:t>
            </a:r>
          </a:p>
          <a:p>
            <a:pPr>
              <a:spcBef>
                <a:spcPct val="0"/>
              </a:spcBef>
              <a:buClr>
                <a:schemeClr val="tx1"/>
              </a:buCl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LHC will have a much larger top sample in future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Understanding of  systematic uncertainties would be crucial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en-US" sz="2400" dirty="0" err="1" smtClean="0">
                <a:effectLst/>
                <a:latin typeface="Comic Sans MS" pitchFamily="66" charset="0"/>
                <a:cs typeface="Times New Roman" pitchFamily="18" charset="0"/>
                <a:sym typeface="Symbol" pitchFamily="18" charset="2"/>
              </a:rPr>
              <a:t>Tevatron’s</a:t>
            </a:r>
            <a:r>
              <a:rPr lang="en-US" sz="2400" dirty="0" smtClean="0">
                <a:effectLst/>
                <a:latin typeface="Comic Sans MS" pitchFamily="66" charset="0"/>
                <a:cs typeface="Times New Roman" pitchFamily="18" charset="0"/>
                <a:sym typeface="Symbol" pitchFamily="18" charset="2"/>
              </a:rPr>
              <a:t> top physics program and understanding of systematic effects will continue to play a significant role for years to come</a:t>
            </a:r>
          </a:p>
          <a:p>
            <a:pPr>
              <a:buNone/>
            </a:pP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5B57-7823-46D6-8827-5B06DF117F4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More Top Physics Results From Tevatron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Apologies for my many omissions.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For a full listing of results go to: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hlinkClick r:id="rId2"/>
              </a:rPr>
              <a:t>http://www-cdf.fnal.gov/physics/new/top/top.html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hlinkClick r:id="rId3"/>
              </a:rPr>
              <a:t>http://www-d0.fnal.gov/Run2Physics/WWW/results/top.htm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4114800"/>
            <a:ext cx="830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5" descr="logo-white-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0"/>
            <a:ext cx="9144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85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AC61-3410-4839-99EB-66D09186DF6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5B57-7823-46D6-8827-5B06DF117F4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CDF and D0 Detectors</a:t>
            </a:r>
          </a:p>
        </p:txBody>
      </p:sp>
      <p:pic>
        <p:nvPicPr>
          <p:cNvPr id="6" name="Picture 14" descr="CDF_isomet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39401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D0Detector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2600" y="838200"/>
            <a:ext cx="4699000" cy="3200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76200" y="4191000"/>
            <a:ext cx="457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SzPct val="80000"/>
              <a:buFontTx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Silicon tracking </a:t>
            </a:r>
          </a:p>
          <a:p>
            <a:pPr marL="342900" indent="-342900">
              <a:buSzPct val="80000"/>
              <a:buFont typeface="Times" pitchFamily="18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Large radius drift chamber (r=1.4m)</a:t>
            </a:r>
          </a:p>
          <a:p>
            <a:pPr marL="342900" indent="-342900">
              <a:buSzPct val="80000"/>
              <a:buFont typeface="Times" pitchFamily="18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1.4 T solenoid</a:t>
            </a:r>
          </a:p>
          <a:p>
            <a:pPr marL="342900" indent="-342900">
              <a:buSzPct val="80000"/>
              <a:buFont typeface="Times" pitchFamily="18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Projective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calorimetry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(|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| &lt; 3.5)</a:t>
            </a:r>
          </a:p>
          <a:p>
            <a:pPr marL="342900" indent="-342900">
              <a:buSzPct val="80000"/>
              <a:buFont typeface="Times" pitchFamily="18" charset="0"/>
              <a:buChar char="•"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chambers (|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| &lt; 1.0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343400" y="3962400"/>
            <a:ext cx="464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hlink"/>
              </a:buClr>
              <a:buSzPct val="80000"/>
              <a:buFontTx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Silicon tracking</a:t>
            </a:r>
          </a:p>
          <a:p>
            <a:pPr marL="342900" indent="-342900">
              <a:buClr>
                <a:schemeClr val="hlink"/>
              </a:buClr>
              <a:buSzPct val="80000"/>
              <a:buFontTx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Outer fiber tracker (r=0.5m)</a:t>
            </a:r>
          </a:p>
          <a:p>
            <a:pPr marL="342900" indent="-342900">
              <a:buClr>
                <a:schemeClr val="hlink"/>
              </a:buClr>
              <a:buSzPct val="80000"/>
              <a:buFontTx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2.0 T solenoid</a:t>
            </a:r>
          </a:p>
          <a:p>
            <a:pPr marL="342900" indent="-342900">
              <a:buClr>
                <a:schemeClr val="hlink"/>
              </a:buClr>
              <a:buSzPct val="80000"/>
              <a:buFontTx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Hermetic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calorimetry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(|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| &lt; 4)</a:t>
            </a:r>
          </a:p>
          <a:p>
            <a:pPr marL="342900" indent="-342900">
              <a:buClr>
                <a:schemeClr val="hlink"/>
              </a:buClr>
              <a:buSzPct val="80000"/>
              <a:buFontTx/>
              <a:buChar char="•"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chambers (|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| &lt; 2.0)</a:t>
            </a:r>
          </a:p>
          <a:p>
            <a:pPr marL="342900" indent="-342900">
              <a:buClr>
                <a:schemeClr val="hlink"/>
              </a:buClr>
              <a:buSzPct val="80000"/>
              <a:buFontTx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New trigger and more silicon in Summer 2006 (Run2b)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438400" y="6096000"/>
            <a:ext cx="381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All crucial for top physics!</a:t>
            </a:r>
          </a:p>
        </p:txBody>
      </p:sp>
      <p:pic>
        <p:nvPicPr>
          <p:cNvPr id="11" name="Picture 31" descr="logo-white-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838200"/>
            <a:ext cx="7620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2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74713"/>
            <a:ext cx="6858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Experimental Essentials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sz="2400" dirty="0" smtClean="0">
                <a:effectLst/>
                <a:latin typeface="Times New Roman" pitchFamily="18" charset="0"/>
              </a:rPr>
              <a:t>Sample composition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: Signal to background ratio (S/B)</a:t>
            </a:r>
          </a:p>
          <a:p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err="1" smtClean="0">
                <a:effectLst/>
                <a:latin typeface="Times New Roman" pitchFamily="18" charset="0"/>
              </a:rPr>
              <a:t>Lepton+Jets</a:t>
            </a:r>
            <a:r>
              <a:rPr lang="en-US" sz="2000" dirty="0" smtClean="0">
                <a:effectLst/>
                <a:latin typeface="Times New Roman" pitchFamily="18" charset="0"/>
              </a:rPr>
              <a:t> : Golden channel for most top-properties measurements</a:t>
            </a:r>
          </a:p>
          <a:p>
            <a:endParaRPr lang="en-US" sz="2400" dirty="0" smtClean="0">
              <a:effectLst/>
              <a:latin typeface="Times New Roman" pitchFamily="18" charset="0"/>
            </a:endParaRPr>
          </a:p>
          <a:p>
            <a:r>
              <a:rPr lang="en-US" sz="2400" dirty="0" smtClean="0">
                <a:effectLst/>
                <a:latin typeface="Times New Roman" pitchFamily="18" charset="0"/>
              </a:rPr>
              <a:t>Jet-</a:t>
            </a:r>
            <a:r>
              <a:rPr lang="en-US" sz="2400" dirty="0" err="1" smtClean="0">
                <a:effectLst/>
                <a:latin typeface="Times New Roman" pitchFamily="18" charset="0"/>
              </a:rPr>
              <a:t>parton</a:t>
            </a:r>
            <a:r>
              <a:rPr lang="en-US" sz="2400" dirty="0" smtClean="0">
                <a:effectLst/>
                <a:latin typeface="Times New Roman" pitchFamily="18" charset="0"/>
              </a:rPr>
              <a:t> assignment : 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Combinatorial background  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Dilepton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: 2 combinations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Lepton+Jets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: 12 (0 b-tag), 6 (1 b-tag), and 2 (2 b-tags) combinations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: 90 combinations (0 b-tag), 30 (1 b-tag), 6 (2 b-tags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7" name="Group 6"/>
          <p:cNvGraphicFramePr>
            <a:graphicFrameLocks noGrp="1"/>
          </p:cNvGraphicFramePr>
          <p:nvPr/>
        </p:nvGraphicFramePr>
        <p:xfrm>
          <a:off x="1347153" y="1752600"/>
          <a:ext cx="6272847" cy="1954530"/>
        </p:xfrm>
        <a:graphic>
          <a:graphicData uri="http://schemas.openxmlformats.org/drawingml/2006/table">
            <a:tbl>
              <a:tblPr/>
              <a:tblGrid>
                <a:gridCol w="1100138"/>
                <a:gridCol w="1081087"/>
                <a:gridCol w="1551305"/>
                <a:gridCol w="254031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S/B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Dilepton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2 jets)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Lepton+Jets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4 jets)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hadronic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(6-8 jets, after NN Selection)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b-tag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~1:4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~1:20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b-tag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1:4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b-tags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5B57-7823-46D6-8827-5B06DF117F4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7889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ttbar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Spin Correlations :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Dilepton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2743200"/>
            <a:ext cx="41148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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(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): angle between  the flight direction of 1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+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(l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-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 and 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irection of flight of one of the colliding hadrons in the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ttbar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rest frame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D0 result: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SM Prediction at NLO: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90700"/>
            <a:ext cx="48196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09600" y="1066800"/>
            <a:ext cx="792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</a:rPr>
              <a:t>D0 measures decay products (</a:t>
            </a:r>
            <a:r>
              <a:rPr lang="en-US" sz="2400" dirty="0" err="1">
                <a:latin typeface="Times New Roman" pitchFamily="18" charset="0"/>
              </a:rPr>
              <a:t>l</a:t>
            </a:r>
            <a:r>
              <a:rPr lang="en-US" sz="2400" baseline="30000" dirty="0" err="1">
                <a:latin typeface="Times New Roman" pitchFamily="18" charset="0"/>
              </a:rPr>
              <a:t>+</a:t>
            </a:r>
            <a:r>
              <a:rPr lang="en-US" sz="2400" dirty="0" err="1">
                <a:latin typeface="Times New Roman" pitchFamily="18" charset="0"/>
              </a:rPr>
              <a:t>,l</a:t>
            </a:r>
            <a:r>
              <a:rPr lang="en-US" sz="2400" baseline="30000" dirty="0">
                <a:latin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</a:rPr>
              <a:t>) angular correlation coefficient C</a:t>
            </a: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0"/>
            <a:ext cx="3657600" cy="238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1100" y="5076825"/>
            <a:ext cx="3162300" cy="52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991225"/>
            <a:ext cx="2057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800600" y="5029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Bound on C:  [−0.66, 0.81] at 95% CL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10600" cy="1139825"/>
          </a:xfrm>
        </p:spPr>
        <p:txBody>
          <a:bodyPr/>
          <a:lstStyle/>
          <a:p>
            <a:pPr lvl="0"/>
            <a:r>
              <a:rPr lang="en-US" dirty="0" err="1" smtClean="0">
                <a:latin typeface="Times New Roman" pitchFamily="18" charset="0"/>
              </a:rPr>
              <a:t>ttbar</a:t>
            </a:r>
            <a:r>
              <a:rPr lang="en-US" dirty="0" smtClean="0">
                <a:latin typeface="Times New Roman" pitchFamily="18" charset="0"/>
              </a:rPr>
              <a:t> Spin Correlations : </a:t>
            </a:r>
            <a:r>
              <a:rPr lang="en-US" dirty="0" err="1" smtClean="0">
                <a:latin typeface="Times New Roman" pitchFamily="18" charset="0"/>
              </a:rPr>
              <a:t>Lepton+Jets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181600" cy="5486400"/>
          </a:xfrm>
        </p:spPr>
        <p:txBody>
          <a:bodyPr/>
          <a:lstStyle/>
          <a:p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Use the decay angles of the lepton (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sz="2000" baseline="-25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, the d-quark (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sz="2000" baseline="-25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, and the b-quark which comes from the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hadronically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decaying top (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sz="2000" baseline="-25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Decay angles defined in two basis</a:t>
            </a:r>
          </a:p>
          <a:p>
            <a:pPr lvl="1"/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Helicity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(Beam-line) basis: the angle between the decay product momentum  in the top rest frame and the top quark momentum (the direction of the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beamline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 in the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ttbar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rest frame </a:t>
            </a:r>
            <a:r>
              <a:rPr lang="en-US" sz="20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Obtain spin correlation coefficient 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 from fit to 2D distributions</a:t>
            </a:r>
          </a:p>
          <a:p>
            <a:pPr algn="ctr">
              <a:buNone/>
            </a:pPr>
            <a:r>
              <a:rPr lang="en-US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sz="2400" b="1" baseline="-25000" dirty="0" err="1" smtClean="0">
                <a:effectLst/>
                <a:latin typeface="Times New Roman" pitchFamily="18" charset="0"/>
                <a:cs typeface="Times New Roman" pitchFamily="18" charset="0"/>
              </a:rPr>
              <a:t>helicity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= 0.48 ± 0.48</a:t>
            </a:r>
            <a:r>
              <a:rPr lang="en-US" sz="2400" b="1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stat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± 0.22</a:t>
            </a:r>
            <a:r>
              <a:rPr lang="en-US" sz="2400" b="1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 sys</a:t>
            </a:r>
            <a:endParaRPr lang="en-US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l-GR" sz="2400" b="1" dirty="0" smtClean="0">
                <a:effectLst/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sz="2400" b="1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= 0.72 ± 0.64</a:t>
            </a:r>
            <a:r>
              <a:rPr lang="en-US" sz="2400" b="1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stat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± 0.26</a:t>
            </a:r>
            <a:r>
              <a:rPr lang="en-US" sz="2400" b="1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baseline="-25000" dirty="0" err="1" smtClean="0">
                <a:effectLst/>
                <a:latin typeface="Times New Roman" pitchFamily="18" charset="0"/>
                <a:cs typeface="Times New Roman" pitchFamily="18" charset="0"/>
              </a:rPr>
              <a:t>syst</a:t>
            </a:r>
            <a:endParaRPr lang="en-US" sz="2400" b="1" baseline="-25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i="1" dirty="0" smtClean="0">
                <a:effectLst/>
                <a:latin typeface="Times New Roman" pitchFamily="18" charset="0"/>
                <a:cs typeface="Times New Roman" pitchFamily="18" charset="0"/>
              </a:rPr>
              <a:t>SM prediction at NLO:</a:t>
            </a:r>
          </a:p>
          <a:p>
            <a:pPr>
              <a:buNone/>
            </a:pPr>
            <a:r>
              <a:rPr lang="en-US" sz="2000" i="1" dirty="0" smtClean="0">
                <a:effectLst/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000" i="1" dirty="0" err="1" smtClean="0">
                <a:effectLst/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sz="2000" i="1" baseline="-25000" dirty="0" err="1" smtClean="0">
                <a:effectLst/>
                <a:latin typeface="Times New Roman" pitchFamily="18" charset="0"/>
                <a:cs typeface="Times New Roman" pitchFamily="18" charset="0"/>
              </a:rPr>
              <a:t>helicity</a:t>
            </a:r>
            <a:r>
              <a:rPr lang="en-US" sz="2000" i="1" dirty="0" smtClean="0">
                <a:effectLst/>
                <a:latin typeface="Times New Roman" pitchFamily="18" charset="0"/>
                <a:cs typeface="Times New Roman" pitchFamily="18" charset="0"/>
              </a:rPr>
              <a:t> = 0.35 and </a:t>
            </a:r>
            <a:r>
              <a:rPr lang="el-GR" sz="2000" i="1" dirty="0" smtClean="0">
                <a:effectLst/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sz="2000" i="1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en-US" sz="2000" i="1" dirty="0" smtClean="0">
                <a:effectLst/>
                <a:latin typeface="Times New Roman" pitchFamily="18" charset="0"/>
                <a:cs typeface="Times New Roman" pitchFamily="18" charset="0"/>
              </a:rPr>
              <a:t> = 0.77</a:t>
            </a:r>
            <a:endParaRPr lang="en-US" sz="20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4514" name="Picture 2" descr="http://www-cdf.fnal.gov/physics/new/top/2010/tprop/LJ_spincorr_5invfb/png/beam_lepdown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4257" y="1066800"/>
            <a:ext cx="3713543" cy="2514600"/>
          </a:xfrm>
          <a:prstGeom prst="rect">
            <a:avLst/>
          </a:prstGeom>
          <a:noFill/>
        </p:spPr>
      </p:pic>
      <p:pic>
        <p:nvPicPr>
          <p:cNvPr id="64516" name="Picture 4" descr="http://www-cdf.fnal.gov/physics/new/top/2010/tprop/LJ_spincorr_5invfb/png/beam_lepbot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4258" y="3733800"/>
            <a:ext cx="3713542" cy="2514600"/>
          </a:xfrm>
          <a:prstGeom prst="rect">
            <a:avLst/>
          </a:prstGeom>
          <a:noFill/>
        </p:spPr>
      </p:pic>
      <p:pic>
        <p:nvPicPr>
          <p:cNvPr id="9" name="Picture 18" descr="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1712912"/>
            <a:ext cx="685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201613"/>
            <a:ext cx="82296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Why Study Top 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</a:rPr>
              <a:t>Quarks?</a:t>
            </a:r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38"/>
            <a:ext cx="12160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0"/>
            <a:ext cx="1270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572000" y="1752600"/>
            <a:ext cx="4359275" cy="4114800"/>
            <a:chOff x="4708525" y="1752600"/>
            <a:chExt cx="4359275" cy="4114800"/>
          </a:xfrm>
        </p:grpSpPr>
        <p:pic>
          <p:nvPicPr>
            <p:cNvPr id="6" name="Picture 5" descr="top-physic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08525" y="1752600"/>
              <a:ext cx="4359275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7717536" y="2286000"/>
              <a:ext cx="381000" cy="3810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28600" y="1295400"/>
            <a:ext cx="426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ct val="5000"/>
              </a:spcAft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sym typeface="Symbol" pitchFamily="18" charset="2"/>
              </a:rPr>
              <a:t>Try to address some of the questions: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500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</a:rPr>
              <a:t>Why is top so heavy ?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500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</a:rPr>
              <a:t> Is top related to the EWSB mechanism? </a:t>
            </a:r>
            <a:endParaRPr lang="en-US" sz="140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ct val="500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</a:rPr>
              <a:t>Is it the SM top? 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500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</a:rPr>
              <a:t>Search for beyond SM physics</a:t>
            </a:r>
          </a:p>
          <a:p>
            <a:pPr marL="800100" lvl="1" indent="-342900" eaLnBrk="1" hangingPunct="1">
              <a:spcBef>
                <a:spcPct val="20000"/>
              </a:spcBef>
              <a:spcAft>
                <a:spcPct val="500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</a:rPr>
              <a:t>Does top decay into new particles? </a:t>
            </a:r>
          </a:p>
          <a:p>
            <a:pPr marL="800100" lvl="1" indent="-342900" eaLnBrk="1" hangingPunct="1">
              <a:spcBef>
                <a:spcPct val="20000"/>
              </a:spcBef>
              <a:spcAft>
                <a:spcPct val="500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</a:rPr>
              <a:t>Couple via new interactions?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5B57-7823-46D6-8827-5B06DF117F4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5B57-7823-46D6-8827-5B06DF117F4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Kinematical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Reconstruction of </a:t>
            </a:r>
            <a:r>
              <a:rPr kumimoji="0" lang="en-US" sz="4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Lepton+Jets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338263"/>
            <a:ext cx="8229600" cy="8683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Minimize a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</a:t>
            </a:r>
            <a:r>
              <a:rPr kumimoji="0" lang="en-US" sz="200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describing the over constrained kinematics of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Lepton+Jets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channel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" y="3008313"/>
          <a:ext cx="7924800" cy="2093912"/>
        </p:xfrm>
        <a:graphic>
          <a:graphicData uri="http://schemas.openxmlformats.org/presentationml/2006/ole">
            <p:oleObj spid="_x0000_s64514" name="Equation" r:id="rId3" imgW="3936960" imgH="1041120" progId="Equation.3">
              <p:embed/>
            </p:oleObj>
          </a:graphicData>
        </a:graphic>
      </p:graphicFrame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66800" y="5178425"/>
            <a:ext cx="2971800" cy="3968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W Mass Constraints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181600" y="5178425"/>
            <a:ext cx="2971800" cy="3968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Top mass Constraints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219200" y="2206625"/>
            <a:ext cx="2971800" cy="7016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Constraints on measured Lepton and Jet momenta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495800" y="2190750"/>
            <a:ext cx="2971800" cy="7016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Constraints on un-clustered Energy  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33400" y="5757863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Select one permutation based on 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Require 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consistency with identified b-jet assignments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 sz="2800" baseline="30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743200" y="2832100"/>
            <a:ext cx="0" cy="36512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rot="1800000">
            <a:off x="2971800" y="4797425"/>
            <a:ext cx="0" cy="52387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5486400" y="2755900"/>
            <a:ext cx="0" cy="36512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 rot="1800000">
            <a:off x="6934200" y="4806950"/>
            <a:ext cx="0" cy="52387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rot="19800000">
            <a:off x="5867400" y="4797425"/>
            <a:ext cx="0" cy="52387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rot="19800000">
            <a:off x="1905000" y="4806950"/>
            <a:ext cx="0" cy="52387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29, 2009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Datta, FNAL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C3B3C-A075-4619-A85A-D8B87615A2AF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Extracting Single Top Signal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724400"/>
            <a:ext cx="62484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</a:rPr>
              <a:t>No single variable provide significant signal-background separation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</a:rPr>
              <a:t>Perform multivariate analysis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</a:t>
            </a:r>
            <a:r>
              <a:rPr lang="en-US" sz="2400" dirty="0" smtClean="0">
                <a:latin typeface="Times New Roman" pitchFamily="18" charset="0"/>
              </a:rPr>
              <a:t> take advantage of small signal background separation in many variables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-3238500" y="-8270875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/>
              <a:t/>
            </a:r>
            <a:br>
              <a:rPr lang="en-US"/>
            </a:br>
            <a:endParaRPr lang="en-US"/>
          </a:p>
          <a:p>
            <a:endParaRPr lang="en-US"/>
          </a:p>
        </p:txBody>
      </p:sp>
      <p:sp>
        <p:nvSpPr>
          <p:cNvPr id="29704" name="Rectangle 41"/>
          <p:cNvSpPr>
            <a:spLocks noChangeArrowheads="1"/>
          </p:cNvSpPr>
          <p:nvPr/>
        </p:nvSpPr>
        <p:spPr bwMode="auto">
          <a:xfrm>
            <a:off x="1241425" y="144875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  <a:p>
            <a:endParaRPr lang="en-US"/>
          </a:p>
        </p:txBody>
      </p:sp>
      <p:pic>
        <p:nvPicPr>
          <p:cNvPr id="29705" name="Picture 10" descr="Missing transverse energy, no cut on BNNcomb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49313"/>
            <a:ext cx="2011363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2" descr="Total transverse energy, no cut on BNNcomb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5838" y="838200"/>
            <a:ext cx="2011362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4" descr="Cosine of something complicated, no cut on BNNcomb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838200"/>
            <a:ext cx="2011363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6" descr="Color key for single top plots (simplified)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7962" y="2514600"/>
            <a:ext cx="12144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8" descr="Jet 2 eta width, no cut on BNNcomb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2720975"/>
            <a:ext cx="2011363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20" descr="Top mass with best signficance, no cut on BNNcomb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0" y="2720975"/>
            <a:ext cx="2011363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22" descr="Q times eta, no cut on BNNcomb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43400" y="2740025"/>
            <a:ext cx="2011363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42" descr="Boosted decision trees discriminant output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553200" y="4114800"/>
            <a:ext cx="232092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The image “http://nl.ijs.si/et/talks/esslli02/metadata_files/Haystack-FINALb.jpg” cannot be displayed, because it contains errors."/>
          <p:cNvPicPr>
            <a:picLocks noChangeAspect="1" noChangeArrowheads="1"/>
          </p:cNvPicPr>
          <p:nvPr/>
        </p:nvPicPr>
        <p:blipFill>
          <a:blip r:embed="rId18"/>
          <a:srcRect l="5023" t="10320" r="8037"/>
          <a:stretch>
            <a:fillRect/>
          </a:stretch>
        </p:blipFill>
        <p:spPr bwMode="auto">
          <a:xfrm>
            <a:off x="7482804" y="914400"/>
            <a:ext cx="16004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5B57-7823-46D6-8827-5B06DF117F4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25413"/>
            <a:ext cx="8229600" cy="10175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Top Quark Production at Tevatron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9906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Predominantly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pair produced via strong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interaction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2400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7.45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+0.72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-0.63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=172.5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GeV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/c</a:t>
            </a:r>
            <a:r>
              <a:rPr lang="en-US" sz="24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Phys. Proc. Suppl. 183, 75 (2008))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EW single top production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2400" kern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s-channel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=0.88  0.11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pb</a:t>
            </a:r>
            <a:endParaRPr lang="en-US" sz="2400" kern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2400" kern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t-channel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=1.98  0.25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pb</a:t>
            </a:r>
            <a:endParaRPr lang="en-US" sz="2400" kern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kern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top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175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GeV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/c</a:t>
            </a:r>
            <a:r>
              <a:rPr lang="en-US" sz="2400" kern="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  <a:defRPr/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(PRD 70, 114012 (2004))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50000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  <a:defRPr/>
            </a:pPr>
            <a:endParaRPr lang="en-US" sz="2400" kern="0" dirty="0" smtClean="0">
              <a:latin typeface="Times New Roman" pitchFamily="18" charset="0"/>
              <a:sym typeface="Symbol" pitchFamily="18" charset="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chemeClr val="tx2"/>
              </a:solidFill>
              <a:latin typeface="Times New Roman" pitchFamily="18" charset="0"/>
              <a:sym typeface="Symbol" pitchFamily="18" charset="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400" dirty="0" smtClean="0">
              <a:solidFill>
                <a:schemeClr val="tx2"/>
              </a:solidFill>
              <a:latin typeface="Times New Roman" pitchFamily="18" charset="0"/>
              <a:sym typeface="Symbol" pitchFamily="18" charset="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400" dirty="0">
              <a:solidFill>
                <a:schemeClr val="tx2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143000"/>
            <a:ext cx="20653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2638" y="1098550"/>
            <a:ext cx="17827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schann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200400"/>
            <a:ext cx="2028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tchann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99325" y="3200400"/>
            <a:ext cx="14351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24400" y="44958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s-channel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477000" y="4860925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t-channel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6296025" y="3657600"/>
            <a:ext cx="381000" cy="381000"/>
          </a:xfrm>
          <a:prstGeom prst="ellipse">
            <a:avLst/>
          </a:prstGeom>
          <a:noFill/>
          <a:ln w="38100">
            <a:solidFill>
              <a:srgbClr val="A5002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896225" y="3962400"/>
            <a:ext cx="381000" cy="381000"/>
          </a:xfrm>
          <a:prstGeom prst="ellipse">
            <a:avLst/>
          </a:prstGeom>
          <a:noFill/>
          <a:ln w="38100">
            <a:solidFill>
              <a:srgbClr val="A5002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56460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Rare at </a:t>
            </a:r>
            <a:r>
              <a:rPr lang="en-US" sz="2400" dirty="0" err="1" smtClean="0">
                <a:latin typeface="Comic Sans MS" pitchFamily="66" charset="0"/>
                <a:cs typeface="Times New Roman" pitchFamily="18" charset="0"/>
              </a:rPr>
              <a:t>Tevatron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: One top pair (</a:t>
            </a:r>
            <a:r>
              <a:rPr lang="en-US" sz="2400" dirty="0" err="1" smtClean="0">
                <a:latin typeface="Comic Sans MS" pitchFamily="66" charset="0"/>
                <a:cs typeface="Times New Roman" pitchFamily="18" charset="0"/>
              </a:rPr>
              <a:t>ttbar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) per 10 billion inelastic collisions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2429268"/>
            <a:ext cx="22098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~85% from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qqttbar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2373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~15% from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ggttbar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876800" y="2724090"/>
            <a:ext cx="403860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Top Quark Pair Production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945062" y="5162490"/>
            <a:ext cx="403860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EW Single Top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5B57-7823-46D6-8827-5B06DF117F4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Top Quark Decay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2667000"/>
            <a:ext cx="8610600" cy="3657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In the SM Br(t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Wb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) ~ 100%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Top pair 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ecay channels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Dilepton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llbb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Lepton+jets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lqqbb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All-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qqqqbb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Times New Roman" pitchFamily="18" charset="0"/>
                <a:sym typeface="Symbol" pitchFamily="18" charset="2"/>
              </a:rPr>
              <a:t>Single top decay channels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Times New Roman" pitchFamily="18" charset="0"/>
                <a:sym typeface="Symbol" pitchFamily="18" charset="2"/>
              </a:rPr>
              <a:t> s-channel: </a:t>
            </a:r>
            <a:r>
              <a:rPr lang="en-US" sz="2400" i="1" kern="0" dirty="0" err="1" smtClean="0">
                <a:latin typeface="Times New Roman" pitchFamily="18" charset="0"/>
                <a:sym typeface="Symbol" pitchFamily="18" charset="2"/>
              </a:rPr>
              <a:t>lbb</a:t>
            </a:r>
            <a:endParaRPr lang="en-US" sz="2400" i="1" kern="0" dirty="0" smtClean="0">
              <a:latin typeface="Times New Roman" pitchFamily="18" charset="0"/>
              <a:sym typeface="Symbol" pitchFamily="18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i="1" kern="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kern="0" dirty="0" smtClean="0">
                <a:latin typeface="Times New Roman" pitchFamily="18" charset="0"/>
                <a:sym typeface="Symbol" pitchFamily="18" charset="2"/>
              </a:rPr>
              <a:t>t-channel: </a:t>
            </a:r>
            <a:r>
              <a:rPr lang="en-US" sz="2400" i="1" kern="0" dirty="0" err="1" smtClean="0">
                <a:latin typeface="Times New Roman" pitchFamily="18" charset="0"/>
                <a:sym typeface="Symbol" pitchFamily="18" charset="2"/>
              </a:rPr>
              <a:t>lbq</a:t>
            </a:r>
            <a:r>
              <a:rPr lang="en-US" sz="2400" i="1" kern="0" dirty="0" smtClean="0">
                <a:latin typeface="Times New Roman" pitchFamily="18" charset="0"/>
                <a:sym typeface="Symbol" pitchFamily="18" charset="2"/>
              </a:rPr>
              <a:t>(b)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kern="0" dirty="0" smtClean="0">
                <a:latin typeface="Times New Roman" pitchFamily="18" charset="0"/>
              </a:rPr>
              <a:t>overwhelming background  in </a:t>
            </a:r>
            <a:r>
              <a:rPr lang="en-US" kern="0" dirty="0" err="1" smtClean="0">
                <a:latin typeface="Times New Roman" pitchFamily="18" charset="0"/>
              </a:rPr>
              <a:t>hadronic</a:t>
            </a:r>
            <a:r>
              <a:rPr lang="en-US" kern="0" dirty="0" smtClean="0">
                <a:latin typeface="Times New Roman" pitchFamily="18" charset="0"/>
              </a:rPr>
              <a:t> W decays for single top)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575" y="947024"/>
            <a:ext cx="2562225" cy="171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top_pair_decay_channe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95400"/>
            <a:ext cx="41148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69025"/>
            <a:ext cx="2133600" cy="476250"/>
          </a:xfrm>
        </p:spPr>
        <p:txBody>
          <a:bodyPr/>
          <a:lstStyle/>
          <a:p>
            <a:fld id="{6A245B57-7823-46D6-8827-5B06DF117F4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Experimental </a:t>
            </a: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</a:rPr>
              <a:t>Essentials</a:t>
            </a:r>
            <a:endParaRPr kumimoji="0" lang="en-US" sz="44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87668"/>
            <a:ext cx="3200400" cy="208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297180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Final State from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Diagram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601980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What we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measure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429001"/>
            <a:ext cx="3200400" cy="259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alorime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9558" y="914400"/>
            <a:ext cx="315984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03952" y="4495800"/>
            <a:ext cx="1887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Jet Energy Scale</a:t>
            </a:r>
          </a:p>
        </p:txBody>
      </p:sp>
      <p:pic>
        <p:nvPicPr>
          <p:cNvPr id="11" name="Picture 10" descr="btag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057400"/>
            <a:ext cx="2667000" cy="249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152176" y="4472788"/>
            <a:ext cx="1229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b-tagging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505200" y="5029200"/>
            <a:ext cx="5638800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</a:rPr>
              <a:t>And more: background and signal modeling, background estimation,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jet-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parton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assignment,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combinatorics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etc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Sample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724400" cy="5486400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>
                <a:effectLst/>
                <a:latin typeface="Times New Roman" pitchFamily="18" charset="0"/>
                <a:ea typeface="ヒラギノ角ゴ Pro W3" pitchFamily="16" charset="-128"/>
                <a:cs typeface="Times New Roman" pitchFamily="18" charset="0"/>
              </a:rPr>
              <a:t>Tevatron</a:t>
            </a:r>
            <a:r>
              <a:rPr lang="en-US" sz="2400" dirty="0" smtClean="0">
                <a:effectLst/>
                <a:latin typeface="Times New Roman" pitchFamily="18" charset="0"/>
                <a:ea typeface="ヒラギノ角ゴ Pro W3" pitchFamily="16" charset="-128"/>
                <a:cs typeface="Times New Roman" pitchFamily="18" charset="0"/>
              </a:rPr>
              <a:t> Run II  (2001-2011) :  √s = 1.96 </a:t>
            </a:r>
            <a:r>
              <a:rPr lang="en-US" sz="2400" dirty="0" err="1" smtClean="0">
                <a:effectLst/>
                <a:latin typeface="Times New Roman" pitchFamily="18" charset="0"/>
                <a:ea typeface="ヒラギノ角ゴ Pro W3" pitchFamily="16" charset="-128"/>
                <a:cs typeface="Times New Roman" pitchFamily="18" charset="0"/>
              </a:rPr>
              <a:t>TeV</a:t>
            </a:r>
            <a:endParaRPr lang="en-GB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 Total integrated luminosity delivered ~11 fb</a:t>
            </a:r>
            <a:r>
              <a:rPr lang="en-GB" sz="2400" baseline="30000" dirty="0" smtClean="0">
                <a:effectLst/>
                <a:latin typeface="Times New Roman" pitchFamily="18" charset="0"/>
                <a:cs typeface="Times New Roman" pitchFamily="18" charset="0"/>
              </a:rPr>
              <a:t>-1 </a:t>
            </a:r>
            <a:endParaRPr lang="en-GB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GB" sz="2000" dirty="0" smtClean="0">
                <a:effectLst/>
                <a:latin typeface="Times New Roman" pitchFamily="18" charset="0"/>
                <a:cs typeface="Times New Roman" pitchFamily="18" charset="0"/>
              </a:rPr>
              <a:t>~9 fb</a:t>
            </a:r>
            <a:r>
              <a:rPr lang="en-GB" sz="2000" baseline="30000" dirty="0" smtClean="0">
                <a:effectLst/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2000" dirty="0" smtClean="0">
                <a:effectLst/>
                <a:latin typeface="Times New Roman" pitchFamily="18" charset="0"/>
                <a:cs typeface="Times New Roman" pitchFamily="18" charset="0"/>
              </a:rPr>
              <a:t> recorded per experiment</a:t>
            </a:r>
          </a:p>
          <a:p>
            <a:pPr>
              <a:lnSpc>
                <a:spcPct val="80000"/>
              </a:lnSpc>
              <a:defRPr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Results presented with 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6 fb</a:t>
            </a:r>
            <a:r>
              <a:rPr lang="en-GB" sz="2400" baseline="30000" dirty="0" smtClean="0">
                <a:effectLst/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Estimated </a:t>
            </a:r>
            <a:r>
              <a:rPr lang="en-GB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ttbar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 signal events (S) and signal-to-background (S/B) events in 6 fb</a:t>
            </a:r>
            <a:r>
              <a:rPr lang="en-GB" sz="2400" baseline="30000" dirty="0" smtClean="0">
                <a:effectLst/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 data 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z="1600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Datta</a:t>
            </a:r>
            <a:r>
              <a:rPr lang="en-US" dirty="0" smtClean="0"/>
              <a:t>,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607-BA9A-4B5D-967B-73028A9C4DA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5538" name="Picture 2" descr="http://www-bd.fnal.gov/pplot/today/IntegratedLuminosi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0"/>
            <a:ext cx="3886200" cy="2590800"/>
          </a:xfrm>
          <a:prstGeom prst="rect">
            <a:avLst/>
          </a:prstGeom>
          <a:noFill/>
        </p:spPr>
      </p:pic>
      <p:pic>
        <p:nvPicPr>
          <p:cNvPr id="9" name="Picture 12" descr="Tevatron"/>
          <p:cNvPicPr>
            <a:picLocks noChangeAspect="1" noChangeArrowheads="1"/>
          </p:cNvPicPr>
          <p:nvPr/>
        </p:nvPicPr>
        <p:blipFill>
          <a:blip r:embed="rId4"/>
          <a:srcRect l="2824" t="3200" r="35468" b="9282"/>
          <a:stretch>
            <a:fillRect/>
          </a:stretch>
        </p:blipFill>
        <p:spPr bwMode="auto">
          <a:xfrm>
            <a:off x="5105400" y="960120"/>
            <a:ext cx="3886200" cy="278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4114800"/>
          <a:ext cx="4299267" cy="21031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299267"/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Lepton+Jets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: e/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4 jets, 1 b-tag</a:t>
                      </a:r>
                    </a:p>
                    <a:p>
                      <a:pPr lvl="1"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S ~1600, S/B ~ 3:1 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Dilepton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: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e/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2 jets, 0 b-tag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</a:p>
                    <a:p>
                      <a:pPr lvl="1"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 ~280, S/B ~ 2:1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All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hadronic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: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6-8 jets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, 1 b-tag,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NN selection,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S~1800, S/B ~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1:4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Datta,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5B57-7823-46D6-8827-5B06DF117F4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4400" dirty="0">
                <a:solidFill>
                  <a:schemeClr val="tx2"/>
                </a:solidFill>
                <a:latin typeface="Times New Roman" pitchFamily="18" charset="0"/>
              </a:rPr>
              <a:t>Top Physics at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</a:rPr>
              <a:t>Tevatron</a:t>
            </a:r>
            <a:endParaRPr lang="en-US" sz="4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dirty="0">
                <a:latin typeface="Times New Roman" pitchFamily="18" charset="0"/>
              </a:rPr>
              <a:t>Robust program of top quark measurements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</a:rPr>
              <a:t>Many measurements in all the different channels </a:t>
            </a:r>
            <a:r>
              <a:rPr lang="en-US" sz="3200" dirty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>
                <a:solidFill>
                  <a:schemeClr val="hlink"/>
                </a:solidFill>
                <a:latin typeface="Comic Sans MS" pitchFamily="66" charset="0"/>
              </a:rPr>
              <a:t>consistency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</a:rPr>
              <a:t>Different methods of extraction with different sensitivity </a:t>
            </a:r>
            <a:r>
              <a:rPr lang="en-US" sz="3200" dirty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>
                <a:solidFill>
                  <a:schemeClr val="hlink"/>
                </a:solidFill>
                <a:latin typeface="Comic Sans MS" pitchFamily="66" charset="0"/>
              </a:rPr>
              <a:t>confidence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</a:rPr>
              <a:t>Combine all channels and all methods </a:t>
            </a:r>
            <a:r>
              <a:rPr lang="en-US" sz="3200" dirty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>
                <a:solidFill>
                  <a:schemeClr val="hlink"/>
                </a:solidFill>
                <a:latin typeface="Comic Sans MS" pitchFamily="66" charset="0"/>
              </a:rPr>
              <a:t>precision</a:t>
            </a:r>
          </a:p>
        </p:txBody>
      </p:sp>
      <p:pic>
        <p:nvPicPr>
          <p:cNvPr id="7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8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logo-white-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0"/>
            <a:ext cx="12192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 design template">
  <a:themeElements>
    <a:clrScheme name="Office Theme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 design template</Template>
  <TotalTime>2931</TotalTime>
  <Words>3023</Words>
  <Application>Microsoft Office PowerPoint</Application>
  <PresentationFormat>On-screen Show (4:3)</PresentationFormat>
  <Paragraphs>524</Paragraphs>
  <Slides>41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Ripple design template</vt:lpstr>
      <vt:lpstr>Equation</vt:lpstr>
      <vt:lpstr>Top Quark Physics at Tevatron</vt:lpstr>
      <vt:lpstr>Slide 2</vt:lpstr>
      <vt:lpstr>The Top Quark</vt:lpstr>
      <vt:lpstr>Slide 4</vt:lpstr>
      <vt:lpstr>Slide 5</vt:lpstr>
      <vt:lpstr>Slide 6</vt:lpstr>
      <vt:lpstr>Slide 7</vt:lpstr>
      <vt:lpstr>Data Sample</vt:lpstr>
      <vt:lpstr>Slide 9</vt:lpstr>
      <vt:lpstr>Slide 10</vt:lpstr>
      <vt:lpstr>ttbar Cross Section : Lepton+Jets</vt:lpstr>
      <vt:lpstr> Recent Results :  ttbar</vt:lpstr>
      <vt:lpstr>ttbar Cross Section Results</vt:lpstr>
      <vt:lpstr>EW Single Top Production </vt:lpstr>
      <vt:lpstr>Observation of Single Top Production </vt:lpstr>
      <vt:lpstr>Single Top Production</vt:lpstr>
      <vt:lpstr>Slide 17</vt:lpstr>
      <vt:lpstr>Slide 18</vt:lpstr>
      <vt:lpstr>Slide 19</vt:lpstr>
      <vt:lpstr>Resent Results : Top Mass  </vt:lpstr>
      <vt:lpstr>Slide 21</vt:lpstr>
      <vt:lpstr>Slide 22</vt:lpstr>
      <vt:lpstr>Top quark Properties</vt:lpstr>
      <vt:lpstr>Forward Backward Asymmetry in Top Pair Production  </vt:lpstr>
      <vt:lpstr>Attbar (cont’)</vt:lpstr>
      <vt:lpstr>ttbar Spin Correlations</vt:lpstr>
      <vt:lpstr>ttbar Spin Correlations (Cont’)</vt:lpstr>
      <vt:lpstr>Polarization of W from Top Decay</vt:lpstr>
      <vt:lpstr>Color Flow In Top Decays</vt:lpstr>
      <vt:lpstr>Search for New Physics </vt:lpstr>
      <vt:lpstr>t’ search</vt:lpstr>
      <vt:lpstr>Search for Boosted Top Quarks</vt:lpstr>
      <vt:lpstr>Summary</vt:lpstr>
      <vt:lpstr>Slide 34</vt:lpstr>
      <vt:lpstr>BACKUP</vt:lpstr>
      <vt:lpstr>Slide 36</vt:lpstr>
      <vt:lpstr>Experimental Essentials</vt:lpstr>
      <vt:lpstr>Slide 38</vt:lpstr>
      <vt:lpstr>ttbar Spin Correlations : Lepton+Jets</vt:lpstr>
      <vt:lpstr>Slide 40</vt:lpstr>
      <vt:lpstr>Extracting Single Top Signal</vt:lpstr>
    </vt:vector>
  </TitlesOfParts>
  <Manager/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Quark Physics</dc:title>
  <dc:subject/>
  <dc:creator>Sony Customer</dc:creator>
  <cp:keywords/>
  <dc:description/>
  <cp:lastModifiedBy>Sony Customer</cp:lastModifiedBy>
  <cp:revision>750</cp:revision>
  <cp:lastPrinted>1601-01-01T00:00:00Z</cp:lastPrinted>
  <dcterms:created xsi:type="dcterms:W3CDTF">2011-05-23T20:27:24Z</dcterms:created>
  <dcterms:modified xsi:type="dcterms:W3CDTF">2011-06-02T15:57:41Z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TC102037901033</vt:lpwstr>
  </property>
</Properties>
</file>