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708" r:id="rId1"/>
  </p:sldMasterIdLst>
  <p:notesMasterIdLst>
    <p:notesMasterId r:id="rId30"/>
  </p:notesMasterIdLst>
  <p:sldIdLst>
    <p:sldId id="256" r:id="rId2"/>
    <p:sldId id="346" r:id="rId3"/>
    <p:sldId id="344" r:id="rId4"/>
    <p:sldId id="317" r:id="rId5"/>
    <p:sldId id="305" r:id="rId6"/>
    <p:sldId id="304" r:id="rId7"/>
    <p:sldId id="312" r:id="rId8"/>
    <p:sldId id="308" r:id="rId9"/>
    <p:sldId id="309" r:id="rId10"/>
    <p:sldId id="310" r:id="rId11"/>
    <p:sldId id="340" r:id="rId12"/>
    <p:sldId id="341" r:id="rId13"/>
    <p:sldId id="314" r:id="rId14"/>
    <p:sldId id="343" r:id="rId15"/>
    <p:sldId id="318" r:id="rId16"/>
    <p:sldId id="320" r:id="rId17"/>
    <p:sldId id="303" r:id="rId18"/>
    <p:sldId id="321" r:id="rId19"/>
    <p:sldId id="322" r:id="rId20"/>
    <p:sldId id="324" r:id="rId21"/>
    <p:sldId id="319" r:id="rId22"/>
    <p:sldId id="325" r:id="rId23"/>
    <p:sldId id="348" r:id="rId24"/>
    <p:sldId id="326" r:id="rId25"/>
    <p:sldId id="327" r:id="rId26"/>
    <p:sldId id="302" r:id="rId27"/>
    <p:sldId id="329" r:id="rId28"/>
    <p:sldId id="331" r:id="rId29"/>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707" autoAdjust="0"/>
    <p:restoredTop sz="94702" autoAdjust="0"/>
  </p:normalViewPr>
  <p:slideViewPr>
    <p:cSldViewPr>
      <p:cViewPr varScale="1">
        <p:scale>
          <a:sx n="67" d="100"/>
          <a:sy n="67" d="100"/>
        </p:scale>
        <p:origin x="-162" y="-102"/>
      </p:cViewPr>
      <p:guideLst>
        <p:guide orient="horz" pos="2160"/>
        <p:guide pos="2880"/>
      </p:guideLst>
    </p:cSldViewPr>
  </p:slideViewPr>
  <p:outlineViewPr>
    <p:cViewPr>
      <p:scale>
        <a:sx n="33" d="100"/>
        <a:sy n="33" d="100"/>
      </p:scale>
      <p:origin x="48" y="3138"/>
    </p:cViewPr>
  </p:outlin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5" y="1"/>
            <a:ext cx="3076363" cy="511731"/>
          </a:xfrm>
          <a:prstGeom prst="rect">
            <a:avLst/>
          </a:prstGeom>
        </p:spPr>
        <p:txBody>
          <a:bodyPr vert="horz" lIns="99048" tIns="49524" rIns="99048" bIns="49524" rtlCol="0"/>
          <a:lstStyle>
            <a:lvl1pPr algn="r">
              <a:defRPr sz="1300"/>
            </a:lvl1pPr>
          </a:lstStyle>
          <a:p>
            <a:fld id="{0774C4D2-29C1-4738-BEBA-594052AF6A4A}" type="datetimeFigureOut">
              <a:rPr lang="en-US" smtClean="0"/>
              <a:pPr/>
              <a:t>5/11/2011</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5" y="9721106"/>
            <a:ext cx="3076363" cy="511731"/>
          </a:xfrm>
          <a:prstGeom prst="rect">
            <a:avLst/>
          </a:prstGeom>
        </p:spPr>
        <p:txBody>
          <a:bodyPr vert="horz" lIns="99048" tIns="49524" rIns="99048" bIns="49524" rtlCol="0" anchor="b"/>
          <a:lstStyle>
            <a:lvl1pPr algn="r">
              <a:defRPr sz="1300"/>
            </a:lvl1pPr>
          </a:lstStyle>
          <a:p>
            <a:fld id="{7915B59D-6042-4858-A405-CD5333E2FEF4}" type="slidenum">
              <a:rPr lang="en-US" smtClean="0"/>
              <a:pPr/>
              <a:t>‹#›</a:t>
            </a:fld>
            <a:endParaRPr lang="en-US"/>
          </a:p>
        </p:txBody>
      </p:sp>
    </p:spTree>
    <p:extLst>
      <p:ext uri="{BB962C8B-B14F-4D97-AF65-F5344CB8AC3E}">
        <p14:creationId xmlns:p14="http://schemas.microsoft.com/office/powerpoint/2010/main" val="3779980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r>
              <a:rPr lang="en-US" smtClean="0"/>
              <a:t>Short-Baseline Neutrino Workshop, 12 May 2011</a:t>
            </a:r>
            <a:endParaRPr lang="en-US"/>
          </a:p>
        </p:txBody>
      </p:sp>
      <p:sp>
        <p:nvSpPr>
          <p:cNvPr id="17" name="Footer Placeholder 16"/>
          <p:cNvSpPr>
            <a:spLocks noGrp="1"/>
          </p:cNvSpPr>
          <p:nvPr>
            <p:ph type="ftr" sz="quarter" idx="11"/>
          </p:nvPr>
        </p:nvSpPr>
        <p:spPr/>
        <p:txBody>
          <a:bodyPr/>
          <a:lstStyle>
            <a:extLst/>
          </a:lstStyle>
          <a:p>
            <a:r>
              <a:rPr lang="en-GB" smtClean="0"/>
              <a:t>Rende Steerenberg, CERN Switzerland</a:t>
            </a:r>
            <a:endParaRPr lang="en-US"/>
          </a:p>
        </p:txBody>
      </p:sp>
      <p:sp>
        <p:nvSpPr>
          <p:cNvPr id="29" name="Slide Number Placeholder 28"/>
          <p:cNvSpPr>
            <a:spLocks noGrp="1"/>
          </p:cNvSpPr>
          <p:nvPr>
            <p:ph type="sldNum" sz="quarter" idx="12"/>
          </p:nvPr>
        </p:nvSpPr>
        <p:spPr/>
        <p:txBody>
          <a:bodyPr/>
          <a:lstStyle>
            <a:extLst/>
          </a:lstStyle>
          <a:p>
            <a:fld id="{4E315206-2E36-4FFE-82C9-2E8A6DA88696}"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Short-Baseline Neutrino Workshop, 12 May 2011</a:t>
            </a:r>
            <a:endParaRPr lang="en-US"/>
          </a:p>
        </p:txBody>
      </p:sp>
      <p:sp>
        <p:nvSpPr>
          <p:cNvPr id="5" name="Footer Placeholder 4"/>
          <p:cNvSpPr>
            <a:spLocks noGrp="1"/>
          </p:cNvSpPr>
          <p:nvPr>
            <p:ph type="ftr" sz="quarter" idx="11"/>
          </p:nvPr>
        </p:nvSpPr>
        <p:spPr/>
        <p:txBody>
          <a:bodyPr/>
          <a:lstStyle>
            <a:extLst/>
          </a:lstStyle>
          <a:p>
            <a:r>
              <a:rPr lang="en-GB" smtClean="0"/>
              <a:t>Rende Steerenberg, CERN Switzerland</a:t>
            </a:r>
            <a:endParaRPr lang="en-US"/>
          </a:p>
        </p:txBody>
      </p:sp>
      <p:sp>
        <p:nvSpPr>
          <p:cNvPr id="6" name="Slide Number Placeholder 5"/>
          <p:cNvSpPr>
            <a:spLocks noGrp="1"/>
          </p:cNvSpPr>
          <p:nvPr>
            <p:ph type="sldNum" sz="quarter" idx="12"/>
          </p:nvPr>
        </p:nvSpPr>
        <p:spPr/>
        <p:txBody>
          <a:bodyPr/>
          <a:lstStyle>
            <a:extLst/>
          </a:lstStyle>
          <a:p>
            <a:fld id="{4E315206-2E36-4FFE-82C9-2E8A6DA886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Short-Baseline Neutrino Workshop, 12 May 2011</a:t>
            </a:r>
            <a:endParaRPr lang="en-US"/>
          </a:p>
        </p:txBody>
      </p:sp>
      <p:sp>
        <p:nvSpPr>
          <p:cNvPr id="5" name="Footer Placeholder 4"/>
          <p:cNvSpPr>
            <a:spLocks noGrp="1"/>
          </p:cNvSpPr>
          <p:nvPr>
            <p:ph type="ftr" sz="quarter" idx="11"/>
          </p:nvPr>
        </p:nvSpPr>
        <p:spPr/>
        <p:txBody>
          <a:bodyPr/>
          <a:lstStyle>
            <a:extLst/>
          </a:lstStyle>
          <a:p>
            <a:r>
              <a:rPr lang="en-GB" smtClean="0"/>
              <a:t>Rende Steerenberg, CERN Switzerland</a:t>
            </a:r>
            <a:endParaRPr lang="en-US"/>
          </a:p>
        </p:txBody>
      </p:sp>
      <p:sp>
        <p:nvSpPr>
          <p:cNvPr id="6" name="Slide Number Placeholder 5"/>
          <p:cNvSpPr>
            <a:spLocks noGrp="1"/>
          </p:cNvSpPr>
          <p:nvPr>
            <p:ph type="sldNum" sz="quarter" idx="12"/>
          </p:nvPr>
        </p:nvSpPr>
        <p:spPr/>
        <p:txBody>
          <a:bodyPr/>
          <a:lstStyle>
            <a:extLst/>
          </a:lstStyle>
          <a:p>
            <a:fld id="{4E315206-2E36-4FFE-82C9-2E8A6DA886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3176845" y="6421461"/>
            <a:ext cx="3375375" cy="365125"/>
          </a:xfrm>
        </p:spPr>
        <p:txBody>
          <a:bodyPr/>
          <a:lstStyle>
            <a:extLst/>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a:xfrm>
            <a:off x="338336" y="6416675"/>
            <a:ext cx="2793504" cy="365125"/>
          </a:xfrm>
        </p:spPr>
        <p:txBody>
          <a:bodyPr/>
          <a:lstStyle>
            <a:extLst/>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a:xfrm>
            <a:off x="8286776" y="6416675"/>
            <a:ext cx="781024" cy="365125"/>
          </a:xfrm>
        </p:spPr>
        <p:txBody>
          <a:bodyPr/>
          <a:lstStyle>
            <a:extLst/>
          </a:lstStyle>
          <a:p>
            <a:fld id="{4E315206-2E36-4FFE-82C9-2E8A6DA8869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en-US" smtClean="0"/>
              <a:t>Short-Baseline Neutrino Workshop, 12 May 2011</a:t>
            </a:r>
            <a:endParaRPr lang="en-US"/>
          </a:p>
        </p:txBody>
      </p:sp>
      <p:sp>
        <p:nvSpPr>
          <p:cNvPr id="5" name="Footer Placeholder 4"/>
          <p:cNvSpPr>
            <a:spLocks noGrp="1"/>
          </p:cNvSpPr>
          <p:nvPr>
            <p:ph type="ftr" sz="quarter" idx="11"/>
          </p:nvPr>
        </p:nvSpPr>
        <p:spPr/>
        <p:txBody>
          <a:bodyPr/>
          <a:lstStyle>
            <a:extLst/>
          </a:lstStyle>
          <a:p>
            <a:r>
              <a:rPr lang="en-GB" smtClean="0"/>
              <a:t>Rende Steerenberg, CERN Switzerland</a:t>
            </a:r>
            <a:endParaRPr lang="en-US"/>
          </a:p>
        </p:txBody>
      </p:sp>
      <p:sp>
        <p:nvSpPr>
          <p:cNvPr id="6" name="Slide Number Placeholder 5"/>
          <p:cNvSpPr>
            <a:spLocks noGrp="1"/>
          </p:cNvSpPr>
          <p:nvPr>
            <p:ph type="sldNum" sz="quarter" idx="12"/>
          </p:nvPr>
        </p:nvSpPr>
        <p:spPr/>
        <p:txBody>
          <a:bodyPr/>
          <a:lstStyle>
            <a:extLst/>
          </a:lstStyle>
          <a:p>
            <a:fld id="{4E315206-2E36-4FFE-82C9-2E8A6DA88696}"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Short-Baseline Neutrino Workshop, 12 May 2011</a:t>
            </a:r>
            <a:endParaRPr lang="en-US"/>
          </a:p>
        </p:txBody>
      </p:sp>
      <p:sp>
        <p:nvSpPr>
          <p:cNvPr id="6" name="Footer Placeholder 5"/>
          <p:cNvSpPr>
            <a:spLocks noGrp="1"/>
          </p:cNvSpPr>
          <p:nvPr>
            <p:ph type="ftr" sz="quarter" idx="11"/>
          </p:nvPr>
        </p:nvSpPr>
        <p:spPr/>
        <p:txBody>
          <a:bodyPr/>
          <a:lstStyle>
            <a:extLst/>
          </a:lstStyle>
          <a:p>
            <a:r>
              <a:rPr lang="en-GB" smtClean="0"/>
              <a:t>Rende Steerenberg, CERN Switzerland</a:t>
            </a:r>
            <a:endParaRPr lang="en-US"/>
          </a:p>
        </p:txBody>
      </p:sp>
      <p:sp>
        <p:nvSpPr>
          <p:cNvPr id="7" name="Slide Number Placeholder 6"/>
          <p:cNvSpPr>
            <a:spLocks noGrp="1"/>
          </p:cNvSpPr>
          <p:nvPr>
            <p:ph type="sldNum" sz="quarter" idx="12"/>
          </p:nvPr>
        </p:nvSpPr>
        <p:spPr/>
        <p:txBody>
          <a:bodyPr/>
          <a:lstStyle>
            <a:extLst/>
          </a:lstStyle>
          <a:p>
            <a:fld id="{4E315206-2E36-4FFE-82C9-2E8A6DA886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t>Short-Baseline Neutrino Workshop, 12 May 2011</a:t>
            </a:r>
            <a:endParaRPr lang="en-US"/>
          </a:p>
        </p:txBody>
      </p:sp>
      <p:sp>
        <p:nvSpPr>
          <p:cNvPr id="8" name="Footer Placeholder 7"/>
          <p:cNvSpPr>
            <a:spLocks noGrp="1"/>
          </p:cNvSpPr>
          <p:nvPr>
            <p:ph type="ftr" sz="quarter" idx="11"/>
          </p:nvPr>
        </p:nvSpPr>
        <p:spPr/>
        <p:txBody>
          <a:bodyPr/>
          <a:lstStyle>
            <a:extLst/>
          </a:lstStyle>
          <a:p>
            <a:r>
              <a:rPr lang="en-GB" smtClean="0"/>
              <a:t>Rende Steerenberg, CERN Switzerland</a:t>
            </a:r>
            <a:endParaRPr lang="en-US"/>
          </a:p>
        </p:txBody>
      </p:sp>
      <p:sp>
        <p:nvSpPr>
          <p:cNvPr id="9" name="Slide Number Placeholder 8"/>
          <p:cNvSpPr>
            <a:spLocks noGrp="1"/>
          </p:cNvSpPr>
          <p:nvPr>
            <p:ph type="sldNum" sz="quarter" idx="12"/>
          </p:nvPr>
        </p:nvSpPr>
        <p:spPr/>
        <p:txBody>
          <a:bodyPr/>
          <a:lstStyle>
            <a:extLst/>
          </a:lstStyle>
          <a:p>
            <a:fld id="{4E315206-2E36-4FFE-82C9-2E8A6DA88696}"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t>Short-Baseline Neutrino Workshop, 12 May 2011</a:t>
            </a:r>
            <a:endParaRPr lang="en-US"/>
          </a:p>
        </p:txBody>
      </p:sp>
      <p:sp>
        <p:nvSpPr>
          <p:cNvPr id="4" name="Footer Placeholder 3"/>
          <p:cNvSpPr>
            <a:spLocks noGrp="1"/>
          </p:cNvSpPr>
          <p:nvPr>
            <p:ph type="ftr" sz="quarter" idx="11"/>
          </p:nvPr>
        </p:nvSpPr>
        <p:spPr/>
        <p:txBody>
          <a:bodyPr/>
          <a:lstStyle>
            <a:extLst/>
          </a:lstStyle>
          <a:p>
            <a:r>
              <a:rPr lang="en-GB" smtClean="0"/>
              <a:t>Rende Steerenberg, CERN Switzerland</a:t>
            </a:r>
            <a:endParaRPr lang="en-US"/>
          </a:p>
        </p:txBody>
      </p:sp>
      <p:sp>
        <p:nvSpPr>
          <p:cNvPr id="5" name="Slide Number Placeholder 4"/>
          <p:cNvSpPr>
            <a:spLocks noGrp="1"/>
          </p:cNvSpPr>
          <p:nvPr>
            <p:ph type="sldNum" sz="quarter" idx="12"/>
          </p:nvPr>
        </p:nvSpPr>
        <p:spPr/>
        <p:txBody>
          <a:bodyPr/>
          <a:lstStyle>
            <a:extLst/>
          </a:lstStyle>
          <a:p>
            <a:fld id="{4E315206-2E36-4FFE-82C9-2E8A6DA886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smtClean="0"/>
              <a:t>Short-Baseline Neutrino Workshop, 12 May 2011</a:t>
            </a:r>
            <a:endParaRPr lang="en-US"/>
          </a:p>
        </p:txBody>
      </p:sp>
      <p:sp>
        <p:nvSpPr>
          <p:cNvPr id="3" name="Footer Placeholder 2"/>
          <p:cNvSpPr>
            <a:spLocks noGrp="1"/>
          </p:cNvSpPr>
          <p:nvPr>
            <p:ph type="ftr" sz="quarter" idx="11"/>
          </p:nvPr>
        </p:nvSpPr>
        <p:spPr/>
        <p:txBody>
          <a:bodyPr/>
          <a:lstStyle>
            <a:extLst/>
          </a:lstStyle>
          <a:p>
            <a:r>
              <a:rPr lang="en-GB" smtClean="0"/>
              <a:t>Rende Steerenberg, CERN Switzerland</a:t>
            </a:r>
            <a:endParaRPr lang="en-US"/>
          </a:p>
        </p:txBody>
      </p:sp>
      <p:sp>
        <p:nvSpPr>
          <p:cNvPr id="4" name="Slide Number Placeholder 3"/>
          <p:cNvSpPr>
            <a:spLocks noGrp="1"/>
          </p:cNvSpPr>
          <p:nvPr>
            <p:ph type="sldNum" sz="quarter" idx="12"/>
          </p:nvPr>
        </p:nvSpPr>
        <p:spPr/>
        <p:txBody>
          <a:bodyPr/>
          <a:lstStyle>
            <a:extLst/>
          </a:lstStyle>
          <a:p>
            <a:fld id="{4E315206-2E36-4FFE-82C9-2E8A6DA886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Short-Baseline Neutrino Workshop, 12 May 2011</a:t>
            </a:r>
            <a:endParaRPr lang="en-US"/>
          </a:p>
        </p:txBody>
      </p:sp>
      <p:sp>
        <p:nvSpPr>
          <p:cNvPr id="6" name="Footer Placeholder 5"/>
          <p:cNvSpPr>
            <a:spLocks noGrp="1"/>
          </p:cNvSpPr>
          <p:nvPr>
            <p:ph type="ftr" sz="quarter" idx="11"/>
          </p:nvPr>
        </p:nvSpPr>
        <p:spPr/>
        <p:txBody>
          <a:bodyPr/>
          <a:lstStyle>
            <a:extLst/>
          </a:lstStyle>
          <a:p>
            <a:r>
              <a:rPr lang="en-GB" smtClean="0"/>
              <a:t>Rende Steerenberg, CERN Switzerland</a:t>
            </a:r>
            <a:endParaRPr lang="en-US"/>
          </a:p>
        </p:txBody>
      </p:sp>
      <p:sp>
        <p:nvSpPr>
          <p:cNvPr id="7" name="Slide Number Placeholder 6"/>
          <p:cNvSpPr>
            <a:spLocks noGrp="1"/>
          </p:cNvSpPr>
          <p:nvPr>
            <p:ph type="sldNum" sz="quarter" idx="12"/>
          </p:nvPr>
        </p:nvSpPr>
        <p:spPr/>
        <p:txBody>
          <a:bodyPr/>
          <a:lstStyle>
            <a:extLst/>
          </a:lstStyle>
          <a:p>
            <a:fld id="{4E315206-2E36-4FFE-82C9-2E8A6DA886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r>
              <a:rPr lang="en-US" smtClean="0"/>
              <a:t>Short-Baseline Neutrino Workshop, 12 May 2011</a:t>
            </a:r>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r>
              <a:rPr lang="en-GB" smtClean="0"/>
              <a:t>Rende Steerenberg, CERN Switzerland</a:t>
            </a:r>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4E315206-2E36-4FFE-82C9-2E8A6DA886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r>
              <a:rPr lang="en-US" smtClean="0"/>
              <a:t>Short-Baseline Neutrino Workshop, 12 May 2011</a:t>
            </a:r>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en-GB" smtClean="0"/>
              <a:t>Rende Steerenberg, CERN Switzerland</a:t>
            </a: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E315206-2E36-4FFE-82C9-2E8A6DA8869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1928802"/>
            <a:ext cx="8501122" cy="1785950"/>
          </a:xfrm>
        </p:spPr>
        <p:txBody>
          <a:bodyPr>
            <a:noAutofit/>
          </a:bodyPr>
          <a:lstStyle/>
          <a:p>
            <a:r>
              <a:rPr lang="en-US" sz="4400" u="sng" dirty="0" smtClean="0">
                <a:effectLst>
                  <a:reflection blurRad="6350" stA="50000" endA="300" endPos="50000" dist="29997" dir="5400000" sy="-100000" algn="bl" rotWithShape="0"/>
                </a:effectLst>
              </a:rPr>
              <a:t>Revival </a:t>
            </a:r>
            <a:r>
              <a:rPr lang="en-US" sz="4400" u="sng" dirty="0" smtClean="0">
                <a:effectLst>
                  <a:reflection blurRad="6350" stA="50000" endA="300" endPos="50000" dist="29997" dir="5400000" sy="-100000" algn="bl" rotWithShape="0"/>
                </a:effectLst>
              </a:rPr>
              <a:t>of </a:t>
            </a:r>
            <a:r>
              <a:rPr lang="en-US" sz="4400" u="sng" dirty="0" smtClean="0">
                <a:effectLst>
                  <a:reflection blurRad="6350" stA="50000" endA="300" endPos="50000" dist="29997" dir="5400000" sy="-100000" algn="bl" rotWithShape="0"/>
                </a:effectLst>
              </a:rPr>
              <a:t>the </a:t>
            </a:r>
            <a:r>
              <a:rPr lang="en-US" sz="4400" u="sng" dirty="0" err="1" smtClean="0">
                <a:effectLst>
                  <a:reflection blurRad="6350" stA="50000" endA="300" endPos="50000" dist="29997" dir="5400000" sy="-100000" algn="bl" rotWithShape="0"/>
                </a:effectLst>
              </a:rPr>
              <a:t>cern</a:t>
            </a:r>
            <a:r>
              <a:rPr lang="en-US" sz="4400" u="sng" dirty="0" smtClean="0">
                <a:effectLst>
                  <a:reflection blurRad="6350" stA="50000" endA="300" endPos="50000" dist="29997" dir="5400000" sy="-100000" algn="bl" rotWithShape="0"/>
                </a:effectLst>
              </a:rPr>
              <a:t> </a:t>
            </a:r>
            <a:r>
              <a:rPr lang="en-US" sz="4400" u="sng" dirty="0" err="1" smtClean="0">
                <a:effectLst>
                  <a:reflection blurRad="6350" stA="50000" endA="300" endPos="50000" dist="29997" dir="5400000" sy="-100000" algn="bl" rotWithShape="0"/>
                </a:effectLst>
              </a:rPr>
              <a:t>ps</a:t>
            </a:r>
            <a:r>
              <a:rPr lang="en-US" sz="4400" u="sng" dirty="0" smtClean="0">
                <a:effectLst>
                  <a:reflection blurRad="6350" stA="50000" endA="300" endPos="50000" dist="29997" dir="5400000" sy="-100000" algn="bl" rotWithShape="0"/>
                </a:effectLst>
              </a:rPr>
              <a:t> neutrino beam</a:t>
            </a:r>
            <a:endParaRPr lang="en-US" sz="3600" dirty="0">
              <a:effectLst>
                <a:reflection blurRad="6350" stA="50000" endA="300" endPos="50000" dist="29997" dir="5400000" sy="-100000" algn="bl" rotWithShape="0"/>
              </a:effectLst>
            </a:endParaRPr>
          </a:p>
        </p:txBody>
      </p:sp>
      <p:sp>
        <p:nvSpPr>
          <p:cNvPr id="3" name="Subtitle 2"/>
          <p:cNvSpPr>
            <a:spLocks noGrp="1"/>
          </p:cNvSpPr>
          <p:nvPr>
            <p:ph type="subTitle" idx="1"/>
          </p:nvPr>
        </p:nvSpPr>
        <p:spPr>
          <a:xfrm>
            <a:off x="571472" y="3882752"/>
            <a:ext cx="7772400" cy="914400"/>
          </a:xfrm>
        </p:spPr>
        <p:txBody>
          <a:bodyPr/>
          <a:lstStyle/>
          <a:p>
            <a:r>
              <a:rPr lang="en-GB" sz="2400" dirty="0" smtClean="0">
                <a:effectLst>
                  <a:reflection blurRad="6350" stA="55000" endA="300" endPos="45500" dir="5400000" sy="-100000" algn="bl" rotWithShape="0"/>
                </a:effectLst>
              </a:rPr>
              <a:t>Rende Steerenberg, </a:t>
            </a:r>
          </a:p>
          <a:p>
            <a:r>
              <a:rPr lang="en-GB" sz="2400" dirty="0" smtClean="0">
                <a:effectLst>
                  <a:reflection blurRad="6350" stA="55000" endA="300" endPos="45500" dir="5400000" sy="-100000" algn="bl" rotWithShape="0"/>
                </a:effectLst>
              </a:rPr>
              <a:t>	CERN Switzerland   </a:t>
            </a:r>
            <a:endParaRPr lang="en-US" sz="2400" dirty="0">
              <a:effectLst>
                <a:reflection blurRad="6350" stA="55000" endA="300" endPos="45500" dir="5400000" sy="-100000" algn="bl" rotWithShape="0"/>
              </a:effectLst>
            </a:endParaRPr>
          </a:p>
        </p:txBody>
      </p:sp>
      <p:sp>
        <p:nvSpPr>
          <p:cNvPr id="4" name="TextBox 3"/>
          <p:cNvSpPr txBox="1"/>
          <p:nvPr/>
        </p:nvSpPr>
        <p:spPr>
          <a:xfrm>
            <a:off x="1601671" y="5373216"/>
            <a:ext cx="6705744" cy="738664"/>
          </a:xfrm>
          <a:prstGeom prst="rect">
            <a:avLst/>
          </a:prstGeom>
          <a:noFill/>
          <a:scene3d>
            <a:camera prst="orthographicFront"/>
            <a:lightRig rig="threePt" dir="t"/>
          </a:scene3d>
          <a:sp3d>
            <a:bevelT/>
          </a:sp3d>
        </p:spPr>
        <p:txBody>
          <a:bodyPr wrap="square" rtlCol="0">
            <a:spAutoFit/>
          </a:bodyPr>
          <a:lstStyle/>
          <a:p>
            <a:pPr algn="ctr"/>
            <a:r>
              <a:rPr lang="en-US" sz="2400" b="1" dirty="0" smtClean="0">
                <a:effectLst>
                  <a:reflection blurRad="6350" stA="55000" endA="300" endPos="45500" dir="5400000" sy="-100000" algn="bl" rotWithShape="0"/>
                </a:effectLst>
              </a:rPr>
              <a:t>S</a:t>
            </a:r>
            <a:r>
              <a:rPr lang="en-US" dirty="0" smtClean="0">
                <a:effectLst>
                  <a:reflection blurRad="6350" stA="55000" endA="300" endPos="45500" dir="5400000" sy="-100000" algn="bl" rotWithShape="0"/>
                </a:effectLst>
              </a:rPr>
              <a:t>hort-</a:t>
            </a:r>
            <a:r>
              <a:rPr lang="en-US" sz="2400" b="1" dirty="0" smtClean="0">
                <a:effectLst>
                  <a:reflection blurRad="6350" stA="55000" endA="300" endPos="45500" dir="5400000" sy="-100000" algn="bl" rotWithShape="0"/>
                </a:effectLst>
              </a:rPr>
              <a:t>B</a:t>
            </a:r>
            <a:r>
              <a:rPr lang="en-US" dirty="0" smtClean="0">
                <a:effectLst>
                  <a:reflection blurRad="6350" stA="55000" endA="300" endPos="45500" dir="5400000" sy="-100000" algn="bl" rotWithShape="0"/>
                </a:effectLst>
              </a:rPr>
              <a:t>aseline </a:t>
            </a:r>
            <a:r>
              <a:rPr lang="en-US" sz="2400" b="1" dirty="0" smtClean="0">
                <a:effectLst>
                  <a:reflection blurRad="6350" stA="55000" endA="300" endPos="45500" dir="5400000" sy="-100000" algn="bl" rotWithShape="0"/>
                </a:effectLst>
              </a:rPr>
              <a:t>N</a:t>
            </a:r>
            <a:r>
              <a:rPr lang="en-US" dirty="0" smtClean="0">
                <a:effectLst>
                  <a:reflection blurRad="6350" stA="55000" endA="300" endPos="45500" dir="5400000" sy="-100000" algn="bl" rotWithShape="0"/>
                </a:effectLst>
              </a:rPr>
              <a:t>eutrino </a:t>
            </a:r>
            <a:r>
              <a:rPr lang="en-US" sz="2400" b="1" dirty="0" smtClean="0">
                <a:effectLst>
                  <a:reflection blurRad="6350" stA="55000" endA="300" endPos="45500" dir="5400000" sy="-100000" algn="bl" rotWithShape="0"/>
                </a:effectLst>
              </a:rPr>
              <a:t>W</a:t>
            </a:r>
            <a:r>
              <a:rPr lang="en-US" dirty="0" smtClean="0">
                <a:effectLst>
                  <a:reflection blurRad="6350" stA="55000" endA="300" endPos="45500" dir="5400000" sy="-100000" algn="bl" rotWithShape="0"/>
                </a:effectLst>
              </a:rPr>
              <a:t>orkshop</a:t>
            </a:r>
            <a:endParaRPr lang="en-US" dirty="0" smtClean="0">
              <a:effectLst>
                <a:reflection blurRad="6350" stA="55000" endA="300" endPos="45500" dir="5400000" sy="-100000" algn="bl" rotWithShape="0"/>
              </a:effectLst>
            </a:endParaRPr>
          </a:p>
          <a:p>
            <a:pPr algn="ctr"/>
            <a:r>
              <a:rPr lang="en-US" dirty="0" smtClean="0">
                <a:effectLst>
                  <a:reflection blurRad="6350" stA="55000" endA="300" endPos="45500" dir="5400000" sy="-100000" algn="bl" rotWithShape="0"/>
                </a:effectLst>
              </a:rPr>
              <a:t>  </a:t>
            </a:r>
            <a:r>
              <a:rPr lang="en-US" dirty="0" smtClean="0">
                <a:effectLst>
                  <a:reflection blurRad="6350" stA="55000" endA="300" endPos="45500" dir="5400000" sy="-100000" algn="bl" rotWithShape="0"/>
                </a:effectLst>
              </a:rPr>
              <a:t>12 </a:t>
            </a:r>
            <a:r>
              <a:rPr lang="en-US" dirty="0">
                <a:effectLst>
                  <a:reflection blurRad="6350" stA="55000" endA="300" endPos="45500" dir="5400000" sy="-100000" algn="bl" rotWithShape="0"/>
                </a:effectLst>
              </a:rPr>
              <a:t>-</a:t>
            </a:r>
            <a:r>
              <a:rPr lang="en-US" dirty="0" smtClean="0">
                <a:effectLst>
                  <a:reflection blurRad="6350" stA="55000" endA="300" endPos="45500" dir="5400000" sy="-100000" algn="bl" rotWithShape="0"/>
                </a:effectLst>
              </a:rPr>
              <a:t> 14 </a:t>
            </a:r>
            <a:r>
              <a:rPr lang="en-US" dirty="0" smtClean="0">
                <a:effectLst>
                  <a:reflection blurRad="6350" stA="55000" endA="300" endPos="45500" dir="5400000" sy="-100000" algn="bl" rotWithShape="0"/>
                </a:effectLst>
              </a:rPr>
              <a:t>May 2011, </a:t>
            </a:r>
            <a:r>
              <a:rPr lang="en-US" dirty="0" err="1" smtClean="0">
                <a:effectLst>
                  <a:reflection blurRad="6350" stA="55000" endA="300" endPos="45500" dir="5400000" sy="-100000" algn="bl" rotWithShape="0"/>
                </a:effectLst>
              </a:rPr>
              <a:t>Fermilab</a:t>
            </a:r>
            <a:r>
              <a:rPr lang="en-US" dirty="0" smtClean="0">
                <a:effectLst>
                  <a:reflection blurRad="6350" stA="55000" endA="300" endPos="45500" dir="5400000" sy="-100000" algn="bl" rotWithShape="0"/>
                </a:effectLst>
              </a:rPr>
              <a:t> – Batavia, IL </a:t>
            </a:r>
            <a:r>
              <a:rPr lang="en-US" dirty="0" smtClean="0">
                <a:effectLst>
                  <a:reflection blurRad="6350" stA="55000" endA="300" endPos="45500" dir="5400000" sy="-100000" algn="bl" rotWithShape="0"/>
                </a:effectLst>
              </a:rPr>
              <a:t>- </a:t>
            </a:r>
            <a:r>
              <a:rPr lang="en-US" dirty="0" smtClean="0">
                <a:effectLst>
                  <a:reflection blurRad="6350" stA="55000" endA="300" endPos="45500" dir="5400000" sy="-100000" algn="bl" rotWithShape="0"/>
                </a:effectLst>
              </a:rPr>
              <a:t>USA</a:t>
            </a:r>
            <a:endParaRPr lang="en-US" dirty="0">
              <a:effectLst>
                <a:reflection blurRad="6350" stA="55000" endA="300" endPos="45500" dir="5400000" sy="-100000" algn="bl" rotWithShape="0"/>
              </a:effectLst>
            </a:endParaRPr>
          </a:p>
        </p:txBody>
      </p:sp>
      <p:pic>
        <p:nvPicPr>
          <p:cNvPr id="9" name="Picture 3" descr="J:\Documents\Desk_Tools\CERN_logos\icon-lhc-pho-1999-087.gif"/>
          <p:cNvPicPr>
            <a:picLocks noChangeAspect="1" noChangeArrowheads="1"/>
          </p:cNvPicPr>
          <p:nvPr/>
        </p:nvPicPr>
        <p:blipFill>
          <a:blip r:embed="rId2" cstate="print"/>
          <a:srcRect/>
          <a:stretch>
            <a:fillRect/>
          </a:stretch>
        </p:blipFill>
        <p:spPr bwMode="auto">
          <a:xfrm>
            <a:off x="7308304" y="332656"/>
            <a:ext cx="1356444" cy="1356444"/>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12064"/>
            <a:ext cx="7772400" cy="914400"/>
          </a:xfrm>
        </p:spPr>
        <p:txBody>
          <a:bodyPr/>
          <a:lstStyle/>
          <a:p>
            <a:r>
              <a:rPr lang="en-GB" dirty="0" smtClean="0"/>
              <a:t>The Accelerator Complex with PSNF</a:t>
            </a:r>
            <a:endParaRPr lang="en-GB" dirty="0"/>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10</a:t>
            </a:fld>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259632" y="1268760"/>
            <a:ext cx="6523566" cy="5159598"/>
          </a:xfrm>
          <a:prstGeom prst="rect">
            <a:avLst/>
          </a:prstGeom>
          <a:noFill/>
          <a:ln w="9525">
            <a:noFill/>
            <a:miter lim="800000"/>
            <a:headEnd/>
            <a:tailEnd/>
          </a:ln>
        </p:spPr>
      </p:pic>
      <p:pic>
        <p:nvPicPr>
          <p:cNvPr id="9"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cxnSp>
        <p:nvCxnSpPr>
          <p:cNvPr id="10" name="Straight Connector 9"/>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3" name="Group 24"/>
          <p:cNvGrpSpPr/>
          <p:nvPr/>
        </p:nvGrpSpPr>
        <p:grpSpPr>
          <a:xfrm>
            <a:off x="3059832" y="4419110"/>
            <a:ext cx="1664031" cy="1490928"/>
            <a:chOff x="3059832" y="4481166"/>
            <a:chExt cx="1664031" cy="1490928"/>
          </a:xfrm>
        </p:grpSpPr>
        <p:sp>
          <p:nvSpPr>
            <p:cNvPr id="13" name="Arc 12"/>
            <p:cNvSpPr/>
            <p:nvPr/>
          </p:nvSpPr>
          <p:spPr>
            <a:xfrm rot="16878894">
              <a:off x="3366331" y="4614562"/>
              <a:ext cx="1490928" cy="1224136"/>
            </a:xfrm>
            <a:prstGeom prst="arc">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p:cNvSpPr txBox="1"/>
            <p:nvPr/>
          </p:nvSpPr>
          <p:spPr>
            <a:xfrm>
              <a:off x="3059832" y="5157192"/>
              <a:ext cx="792088" cy="369332"/>
            </a:xfrm>
            <a:prstGeom prst="rect">
              <a:avLst/>
            </a:prstGeom>
            <a:noFill/>
          </p:spPr>
          <p:txBody>
            <a:bodyPr wrap="square" rtlCol="0">
              <a:spAutoFit/>
            </a:bodyPr>
            <a:lstStyle/>
            <a:p>
              <a:r>
                <a:rPr lang="en-GB" dirty="0" smtClean="0">
                  <a:solidFill>
                    <a:schemeClr val="bg1"/>
                  </a:solidFill>
                </a:rPr>
                <a:t>PSNF</a:t>
              </a:r>
              <a:endParaRPr lang="en-GB" dirty="0">
                <a:solidFill>
                  <a:schemeClr val="bg1"/>
                </a:solidFill>
              </a:endParaRPr>
            </a:p>
          </p:txBody>
        </p:sp>
      </p:grpSp>
      <p:cxnSp>
        <p:nvCxnSpPr>
          <p:cNvPr id="18" name="Straight Connector 17"/>
          <p:cNvCxnSpPr/>
          <p:nvPr/>
        </p:nvCxnSpPr>
        <p:spPr>
          <a:xfrm>
            <a:off x="3401870" y="5049180"/>
            <a:ext cx="216024" cy="7200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
        <p:nvSpPr>
          <p:cNvPr id="16" name="TextBox 15"/>
          <p:cNvSpPr txBox="1"/>
          <p:nvPr/>
        </p:nvSpPr>
        <p:spPr>
          <a:xfrm rot="1311134">
            <a:off x="6680418" y="1715836"/>
            <a:ext cx="2285194" cy="646331"/>
          </a:xfrm>
          <a:prstGeom prst="rect">
            <a:avLst/>
          </a:prstGeom>
          <a:solidFill>
            <a:schemeClr val="accent1"/>
          </a:solidFill>
        </p:spPr>
        <p:txBody>
          <a:bodyPr wrap="square" rtlCol="0">
            <a:spAutoFit/>
          </a:bodyPr>
          <a:lstStyle/>
          <a:p>
            <a:pPr algn="ctr"/>
            <a:r>
              <a:rPr lang="en-US" dirty="0" smtClean="0">
                <a:solidFill>
                  <a:schemeClr val="bg1"/>
                </a:solidFill>
              </a:rPr>
              <a:t>Beam delivery by partial time sharing</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938927" y="2550675"/>
            <a:ext cx="3003003" cy="1260000"/>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Beam Scheduling</a:t>
            </a:r>
            <a:endParaRPr lang="en-GB" dirty="0"/>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11</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746575" y="3990835"/>
            <a:ext cx="7972425" cy="933450"/>
          </a:xfrm>
          <a:prstGeom prst="rect">
            <a:avLst/>
          </a:prstGeom>
          <a:noFill/>
          <a:ln w="9525">
            <a:noFill/>
            <a:miter lim="800000"/>
            <a:headEnd/>
            <a:tailEnd/>
          </a:ln>
        </p:spPr>
      </p:pic>
      <p:sp>
        <p:nvSpPr>
          <p:cNvPr id="20" name="Content Placeholder 19"/>
          <p:cNvSpPr>
            <a:spLocks noGrp="1"/>
          </p:cNvSpPr>
          <p:nvPr>
            <p:ph idx="1"/>
          </p:nvPr>
        </p:nvSpPr>
        <p:spPr>
          <a:xfrm>
            <a:off x="836585" y="1268760"/>
            <a:ext cx="7772400" cy="1215135"/>
          </a:xfrm>
        </p:spPr>
        <p:txBody>
          <a:bodyPr>
            <a:normAutofit fontScale="70000" lnSpcReduction="20000"/>
          </a:bodyPr>
          <a:lstStyle/>
          <a:p>
            <a:r>
              <a:rPr lang="en-GB" dirty="0" smtClean="0"/>
              <a:t>Super Cycle outside LHC filling periods (39.6 sec):</a:t>
            </a:r>
          </a:p>
          <a:p>
            <a:pPr lvl="1"/>
            <a:r>
              <a:rPr lang="en-GB" dirty="0" smtClean="0"/>
              <a:t>SPS provides beam to Fixed target physics, CNGS and LHC</a:t>
            </a:r>
          </a:p>
          <a:p>
            <a:pPr lvl="1"/>
            <a:r>
              <a:rPr lang="en-GB" dirty="0" smtClean="0"/>
              <a:t>PS provides beam to the SPS, East Area, AD, </a:t>
            </a:r>
            <a:r>
              <a:rPr lang="en-GB" dirty="0" err="1" smtClean="0"/>
              <a:t>nTOF</a:t>
            </a:r>
            <a:endParaRPr lang="en-GB" dirty="0" smtClean="0"/>
          </a:p>
          <a:p>
            <a:pPr lvl="1"/>
            <a:r>
              <a:rPr lang="en-GB" dirty="0" smtClean="0"/>
              <a:t>PSB provides beam to PS and ISOLDE</a:t>
            </a:r>
            <a:endParaRPr lang="en-GB" dirty="0"/>
          </a:p>
        </p:txBody>
      </p:sp>
      <p:sp>
        <p:nvSpPr>
          <p:cNvPr id="21" name="TextBox 20"/>
          <p:cNvSpPr txBox="1"/>
          <p:nvPr/>
        </p:nvSpPr>
        <p:spPr>
          <a:xfrm>
            <a:off x="341530" y="4341583"/>
            <a:ext cx="495055" cy="369332"/>
          </a:xfrm>
          <a:prstGeom prst="rect">
            <a:avLst/>
          </a:prstGeom>
          <a:noFill/>
        </p:spPr>
        <p:txBody>
          <a:bodyPr wrap="square" rtlCol="0">
            <a:spAutoFit/>
          </a:bodyPr>
          <a:lstStyle/>
          <a:p>
            <a:r>
              <a:rPr lang="en-GB" dirty="0" smtClean="0"/>
              <a:t>PS</a:t>
            </a:r>
            <a:endParaRPr lang="en-GB" dirty="0"/>
          </a:p>
        </p:txBody>
      </p:sp>
      <p:sp>
        <p:nvSpPr>
          <p:cNvPr id="22" name="TextBox 21"/>
          <p:cNvSpPr txBox="1"/>
          <p:nvPr/>
        </p:nvSpPr>
        <p:spPr>
          <a:xfrm>
            <a:off x="386535" y="3000725"/>
            <a:ext cx="630070" cy="369332"/>
          </a:xfrm>
          <a:prstGeom prst="rect">
            <a:avLst/>
          </a:prstGeom>
          <a:noFill/>
        </p:spPr>
        <p:txBody>
          <a:bodyPr wrap="square" rtlCol="0">
            <a:spAutoFit/>
          </a:bodyPr>
          <a:lstStyle/>
          <a:p>
            <a:r>
              <a:rPr lang="en-GB" dirty="0" smtClean="0"/>
              <a:t>SPS</a:t>
            </a:r>
            <a:endParaRPr lang="en-GB" dirty="0"/>
          </a:p>
        </p:txBody>
      </p:sp>
      <p:cxnSp>
        <p:nvCxnSpPr>
          <p:cNvPr id="24" name="Straight Arrow Connector 23"/>
          <p:cNvCxnSpPr/>
          <p:nvPr/>
        </p:nvCxnSpPr>
        <p:spPr>
          <a:xfrm rot="5400000" flipH="1" flipV="1">
            <a:off x="836587" y="4080845"/>
            <a:ext cx="270028" cy="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724072" y="3743308"/>
            <a:ext cx="1035116"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4" cstate="print"/>
          <a:srcRect/>
          <a:stretch>
            <a:fillRect/>
          </a:stretch>
        </p:blipFill>
        <p:spPr bwMode="auto">
          <a:xfrm>
            <a:off x="3896926" y="2550675"/>
            <a:ext cx="5040560" cy="1260000"/>
          </a:xfrm>
          <a:prstGeom prst="rect">
            <a:avLst/>
          </a:prstGeom>
          <a:noFill/>
          <a:ln w="9525">
            <a:noFill/>
            <a:miter lim="800000"/>
            <a:headEnd/>
            <a:tailEnd/>
          </a:ln>
        </p:spPr>
      </p:pic>
      <p:cxnSp>
        <p:nvCxnSpPr>
          <p:cNvPr id="31" name="Straight Arrow Connector 30"/>
          <p:cNvCxnSpPr/>
          <p:nvPr/>
        </p:nvCxnSpPr>
        <p:spPr>
          <a:xfrm rot="5400000" flipH="1" flipV="1">
            <a:off x="5112060" y="4080845"/>
            <a:ext cx="270028" cy="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3851919" y="4080843"/>
            <a:ext cx="270028" cy="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7587334" y="4035838"/>
            <a:ext cx="270028" cy="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6327195" y="4080843"/>
            <a:ext cx="270028" cy="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flipH="1" flipV="1">
            <a:off x="7496531" y="3720012"/>
            <a:ext cx="900101"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3762704" y="3720012"/>
            <a:ext cx="900101"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flipH="1" flipV="1">
            <a:off x="5022844" y="3720012"/>
            <a:ext cx="900101"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6281395" y="3720012"/>
            <a:ext cx="900101"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5" cstate="print"/>
          <a:srcRect/>
          <a:stretch>
            <a:fillRect/>
          </a:stretch>
        </p:blipFill>
        <p:spPr bwMode="auto">
          <a:xfrm>
            <a:off x="8037385" y="3945830"/>
            <a:ext cx="209550" cy="942975"/>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6822250" y="3947960"/>
            <a:ext cx="270030" cy="942975"/>
          </a:xfrm>
          <a:prstGeom prst="rect">
            <a:avLst/>
          </a:prstGeom>
          <a:noFill/>
          <a:ln w="9525">
            <a:noFill/>
            <a:miter lim="800000"/>
            <a:headEnd/>
            <a:tailEnd/>
          </a:ln>
        </p:spPr>
      </p:pic>
      <p:sp>
        <p:nvSpPr>
          <p:cNvPr id="46" name="TextBox 45"/>
          <p:cNvSpPr txBox="1"/>
          <p:nvPr/>
        </p:nvSpPr>
        <p:spPr>
          <a:xfrm>
            <a:off x="791579" y="5167934"/>
            <a:ext cx="8145905" cy="646331"/>
          </a:xfrm>
          <a:prstGeom prst="rect">
            <a:avLst/>
          </a:prstGeom>
          <a:noFill/>
        </p:spPr>
        <p:txBody>
          <a:bodyPr wrap="square" rtlCol="0">
            <a:spAutoFit/>
          </a:bodyPr>
          <a:lstStyle/>
          <a:p>
            <a:pPr lvl="0" algn="ctr"/>
            <a:r>
              <a:rPr lang="en-GB" dirty="0" smtClean="0"/>
              <a:t>Leaving 12 pulses out of 33 possible (36% duty cycle) for the ISOLDE experiment behind the PS booster. They request actually~ 50%</a:t>
            </a:r>
          </a:p>
        </p:txBody>
      </p:sp>
      <p:cxnSp>
        <p:nvCxnSpPr>
          <p:cNvPr id="47" name="Straight Arrow Connector 46"/>
          <p:cNvCxnSpPr/>
          <p:nvPr/>
        </p:nvCxnSpPr>
        <p:spPr>
          <a:xfrm rot="16200000" flipV="1">
            <a:off x="1264134" y="4913436"/>
            <a:ext cx="675074" cy="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6200000" flipV="1">
            <a:off x="1714185" y="4913436"/>
            <a:ext cx="675074" cy="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6200000" flipV="1">
            <a:off x="2164231" y="4913436"/>
            <a:ext cx="675074" cy="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flipV="1">
            <a:off x="2614285" y="4913436"/>
            <a:ext cx="675074" cy="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V="1">
            <a:off x="3109340" y="4913436"/>
            <a:ext cx="675074" cy="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6200000" flipV="1">
            <a:off x="4549499" y="4913436"/>
            <a:ext cx="675074" cy="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6200000" flipV="1">
            <a:off x="5764634" y="4920405"/>
            <a:ext cx="675074" cy="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flipV="1">
            <a:off x="3424371" y="4913436"/>
            <a:ext cx="675074" cy="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6200000" flipV="1">
            <a:off x="6619730" y="4920405"/>
            <a:ext cx="675074" cy="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6200000" flipV="1">
            <a:off x="7024775" y="4920405"/>
            <a:ext cx="675074" cy="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6200000" flipV="1">
            <a:off x="7834865" y="4920405"/>
            <a:ext cx="675074" cy="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6200000" flipV="1">
            <a:off x="8239910" y="4920405"/>
            <a:ext cx="675074" cy="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556665" y="3180745"/>
            <a:ext cx="1215135" cy="523220"/>
          </a:xfrm>
          <a:prstGeom prst="rect">
            <a:avLst/>
          </a:prstGeom>
          <a:noFill/>
        </p:spPr>
        <p:txBody>
          <a:bodyPr wrap="square" rtlCol="0">
            <a:spAutoFit/>
          </a:bodyPr>
          <a:lstStyle/>
          <a:p>
            <a:pPr algn="ctr"/>
            <a:r>
              <a:rPr lang="en-GB" sz="1400" dirty="0" smtClean="0"/>
              <a:t>Fixed target </a:t>
            </a:r>
          </a:p>
          <a:p>
            <a:pPr algn="ctr"/>
            <a:r>
              <a:rPr lang="en-GB" sz="1400" dirty="0" smtClean="0"/>
              <a:t>physics</a:t>
            </a:r>
            <a:endParaRPr lang="en-GB" sz="1400" dirty="0"/>
          </a:p>
        </p:txBody>
      </p:sp>
      <p:sp>
        <p:nvSpPr>
          <p:cNvPr id="62" name="TextBox 61"/>
          <p:cNvSpPr txBox="1"/>
          <p:nvPr/>
        </p:nvSpPr>
        <p:spPr>
          <a:xfrm>
            <a:off x="4166955" y="2730695"/>
            <a:ext cx="675074" cy="307777"/>
          </a:xfrm>
          <a:prstGeom prst="rect">
            <a:avLst/>
          </a:prstGeom>
          <a:noFill/>
        </p:spPr>
        <p:txBody>
          <a:bodyPr wrap="square" rtlCol="0">
            <a:spAutoFit/>
          </a:bodyPr>
          <a:lstStyle/>
          <a:p>
            <a:pPr algn="ctr"/>
            <a:r>
              <a:rPr lang="en-GB" sz="1400" dirty="0" smtClean="0"/>
              <a:t>CNGS</a:t>
            </a:r>
            <a:endParaRPr lang="en-GB" sz="1400" dirty="0"/>
          </a:p>
        </p:txBody>
      </p:sp>
      <p:sp>
        <p:nvSpPr>
          <p:cNvPr id="63" name="TextBox 62"/>
          <p:cNvSpPr txBox="1"/>
          <p:nvPr/>
        </p:nvSpPr>
        <p:spPr>
          <a:xfrm>
            <a:off x="5472101" y="2685690"/>
            <a:ext cx="675074" cy="307777"/>
          </a:xfrm>
          <a:prstGeom prst="rect">
            <a:avLst/>
          </a:prstGeom>
          <a:noFill/>
        </p:spPr>
        <p:txBody>
          <a:bodyPr wrap="square" rtlCol="0">
            <a:spAutoFit/>
          </a:bodyPr>
          <a:lstStyle/>
          <a:p>
            <a:pPr algn="ctr"/>
            <a:r>
              <a:rPr lang="en-GB" sz="1400" dirty="0" smtClean="0"/>
              <a:t>CNGS</a:t>
            </a:r>
            <a:endParaRPr lang="en-GB" sz="1400" dirty="0"/>
          </a:p>
        </p:txBody>
      </p:sp>
      <p:sp>
        <p:nvSpPr>
          <p:cNvPr id="64" name="TextBox 63"/>
          <p:cNvSpPr txBox="1"/>
          <p:nvPr/>
        </p:nvSpPr>
        <p:spPr>
          <a:xfrm>
            <a:off x="6687235" y="2640685"/>
            <a:ext cx="675074" cy="307777"/>
          </a:xfrm>
          <a:prstGeom prst="rect">
            <a:avLst/>
          </a:prstGeom>
          <a:noFill/>
        </p:spPr>
        <p:txBody>
          <a:bodyPr wrap="square" rtlCol="0">
            <a:spAutoFit/>
          </a:bodyPr>
          <a:lstStyle/>
          <a:p>
            <a:pPr algn="ctr"/>
            <a:r>
              <a:rPr lang="en-GB" sz="1400" dirty="0" smtClean="0"/>
              <a:t>CNGS</a:t>
            </a:r>
            <a:endParaRPr lang="en-GB" sz="1400" dirty="0"/>
          </a:p>
        </p:txBody>
      </p:sp>
      <p:sp>
        <p:nvSpPr>
          <p:cNvPr id="65" name="TextBox 64"/>
          <p:cNvSpPr txBox="1"/>
          <p:nvPr/>
        </p:nvSpPr>
        <p:spPr>
          <a:xfrm>
            <a:off x="7947376" y="2647943"/>
            <a:ext cx="675074" cy="307777"/>
          </a:xfrm>
          <a:prstGeom prst="rect">
            <a:avLst/>
          </a:prstGeom>
          <a:noFill/>
        </p:spPr>
        <p:txBody>
          <a:bodyPr wrap="square" rtlCol="0">
            <a:spAutoFit/>
          </a:bodyPr>
          <a:lstStyle/>
          <a:p>
            <a:pPr algn="ctr"/>
            <a:r>
              <a:rPr lang="en-GB" sz="1400" dirty="0" smtClean="0"/>
              <a:t>CNGS</a:t>
            </a:r>
            <a:endParaRPr lang="en-GB" sz="1400" dirty="0"/>
          </a:p>
        </p:txBody>
      </p:sp>
      <p:pic>
        <p:nvPicPr>
          <p:cNvPr id="66" name="Picture 3" descr="J:\Documents\Desk_Tools\CERN_logos\icon-lhc-pho-1999-087.gif"/>
          <p:cNvPicPr>
            <a:picLocks noChangeAspect="1" noChangeArrowheads="1"/>
          </p:cNvPicPr>
          <p:nvPr/>
        </p:nvPicPr>
        <p:blipFill>
          <a:blip r:embed="rId6"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cxnSp>
        <p:nvCxnSpPr>
          <p:cNvPr id="67" name="Straight Connector 66"/>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9" name="Content Placeholder 19"/>
          <p:cNvSpPr txBox="1">
            <a:spLocks/>
          </p:cNvSpPr>
          <p:nvPr/>
        </p:nvSpPr>
        <p:spPr>
          <a:xfrm>
            <a:off x="836584" y="5814265"/>
            <a:ext cx="7965885" cy="675075"/>
          </a:xfrm>
          <a:prstGeom prst="rect">
            <a:avLst/>
          </a:prstGeom>
        </p:spPr>
        <p:txBody>
          <a:bodyPr vert="horz">
            <a:normAutofit fontScale="77500" lnSpcReduction="20000"/>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GB" sz="3000" b="0" i="0" u="none" strike="noStrike" kern="1200" cap="none" spc="0" normalizeH="0" baseline="0" noProof="0" dirty="0" smtClean="0">
                <a:ln>
                  <a:noFill/>
                </a:ln>
                <a:solidFill>
                  <a:schemeClr val="tx1"/>
                </a:solidFill>
                <a:effectLst/>
                <a:uLnTx/>
                <a:uFillTx/>
                <a:latin typeface="+mn-lt"/>
                <a:ea typeface="+mn-ea"/>
                <a:cs typeface="+mn-cs"/>
              </a:rPr>
              <a:t>No</a:t>
            </a:r>
            <a:r>
              <a:rPr kumimoji="0" lang="en-GB" sz="3000" b="0" i="0" u="none" strike="noStrike" kern="1200" cap="none" spc="0" normalizeH="0" noProof="0" dirty="0" smtClean="0">
                <a:ln>
                  <a:noFill/>
                </a:ln>
                <a:solidFill>
                  <a:schemeClr val="tx1"/>
                </a:solidFill>
                <a:effectLst/>
                <a:uLnTx/>
                <a:uFillTx/>
                <a:latin typeface="+mn-lt"/>
                <a:ea typeface="+mn-ea"/>
                <a:cs typeface="+mn-cs"/>
              </a:rPr>
              <a:t> place for more cycles in the super cycle  left to produce the required extra protons</a:t>
            </a:r>
            <a:endParaRPr kumimoji="0" lang="en-GB"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48" name="TextBox 47"/>
          <p:cNvSpPr txBox="1"/>
          <p:nvPr/>
        </p:nvSpPr>
        <p:spPr>
          <a:xfrm rot="16200000">
            <a:off x="1196625" y="4243300"/>
            <a:ext cx="630070" cy="261610"/>
          </a:xfrm>
          <a:prstGeom prst="rect">
            <a:avLst/>
          </a:prstGeom>
          <a:noFill/>
        </p:spPr>
        <p:txBody>
          <a:bodyPr wrap="square" rtlCol="0">
            <a:spAutoFit/>
          </a:bodyPr>
          <a:lstStyle/>
          <a:p>
            <a:pPr algn="ctr"/>
            <a:r>
              <a:rPr lang="en-GB" sz="1100" dirty="0" smtClean="0"/>
              <a:t>DIRAC</a:t>
            </a:r>
            <a:endParaRPr lang="en-GB" sz="1400" dirty="0"/>
          </a:p>
        </p:txBody>
      </p:sp>
      <p:sp>
        <p:nvSpPr>
          <p:cNvPr id="70" name="TextBox 69"/>
          <p:cNvSpPr txBox="1"/>
          <p:nvPr/>
        </p:nvSpPr>
        <p:spPr>
          <a:xfrm rot="16200000">
            <a:off x="4571999" y="4190600"/>
            <a:ext cx="450051" cy="276999"/>
          </a:xfrm>
          <a:prstGeom prst="rect">
            <a:avLst/>
          </a:prstGeom>
          <a:noFill/>
        </p:spPr>
        <p:txBody>
          <a:bodyPr wrap="square" rtlCol="0">
            <a:spAutoFit/>
          </a:bodyPr>
          <a:lstStyle/>
          <a:p>
            <a:pPr algn="ctr"/>
            <a:r>
              <a:rPr lang="en-GB" sz="1200" dirty="0" smtClean="0"/>
              <a:t>EA</a:t>
            </a:r>
            <a:endParaRPr lang="en-GB" sz="1400" dirty="0"/>
          </a:p>
        </p:txBody>
      </p:sp>
      <p:sp>
        <p:nvSpPr>
          <p:cNvPr id="75" name="TextBox 74"/>
          <p:cNvSpPr txBox="1"/>
          <p:nvPr/>
        </p:nvSpPr>
        <p:spPr>
          <a:xfrm rot="16200000">
            <a:off x="2145940" y="4243300"/>
            <a:ext cx="630070" cy="261610"/>
          </a:xfrm>
          <a:prstGeom prst="rect">
            <a:avLst/>
          </a:prstGeom>
          <a:noFill/>
        </p:spPr>
        <p:txBody>
          <a:bodyPr wrap="square" rtlCol="0">
            <a:spAutoFit/>
          </a:bodyPr>
          <a:lstStyle/>
          <a:p>
            <a:pPr algn="ctr"/>
            <a:r>
              <a:rPr lang="en-GB" sz="1100" dirty="0" smtClean="0"/>
              <a:t>DIRAC</a:t>
            </a:r>
            <a:endParaRPr lang="en-GB" sz="1400" dirty="0"/>
          </a:p>
        </p:txBody>
      </p:sp>
      <p:sp>
        <p:nvSpPr>
          <p:cNvPr id="76" name="TextBox 75"/>
          <p:cNvSpPr txBox="1"/>
          <p:nvPr/>
        </p:nvSpPr>
        <p:spPr>
          <a:xfrm rot="16200000">
            <a:off x="2595990" y="4243300"/>
            <a:ext cx="630070" cy="261610"/>
          </a:xfrm>
          <a:prstGeom prst="rect">
            <a:avLst/>
          </a:prstGeom>
          <a:noFill/>
        </p:spPr>
        <p:txBody>
          <a:bodyPr wrap="square" rtlCol="0">
            <a:spAutoFit/>
          </a:bodyPr>
          <a:lstStyle/>
          <a:p>
            <a:pPr algn="ctr"/>
            <a:r>
              <a:rPr lang="en-GB" sz="1100" dirty="0" smtClean="0"/>
              <a:t>DIRAC</a:t>
            </a:r>
            <a:endParaRPr lang="en-GB" sz="1400" dirty="0"/>
          </a:p>
        </p:txBody>
      </p:sp>
      <p:sp>
        <p:nvSpPr>
          <p:cNvPr id="77" name="TextBox 76"/>
          <p:cNvSpPr txBox="1"/>
          <p:nvPr/>
        </p:nvSpPr>
        <p:spPr>
          <a:xfrm rot="16200000">
            <a:off x="3091045" y="4243300"/>
            <a:ext cx="630070" cy="261610"/>
          </a:xfrm>
          <a:prstGeom prst="rect">
            <a:avLst/>
          </a:prstGeom>
          <a:noFill/>
        </p:spPr>
        <p:txBody>
          <a:bodyPr wrap="square" rtlCol="0">
            <a:spAutoFit/>
          </a:bodyPr>
          <a:lstStyle/>
          <a:p>
            <a:pPr algn="ctr"/>
            <a:r>
              <a:rPr lang="en-GB" sz="1100" dirty="0" smtClean="0"/>
              <a:t>DIRAC</a:t>
            </a:r>
            <a:endParaRPr lang="en-GB" sz="1400" dirty="0"/>
          </a:p>
        </p:txBody>
      </p:sp>
      <p:sp>
        <p:nvSpPr>
          <p:cNvPr id="78" name="TextBox 77"/>
          <p:cNvSpPr txBox="1"/>
          <p:nvPr/>
        </p:nvSpPr>
        <p:spPr>
          <a:xfrm rot="16200000">
            <a:off x="1695890" y="4243300"/>
            <a:ext cx="630070" cy="261610"/>
          </a:xfrm>
          <a:prstGeom prst="rect">
            <a:avLst/>
          </a:prstGeom>
          <a:noFill/>
        </p:spPr>
        <p:txBody>
          <a:bodyPr wrap="square" rtlCol="0">
            <a:spAutoFit/>
          </a:bodyPr>
          <a:lstStyle/>
          <a:p>
            <a:pPr algn="ctr"/>
            <a:r>
              <a:rPr lang="en-GB" sz="1100" dirty="0" smtClean="0"/>
              <a:t>DIRAC</a:t>
            </a:r>
            <a:endParaRPr lang="en-GB" sz="1400" dirty="0"/>
          </a:p>
        </p:txBody>
      </p:sp>
      <p:sp>
        <p:nvSpPr>
          <p:cNvPr id="79" name="TextBox 78"/>
          <p:cNvSpPr txBox="1"/>
          <p:nvPr/>
        </p:nvSpPr>
        <p:spPr>
          <a:xfrm rot="16200000">
            <a:off x="5828655" y="4190602"/>
            <a:ext cx="450051" cy="276999"/>
          </a:xfrm>
          <a:prstGeom prst="rect">
            <a:avLst/>
          </a:prstGeom>
          <a:noFill/>
        </p:spPr>
        <p:txBody>
          <a:bodyPr wrap="square" rtlCol="0">
            <a:spAutoFit/>
          </a:bodyPr>
          <a:lstStyle/>
          <a:p>
            <a:pPr algn="ctr"/>
            <a:r>
              <a:rPr lang="en-GB" sz="1200" dirty="0" smtClean="0"/>
              <a:t>EA</a:t>
            </a:r>
            <a:endParaRPr lang="en-GB" sz="1400" dirty="0"/>
          </a:p>
        </p:txBody>
      </p:sp>
      <p:sp>
        <p:nvSpPr>
          <p:cNvPr id="80" name="TextBox 79"/>
          <p:cNvSpPr txBox="1"/>
          <p:nvPr/>
        </p:nvSpPr>
        <p:spPr>
          <a:xfrm rot="16200000">
            <a:off x="7088795" y="4190602"/>
            <a:ext cx="450051" cy="276999"/>
          </a:xfrm>
          <a:prstGeom prst="rect">
            <a:avLst/>
          </a:prstGeom>
          <a:noFill/>
        </p:spPr>
        <p:txBody>
          <a:bodyPr wrap="square" rtlCol="0">
            <a:spAutoFit/>
          </a:bodyPr>
          <a:lstStyle/>
          <a:p>
            <a:pPr algn="ctr"/>
            <a:r>
              <a:rPr lang="en-GB" sz="1200" dirty="0" smtClean="0"/>
              <a:t>EA</a:t>
            </a:r>
            <a:endParaRPr lang="en-GB" sz="1400" dirty="0"/>
          </a:p>
        </p:txBody>
      </p:sp>
      <p:sp>
        <p:nvSpPr>
          <p:cNvPr id="81" name="TextBox 80"/>
          <p:cNvSpPr txBox="1"/>
          <p:nvPr/>
        </p:nvSpPr>
        <p:spPr>
          <a:xfrm rot="16200000">
            <a:off x="8265894" y="4235606"/>
            <a:ext cx="450051" cy="276999"/>
          </a:xfrm>
          <a:prstGeom prst="rect">
            <a:avLst/>
          </a:prstGeom>
          <a:noFill/>
        </p:spPr>
        <p:txBody>
          <a:bodyPr wrap="square" rtlCol="0">
            <a:spAutoFit/>
          </a:bodyPr>
          <a:lstStyle/>
          <a:p>
            <a:pPr algn="ctr"/>
            <a:r>
              <a:rPr lang="en-GB" sz="1200" dirty="0" smtClean="0"/>
              <a:t>EA</a:t>
            </a:r>
            <a:endParaRPr lang="en-GB" sz="1400" dirty="0"/>
          </a:p>
        </p:txBody>
      </p:sp>
      <p:sp>
        <p:nvSpPr>
          <p:cNvPr id="82" name="TextBox 81"/>
          <p:cNvSpPr txBox="1"/>
          <p:nvPr/>
        </p:nvSpPr>
        <p:spPr>
          <a:xfrm rot="16200000">
            <a:off x="4117740" y="4558335"/>
            <a:ext cx="630070" cy="261610"/>
          </a:xfrm>
          <a:prstGeom prst="rect">
            <a:avLst/>
          </a:prstGeom>
          <a:noFill/>
        </p:spPr>
        <p:txBody>
          <a:bodyPr wrap="square" rtlCol="0">
            <a:spAutoFit/>
          </a:bodyPr>
          <a:lstStyle/>
          <a:p>
            <a:pPr algn="ctr"/>
            <a:r>
              <a:rPr lang="en-GB" sz="1100" dirty="0" err="1" smtClean="0"/>
              <a:t>nTOF</a:t>
            </a:r>
            <a:endParaRPr lang="en-GB" sz="1400" dirty="0"/>
          </a:p>
        </p:txBody>
      </p:sp>
      <p:sp>
        <p:nvSpPr>
          <p:cNvPr id="84" name="TextBox 83"/>
          <p:cNvSpPr txBox="1"/>
          <p:nvPr/>
        </p:nvSpPr>
        <p:spPr>
          <a:xfrm rot="16200000">
            <a:off x="5386300" y="4558335"/>
            <a:ext cx="630070" cy="261610"/>
          </a:xfrm>
          <a:prstGeom prst="rect">
            <a:avLst/>
          </a:prstGeom>
          <a:noFill/>
        </p:spPr>
        <p:txBody>
          <a:bodyPr wrap="square" rtlCol="0">
            <a:spAutoFit/>
          </a:bodyPr>
          <a:lstStyle/>
          <a:p>
            <a:pPr algn="ctr"/>
            <a:r>
              <a:rPr lang="en-GB" sz="1100" dirty="0" err="1" smtClean="0"/>
              <a:t>nTOF</a:t>
            </a:r>
            <a:endParaRPr lang="en-GB" sz="1400" dirty="0"/>
          </a:p>
        </p:txBody>
      </p:sp>
      <p:sp>
        <p:nvSpPr>
          <p:cNvPr id="71" name="TextBox 70"/>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Produce the Extra Protons</a:t>
            </a:r>
            <a:endParaRPr lang="en-GB" dirty="0"/>
          </a:p>
        </p:txBody>
      </p:sp>
      <p:sp>
        <p:nvSpPr>
          <p:cNvPr id="3" name="Content Placeholder 2"/>
          <p:cNvSpPr>
            <a:spLocks noGrp="1"/>
          </p:cNvSpPr>
          <p:nvPr>
            <p:ph idx="1"/>
          </p:nvPr>
        </p:nvSpPr>
        <p:spPr>
          <a:xfrm>
            <a:off x="914399" y="1538790"/>
            <a:ext cx="7933075" cy="4726760"/>
          </a:xfrm>
        </p:spPr>
        <p:txBody>
          <a:bodyPr>
            <a:normAutofit fontScale="92500" lnSpcReduction="10000"/>
          </a:bodyPr>
          <a:lstStyle/>
          <a:p>
            <a:r>
              <a:rPr lang="en-GB" dirty="0" smtClean="0"/>
              <a:t>PS produces beam for other users while SPS is accelerating and extracting</a:t>
            </a:r>
          </a:p>
          <a:p>
            <a:pPr lvl="1"/>
            <a:r>
              <a:rPr lang="en-GB" dirty="0" smtClean="0"/>
              <a:t>No direct competition for protons from PS and SPS</a:t>
            </a:r>
          </a:p>
          <a:p>
            <a:pPr>
              <a:lnSpc>
                <a:spcPct val="110000"/>
              </a:lnSpc>
            </a:pPr>
            <a:r>
              <a:rPr lang="en-GB" dirty="0" smtClean="0"/>
              <a:t>The DIRAC experiment in the East Experimental Area has mentioned plans to move to the SPS, freeing 5 cycles</a:t>
            </a:r>
          </a:p>
          <a:p>
            <a:pPr>
              <a:lnSpc>
                <a:spcPct val="110000"/>
              </a:lnSpc>
            </a:pPr>
            <a:r>
              <a:rPr lang="en-GB" dirty="0" smtClean="0"/>
              <a:t>However, the </a:t>
            </a:r>
            <a:r>
              <a:rPr lang="en-GB" dirty="0" err="1" smtClean="0"/>
              <a:t>nTOF</a:t>
            </a:r>
            <a:r>
              <a:rPr lang="en-GB" dirty="0" smtClean="0"/>
              <a:t> facility requests extra cycles, leaving again little possibilities</a:t>
            </a:r>
          </a:p>
          <a:p>
            <a:pPr>
              <a:lnSpc>
                <a:spcPct val="110000"/>
              </a:lnSpc>
            </a:pPr>
            <a:r>
              <a:rPr lang="en-GB" dirty="0" smtClean="0"/>
              <a:t>Only possibility left : </a:t>
            </a:r>
          </a:p>
          <a:p>
            <a:pPr lvl="2">
              <a:buNone/>
            </a:pPr>
            <a:r>
              <a:rPr lang="en-GB" sz="3200" u="sng" dirty="0" smtClean="0"/>
              <a:t>Make even more efficient use of the PS </a:t>
            </a:r>
          </a:p>
          <a:p>
            <a:endParaRPr lang="en-GB" dirty="0"/>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12</a:t>
            </a:fld>
            <a:endParaRPr lang="en-US" dirty="0"/>
          </a:p>
        </p:txBody>
      </p:sp>
      <p:pic>
        <p:nvPicPr>
          <p:cNvPr id="8" name="Picture 3" descr="J:\Documents\Desk_Tools\CERN_logos\icon-lhc-pho-1999-087.gif"/>
          <p:cNvPicPr>
            <a:picLocks noChangeAspect="1" noChangeArrowheads="1"/>
          </p:cNvPicPr>
          <p:nvPr/>
        </p:nvPicPr>
        <p:blipFill>
          <a:blip r:embed="rId2"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cxnSp>
        <p:nvCxnSpPr>
          <p:cNvPr id="9" name="Straight Connector 8"/>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Beam Sharing</a:t>
            </a:r>
            <a:endParaRPr lang="en-GB" dirty="0"/>
          </a:p>
        </p:txBody>
      </p:sp>
      <p:sp>
        <p:nvSpPr>
          <p:cNvPr id="3" name="Content Placeholder 2"/>
          <p:cNvSpPr>
            <a:spLocks noGrp="1"/>
          </p:cNvSpPr>
          <p:nvPr>
            <p:ph idx="1"/>
          </p:nvPr>
        </p:nvSpPr>
        <p:spPr>
          <a:xfrm>
            <a:off x="914400" y="1268760"/>
            <a:ext cx="7772400" cy="5112568"/>
          </a:xfrm>
        </p:spPr>
        <p:txBody>
          <a:bodyPr>
            <a:normAutofit fontScale="85000" lnSpcReduction="20000"/>
          </a:bodyPr>
          <a:lstStyle/>
          <a:p>
            <a:r>
              <a:rPr lang="en-GB" dirty="0" smtClean="0"/>
              <a:t>On the </a:t>
            </a:r>
            <a:r>
              <a:rPr lang="en-GB" dirty="0" err="1" smtClean="0"/>
              <a:t>nTOF</a:t>
            </a:r>
            <a:r>
              <a:rPr lang="en-GB" dirty="0" smtClean="0"/>
              <a:t> cycle only 1 bunch is produced, while 8 can be produced.</a:t>
            </a:r>
          </a:p>
          <a:p>
            <a:r>
              <a:rPr lang="en-GB" dirty="0" smtClean="0"/>
              <a:t>The </a:t>
            </a:r>
            <a:r>
              <a:rPr lang="en-GB" dirty="0" err="1" smtClean="0"/>
              <a:t>nTOF</a:t>
            </a:r>
            <a:r>
              <a:rPr lang="en-GB" dirty="0" smtClean="0"/>
              <a:t> cycle can routinely produce 3x10</a:t>
            </a:r>
            <a:r>
              <a:rPr lang="en-GB" baseline="30000" dirty="0" smtClean="0"/>
              <a:t>13</a:t>
            </a:r>
            <a:r>
              <a:rPr lang="en-GB" dirty="0" smtClean="0"/>
              <a:t> protons in 8 bunches:</a:t>
            </a:r>
          </a:p>
          <a:p>
            <a:pPr lvl="1"/>
            <a:r>
              <a:rPr lang="en-GB" dirty="0" smtClean="0"/>
              <a:t>7 bunches for the PSNF (2.6x10</a:t>
            </a:r>
            <a:r>
              <a:rPr lang="en-GB" baseline="30000" dirty="0" smtClean="0"/>
              <a:t>13</a:t>
            </a:r>
            <a:r>
              <a:rPr lang="en-GB" dirty="0" smtClean="0"/>
              <a:t>)</a:t>
            </a:r>
          </a:p>
          <a:p>
            <a:pPr lvl="1"/>
            <a:r>
              <a:rPr lang="en-GB" dirty="0" smtClean="0"/>
              <a:t>1 bunch for the </a:t>
            </a:r>
            <a:r>
              <a:rPr lang="en-GB" dirty="0" err="1" smtClean="0"/>
              <a:t>nTOF</a:t>
            </a:r>
            <a:r>
              <a:rPr lang="en-GB" dirty="0" smtClean="0"/>
              <a:t> facility (3.8x10</a:t>
            </a:r>
            <a:r>
              <a:rPr lang="en-GB" baseline="30000" dirty="0" smtClean="0"/>
              <a:t>12</a:t>
            </a:r>
            <a:r>
              <a:rPr lang="en-GB" dirty="0" smtClean="0"/>
              <a:t>)</a:t>
            </a:r>
          </a:p>
          <a:p>
            <a:r>
              <a:rPr lang="en-GB" dirty="0" smtClean="0"/>
              <a:t>Putting in total 7 of these cycles in the super cycle:</a:t>
            </a:r>
          </a:p>
          <a:p>
            <a:pPr lvl="1"/>
            <a:r>
              <a:rPr lang="en-GB" dirty="0" smtClean="0"/>
              <a:t>PS can produce ~ 6.7x10</a:t>
            </a:r>
            <a:r>
              <a:rPr lang="en-GB" baseline="30000" dirty="0" smtClean="0"/>
              <a:t>19</a:t>
            </a:r>
            <a:r>
              <a:rPr lang="en-GB" dirty="0" smtClean="0"/>
              <a:t> protons per typical run of 180 </a:t>
            </a:r>
            <a:r>
              <a:rPr lang="en-GB" dirty="0" smtClean="0"/>
              <a:t>days </a:t>
            </a:r>
            <a:endParaRPr lang="en-GB" dirty="0" smtClean="0"/>
          </a:p>
          <a:p>
            <a:pPr lvl="1"/>
            <a:r>
              <a:rPr lang="en-GB" dirty="0" smtClean="0"/>
              <a:t>PS would need 3 to 4 runs (years) to accumulate 2.5x10</a:t>
            </a:r>
            <a:r>
              <a:rPr lang="en-GB" baseline="30000" dirty="0" smtClean="0"/>
              <a:t>20</a:t>
            </a:r>
            <a:r>
              <a:rPr lang="en-GB" dirty="0" smtClean="0"/>
              <a:t> protons, instead of the requested 2 years</a:t>
            </a:r>
            <a:r>
              <a:rPr lang="en-GB" dirty="0" smtClean="0"/>
              <a:t>.</a:t>
            </a:r>
          </a:p>
          <a:p>
            <a:pPr lvl="1"/>
            <a:r>
              <a:rPr lang="en-GB" dirty="0" smtClean="0"/>
              <a:t>Run time can be shortened by extending the years PS run with dedicated PSNF running</a:t>
            </a:r>
            <a:endParaRPr lang="en-GB" dirty="0" smtClean="0"/>
          </a:p>
          <a:p>
            <a:r>
              <a:rPr lang="en-GB" dirty="0" smtClean="0"/>
              <a:t>More efficient use of the CERN PS and no loss of integrated protons for </a:t>
            </a:r>
            <a:r>
              <a:rPr lang="en-GB" dirty="0" err="1" smtClean="0"/>
              <a:t>nTOF</a:t>
            </a:r>
            <a:r>
              <a:rPr lang="en-GB" dirty="0" smtClean="0"/>
              <a:t> (slight increase)</a:t>
            </a:r>
            <a:endParaRPr lang="en-GB" dirty="0"/>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13</a:t>
            </a:fld>
            <a:endParaRPr lang="en-US" dirty="0"/>
          </a:p>
        </p:txBody>
      </p:sp>
      <p:pic>
        <p:nvPicPr>
          <p:cNvPr id="7" name="Picture 3" descr="J:\Documents\Desk_Tools\CERN_logos\icon-lhc-pho-1999-087.gif"/>
          <p:cNvPicPr>
            <a:picLocks noChangeAspect="1" noChangeArrowheads="1"/>
          </p:cNvPicPr>
          <p:nvPr/>
        </p:nvPicPr>
        <p:blipFill>
          <a:blip r:embed="rId2"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cxnSp>
        <p:nvCxnSpPr>
          <p:cNvPr id="8" name="Straight Connector 7"/>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 to TT7 Transfer Line</a:t>
            </a:r>
            <a:endParaRPr lang="en-US" dirty="0"/>
          </a:p>
        </p:txBody>
      </p:sp>
      <p:sp>
        <p:nvSpPr>
          <p:cNvPr id="3" name="Content Placeholder 2"/>
          <p:cNvSpPr>
            <a:spLocks noGrp="1"/>
          </p:cNvSpPr>
          <p:nvPr>
            <p:ph idx="1"/>
          </p:nvPr>
        </p:nvSpPr>
        <p:spPr>
          <a:xfrm>
            <a:off x="928662" y="1313765"/>
            <a:ext cx="7772400" cy="4995555"/>
          </a:xfrm>
        </p:spPr>
        <p:txBody>
          <a:bodyPr>
            <a:normAutofit fontScale="92500" lnSpcReduction="20000"/>
          </a:bodyPr>
          <a:lstStyle/>
          <a:p>
            <a:r>
              <a:rPr lang="en-US" dirty="0" smtClean="0"/>
              <a:t>About 150 m of transfer line to be build</a:t>
            </a:r>
          </a:p>
          <a:p>
            <a:pPr>
              <a:lnSpc>
                <a:spcPct val="110000"/>
              </a:lnSpc>
            </a:pPr>
            <a:r>
              <a:rPr lang="en-US" dirty="0" smtClean="0"/>
              <a:t>No real design made yet</a:t>
            </a:r>
          </a:p>
          <a:p>
            <a:pPr>
              <a:lnSpc>
                <a:spcPct val="110000"/>
              </a:lnSpc>
            </a:pPr>
            <a:r>
              <a:rPr lang="en-US" dirty="0" smtClean="0"/>
              <a:t>Magnet needs for beam transfer line:</a:t>
            </a:r>
          </a:p>
          <a:p>
            <a:pPr lvl="1"/>
            <a:r>
              <a:rPr lang="en-US" sz="2200" dirty="0" smtClean="0"/>
              <a:t>~ 16 Main Dipoles</a:t>
            </a:r>
          </a:p>
          <a:p>
            <a:pPr lvl="1"/>
            <a:r>
              <a:rPr lang="en-US" sz="2200" dirty="0" smtClean="0"/>
              <a:t>~ 14 </a:t>
            </a:r>
            <a:r>
              <a:rPr lang="en-US" sz="2200" dirty="0" err="1" smtClean="0"/>
              <a:t>Quadrupoles</a:t>
            </a:r>
            <a:endParaRPr lang="en-US" sz="2200" dirty="0" smtClean="0"/>
          </a:p>
          <a:p>
            <a:pPr lvl="1"/>
            <a:r>
              <a:rPr lang="en-US" sz="2200" dirty="0" smtClean="0"/>
              <a:t>~ 6 Corrector Dipoles</a:t>
            </a:r>
          </a:p>
          <a:p>
            <a:pPr lvl="1"/>
            <a:r>
              <a:rPr lang="en-US" sz="2200" dirty="0" smtClean="0"/>
              <a:t>Fast switching magnet (~ 200 ms) for sharing</a:t>
            </a:r>
          </a:p>
          <a:p>
            <a:pPr>
              <a:lnSpc>
                <a:spcPct val="110000"/>
              </a:lnSpc>
            </a:pPr>
            <a:r>
              <a:rPr lang="en-US" dirty="0" smtClean="0"/>
              <a:t>Beam instrumentation:</a:t>
            </a:r>
            <a:endParaRPr lang="en-US" sz="3500" dirty="0" smtClean="0"/>
          </a:p>
          <a:p>
            <a:pPr lvl="1"/>
            <a:r>
              <a:rPr lang="en-US" sz="2200" dirty="0" smtClean="0"/>
              <a:t>Beam current transformer</a:t>
            </a:r>
          </a:p>
          <a:p>
            <a:pPr lvl="1"/>
            <a:r>
              <a:rPr lang="en-US" sz="2200" dirty="0" smtClean="0"/>
              <a:t>Beam positioning monitors</a:t>
            </a:r>
          </a:p>
          <a:p>
            <a:pPr lvl="1"/>
            <a:r>
              <a:rPr lang="en-US" sz="2200" dirty="0" smtClean="0"/>
              <a:t>Beam profile measurement</a:t>
            </a:r>
          </a:p>
          <a:p>
            <a:pPr lvl="1"/>
            <a:r>
              <a:rPr lang="en-US" sz="2200" dirty="0" smtClean="0"/>
              <a:t>Beam loss monitors</a:t>
            </a:r>
          </a:p>
          <a:p>
            <a:r>
              <a:rPr lang="en-US" dirty="0" smtClean="0"/>
              <a:t>Primary beam collimator</a:t>
            </a:r>
          </a:p>
          <a:p>
            <a:pPr>
              <a:buNone/>
            </a:pPr>
            <a:endParaRPr lang="en-US" dirty="0" smtClean="0"/>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14</a:t>
            </a:fld>
            <a:endParaRPr lang="en-US" dirty="0"/>
          </a:p>
        </p:txBody>
      </p:sp>
      <p:cxnSp>
        <p:nvCxnSpPr>
          <p:cNvPr id="8" name="Straight Connector 7"/>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3" descr="J:\Documents\Desk_Tools\CERN_logos\icon-lhc-pho-1999-087.gif"/>
          <p:cNvPicPr>
            <a:picLocks noChangeAspect="1" noChangeArrowheads="1"/>
          </p:cNvPicPr>
          <p:nvPr/>
        </p:nvPicPr>
        <p:blipFill>
          <a:blip r:embed="rId2"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12" name="TextBox 11"/>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Contents</a:t>
            </a:r>
            <a:endParaRPr lang="en-US" dirty="0"/>
          </a:p>
        </p:txBody>
      </p:sp>
      <p:sp>
        <p:nvSpPr>
          <p:cNvPr id="3" name="Content Placeholder 2"/>
          <p:cNvSpPr>
            <a:spLocks noGrp="1"/>
          </p:cNvSpPr>
          <p:nvPr>
            <p:ph idx="1"/>
          </p:nvPr>
        </p:nvSpPr>
        <p:spPr/>
        <p:txBody>
          <a:bodyPr/>
          <a:lstStyle/>
          <a:p>
            <a:r>
              <a:rPr lang="en-US" dirty="0" smtClean="0"/>
              <a:t>Why Another Neutrino Facility</a:t>
            </a:r>
          </a:p>
          <a:p>
            <a:r>
              <a:rPr lang="en-US" dirty="0" smtClean="0"/>
              <a:t>PS Proton Beam Production Scheme</a:t>
            </a:r>
          </a:p>
          <a:p>
            <a:r>
              <a:rPr lang="en-US" dirty="0" smtClean="0">
                <a:solidFill>
                  <a:schemeClr val="accent1"/>
                </a:solidFill>
              </a:rPr>
              <a:t>The Infrastructure</a:t>
            </a:r>
          </a:p>
          <a:p>
            <a:r>
              <a:rPr lang="en-US" dirty="0" smtClean="0"/>
              <a:t>Target System and Decay Tube</a:t>
            </a:r>
          </a:p>
          <a:p>
            <a:r>
              <a:rPr lang="en-US" dirty="0" smtClean="0"/>
              <a:t>Present status</a:t>
            </a:r>
          </a:p>
          <a:p>
            <a:r>
              <a:rPr lang="en-US" dirty="0" smtClean="0"/>
              <a:t>Concluding Remarks</a:t>
            </a:r>
            <a:endParaRPr lang="en-US" dirty="0"/>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15</a:t>
            </a:fld>
            <a:endParaRPr lang="en-US" dirty="0"/>
          </a:p>
        </p:txBody>
      </p:sp>
      <p:cxnSp>
        <p:nvCxnSpPr>
          <p:cNvPr id="8" name="Straight Connector 7"/>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2"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pic>
        <p:nvPicPr>
          <p:cNvPr id="10" name="Picture 9" descr="P1010855.JPG"/>
          <p:cNvPicPr>
            <a:picLocks noChangeAspect="1"/>
          </p:cNvPicPr>
          <p:nvPr/>
        </p:nvPicPr>
        <p:blipFill>
          <a:blip r:embed="rId3" cstate="print"/>
          <a:stretch>
            <a:fillRect/>
          </a:stretch>
        </p:blipFill>
        <p:spPr>
          <a:xfrm>
            <a:off x="6012160" y="4104075"/>
            <a:ext cx="2926080" cy="2194560"/>
          </a:xfrm>
          <a:prstGeom prst="rect">
            <a:avLst/>
          </a:prstGeom>
          <a:ln>
            <a:noFill/>
          </a:ln>
          <a:effectLst>
            <a:softEdge rad="112500"/>
          </a:effectLst>
        </p:spPr>
      </p:pic>
      <p:sp>
        <p:nvSpPr>
          <p:cNvPr id="11" name="TextBox 10"/>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Re-use existing infrastructure</a:t>
            </a:r>
            <a:endParaRPr lang="en-GB" dirty="0"/>
          </a:p>
        </p:txBody>
      </p:sp>
      <p:sp>
        <p:nvSpPr>
          <p:cNvPr id="3" name="Content Placeholder 2"/>
          <p:cNvSpPr>
            <a:spLocks noGrp="1"/>
          </p:cNvSpPr>
          <p:nvPr>
            <p:ph idx="1"/>
          </p:nvPr>
        </p:nvSpPr>
        <p:spPr>
          <a:xfrm>
            <a:off x="881590" y="1538790"/>
            <a:ext cx="7772400" cy="4572000"/>
          </a:xfrm>
        </p:spPr>
        <p:txBody>
          <a:bodyPr>
            <a:normAutofit fontScale="92500" lnSpcReduction="10000"/>
          </a:bodyPr>
          <a:lstStyle/>
          <a:p>
            <a:r>
              <a:rPr lang="en-GB" dirty="0" smtClean="0"/>
              <a:t>In the 80’s the PS also provided protons beam to a target for neutrino physics:</a:t>
            </a:r>
          </a:p>
          <a:p>
            <a:pPr lvl="1"/>
            <a:r>
              <a:rPr lang="en-GB" dirty="0" smtClean="0"/>
              <a:t>CDHS </a:t>
            </a:r>
          </a:p>
          <a:p>
            <a:pPr lvl="1"/>
            <a:r>
              <a:rPr lang="en-GB" dirty="0" smtClean="0"/>
              <a:t>CHARM </a:t>
            </a:r>
          </a:p>
          <a:p>
            <a:pPr lvl="1"/>
            <a:r>
              <a:rPr lang="en-GB" dirty="0" smtClean="0"/>
              <a:t>BEBC experiment</a:t>
            </a:r>
          </a:p>
          <a:p>
            <a:r>
              <a:rPr lang="en-GB" dirty="0" smtClean="0"/>
              <a:t>The infra-structure is presently not use and could after thorough consolidation be re-used to house:</a:t>
            </a:r>
          </a:p>
          <a:p>
            <a:pPr lvl="1"/>
            <a:r>
              <a:rPr lang="en-GB" dirty="0" smtClean="0"/>
              <a:t>Primary proton transfer line</a:t>
            </a:r>
          </a:p>
          <a:p>
            <a:pPr lvl="1"/>
            <a:r>
              <a:rPr lang="en-GB" dirty="0" smtClean="0"/>
              <a:t>Target and focusing </a:t>
            </a:r>
          </a:p>
          <a:p>
            <a:pPr lvl="1"/>
            <a:r>
              <a:rPr lang="en-GB" dirty="0" smtClean="0"/>
              <a:t>Decay channel</a:t>
            </a:r>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16</a:t>
            </a:fld>
            <a:endParaRPr lang="en-US" dirty="0"/>
          </a:p>
        </p:txBody>
      </p:sp>
      <p:pic>
        <p:nvPicPr>
          <p:cNvPr id="7" name="Picture 3" descr="J:\Documents\Desk_Tools\CERN_logos\icon-lhc-pho-1999-087.gif"/>
          <p:cNvPicPr>
            <a:picLocks noChangeAspect="1" noChangeArrowheads="1"/>
          </p:cNvPicPr>
          <p:nvPr/>
        </p:nvPicPr>
        <p:blipFill>
          <a:blip r:embed="rId2"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cxnSp>
        <p:nvCxnSpPr>
          <p:cNvPr id="8" name="Straight Connector 7"/>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TT7 Tunnel </a:t>
            </a:r>
            <a:endParaRPr lang="en-US" dirty="0"/>
          </a:p>
        </p:txBody>
      </p:sp>
      <p:sp>
        <p:nvSpPr>
          <p:cNvPr id="3" name="Content Placeholder 2"/>
          <p:cNvSpPr>
            <a:spLocks noGrp="1"/>
          </p:cNvSpPr>
          <p:nvPr>
            <p:ph idx="1"/>
          </p:nvPr>
        </p:nvSpPr>
        <p:spPr>
          <a:xfrm>
            <a:off x="571472" y="1428736"/>
            <a:ext cx="8286808" cy="1000132"/>
          </a:xfrm>
        </p:spPr>
        <p:txBody>
          <a:bodyPr>
            <a:normAutofit/>
          </a:bodyPr>
          <a:lstStyle/>
          <a:p>
            <a:r>
              <a:rPr lang="en-US" dirty="0" smtClean="0"/>
              <a:t>The TT7 tunnel:</a:t>
            </a:r>
            <a:endParaRPr lang="en-US" dirty="0"/>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17</a:t>
            </a:fld>
            <a:endParaRPr lang="en-US" dirty="0"/>
          </a:p>
        </p:txBody>
      </p:sp>
      <p:pic>
        <p:nvPicPr>
          <p:cNvPr id="7" name="Picture 4"/>
          <p:cNvPicPr>
            <a:picLocks noChangeAspect="1" noChangeArrowheads="1"/>
          </p:cNvPicPr>
          <p:nvPr/>
        </p:nvPicPr>
        <p:blipFill>
          <a:blip r:embed="rId2" cstate="print"/>
          <a:srcRect/>
          <a:stretch>
            <a:fillRect/>
          </a:stretch>
        </p:blipFill>
        <p:spPr bwMode="auto">
          <a:xfrm>
            <a:off x="428596" y="4327077"/>
            <a:ext cx="8572560" cy="1745129"/>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428596" y="2060848"/>
            <a:ext cx="8559752" cy="1785949"/>
          </a:xfrm>
          <a:prstGeom prst="rect">
            <a:avLst/>
          </a:prstGeom>
          <a:noFill/>
          <a:ln w="9525">
            <a:noFill/>
            <a:miter lim="800000"/>
            <a:headEnd/>
            <a:tailEnd/>
          </a:ln>
        </p:spPr>
      </p:pic>
      <p:sp>
        <p:nvSpPr>
          <p:cNvPr id="10" name="TextBox 9"/>
          <p:cNvSpPr txBox="1"/>
          <p:nvPr/>
        </p:nvSpPr>
        <p:spPr>
          <a:xfrm>
            <a:off x="8143900" y="2132856"/>
            <a:ext cx="857256" cy="369332"/>
          </a:xfrm>
          <a:prstGeom prst="rect">
            <a:avLst/>
          </a:prstGeom>
          <a:noFill/>
        </p:spPr>
        <p:txBody>
          <a:bodyPr wrap="square" rtlCol="0">
            <a:spAutoFit/>
          </a:bodyPr>
          <a:lstStyle/>
          <a:p>
            <a:r>
              <a:rPr lang="en-US" dirty="0" smtClean="0">
                <a:solidFill>
                  <a:schemeClr val="accent1"/>
                </a:solidFill>
              </a:rPr>
              <a:t>Jura</a:t>
            </a:r>
            <a:endParaRPr lang="en-US" dirty="0">
              <a:solidFill>
                <a:schemeClr val="accent1"/>
              </a:solidFill>
            </a:endParaRPr>
          </a:p>
        </p:txBody>
      </p:sp>
      <p:sp>
        <p:nvSpPr>
          <p:cNvPr id="11" name="TextBox 10"/>
          <p:cNvSpPr txBox="1"/>
          <p:nvPr/>
        </p:nvSpPr>
        <p:spPr>
          <a:xfrm>
            <a:off x="428596" y="3427860"/>
            <a:ext cx="1000132" cy="369332"/>
          </a:xfrm>
          <a:prstGeom prst="rect">
            <a:avLst/>
          </a:prstGeom>
          <a:noFill/>
        </p:spPr>
        <p:txBody>
          <a:bodyPr wrap="square" rtlCol="0">
            <a:spAutoFit/>
          </a:bodyPr>
          <a:lstStyle/>
          <a:p>
            <a:r>
              <a:rPr lang="en-US" dirty="0" smtClean="0">
                <a:solidFill>
                  <a:schemeClr val="accent1"/>
                </a:solidFill>
              </a:rPr>
              <a:t>Geneva</a:t>
            </a:r>
            <a:endParaRPr lang="en-US" dirty="0">
              <a:solidFill>
                <a:schemeClr val="accent1"/>
              </a:solidFill>
            </a:endParaRPr>
          </a:p>
        </p:txBody>
      </p:sp>
      <p:sp>
        <p:nvSpPr>
          <p:cNvPr id="12" name="TextBox 11"/>
          <p:cNvSpPr txBox="1"/>
          <p:nvPr/>
        </p:nvSpPr>
        <p:spPr>
          <a:xfrm>
            <a:off x="500034" y="4714884"/>
            <a:ext cx="1000132" cy="369332"/>
          </a:xfrm>
          <a:prstGeom prst="rect">
            <a:avLst/>
          </a:prstGeom>
          <a:noFill/>
        </p:spPr>
        <p:txBody>
          <a:bodyPr wrap="square" rtlCol="0">
            <a:spAutoFit/>
          </a:bodyPr>
          <a:lstStyle/>
          <a:p>
            <a:r>
              <a:rPr lang="en-US" dirty="0" smtClean="0">
                <a:solidFill>
                  <a:schemeClr val="accent1"/>
                </a:solidFill>
              </a:rPr>
              <a:t>Geneva</a:t>
            </a:r>
            <a:endParaRPr lang="en-US" dirty="0">
              <a:solidFill>
                <a:schemeClr val="accent1"/>
              </a:solidFill>
            </a:endParaRPr>
          </a:p>
        </p:txBody>
      </p:sp>
      <p:sp>
        <p:nvSpPr>
          <p:cNvPr id="13" name="TextBox 12"/>
          <p:cNvSpPr txBox="1"/>
          <p:nvPr/>
        </p:nvSpPr>
        <p:spPr>
          <a:xfrm>
            <a:off x="8143900" y="5429264"/>
            <a:ext cx="857256" cy="369332"/>
          </a:xfrm>
          <a:prstGeom prst="rect">
            <a:avLst/>
          </a:prstGeom>
          <a:noFill/>
        </p:spPr>
        <p:txBody>
          <a:bodyPr wrap="square" rtlCol="0">
            <a:spAutoFit/>
          </a:bodyPr>
          <a:lstStyle/>
          <a:p>
            <a:r>
              <a:rPr lang="en-US" dirty="0" smtClean="0">
                <a:solidFill>
                  <a:schemeClr val="accent1"/>
                </a:solidFill>
              </a:rPr>
              <a:t>Jura</a:t>
            </a:r>
            <a:endParaRPr lang="en-US" dirty="0">
              <a:solidFill>
                <a:schemeClr val="accent1"/>
              </a:solidFill>
            </a:endParaRPr>
          </a:p>
        </p:txBody>
      </p:sp>
      <p:sp>
        <p:nvSpPr>
          <p:cNvPr id="14" name="Right Arrow 13"/>
          <p:cNvSpPr/>
          <p:nvPr/>
        </p:nvSpPr>
        <p:spPr>
          <a:xfrm>
            <a:off x="8143900" y="2418608"/>
            <a:ext cx="64294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8143900" y="5715016"/>
            <a:ext cx="64294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0800000">
            <a:off x="571472" y="3284984"/>
            <a:ext cx="64294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a:off x="642910" y="4572008"/>
            <a:ext cx="64294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0" name="Picture 3" descr="J:\Documents\Desk_Tools\CERN_logos\icon-lhc-pho-1999-087.gif"/>
          <p:cNvPicPr>
            <a:picLocks noChangeAspect="1" noChangeArrowheads="1"/>
          </p:cNvPicPr>
          <p:nvPr/>
        </p:nvPicPr>
        <p:blipFill>
          <a:blip r:embed="rId4"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21" name="TextBox 20"/>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TT7 tunnel </a:t>
            </a:r>
            <a:r>
              <a:rPr lang="en-US" dirty="0" smtClean="0"/>
              <a:t>towards </a:t>
            </a:r>
            <a:r>
              <a:rPr lang="en-US" dirty="0" smtClean="0"/>
              <a:t>the target</a:t>
            </a:r>
            <a:endParaRPr lang="en-US" dirty="0"/>
          </a:p>
        </p:txBody>
      </p:sp>
      <p:pic>
        <p:nvPicPr>
          <p:cNvPr id="7" name="Content Placeholder 6" descr="P1010845.JPG"/>
          <p:cNvPicPr>
            <a:picLocks noGrp="1" noChangeAspect="1"/>
          </p:cNvPicPr>
          <p:nvPr>
            <p:ph idx="1"/>
          </p:nvPr>
        </p:nvPicPr>
        <p:blipFill>
          <a:blip r:embed="rId2" cstate="print"/>
          <a:stretch>
            <a:fillRect/>
          </a:stretch>
        </p:blipFill>
        <p:spPr>
          <a:xfrm>
            <a:off x="1459256" y="1237318"/>
            <a:ext cx="6827520" cy="5120640"/>
          </a:xfrm>
          <a:prstGeom prst="rect">
            <a:avLst/>
          </a:prstGeom>
          <a:ln>
            <a:noFill/>
          </a:ln>
          <a:effectLst>
            <a:softEdge rad="112500"/>
          </a:effectLst>
        </p:spPr>
      </p:pic>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18</a:t>
            </a:fld>
            <a:endParaRPr lang="en-US" dirty="0"/>
          </a:p>
        </p:txBody>
      </p:sp>
      <p:cxnSp>
        <p:nvCxnSpPr>
          <p:cNvPr id="9" name="Straight Connector 8"/>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11" name="TextBox 10"/>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00100" y="1052736"/>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28662" y="426368"/>
            <a:ext cx="7772400" cy="914400"/>
          </a:xfrm>
        </p:spPr>
        <p:txBody>
          <a:bodyPr/>
          <a:lstStyle/>
          <a:p>
            <a:r>
              <a:rPr lang="en-US" dirty="0" smtClean="0"/>
              <a:t>The TT7 Target Cavern</a:t>
            </a:r>
            <a:endParaRPr lang="en-US" dirty="0"/>
          </a:p>
        </p:txBody>
      </p:sp>
      <p:pic>
        <p:nvPicPr>
          <p:cNvPr id="7" name="Content Placeholder 6" descr="P1010847.JPG"/>
          <p:cNvPicPr>
            <a:picLocks noGrp="1" noChangeAspect="1"/>
          </p:cNvPicPr>
          <p:nvPr>
            <p:ph idx="1"/>
          </p:nvPr>
        </p:nvPicPr>
        <p:blipFill>
          <a:blip r:embed="rId2" cstate="print"/>
          <a:stretch>
            <a:fillRect/>
          </a:stretch>
        </p:blipFill>
        <p:spPr>
          <a:xfrm>
            <a:off x="2428860" y="1785926"/>
            <a:ext cx="48768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19</a:t>
            </a:fld>
            <a:endParaRPr lang="en-US" dirty="0" smtClean="0"/>
          </a:p>
        </p:txBody>
      </p:sp>
      <p:pic>
        <p:nvPicPr>
          <p:cNvPr id="9" name="Picture 8" descr="P1010854.JPG"/>
          <p:cNvPicPr>
            <a:picLocks noChangeAspect="1"/>
          </p:cNvPicPr>
          <p:nvPr/>
        </p:nvPicPr>
        <p:blipFill>
          <a:blip r:embed="rId3" cstate="print"/>
          <a:stretch>
            <a:fillRect/>
          </a:stretch>
        </p:blipFill>
        <p:spPr>
          <a:xfrm>
            <a:off x="5929322" y="1000108"/>
            <a:ext cx="2926080" cy="2194560"/>
          </a:xfrm>
          <a:prstGeom prst="rect">
            <a:avLst/>
          </a:prstGeom>
          <a:ln>
            <a:noFill/>
          </a:ln>
          <a:effectLst>
            <a:softEdge rad="112500"/>
          </a:effectLst>
        </p:spPr>
      </p:pic>
      <p:pic>
        <p:nvPicPr>
          <p:cNvPr id="10" name="Picture 9" descr="P1010855.JPG"/>
          <p:cNvPicPr>
            <a:picLocks noChangeAspect="1"/>
          </p:cNvPicPr>
          <p:nvPr/>
        </p:nvPicPr>
        <p:blipFill>
          <a:blip r:embed="rId4" cstate="print"/>
          <a:stretch>
            <a:fillRect/>
          </a:stretch>
        </p:blipFill>
        <p:spPr>
          <a:xfrm>
            <a:off x="6072198" y="4286256"/>
            <a:ext cx="2926080" cy="2194560"/>
          </a:xfrm>
          <a:prstGeom prst="rect">
            <a:avLst/>
          </a:prstGeom>
          <a:ln>
            <a:noFill/>
          </a:ln>
          <a:effectLst>
            <a:softEdge rad="112500"/>
          </a:effectLst>
        </p:spPr>
      </p:pic>
      <p:pic>
        <p:nvPicPr>
          <p:cNvPr id="11" name="Picture 10" descr="P1010853.JPG"/>
          <p:cNvPicPr>
            <a:picLocks noChangeAspect="1"/>
          </p:cNvPicPr>
          <p:nvPr/>
        </p:nvPicPr>
        <p:blipFill>
          <a:blip r:embed="rId5" cstate="print"/>
          <a:stretch>
            <a:fillRect/>
          </a:stretch>
        </p:blipFill>
        <p:spPr>
          <a:xfrm>
            <a:off x="502912" y="1020126"/>
            <a:ext cx="2926080" cy="2194560"/>
          </a:xfrm>
          <a:prstGeom prst="rect">
            <a:avLst/>
          </a:prstGeom>
          <a:ln>
            <a:noFill/>
          </a:ln>
          <a:effectLst>
            <a:softEdge rad="112500"/>
          </a:effectLst>
        </p:spPr>
      </p:pic>
      <p:pic>
        <p:nvPicPr>
          <p:cNvPr id="12" name="Picture 11" descr="P1010852.JPG"/>
          <p:cNvPicPr>
            <a:picLocks noChangeAspect="1"/>
          </p:cNvPicPr>
          <p:nvPr/>
        </p:nvPicPr>
        <p:blipFill>
          <a:blip r:embed="rId6" cstate="print"/>
          <a:stretch>
            <a:fillRect/>
          </a:stretch>
        </p:blipFill>
        <p:spPr>
          <a:xfrm>
            <a:off x="502912" y="4214818"/>
            <a:ext cx="2926080" cy="2194560"/>
          </a:xfrm>
          <a:prstGeom prst="rect">
            <a:avLst/>
          </a:prstGeom>
          <a:ln>
            <a:noFill/>
          </a:ln>
          <a:effectLst>
            <a:softEdge rad="112500"/>
          </a:effectLst>
        </p:spPr>
      </p:pic>
      <p:sp>
        <p:nvSpPr>
          <p:cNvPr id="13" name="TextBox 12"/>
          <p:cNvSpPr txBox="1"/>
          <p:nvPr/>
        </p:nvSpPr>
        <p:spPr>
          <a:xfrm>
            <a:off x="1714480" y="5715016"/>
            <a:ext cx="1626370" cy="646331"/>
          </a:xfrm>
          <a:prstGeom prst="rect">
            <a:avLst/>
          </a:prstGeom>
          <a:solidFill>
            <a:srgbClr val="002060"/>
          </a:solidFill>
        </p:spPr>
        <p:txBody>
          <a:bodyPr wrap="square" rtlCol="0">
            <a:spAutoFit/>
          </a:bodyPr>
          <a:lstStyle/>
          <a:p>
            <a:pPr algn="ctr"/>
            <a:r>
              <a:rPr lang="en-US" dirty="0" smtClean="0"/>
              <a:t>TT7 cavern shaft</a:t>
            </a:r>
            <a:endParaRPr lang="en-US" dirty="0"/>
          </a:p>
        </p:txBody>
      </p:sp>
      <p:sp>
        <p:nvSpPr>
          <p:cNvPr id="14" name="TextBox 13"/>
          <p:cNvSpPr txBox="1"/>
          <p:nvPr/>
        </p:nvSpPr>
        <p:spPr>
          <a:xfrm>
            <a:off x="3929058" y="4857760"/>
            <a:ext cx="1626370" cy="369332"/>
          </a:xfrm>
          <a:prstGeom prst="rect">
            <a:avLst/>
          </a:prstGeom>
          <a:solidFill>
            <a:srgbClr val="002060"/>
          </a:solidFill>
        </p:spPr>
        <p:txBody>
          <a:bodyPr wrap="square" rtlCol="0">
            <a:spAutoFit/>
          </a:bodyPr>
          <a:lstStyle/>
          <a:p>
            <a:pPr algn="ctr"/>
            <a:r>
              <a:rPr lang="en-US" dirty="0" smtClean="0"/>
              <a:t>TT7 cavern</a:t>
            </a:r>
            <a:endParaRPr lang="en-US" dirty="0"/>
          </a:p>
        </p:txBody>
      </p:sp>
      <p:sp>
        <p:nvSpPr>
          <p:cNvPr id="15" name="TextBox 14"/>
          <p:cNvSpPr txBox="1"/>
          <p:nvPr/>
        </p:nvSpPr>
        <p:spPr>
          <a:xfrm>
            <a:off x="6715140" y="4786322"/>
            <a:ext cx="1626370" cy="369332"/>
          </a:xfrm>
          <a:prstGeom prst="rect">
            <a:avLst/>
          </a:prstGeom>
          <a:solidFill>
            <a:srgbClr val="002060"/>
          </a:solidFill>
        </p:spPr>
        <p:txBody>
          <a:bodyPr wrap="square" rtlCol="0">
            <a:spAutoFit/>
          </a:bodyPr>
          <a:lstStyle/>
          <a:p>
            <a:pPr algn="ctr"/>
            <a:r>
              <a:rPr lang="en-US" dirty="0" smtClean="0"/>
              <a:t>TT7 cavern</a:t>
            </a:r>
            <a:endParaRPr lang="en-US" dirty="0"/>
          </a:p>
        </p:txBody>
      </p:sp>
      <p:sp>
        <p:nvSpPr>
          <p:cNvPr id="16" name="TextBox 15"/>
          <p:cNvSpPr txBox="1"/>
          <p:nvPr/>
        </p:nvSpPr>
        <p:spPr>
          <a:xfrm>
            <a:off x="6000760" y="785794"/>
            <a:ext cx="1714512" cy="646331"/>
          </a:xfrm>
          <a:prstGeom prst="rect">
            <a:avLst/>
          </a:prstGeom>
          <a:solidFill>
            <a:srgbClr val="002060"/>
          </a:solidFill>
        </p:spPr>
        <p:txBody>
          <a:bodyPr wrap="square" rtlCol="0">
            <a:spAutoFit/>
          </a:bodyPr>
          <a:lstStyle/>
          <a:p>
            <a:pPr algn="ctr"/>
            <a:r>
              <a:rPr lang="en-US" dirty="0" smtClean="0"/>
              <a:t>TT7 emergency exit</a:t>
            </a:r>
            <a:endParaRPr lang="en-US" dirty="0"/>
          </a:p>
        </p:txBody>
      </p:sp>
      <p:sp>
        <p:nvSpPr>
          <p:cNvPr id="17" name="TextBox 16"/>
          <p:cNvSpPr txBox="1"/>
          <p:nvPr/>
        </p:nvSpPr>
        <p:spPr>
          <a:xfrm>
            <a:off x="571472" y="2500306"/>
            <a:ext cx="2500330" cy="646331"/>
          </a:xfrm>
          <a:prstGeom prst="rect">
            <a:avLst/>
          </a:prstGeom>
          <a:solidFill>
            <a:srgbClr val="002060"/>
          </a:solidFill>
        </p:spPr>
        <p:txBody>
          <a:bodyPr wrap="square" rtlCol="0">
            <a:spAutoFit/>
          </a:bodyPr>
          <a:lstStyle/>
          <a:p>
            <a:pPr algn="ctr"/>
            <a:r>
              <a:rPr lang="en-US" dirty="0" smtClean="0"/>
              <a:t>TT7 cable &amp; ventilation</a:t>
            </a:r>
          </a:p>
          <a:p>
            <a:pPr algn="ctr"/>
            <a:r>
              <a:rPr lang="en-US" dirty="0" smtClean="0"/>
              <a:t>shaft</a:t>
            </a:r>
            <a:endParaRPr lang="en-US" dirty="0"/>
          </a:p>
        </p:txBody>
      </p:sp>
      <p:pic>
        <p:nvPicPr>
          <p:cNvPr id="20" name="Picture 3" descr="J:\Documents\Desk_Tools\CERN_logos\icon-lhc-pho-1999-087.gif"/>
          <p:cNvPicPr>
            <a:picLocks noChangeAspect="1" noChangeArrowheads="1"/>
          </p:cNvPicPr>
          <p:nvPr/>
        </p:nvPicPr>
        <p:blipFill>
          <a:blip r:embed="rId7"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21" name="TextBox 20"/>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Acknowledgements:</a:t>
            </a:r>
            <a:endParaRPr lang="en-US" dirty="0"/>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2</a:t>
            </a:fld>
            <a:endParaRPr lang="en-US" dirty="0"/>
          </a:p>
        </p:txBody>
      </p:sp>
      <p:cxnSp>
        <p:nvCxnSpPr>
          <p:cNvPr id="8" name="Straight Connector 7"/>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2"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10" name="TextBox 9"/>
          <p:cNvSpPr txBox="1"/>
          <p:nvPr/>
        </p:nvSpPr>
        <p:spPr>
          <a:xfrm>
            <a:off x="1043608" y="1668864"/>
            <a:ext cx="7560840" cy="3785652"/>
          </a:xfrm>
          <a:prstGeom prst="rect">
            <a:avLst/>
          </a:prstGeom>
          <a:noFill/>
        </p:spPr>
        <p:txBody>
          <a:bodyPr wrap="square" rtlCol="0">
            <a:spAutoFit/>
          </a:bodyPr>
          <a:lstStyle/>
          <a:p>
            <a:r>
              <a:rPr lang="en-GB" sz="2400" dirty="0" smtClean="0"/>
              <a:t>Thanks to:</a:t>
            </a:r>
          </a:p>
          <a:p>
            <a:endParaRPr lang="en-GB" sz="2400" dirty="0" smtClean="0"/>
          </a:p>
          <a:p>
            <a:r>
              <a:rPr lang="en-US" sz="2400" dirty="0" smtClean="0"/>
              <a:t>Jan Borburgh, Marco Calviani, Tobias Dobers, Ilias Efthymiopoulos, Alfredo Ferrari, Massimo Giovannozzi, Edda Gschwendtner, Alberto Guglielmi, Dominique Missiaen, David Nisbet, Ans Pardons, Francesco Pietropaolo, Youri Robert, Paola Sala, Bernard Vandorpe, Heinz Vincke, Samuel Zeler,</a:t>
            </a:r>
          </a:p>
          <a:p>
            <a:endParaRPr lang="en-GB" sz="2400" dirty="0" smtClean="0"/>
          </a:p>
          <a:p>
            <a:r>
              <a:rPr lang="en-GB" sz="2400" dirty="0" smtClean="0"/>
              <a:t>for fruitful discussions and work done so far.</a:t>
            </a:r>
            <a:endParaRPr lang="en-GB" sz="2400" dirty="0"/>
          </a:p>
        </p:txBody>
      </p:sp>
      <p:sp>
        <p:nvSpPr>
          <p:cNvPr id="11" name="TextBox 10"/>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Dump / </a:t>
            </a:r>
            <a:r>
              <a:rPr lang="en-US" dirty="0" err="1" smtClean="0"/>
              <a:t>Hadron</a:t>
            </a:r>
            <a:r>
              <a:rPr lang="en-US" dirty="0" smtClean="0"/>
              <a:t> Absorber</a:t>
            </a:r>
            <a:endParaRPr lang="en-US" dirty="0"/>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20</a:t>
            </a:fld>
            <a:endParaRPr lang="en-US" dirty="0"/>
          </a:p>
        </p:txBody>
      </p:sp>
      <p:pic>
        <p:nvPicPr>
          <p:cNvPr id="9" name="Content Placeholder 8" descr="P1010867.JPG"/>
          <p:cNvPicPr>
            <a:picLocks noGrp="1" noChangeAspect="1"/>
          </p:cNvPicPr>
          <p:nvPr>
            <p:ph idx="1"/>
          </p:nvPr>
        </p:nvPicPr>
        <p:blipFill>
          <a:blip r:embed="rId2" cstate="print"/>
          <a:stretch>
            <a:fillRect/>
          </a:stretch>
        </p:blipFill>
        <p:spPr>
          <a:xfrm>
            <a:off x="5177704" y="3703258"/>
            <a:ext cx="3714776" cy="2786082"/>
          </a:xfrm>
        </p:spPr>
      </p:pic>
      <p:sp>
        <p:nvSpPr>
          <p:cNvPr id="11" name="Content Placeholder 2"/>
          <p:cNvSpPr txBox="1">
            <a:spLocks/>
          </p:cNvSpPr>
          <p:nvPr/>
        </p:nvSpPr>
        <p:spPr>
          <a:xfrm>
            <a:off x="566555" y="1357298"/>
            <a:ext cx="8577445" cy="1640676"/>
          </a:xfrm>
          <a:prstGeom prst="rect">
            <a:avLst/>
          </a:prstGeom>
        </p:spPr>
        <p:txBody>
          <a:bodyPr vert="horz">
            <a:normAutofit fontScale="92500"/>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4 meter thick beam dump (none sealed iron blocks)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lang="en-US" sz="3000" dirty="0" smtClean="0"/>
              <a:t>~ 65 meter of earth</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No cooling</a:t>
            </a: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 2"/>
          <p:cNvPicPr>
            <a:picLocks noChangeAspect="1" noChangeArrowheads="1"/>
          </p:cNvPicPr>
          <p:nvPr/>
        </p:nvPicPr>
        <p:blipFill>
          <a:blip r:embed="rId3" cstate="print"/>
          <a:srcRect/>
          <a:stretch>
            <a:fillRect/>
          </a:stretch>
        </p:blipFill>
        <p:spPr bwMode="auto">
          <a:xfrm>
            <a:off x="4166955" y="1943835"/>
            <a:ext cx="4786378" cy="2343869"/>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714348" y="2929127"/>
            <a:ext cx="3617398" cy="3605218"/>
          </a:xfrm>
          <a:prstGeom prst="rect">
            <a:avLst/>
          </a:prstGeom>
          <a:noFill/>
          <a:ln w="9525">
            <a:noFill/>
            <a:miter lim="800000"/>
            <a:headEnd/>
            <a:tailEnd/>
          </a:ln>
        </p:spPr>
      </p:pic>
      <p:sp>
        <p:nvSpPr>
          <p:cNvPr id="10" name="TextBox 9"/>
          <p:cNvSpPr txBox="1"/>
          <p:nvPr/>
        </p:nvSpPr>
        <p:spPr>
          <a:xfrm rot="1581942">
            <a:off x="3908892" y="4908321"/>
            <a:ext cx="1587083" cy="830997"/>
          </a:xfrm>
          <a:prstGeom prst="rect">
            <a:avLst/>
          </a:prstGeom>
          <a:solidFill>
            <a:schemeClr val="accent1"/>
          </a:solidFill>
        </p:spPr>
        <p:txBody>
          <a:bodyPr wrap="square" rtlCol="0">
            <a:spAutoFit/>
          </a:bodyPr>
          <a:lstStyle/>
          <a:p>
            <a:pPr algn="ctr"/>
            <a:r>
              <a:rPr lang="en-US" sz="2400" dirty="0" smtClean="0">
                <a:solidFill>
                  <a:schemeClr val="accent2"/>
                </a:solidFill>
              </a:rPr>
              <a:t>To be reviewed !</a:t>
            </a:r>
            <a:endParaRPr lang="en-US" sz="2400" dirty="0">
              <a:solidFill>
                <a:schemeClr val="accent2"/>
              </a:solidFill>
            </a:endParaRPr>
          </a:p>
        </p:txBody>
      </p:sp>
      <p:cxnSp>
        <p:nvCxnSpPr>
          <p:cNvPr id="15" name="Straight Connector 14"/>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4" name="Picture 3" descr="J:\Documents\Desk_Tools\CERN_logos\icon-lhc-pho-1999-087.gif"/>
          <p:cNvPicPr>
            <a:picLocks noChangeAspect="1" noChangeArrowheads="1"/>
          </p:cNvPicPr>
          <p:nvPr/>
        </p:nvPicPr>
        <p:blipFill>
          <a:blip r:embed="rId5"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17" name="TextBox 16"/>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Contents</a:t>
            </a:r>
            <a:endParaRPr lang="en-US" dirty="0"/>
          </a:p>
        </p:txBody>
      </p:sp>
      <p:sp>
        <p:nvSpPr>
          <p:cNvPr id="3" name="Content Placeholder 2"/>
          <p:cNvSpPr>
            <a:spLocks noGrp="1"/>
          </p:cNvSpPr>
          <p:nvPr>
            <p:ph idx="1"/>
          </p:nvPr>
        </p:nvSpPr>
        <p:spPr/>
        <p:txBody>
          <a:bodyPr/>
          <a:lstStyle/>
          <a:p>
            <a:r>
              <a:rPr lang="en-US" dirty="0" smtClean="0"/>
              <a:t>Why Another Neutrino Facility</a:t>
            </a:r>
          </a:p>
          <a:p>
            <a:r>
              <a:rPr lang="en-US" dirty="0" smtClean="0"/>
              <a:t>PS Proton Beam Production Scheme</a:t>
            </a:r>
          </a:p>
          <a:p>
            <a:r>
              <a:rPr lang="en-US" dirty="0" smtClean="0"/>
              <a:t>The Infrastructure</a:t>
            </a:r>
          </a:p>
          <a:p>
            <a:r>
              <a:rPr lang="en-US" dirty="0" smtClean="0">
                <a:solidFill>
                  <a:schemeClr val="accent1"/>
                </a:solidFill>
              </a:rPr>
              <a:t>Target System and Decay Tube/Tunnel</a:t>
            </a:r>
          </a:p>
          <a:p>
            <a:r>
              <a:rPr lang="en-US" dirty="0" smtClean="0"/>
              <a:t>Present status</a:t>
            </a:r>
          </a:p>
          <a:p>
            <a:r>
              <a:rPr lang="en-US" dirty="0" smtClean="0"/>
              <a:t>Concluding Remarks</a:t>
            </a:r>
            <a:endParaRPr lang="en-US" dirty="0"/>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21</a:t>
            </a:fld>
            <a:endParaRPr lang="en-US" dirty="0"/>
          </a:p>
        </p:txBody>
      </p:sp>
      <p:cxnSp>
        <p:nvCxnSpPr>
          <p:cNvPr id="8" name="Straight Connector 7"/>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2"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11" name="TextBox 10"/>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pic>
        <p:nvPicPr>
          <p:cNvPr id="12289" name="Picture 1"/>
          <p:cNvPicPr>
            <a:picLocks noChangeAspect="1" noChangeArrowheads="1"/>
          </p:cNvPicPr>
          <p:nvPr/>
        </p:nvPicPr>
        <p:blipFill>
          <a:blip r:embed="rId3" cstate="print"/>
          <a:srcRect/>
          <a:stretch>
            <a:fillRect/>
          </a:stretch>
        </p:blipFill>
        <p:spPr bwMode="auto">
          <a:xfrm>
            <a:off x="6376680" y="4138919"/>
            <a:ext cx="2515800" cy="22154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Preliminary Target &amp; Focusing Ideas</a:t>
            </a:r>
            <a:endParaRPr lang="en-GB" dirty="0"/>
          </a:p>
        </p:txBody>
      </p:sp>
      <p:sp>
        <p:nvSpPr>
          <p:cNvPr id="3" name="Content Placeholder 2"/>
          <p:cNvSpPr>
            <a:spLocks noGrp="1"/>
          </p:cNvSpPr>
          <p:nvPr>
            <p:ph idx="1"/>
          </p:nvPr>
        </p:nvSpPr>
        <p:spPr>
          <a:xfrm>
            <a:off x="836585" y="1313765"/>
            <a:ext cx="7888070" cy="5265584"/>
          </a:xfrm>
        </p:spPr>
        <p:txBody>
          <a:bodyPr>
            <a:normAutofit fontScale="85000" lnSpcReduction="20000"/>
          </a:bodyPr>
          <a:lstStyle/>
          <a:p>
            <a:r>
              <a:rPr lang="en-GB" dirty="0" smtClean="0"/>
              <a:t>The design has not started, but some ideas are being discussed.</a:t>
            </a:r>
          </a:p>
          <a:p>
            <a:pPr lvl="1"/>
            <a:r>
              <a:rPr lang="en-GB" dirty="0" smtClean="0"/>
              <a:t>Target (partly) inside single horn (E</a:t>
            </a:r>
            <a:r>
              <a:rPr lang="el-GR" dirty="0" smtClean="0"/>
              <a:t>ν</a:t>
            </a:r>
            <a:r>
              <a:rPr lang="en-GB" dirty="0" smtClean="0"/>
              <a:t> ≤ 2 </a:t>
            </a:r>
            <a:r>
              <a:rPr lang="en-GB" dirty="0" err="1" smtClean="0"/>
              <a:t>GeV</a:t>
            </a:r>
            <a:r>
              <a:rPr lang="en-GB" dirty="0" smtClean="0"/>
              <a:t>)</a:t>
            </a:r>
          </a:p>
          <a:p>
            <a:pPr lvl="1"/>
            <a:r>
              <a:rPr lang="en-GB" dirty="0" smtClean="0"/>
              <a:t>Beam synchronous pulsed horn</a:t>
            </a:r>
          </a:p>
          <a:p>
            <a:pPr lvl="1"/>
            <a:r>
              <a:rPr lang="en-GB" dirty="0" smtClean="0"/>
              <a:t>Type of target material to be used </a:t>
            </a:r>
          </a:p>
          <a:p>
            <a:pPr>
              <a:lnSpc>
                <a:spcPct val="120000"/>
              </a:lnSpc>
            </a:pPr>
            <a:r>
              <a:rPr lang="en-GB" dirty="0" smtClean="0"/>
              <a:t>Graphite target rod of &lt;6 mm radius is being considered</a:t>
            </a:r>
          </a:p>
          <a:p>
            <a:pPr>
              <a:lnSpc>
                <a:spcPct val="120000"/>
              </a:lnSpc>
            </a:pPr>
            <a:r>
              <a:rPr lang="en-GB" dirty="0" smtClean="0"/>
              <a:t>Interaction length is ~ 40 cm therefore an ~80 cm long target would be needed</a:t>
            </a:r>
          </a:p>
          <a:p>
            <a:pPr>
              <a:lnSpc>
                <a:spcPct val="120000"/>
              </a:lnSpc>
            </a:pPr>
            <a:r>
              <a:rPr lang="en-GB" dirty="0" smtClean="0"/>
              <a:t>For a 20 </a:t>
            </a:r>
            <a:r>
              <a:rPr lang="en-GB" dirty="0" err="1" smtClean="0"/>
              <a:t>GeV</a:t>
            </a:r>
            <a:r>
              <a:rPr lang="en-GB" dirty="0" smtClean="0"/>
              <a:t>/c beam with 4x10</a:t>
            </a:r>
            <a:r>
              <a:rPr lang="en-GB" baseline="30000" dirty="0" smtClean="0"/>
              <a:t>13</a:t>
            </a:r>
            <a:r>
              <a:rPr lang="en-GB" dirty="0" smtClean="0"/>
              <a:t> </a:t>
            </a:r>
            <a:r>
              <a:rPr lang="en-GB" dirty="0" err="1" smtClean="0"/>
              <a:t>ppp</a:t>
            </a:r>
            <a:r>
              <a:rPr lang="en-GB" dirty="0" smtClean="0"/>
              <a:t> at a 1.2 second repetition rate ~ 1.3 kW is deposited in target</a:t>
            </a:r>
          </a:p>
          <a:p>
            <a:pPr>
              <a:lnSpc>
                <a:spcPct val="120000"/>
              </a:lnSpc>
            </a:pPr>
            <a:r>
              <a:rPr lang="en-GB" dirty="0" smtClean="0"/>
              <a:t>Simulations have started</a:t>
            </a:r>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22</a:t>
            </a:fld>
            <a:endParaRPr lang="en-US" dirty="0"/>
          </a:p>
        </p:txBody>
      </p:sp>
      <p:pic>
        <p:nvPicPr>
          <p:cNvPr id="7" name="Picture 3" descr="J:\Documents\Desk_Tools\CERN_logos\icon-lhc-pho-1999-087.gif"/>
          <p:cNvPicPr>
            <a:picLocks noChangeAspect="1" noChangeArrowheads="1"/>
          </p:cNvPicPr>
          <p:nvPr/>
        </p:nvPicPr>
        <p:blipFill>
          <a:blip r:embed="rId2"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cxnSp>
        <p:nvCxnSpPr>
          <p:cNvPr id="8" name="Straight Connector 7"/>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Beam Parameters</a:t>
            </a:r>
            <a:endParaRPr lang="en-GB" dirty="0"/>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dirty="0"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23</a:t>
            </a:fld>
            <a:endParaRPr lang="en-US" dirty="0"/>
          </a:p>
        </p:txBody>
      </p:sp>
      <p:cxnSp>
        <p:nvCxnSpPr>
          <p:cNvPr id="8" name="Straight Connector 7"/>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1" name="Picture 3" descr="J:\Documents\Desk_Tools\CERN_logos\icon-lhc-pho-1999-087.gif"/>
          <p:cNvPicPr>
            <a:picLocks noChangeAspect="1" noChangeArrowheads="1"/>
          </p:cNvPicPr>
          <p:nvPr/>
        </p:nvPicPr>
        <p:blipFill>
          <a:blip r:embed="rId2"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13" name="Content Placeholder 2"/>
          <p:cNvSpPr txBox="1">
            <a:spLocks/>
          </p:cNvSpPr>
          <p:nvPr/>
        </p:nvSpPr>
        <p:spPr>
          <a:xfrm>
            <a:off x="701570" y="4374105"/>
            <a:ext cx="7772400" cy="2070230"/>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GB"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TextBox 11"/>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graphicFrame>
        <p:nvGraphicFramePr>
          <p:cNvPr id="19" name="Content Placeholder 18"/>
          <p:cNvGraphicFramePr>
            <a:graphicFrameLocks noGrp="1"/>
          </p:cNvGraphicFramePr>
          <p:nvPr>
            <p:ph idx="1"/>
          </p:nvPr>
        </p:nvGraphicFramePr>
        <p:xfrm>
          <a:off x="926595" y="1223755"/>
          <a:ext cx="7830870" cy="2615915"/>
        </p:xfrm>
        <a:graphic>
          <a:graphicData uri="http://schemas.openxmlformats.org/drawingml/2006/table">
            <a:tbl>
              <a:tblPr/>
              <a:tblGrid>
                <a:gridCol w="1864118"/>
                <a:gridCol w="1367837"/>
                <a:gridCol w="1242452"/>
                <a:gridCol w="1118821"/>
                <a:gridCol w="1022507"/>
                <a:gridCol w="1215135"/>
              </a:tblGrid>
              <a:tr h="343163">
                <a:tc rowSpan="2">
                  <a:txBody>
                    <a:bodyPr/>
                    <a:lstStyle/>
                    <a:p>
                      <a:pPr algn="ctr">
                        <a:spcBef>
                          <a:spcPts val="500"/>
                        </a:spcBef>
                        <a:spcAft>
                          <a:spcPts val="250"/>
                        </a:spcAft>
                      </a:pPr>
                      <a:endParaRPr lang="en-GB" sz="1400" b="1" dirty="0">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spcBef>
                          <a:spcPts val="500"/>
                        </a:spcBef>
                        <a:spcAft>
                          <a:spcPts val="250"/>
                        </a:spcAft>
                      </a:pPr>
                      <a:r>
                        <a:rPr lang="en-GB" sz="1800" b="1" dirty="0">
                          <a:latin typeface="Calibri"/>
                          <a:ea typeface="MS Mincho"/>
                          <a:cs typeface="Times New Roman"/>
                        </a:rPr>
                        <a:t>Old neutrino facility</a:t>
                      </a:r>
                      <a:endParaRPr lang="en-GB" sz="1600" b="1" dirty="0">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algn="ctr">
                        <a:spcBef>
                          <a:spcPts val="500"/>
                        </a:spcBef>
                        <a:spcAft>
                          <a:spcPts val="250"/>
                        </a:spcAft>
                      </a:pPr>
                      <a:r>
                        <a:rPr lang="en-GB" sz="1800" b="1" dirty="0">
                          <a:latin typeface="Calibri"/>
                          <a:ea typeface="MS Mincho"/>
                          <a:cs typeface="Times New Roman"/>
                        </a:rPr>
                        <a:t>New neutrino facility</a:t>
                      </a:r>
                      <a:endParaRPr lang="en-GB" sz="1600" b="1" dirty="0">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556937">
                <a:tc vMerge="1">
                  <a:txBody>
                    <a:bodyPr/>
                    <a:lstStyle/>
                    <a:p>
                      <a:endParaRPr lang="en-GB"/>
                    </a:p>
                  </a:txBody>
                  <a:tcPr/>
                </a:tc>
                <a:tc>
                  <a:txBody>
                    <a:bodyPr/>
                    <a:lstStyle/>
                    <a:p>
                      <a:pPr algn="ctr">
                        <a:spcBef>
                          <a:spcPts val="500"/>
                        </a:spcBef>
                        <a:spcAft>
                          <a:spcPts val="250"/>
                        </a:spcAft>
                      </a:pPr>
                      <a:r>
                        <a:rPr lang="en-GB" sz="1400" b="1">
                          <a:latin typeface="Calibri"/>
                          <a:ea typeface="MS Mincho"/>
                          <a:cs typeface="Times New Roman"/>
                        </a:rPr>
                        <a:t>PS dedicated Feb-Mar 1983</a:t>
                      </a:r>
                      <a:endParaRPr lang="en-GB" sz="1200" b="1">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1">
                          <a:latin typeface="Calibri"/>
                          <a:ea typeface="MS Mincho"/>
                          <a:cs typeface="Times New Roman"/>
                        </a:rPr>
                        <a:t>PS parallel 1983 - 1984</a:t>
                      </a:r>
                      <a:endParaRPr lang="en-GB" sz="1200" b="1">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1">
                          <a:latin typeface="Calibri"/>
                          <a:ea typeface="MS Mincho"/>
                          <a:cs typeface="Times New Roman"/>
                        </a:rPr>
                        <a:t>PS dedicated</a:t>
                      </a:r>
                      <a:endParaRPr lang="en-GB" sz="1200" b="1">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1">
                          <a:latin typeface="Calibri"/>
                          <a:ea typeface="MS Mincho"/>
                          <a:cs typeface="Times New Roman"/>
                        </a:rPr>
                        <a:t>PS parasitic</a:t>
                      </a:r>
                      <a:endParaRPr lang="en-GB" sz="1200" b="1">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1" dirty="0">
                          <a:latin typeface="Calibri"/>
                          <a:ea typeface="MS Mincho"/>
                          <a:cs typeface="Times New Roman"/>
                        </a:rPr>
                        <a:t>PS  </a:t>
                      </a:r>
                      <a:r>
                        <a:rPr lang="en-GB" sz="1400" b="1" dirty="0" smtClean="0">
                          <a:latin typeface="Calibri"/>
                          <a:ea typeface="MS Mincho"/>
                          <a:cs typeface="Times New Roman"/>
                        </a:rPr>
                        <a:t>ultimate</a:t>
                      </a:r>
                      <a:r>
                        <a:rPr kumimoji="0" lang="en-GB" sz="1200" b="0" i="0" u="none" strike="noStrike" cap="none" normalizeH="0" baseline="30000" dirty="0" smtClean="0">
                          <a:ln>
                            <a:noFill/>
                          </a:ln>
                          <a:solidFill>
                            <a:schemeClr val="tx1"/>
                          </a:solidFill>
                          <a:effectLst/>
                          <a:latin typeface="Verdana" pitchFamily="34" charset="0"/>
                          <a:ea typeface="Times New Roman" pitchFamily="18" charset="0"/>
                          <a:cs typeface="Times New Roman" pitchFamily="18" charset="0"/>
                          <a:hlinkClick r:id="rId3"/>
                        </a:rPr>
                        <a:t>[</a:t>
                      </a:r>
                      <a:r>
                        <a:rPr kumimoji="0" lang="en-GB" sz="1200" b="0" i="0" u="none" strike="noStrike" cap="none" normalizeH="0" baseline="30000" dirty="0" smtClean="0" bmk="">
                          <a:ln>
                            <a:noFill/>
                          </a:ln>
                          <a:solidFill>
                            <a:schemeClr val="tx1"/>
                          </a:solidFill>
                          <a:effectLst/>
                          <a:latin typeface="Verdana" pitchFamily="34" charset="0"/>
                          <a:ea typeface="Times New Roman" pitchFamily="18" charset="0"/>
                          <a:cs typeface="Times New Roman" pitchFamily="18" charset="0"/>
                          <a:hlinkClick r:id="rId3"/>
                        </a:rPr>
                        <a:t>1]</a:t>
                      </a:r>
                      <a:r>
                        <a:rPr kumimoji="0" lang="en-GB"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t>
                      </a:r>
                      <a:endParaRPr lang="en-GB" sz="1200" b="1" dirty="0">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43163">
                <a:tc>
                  <a:txBody>
                    <a:bodyPr/>
                    <a:lstStyle/>
                    <a:p>
                      <a:pPr algn="l">
                        <a:spcBef>
                          <a:spcPts val="500"/>
                        </a:spcBef>
                        <a:spcAft>
                          <a:spcPts val="250"/>
                        </a:spcAft>
                      </a:pPr>
                      <a:r>
                        <a:rPr lang="en-GB" sz="1400" b="1" dirty="0">
                          <a:latin typeface="Calibri"/>
                          <a:ea typeface="MS Mincho"/>
                          <a:cs typeface="Times New Roman"/>
                        </a:rPr>
                        <a:t>Proton Momentum</a:t>
                      </a:r>
                      <a:endParaRPr lang="en-GB" sz="1200" b="1" dirty="0">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0" dirty="0">
                          <a:latin typeface="Calibri"/>
                          <a:ea typeface="MS Mincho"/>
                          <a:cs typeface="Times New Roman"/>
                        </a:rPr>
                        <a:t>19.2 </a:t>
                      </a:r>
                      <a:r>
                        <a:rPr lang="en-GB" sz="1400" b="0" dirty="0" err="1">
                          <a:latin typeface="Calibri"/>
                          <a:ea typeface="MS Mincho"/>
                          <a:cs typeface="Times New Roman"/>
                        </a:rPr>
                        <a:t>GeV</a:t>
                      </a:r>
                      <a:r>
                        <a:rPr lang="en-GB" sz="1400" b="0" dirty="0">
                          <a:latin typeface="Calibri"/>
                          <a:ea typeface="MS Mincho"/>
                          <a:cs typeface="Times New Roman"/>
                        </a:rPr>
                        <a:t>/c</a:t>
                      </a:r>
                      <a:endParaRPr lang="en-GB" sz="1200" b="1" dirty="0">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0">
                          <a:latin typeface="Calibri"/>
                          <a:ea typeface="MS Mincho"/>
                          <a:cs typeface="Times New Roman"/>
                        </a:rPr>
                        <a:t>19.2 GeV/c</a:t>
                      </a:r>
                      <a:endParaRPr lang="en-GB" sz="1200" b="1">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0">
                          <a:latin typeface="Calibri"/>
                          <a:ea typeface="MS Mincho"/>
                          <a:cs typeface="Times New Roman"/>
                        </a:rPr>
                        <a:t>20 GeV/c</a:t>
                      </a:r>
                      <a:endParaRPr lang="en-GB" sz="1200" b="1">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0">
                          <a:latin typeface="Calibri"/>
                          <a:ea typeface="MS Mincho"/>
                          <a:cs typeface="Times New Roman"/>
                        </a:rPr>
                        <a:t>20 GeV/c</a:t>
                      </a:r>
                      <a:endParaRPr lang="en-GB" sz="1200" b="1">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0" dirty="0">
                          <a:latin typeface="Calibri"/>
                          <a:ea typeface="MS Mincho"/>
                          <a:cs typeface="Times New Roman"/>
                        </a:rPr>
                        <a:t>26 </a:t>
                      </a:r>
                      <a:r>
                        <a:rPr lang="en-GB" sz="1400" b="0" dirty="0" err="1">
                          <a:latin typeface="Calibri"/>
                          <a:ea typeface="MS Mincho"/>
                          <a:cs typeface="Times New Roman"/>
                        </a:rPr>
                        <a:t>GeV</a:t>
                      </a:r>
                      <a:r>
                        <a:rPr lang="en-GB" sz="1400" b="0" dirty="0">
                          <a:latin typeface="Calibri"/>
                          <a:ea typeface="MS Mincho"/>
                          <a:cs typeface="Times New Roman"/>
                        </a:rPr>
                        <a:t>/c</a:t>
                      </a:r>
                      <a:endParaRPr lang="en-GB" sz="1200" b="1" dirty="0">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163">
                <a:tc>
                  <a:txBody>
                    <a:bodyPr/>
                    <a:lstStyle/>
                    <a:p>
                      <a:pPr algn="l">
                        <a:spcBef>
                          <a:spcPts val="500"/>
                        </a:spcBef>
                        <a:spcAft>
                          <a:spcPts val="250"/>
                        </a:spcAft>
                      </a:pPr>
                      <a:r>
                        <a:rPr lang="en-GB" sz="1400" b="1" dirty="0">
                          <a:latin typeface="Calibri"/>
                          <a:ea typeface="MS Mincho"/>
                          <a:cs typeface="Times New Roman"/>
                        </a:rPr>
                        <a:t>Protons/pulse</a:t>
                      </a:r>
                      <a:endParaRPr lang="en-GB" sz="1200" b="1" dirty="0">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0" dirty="0">
                          <a:latin typeface="Calibri"/>
                          <a:ea typeface="MS Mincho"/>
                          <a:cs typeface="Times New Roman"/>
                        </a:rPr>
                        <a:t>1.25x10</a:t>
                      </a:r>
                      <a:r>
                        <a:rPr lang="en-GB" sz="1400" b="0" baseline="30000" dirty="0">
                          <a:latin typeface="Calibri"/>
                          <a:ea typeface="MS Mincho"/>
                          <a:cs typeface="Times New Roman"/>
                        </a:rPr>
                        <a:t>13</a:t>
                      </a:r>
                      <a:endParaRPr lang="en-GB" sz="1200" b="1" dirty="0">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0" dirty="0">
                          <a:latin typeface="Calibri"/>
                          <a:ea typeface="MS Mincho"/>
                          <a:cs typeface="Times New Roman"/>
                        </a:rPr>
                        <a:t>1.2x10</a:t>
                      </a:r>
                      <a:r>
                        <a:rPr lang="en-GB" sz="1400" b="0" baseline="30000" dirty="0">
                          <a:latin typeface="Calibri"/>
                          <a:ea typeface="MS Mincho"/>
                          <a:cs typeface="Times New Roman"/>
                        </a:rPr>
                        <a:t>13</a:t>
                      </a:r>
                      <a:endParaRPr lang="en-GB" sz="1200" b="1" dirty="0">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0">
                          <a:latin typeface="Calibri"/>
                          <a:ea typeface="MS Mincho"/>
                          <a:cs typeface="Times New Roman"/>
                        </a:rPr>
                        <a:t>3x10</a:t>
                      </a:r>
                      <a:r>
                        <a:rPr lang="en-GB" sz="1400" b="0" baseline="30000">
                          <a:latin typeface="Calibri"/>
                          <a:ea typeface="MS Mincho"/>
                          <a:cs typeface="Times New Roman"/>
                        </a:rPr>
                        <a:t>13</a:t>
                      </a:r>
                      <a:endParaRPr lang="en-GB" sz="1200" b="1">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0">
                          <a:latin typeface="Calibri"/>
                          <a:ea typeface="MS Mincho"/>
                          <a:cs typeface="Times New Roman"/>
                        </a:rPr>
                        <a:t>2.6x10</a:t>
                      </a:r>
                      <a:r>
                        <a:rPr lang="en-GB" sz="1400" b="0" baseline="30000">
                          <a:latin typeface="Calibri"/>
                          <a:ea typeface="MS Mincho"/>
                          <a:cs typeface="Times New Roman"/>
                        </a:rPr>
                        <a:t>13</a:t>
                      </a:r>
                      <a:endParaRPr lang="en-GB" sz="1200" b="1">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0" dirty="0">
                          <a:latin typeface="Calibri"/>
                          <a:ea typeface="MS Mincho"/>
                          <a:cs typeface="Times New Roman"/>
                        </a:rPr>
                        <a:t>4x10</a:t>
                      </a:r>
                      <a:r>
                        <a:rPr lang="en-GB" sz="1400" b="0" baseline="30000" dirty="0">
                          <a:latin typeface="Calibri"/>
                          <a:ea typeface="MS Mincho"/>
                          <a:cs typeface="Times New Roman"/>
                        </a:rPr>
                        <a:t>13</a:t>
                      </a:r>
                      <a:endParaRPr lang="en-GB" sz="1200" b="1" dirty="0">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163">
                <a:tc>
                  <a:txBody>
                    <a:bodyPr/>
                    <a:lstStyle/>
                    <a:p>
                      <a:pPr algn="l">
                        <a:spcBef>
                          <a:spcPts val="500"/>
                        </a:spcBef>
                        <a:spcAft>
                          <a:spcPts val="250"/>
                        </a:spcAft>
                      </a:pPr>
                      <a:r>
                        <a:rPr lang="en-GB" sz="1400" b="1">
                          <a:latin typeface="Calibri"/>
                          <a:ea typeface="MS Mincho"/>
                          <a:cs typeface="Times New Roman"/>
                        </a:rPr>
                        <a:t>Max. rep. rate</a:t>
                      </a:r>
                      <a:endParaRPr lang="en-GB" sz="1200" b="1">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0" dirty="0">
                          <a:latin typeface="Calibri"/>
                          <a:ea typeface="MS Mincho"/>
                          <a:cs typeface="Times New Roman"/>
                        </a:rPr>
                        <a:t>1.2 s</a:t>
                      </a:r>
                      <a:endParaRPr lang="en-GB" sz="1200" b="1" dirty="0">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0">
                          <a:latin typeface="Calibri"/>
                          <a:ea typeface="MS Mincho"/>
                          <a:cs typeface="Times New Roman"/>
                        </a:rPr>
                        <a:t>14.4 s</a:t>
                      </a:r>
                      <a:endParaRPr lang="en-GB" sz="1200" b="1">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0">
                          <a:latin typeface="Calibri"/>
                          <a:ea typeface="MS Mincho"/>
                          <a:cs typeface="Times New Roman"/>
                        </a:rPr>
                        <a:t>1.2 s</a:t>
                      </a:r>
                      <a:endParaRPr lang="en-GB" sz="1200" b="1">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0">
                          <a:latin typeface="Calibri"/>
                          <a:ea typeface="MS Mincho"/>
                          <a:cs typeface="Times New Roman"/>
                        </a:rPr>
                        <a:t>1.2 s</a:t>
                      </a:r>
                      <a:endParaRPr lang="en-GB" sz="1200" b="1">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0" dirty="0" smtClean="0">
                          <a:latin typeface="Calibri"/>
                          <a:ea typeface="MS Mincho"/>
                          <a:cs typeface="Times New Roman"/>
                        </a:rPr>
                        <a:t>1.2 s</a:t>
                      </a:r>
                      <a:endParaRPr lang="en-GB" sz="1200" b="1" dirty="0">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163">
                <a:tc>
                  <a:txBody>
                    <a:bodyPr/>
                    <a:lstStyle/>
                    <a:p>
                      <a:pPr algn="l">
                        <a:spcBef>
                          <a:spcPts val="500"/>
                        </a:spcBef>
                        <a:spcAft>
                          <a:spcPts val="250"/>
                        </a:spcAft>
                      </a:pPr>
                      <a:r>
                        <a:rPr lang="en-GB" sz="1400" b="1">
                          <a:latin typeface="Calibri"/>
                          <a:ea typeface="MS Mincho"/>
                          <a:cs typeface="Times New Roman"/>
                        </a:rPr>
                        <a:t>Beam energy</a:t>
                      </a:r>
                      <a:endParaRPr lang="en-GB" sz="1200" b="1">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0" dirty="0">
                          <a:latin typeface="Calibri"/>
                          <a:ea typeface="MS Mincho"/>
                          <a:cs typeface="Times New Roman"/>
                        </a:rPr>
                        <a:t>38 kJ</a:t>
                      </a:r>
                      <a:endParaRPr lang="en-GB" sz="1200" b="1" dirty="0">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0">
                          <a:latin typeface="Calibri"/>
                          <a:ea typeface="MS Mincho"/>
                          <a:cs typeface="Times New Roman"/>
                        </a:rPr>
                        <a:t>38 kJ</a:t>
                      </a:r>
                      <a:endParaRPr lang="en-GB" sz="1200" b="1">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0" dirty="0">
                          <a:latin typeface="Calibri"/>
                          <a:ea typeface="MS Mincho"/>
                          <a:cs typeface="Times New Roman"/>
                        </a:rPr>
                        <a:t>96 kJ</a:t>
                      </a:r>
                      <a:endParaRPr lang="en-GB" sz="1200" b="1" dirty="0">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0">
                          <a:latin typeface="Calibri"/>
                          <a:ea typeface="MS Mincho"/>
                          <a:cs typeface="Times New Roman"/>
                        </a:rPr>
                        <a:t>84 kJ</a:t>
                      </a:r>
                      <a:endParaRPr lang="en-GB" sz="1200" b="1">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0" dirty="0">
                          <a:latin typeface="Calibri"/>
                          <a:ea typeface="MS Mincho"/>
                          <a:cs typeface="Times New Roman"/>
                        </a:rPr>
                        <a:t>166 kJ</a:t>
                      </a:r>
                      <a:endParaRPr lang="en-GB" sz="1200" b="1" dirty="0">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163">
                <a:tc>
                  <a:txBody>
                    <a:bodyPr/>
                    <a:lstStyle/>
                    <a:p>
                      <a:pPr algn="l">
                        <a:spcBef>
                          <a:spcPts val="500"/>
                        </a:spcBef>
                        <a:spcAft>
                          <a:spcPts val="250"/>
                        </a:spcAft>
                      </a:pPr>
                      <a:r>
                        <a:rPr lang="en-GB" sz="1400" b="1">
                          <a:latin typeface="Calibri"/>
                          <a:ea typeface="MS Mincho"/>
                          <a:cs typeface="Times New Roman"/>
                        </a:rPr>
                        <a:t>Average beam power</a:t>
                      </a:r>
                      <a:endParaRPr lang="en-GB" sz="1200" b="1">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1" dirty="0">
                          <a:latin typeface="Calibri"/>
                          <a:ea typeface="MS Mincho"/>
                          <a:cs typeface="Times New Roman"/>
                        </a:rPr>
                        <a:t>32 kW</a:t>
                      </a:r>
                      <a:endParaRPr lang="en-GB" sz="1200" b="1" dirty="0">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1" dirty="0">
                          <a:latin typeface="Calibri"/>
                          <a:ea typeface="MS Mincho"/>
                          <a:cs typeface="Times New Roman"/>
                        </a:rPr>
                        <a:t>2.5 kW</a:t>
                      </a:r>
                      <a:endParaRPr lang="en-GB" sz="1200" b="1" dirty="0">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500"/>
                        </a:spcBef>
                        <a:spcAft>
                          <a:spcPts val="250"/>
                        </a:spcAft>
                      </a:pPr>
                      <a:r>
                        <a:rPr lang="en-GB" sz="1400" b="1" dirty="0">
                          <a:latin typeface="Calibri"/>
                          <a:ea typeface="MS Mincho"/>
                          <a:cs typeface="Times New Roman"/>
                        </a:rPr>
                        <a:t>80 kW</a:t>
                      </a:r>
                      <a:endParaRPr lang="en-GB" sz="1200" b="1" dirty="0">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ctr">
                        <a:spcBef>
                          <a:spcPts val="500"/>
                        </a:spcBef>
                        <a:spcAft>
                          <a:spcPts val="250"/>
                        </a:spcAft>
                        <a:buFont typeface="+mj-lt"/>
                        <a:buNone/>
                      </a:pPr>
                      <a:r>
                        <a:rPr lang="en-GB" sz="1400" b="1" dirty="0" smtClean="0">
                          <a:latin typeface="Calibri"/>
                          <a:ea typeface="MS Mincho"/>
                          <a:cs typeface="Times New Roman"/>
                        </a:rPr>
                        <a:t>70 kW</a:t>
                      </a:r>
                      <a:endParaRPr lang="en-GB" sz="1200" b="1" dirty="0">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ctr">
                        <a:spcBef>
                          <a:spcPts val="500"/>
                        </a:spcBef>
                        <a:spcAft>
                          <a:spcPts val="250"/>
                        </a:spcAft>
                      </a:pPr>
                      <a:r>
                        <a:rPr lang="en-GB" sz="1400" b="1" dirty="0">
                          <a:latin typeface="Calibri"/>
                          <a:ea typeface="MS Mincho"/>
                          <a:cs typeface="Times New Roman"/>
                        </a:rPr>
                        <a:t>140 kW</a:t>
                      </a:r>
                      <a:endParaRPr lang="en-GB" sz="1200" b="1" dirty="0">
                        <a:latin typeface="Verdana"/>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
            </a:r>
            <a:br>
              <a:rPr kumimoji="0" lang="en-GB" sz="1800" b="0" i="0" u="none" strike="noStrike" cap="none" normalizeH="0" baseline="0" smtClean="0">
                <a:ln>
                  <a:noFill/>
                </a:ln>
                <a:solidFill>
                  <a:schemeClr val="tx1"/>
                </a:solidFill>
                <a:effectLst/>
                <a:latin typeface="Arial" pitchFamily="34" charset="0"/>
                <a:cs typeface="Arial" pitchFamily="34" charset="0"/>
              </a:rPr>
            </a:b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3851920" y="3789040"/>
            <a:ext cx="4905544"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30000" dirty="0" smtClean="0">
                <a:ln>
                  <a:noFill/>
                </a:ln>
                <a:solidFill>
                  <a:schemeClr val="tx1"/>
                </a:solidFill>
                <a:effectLst/>
                <a:latin typeface="Verdana" pitchFamily="34" charset="0"/>
                <a:ea typeface="Times New Roman" pitchFamily="18" charset="0"/>
                <a:cs typeface="Times New Roman" pitchFamily="18" charset="0"/>
                <a:hlinkClick r:id="rId3"/>
              </a:rPr>
              <a:t>[</a:t>
            </a:r>
            <a:r>
              <a:rPr kumimoji="0" lang="en-GB" sz="1200" b="0" i="0" u="none" strike="noStrike" cap="none" normalizeH="0" baseline="30000" dirty="0" smtClean="0" bmk="">
                <a:ln>
                  <a:noFill/>
                </a:ln>
                <a:solidFill>
                  <a:schemeClr val="tx1"/>
                </a:solidFill>
                <a:effectLst/>
                <a:latin typeface="Verdana" pitchFamily="34" charset="0"/>
                <a:ea typeface="Times New Roman" pitchFamily="18" charset="0"/>
                <a:cs typeface="Times New Roman" pitchFamily="18" charset="0"/>
                <a:hlinkClick r:id="rId3"/>
              </a:rPr>
              <a:t>1]</a:t>
            </a:r>
            <a:r>
              <a:rPr kumimoji="0" lang="en-GB"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t>
            </a:r>
            <a:r>
              <a:rPr kumimoji="0" lang="en-GB" sz="10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The PS ultimate beam is presently not possible, but could perhaps be in reach after the completions of the LHC Injector Upgrade (LIU) project.</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5" name="Straight Connector 14"/>
          <p:cNvCxnSpPr/>
          <p:nvPr/>
        </p:nvCxnSpPr>
        <p:spPr>
          <a:xfrm rot="16200000" flipH="1">
            <a:off x="1354144" y="2557027"/>
            <a:ext cx="265529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4031940" y="2534525"/>
            <a:ext cx="261028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7407316" y="2534526"/>
            <a:ext cx="2610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81590" y="2084475"/>
            <a:ext cx="78308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3993" y="2962071"/>
            <a:ext cx="1755193"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064331" y="2737047"/>
            <a:ext cx="220524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5404592" y="2737047"/>
            <a:ext cx="220524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439707" y="2737047"/>
            <a:ext cx="220524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681790" y="1229380"/>
            <a:ext cx="60306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81590" y="3839670"/>
            <a:ext cx="783087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Content Placeholder 2"/>
          <p:cNvSpPr txBox="1">
            <a:spLocks/>
          </p:cNvSpPr>
          <p:nvPr/>
        </p:nvSpPr>
        <p:spPr>
          <a:xfrm>
            <a:off x="836585" y="4374105"/>
            <a:ext cx="7772400" cy="1890210"/>
          </a:xfrm>
          <a:prstGeom prst="rect">
            <a:avLst/>
          </a:prstGeom>
        </p:spPr>
        <p:txBody>
          <a:bodyPr vert="horz">
            <a:normAutofit fontScale="77500" lnSpcReduction="20000"/>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lang="en-GB" sz="3000" dirty="0" smtClean="0"/>
              <a:t>Running with 7 cycles in the previously mentioned super cycle with PS parasitic beam</a:t>
            </a: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lang="en-GB" sz="2600" dirty="0" smtClean="0"/>
              <a:t>Corresponds to 21% duty cycle and </a:t>
            </a:r>
            <a:r>
              <a:rPr lang="en-GB" sz="2600" dirty="0" smtClean="0">
                <a:sym typeface="Wingdings" pitchFamily="2" charset="2"/>
              </a:rPr>
              <a:t>15 kW beam </a:t>
            </a:r>
            <a:r>
              <a:rPr lang="en-GB" sz="2600" dirty="0" smtClean="0">
                <a:sym typeface="Wingdings" pitchFamily="2" charset="2"/>
              </a:rPr>
              <a:t>power</a:t>
            </a:r>
            <a:endParaRPr lang="en-GB" sz="2800" dirty="0" smtClean="0"/>
          </a:p>
          <a:p>
            <a:pPr marL="411480" lvl="0" indent="-342900">
              <a:spcBef>
                <a:spcPts val="700"/>
              </a:spcBef>
              <a:buClr>
                <a:schemeClr val="tx2"/>
              </a:buClr>
              <a:buSzPct val="95000"/>
              <a:buFont typeface="Wingdings"/>
              <a:buChar char=""/>
              <a:defRPr/>
            </a:pPr>
            <a:r>
              <a:rPr lang="en-GB" sz="2800" dirty="0" smtClean="0"/>
              <a:t>To complete experiment dedicated running during short periods at 80% - 100% </a:t>
            </a:r>
            <a:r>
              <a:rPr lang="en-GB" sz="2800" dirty="0" smtClean="0"/>
              <a:t>duty cycle (80 kW) is </a:t>
            </a:r>
            <a:r>
              <a:rPr lang="en-GB" sz="2800" dirty="0" smtClean="0"/>
              <a:t>needed</a:t>
            </a:r>
            <a:endParaRPr kumimoji="0" lang="en-GB"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Decay Tunnel</a:t>
            </a:r>
            <a:endParaRPr lang="en-US" dirty="0"/>
          </a:p>
        </p:txBody>
      </p:sp>
      <p:sp>
        <p:nvSpPr>
          <p:cNvPr id="3" name="Content Placeholder 2"/>
          <p:cNvSpPr>
            <a:spLocks noGrp="1"/>
          </p:cNvSpPr>
          <p:nvPr>
            <p:ph idx="1"/>
          </p:nvPr>
        </p:nvSpPr>
        <p:spPr>
          <a:xfrm>
            <a:off x="928662" y="1223755"/>
            <a:ext cx="7772400" cy="1485165"/>
          </a:xfrm>
        </p:spPr>
        <p:txBody>
          <a:bodyPr>
            <a:normAutofit fontScale="85000" lnSpcReduction="20000"/>
          </a:bodyPr>
          <a:lstStyle/>
          <a:p>
            <a:r>
              <a:rPr lang="en-US" dirty="0" smtClean="0"/>
              <a:t>The available decay tunnel is 50 meters long</a:t>
            </a:r>
          </a:p>
          <a:p>
            <a:r>
              <a:rPr lang="en-US" dirty="0" smtClean="0"/>
              <a:t>Cross section:</a:t>
            </a:r>
          </a:p>
          <a:p>
            <a:pPr lvl="1"/>
            <a:r>
              <a:rPr lang="en-US" dirty="0" smtClean="0"/>
              <a:t>3.5 x 2.8 m2 for the 1</a:t>
            </a:r>
            <a:r>
              <a:rPr lang="en-US" baseline="30000" dirty="0" smtClean="0"/>
              <a:t>st</a:t>
            </a:r>
            <a:r>
              <a:rPr lang="en-US" dirty="0" smtClean="0"/>
              <a:t> 25 m</a:t>
            </a:r>
          </a:p>
          <a:p>
            <a:pPr lvl="1"/>
            <a:r>
              <a:rPr lang="en-US" dirty="0" smtClean="0"/>
              <a:t>5.0 x 2.8 m2 for the remainder</a:t>
            </a:r>
          </a:p>
          <a:p>
            <a:pPr lvl="1"/>
            <a:endParaRPr lang="en-US" dirty="0"/>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24</a:t>
            </a:fld>
            <a:endParaRPr lang="en-US" dirty="0"/>
          </a:p>
        </p:txBody>
      </p:sp>
      <p:cxnSp>
        <p:nvCxnSpPr>
          <p:cNvPr id="8" name="Straight Connector 7"/>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cstate="print"/>
          <a:srcRect/>
          <a:stretch>
            <a:fillRect/>
          </a:stretch>
        </p:blipFill>
        <p:spPr bwMode="auto">
          <a:xfrm>
            <a:off x="928662" y="2753925"/>
            <a:ext cx="7910530" cy="2281751"/>
          </a:xfrm>
          <a:prstGeom prst="rect">
            <a:avLst/>
          </a:prstGeom>
          <a:noFill/>
          <a:ln w="9525">
            <a:noFill/>
            <a:miter lim="800000"/>
            <a:headEnd/>
            <a:tailEnd/>
          </a:ln>
        </p:spPr>
      </p:pic>
      <p:sp>
        <p:nvSpPr>
          <p:cNvPr id="11" name="Content Placeholder 2"/>
          <p:cNvSpPr txBox="1">
            <a:spLocks/>
          </p:cNvSpPr>
          <p:nvPr/>
        </p:nvSpPr>
        <p:spPr>
          <a:xfrm>
            <a:off x="1000100" y="5139190"/>
            <a:ext cx="7772400" cy="1260140"/>
          </a:xfrm>
          <a:prstGeom prst="rect">
            <a:avLst/>
          </a:prstGeom>
        </p:spPr>
        <p:txBody>
          <a:bodyPr vert="horz">
            <a:normAutofit fontScale="77500" lnSpcReduction="20000"/>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800" b="0" i="0" u="none" strike="noStrike" kern="1200" cap="none" spc="0" normalizeH="0" baseline="0" noProof="0" dirty="0" smtClean="0">
                <a:ln>
                  <a:noFill/>
                </a:ln>
                <a:effectLst/>
                <a:uLnTx/>
                <a:uFillTx/>
                <a:latin typeface="+mn-lt"/>
                <a:ea typeface="+mn-ea"/>
                <a:cs typeface="+mn-cs"/>
              </a:rPr>
              <a:t>No v</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acuum or helium</a:t>
            </a:r>
            <a:r>
              <a:rPr kumimoji="0" lang="en-US" sz="2800" b="0" i="0" u="none" strike="noStrike" kern="1200" cap="none" spc="0" normalizeH="0" noProof="0" dirty="0" smtClean="0">
                <a:ln>
                  <a:noFill/>
                </a:ln>
                <a:solidFill>
                  <a:schemeClr val="tx1"/>
                </a:solidFill>
                <a:effectLst/>
                <a:uLnTx/>
                <a:uFillTx/>
                <a:latin typeface="+mn-lt"/>
                <a:ea typeface="+mn-ea"/>
                <a:cs typeface="+mn-cs"/>
              </a:rPr>
              <a:t> filled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decay tube available </a:t>
            </a:r>
            <a:r>
              <a:rPr lang="en-US" sz="2800" dirty="0" smtClean="0">
                <a:sym typeface="Wingdings" pitchFamily="2" charset="2"/>
              </a:rPr>
              <a:t></a:t>
            </a:r>
            <a:r>
              <a:rPr kumimoji="0" lang="en-US" sz="2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to be considered</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lang="en-US" sz="2800" dirty="0" smtClean="0">
                <a:sym typeface="Wingdings" pitchFamily="2" charset="2"/>
              </a:rPr>
              <a:t>Consider also </a:t>
            </a:r>
            <a:r>
              <a:rPr lang="en-US" sz="2800" dirty="0" err="1" smtClean="0">
                <a:sym typeface="Wingdings" pitchFamily="2" charset="2"/>
              </a:rPr>
              <a:t>muon</a:t>
            </a:r>
            <a:r>
              <a:rPr lang="en-US" sz="2800" dirty="0" smtClean="0">
                <a:sym typeface="Wingdings" pitchFamily="2" charset="2"/>
              </a:rPr>
              <a:t> detectors for beam steering and target/horn alignment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13" name="TextBox 12"/>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Contents</a:t>
            </a:r>
            <a:endParaRPr lang="en-US" dirty="0"/>
          </a:p>
        </p:txBody>
      </p:sp>
      <p:sp>
        <p:nvSpPr>
          <p:cNvPr id="3" name="Content Placeholder 2"/>
          <p:cNvSpPr>
            <a:spLocks noGrp="1"/>
          </p:cNvSpPr>
          <p:nvPr>
            <p:ph idx="1"/>
          </p:nvPr>
        </p:nvSpPr>
        <p:spPr/>
        <p:txBody>
          <a:bodyPr/>
          <a:lstStyle/>
          <a:p>
            <a:r>
              <a:rPr lang="en-US" dirty="0" smtClean="0"/>
              <a:t>Why Another Neutrino Facility</a:t>
            </a:r>
          </a:p>
          <a:p>
            <a:r>
              <a:rPr lang="en-US" dirty="0" smtClean="0"/>
              <a:t>PS Proton Beam Production Scheme</a:t>
            </a:r>
          </a:p>
          <a:p>
            <a:r>
              <a:rPr lang="en-US" dirty="0" smtClean="0"/>
              <a:t>The Infrastructure</a:t>
            </a:r>
          </a:p>
          <a:p>
            <a:r>
              <a:rPr lang="en-US" dirty="0" smtClean="0"/>
              <a:t>Target System and Decay Tube/Tunnel</a:t>
            </a:r>
          </a:p>
          <a:p>
            <a:r>
              <a:rPr lang="en-US" dirty="0" smtClean="0">
                <a:solidFill>
                  <a:schemeClr val="accent1"/>
                </a:solidFill>
              </a:rPr>
              <a:t>Present status</a:t>
            </a:r>
          </a:p>
          <a:p>
            <a:r>
              <a:rPr lang="en-US" dirty="0" smtClean="0"/>
              <a:t>Concluding Remarks</a:t>
            </a:r>
            <a:endParaRPr lang="en-US" dirty="0"/>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25</a:t>
            </a:fld>
            <a:endParaRPr lang="en-US" dirty="0"/>
          </a:p>
        </p:txBody>
      </p:sp>
      <p:cxnSp>
        <p:nvCxnSpPr>
          <p:cNvPr id="8" name="Straight Connector 7"/>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2"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11" name="TextBox 10"/>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pic>
        <p:nvPicPr>
          <p:cNvPr id="12" name="Picture 1"/>
          <p:cNvPicPr>
            <a:picLocks noChangeAspect="1" noChangeArrowheads="1"/>
          </p:cNvPicPr>
          <p:nvPr/>
        </p:nvPicPr>
        <p:blipFill>
          <a:blip r:embed="rId3" cstate="print"/>
          <a:srcRect/>
          <a:stretch>
            <a:fillRect/>
          </a:stretch>
        </p:blipFill>
        <p:spPr bwMode="auto">
          <a:xfrm>
            <a:off x="5247075" y="4779150"/>
            <a:ext cx="3645405" cy="13360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 Status</a:t>
            </a:r>
            <a:endParaRPr lang="en-GB" dirty="0"/>
          </a:p>
        </p:txBody>
      </p:sp>
      <p:sp>
        <p:nvSpPr>
          <p:cNvPr id="3" name="Content Placeholder 2"/>
          <p:cNvSpPr>
            <a:spLocks noGrp="1"/>
          </p:cNvSpPr>
          <p:nvPr>
            <p:ph idx="1"/>
          </p:nvPr>
        </p:nvSpPr>
        <p:spPr>
          <a:xfrm>
            <a:off x="791581" y="1448780"/>
            <a:ext cx="8010889" cy="4860540"/>
          </a:xfrm>
        </p:spPr>
        <p:txBody>
          <a:bodyPr>
            <a:normAutofit fontScale="85000" lnSpcReduction="20000"/>
          </a:bodyPr>
          <a:lstStyle/>
          <a:p>
            <a:r>
              <a:rPr lang="en-GB" dirty="0" smtClean="0"/>
              <a:t>A partial feasibility study, addressing the most critical issues, was made and result have been reported to the CERN management</a:t>
            </a:r>
          </a:p>
          <a:p>
            <a:r>
              <a:rPr lang="en-GB" dirty="0" smtClean="0"/>
              <a:t>A </a:t>
            </a:r>
            <a:r>
              <a:rPr lang="en-GB" dirty="0"/>
              <a:t>m</a:t>
            </a:r>
            <a:r>
              <a:rPr lang="en-GB" dirty="0" smtClean="0"/>
              <a:t>emorandum with the experimental proposal, prepared by C. Rubbia et al, was discussed in the CERN SPSC in April</a:t>
            </a:r>
          </a:p>
          <a:p>
            <a:r>
              <a:rPr lang="en-GB" dirty="0" smtClean="0"/>
              <a:t>CERN is now considering some form of a conceptual design study</a:t>
            </a:r>
          </a:p>
          <a:p>
            <a:pPr lvl="1"/>
            <a:r>
              <a:rPr lang="en-GB" dirty="0" smtClean="0"/>
              <a:t>The existing very rough cost estimate is not representative and should not be used</a:t>
            </a:r>
          </a:p>
          <a:p>
            <a:pPr lvl="1"/>
            <a:r>
              <a:rPr lang="en-GB" dirty="0" smtClean="0"/>
              <a:t>A realistic cost estimate and project planning should be made instead </a:t>
            </a:r>
          </a:p>
          <a:p>
            <a:r>
              <a:rPr lang="en-GB" dirty="0" smtClean="0"/>
              <a:t>A decision is expected after the Research Board of June 8</a:t>
            </a:r>
            <a:r>
              <a:rPr lang="en-GB" baseline="30000" dirty="0" smtClean="0"/>
              <a:t>th</a:t>
            </a:r>
            <a:endParaRPr lang="en-GB" dirty="0" smtClean="0"/>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26</a:t>
            </a:fld>
            <a:endParaRPr lang="en-US" dirty="0"/>
          </a:p>
        </p:txBody>
      </p:sp>
      <p:cxnSp>
        <p:nvCxnSpPr>
          <p:cNvPr id="7" name="Straight Connector 6"/>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2"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10" name="TextBox 9"/>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Contents</a:t>
            </a:r>
            <a:endParaRPr lang="en-US" dirty="0"/>
          </a:p>
        </p:txBody>
      </p:sp>
      <p:sp>
        <p:nvSpPr>
          <p:cNvPr id="3" name="Content Placeholder 2"/>
          <p:cNvSpPr>
            <a:spLocks noGrp="1"/>
          </p:cNvSpPr>
          <p:nvPr>
            <p:ph idx="1"/>
          </p:nvPr>
        </p:nvSpPr>
        <p:spPr/>
        <p:txBody>
          <a:bodyPr/>
          <a:lstStyle/>
          <a:p>
            <a:r>
              <a:rPr lang="en-US" dirty="0" smtClean="0"/>
              <a:t>Why Another Neutrino Facility</a:t>
            </a:r>
          </a:p>
          <a:p>
            <a:r>
              <a:rPr lang="en-US" dirty="0" smtClean="0"/>
              <a:t>PS Proton Beam Production Scheme</a:t>
            </a:r>
          </a:p>
          <a:p>
            <a:r>
              <a:rPr lang="en-US" dirty="0" smtClean="0"/>
              <a:t>The Infrastructure</a:t>
            </a:r>
          </a:p>
          <a:p>
            <a:r>
              <a:rPr lang="en-US" dirty="0" smtClean="0"/>
              <a:t>Target System and Decay Tube/Tunnel</a:t>
            </a:r>
          </a:p>
          <a:p>
            <a:r>
              <a:rPr lang="en-US" dirty="0" smtClean="0"/>
              <a:t>Present status</a:t>
            </a:r>
          </a:p>
          <a:p>
            <a:r>
              <a:rPr lang="en-US" dirty="0" smtClean="0">
                <a:solidFill>
                  <a:schemeClr val="accent1"/>
                </a:solidFill>
              </a:rPr>
              <a:t>Concluding Remarks</a:t>
            </a:r>
            <a:endParaRPr lang="en-US" dirty="0">
              <a:solidFill>
                <a:schemeClr val="accent1"/>
              </a:solidFill>
            </a:endParaRPr>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27</a:t>
            </a:fld>
            <a:endParaRPr lang="en-US" dirty="0"/>
          </a:p>
        </p:txBody>
      </p:sp>
      <p:cxnSp>
        <p:nvCxnSpPr>
          <p:cNvPr id="8" name="Straight Connector 7"/>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2"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11" name="TextBox 10"/>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Concluding Remarks</a:t>
            </a:r>
            <a:endParaRPr lang="en-GB" dirty="0"/>
          </a:p>
        </p:txBody>
      </p:sp>
      <p:sp>
        <p:nvSpPr>
          <p:cNvPr id="3" name="Content Placeholder 2"/>
          <p:cNvSpPr>
            <a:spLocks noGrp="1"/>
          </p:cNvSpPr>
          <p:nvPr>
            <p:ph idx="1"/>
          </p:nvPr>
        </p:nvSpPr>
        <p:spPr>
          <a:xfrm>
            <a:off x="656566" y="1313765"/>
            <a:ext cx="8235914" cy="5040560"/>
          </a:xfrm>
        </p:spPr>
        <p:txBody>
          <a:bodyPr>
            <a:normAutofit fontScale="70000" lnSpcReduction="20000"/>
          </a:bodyPr>
          <a:lstStyle/>
          <a:p>
            <a:r>
              <a:rPr lang="en-GB" dirty="0" smtClean="0"/>
              <a:t>A very exciting physics experiment is proposed for the more than 50 years old CERN PS</a:t>
            </a:r>
          </a:p>
          <a:p>
            <a:pPr lvl="1"/>
            <a:r>
              <a:rPr lang="en-GB" dirty="0" smtClean="0"/>
              <a:t>More news awaited after the CERN Research Board meeting of 8 June</a:t>
            </a:r>
          </a:p>
          <a:p>
            <a:pPr>
              <a:lnSpc>
                <a:spcPct val="120000"/>
              </a:lnSpc>
            </a:pPr>
            <a:r>
              <a:rPr lang="en-GB" dirty="0" smtClean="0"/>
              <a:t>TT7 and </a:t>
            </a:r>
            <a:r>
              <a:rPr lang="en-GB" dirty="0" err="1" smtClean="0"/>
              <a:t>nTOF</a:t>
            </a:r>
            <a:r>
              <a:rPr lang="en-GB" dirty="0" smtClean="0"/>
              <a:t> beam sharing makes efficient use of the CERN PS:</a:t>
            </a:r>
          </a:p>
          <a:p>
            <a:pPr lvl="1"/>
            <a:r>
              <a:rPr lang="en-GB" dirty="0" smtClean="0"/>
              <a:t>The proposed experiment could be completed in 3 to 4 runs without forming  any competition for protons with other </a:t>
            </a:r>
            <a:r>
              <a:rPr lang="en-GB" dirty="0" smtClean="0"/>
              <a:t>experiments</a:t>
            </a:r>
          </a:p>
          <a:p>
            <a:pPr lvl="1"/>
            <a:r>
              <a:rPr lang="en-GB" dirty="0" smtClean="0"/>
              <a:t>Shortening possible by dedicated running</a:t>
            </a:r>
            <a:endParaRPr lang="en-GB" dirty="0" smtClean="0"/>
          </a:p>
          <a:p>
            <a:pPr lvl="1"/>
            <a:r>
              <a:rPr lang="en-GB" dirty="0" err="1" smtClean="0"/>
              <a:t>nTOF</a:t>
            </a:r>
            <a:r>
              <a:rPr lang="en-GB" dirty="0" smtClean="0"/>
              <a:t> would gain also on the number of integrated protons</a:t>
            </a:r>
          </a:p>
          <a:p>
            <a:pPr>
              <a:lnSpc>
                <a:spcPct val="120000"/>
              </a:lnSpc>
            </a:pPr>
            <a:r>
              <a:rPr lang="en-GB" dirty="0" smtClean="0"/>
              <a:t>No direct competition for protons between PS and SPS neutrino facilities</a:t>
            </a:r>
          </a:p>
          <a:p>
            <a:pPr>
              <a:lnSpc>
                <a:spcPct val="120000"/>
              </a:lnSpc>
            </a:pPr>
            <a:r>
              <a:rPr lang="en-GB" dirty="0" smtClean="0"/>
              <a:t>Large part of the required infrastructure is available, but needs to be consolidated</a:t>
            </a:r>
          </a:p>
          <a:p>
            <a:pPr>
              <a:lnSpc>
                <a:spcPct val="120000"/>
              </a:lnSpc>
            </a:pPr>
            <a:r>
              <a:rPr lang="en-GB" dirty="0" smtClean="0"/>
              <a:t>Everything else needs to be designed and constructed</a:t>
            </a:r>
          </a:p>
          <a:p>
            <a:pPr>
              <a:lnSpc>
                <a:spcPct val="120000"/>
              </a:lnSpc>
            </a:pPr>
            <a:r>
              <a:rPr lang="en-GB" dirty="0" smtClean="0"/>
              <a:t>The facility can also be (re-)used for other low energy neutrino physics, target R&amp;D,  Detector R&amp;D, etc...</a:t>
            </a:r>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28</a:t>
            </a:fld>
            <a:endParaRPr lang="en-US" dirty="0"/>
          </a:p>
        </p:txBody>
      </p:sp>
      <p:cxnSp>
        <p:nvCxnSpPr>
          <p:cNvPr id="7" name="Straight Connector 6"/>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Picture 3" descr="J:\Documents\Desk_Tools\CERN_logos\icon-lhc-pho-1999-087.gif"/>
          <p:cNvPicPr>
            <a:picLocks noChangeAspect="1" noChangeArrowheads="1"/>
          </p:cNvPicPr>
          <p:nvPr/>
        </p:nvPicPr>
        <p:blipFill>
          <a:blip r:embed="rId2"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11" name="TextBox 10"/>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Contents</a:t>
            </a:r>
            <a:endParaRPr lang="en-US" dirty="0"/>
          </a:p>
        </p:txBody>
      </p:sp>
      <p:sp>
        <p:nvSpPr>
          <p:cNvPr id="3" name="Content Placeholder 2"/>
          <p:cNvSpPr>
            <a:spLocks noGrp="1"/>
          </p:cNvSpPr>
          <p:nvPr>
            <p:ph idx="1"/>
          </p:nvPr>
        </p:nvSpPr>
        <p:spPr/>
        <p:txBody>
          <a:bodyPr/>
          <a:lstStyle/>
          <a:p>
            <a:r>
              <a:rPr lang="en-US" dirty="0" smtClean="0"/>
              <a:t>Why Another Neutrino Facility</a:t>
            </a:r>
          </a:p>
          <a:p>
            <a:r>
              <a:rPr lang="en-US" dirty="0" smtClean="0"/>
              <a:t>PS Proton Beam Production Scheme</a:t>
            </a:r>
          </a:p>
          <a:p>
            <a:r>
              <a:rPr lang="en-US" dirty="0" smtClean="0"/>
              <a:t>The Infrastructure</a:t>
            </a:r>
          </a:p>
          <a:p>
            <a:r>
              <a:rPr lang="en-US" dirty="0" smtClean="0"/>
              <a:t>Target System and Decay Tube</a:t>
            </a:r>
          </a:p>
          <a:p>
            <a:r>
              <a:rPr lang="en-US" dirty="0" smtClean="0"/>
              <a:t>Present status</a:t>
            </a:r>
          </a:p>
          <a:p>
            <a:r>
              <a:rPr lang="en-US" dirty="0" smtClean="0"/>
              <a:t>Concluding Remarks</a:t>
            </a:r>
            <a:endParaRPr lang="en-US" dirty="0"/>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3</a:t>
            </a:fld>
            <a:endParaRPr lang="en-US" dirty="0"/>
          </a:p>
        </p:txBody>
      </p:sp>
      <p:sp>
        <p:nvSpPr>
          <p:cNvPr id="7" name="TextBox 6"/>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cxnSp>
        <p:nvCxnSpPr>
          <p:cNvPr id="8" name="Straight Connector 7"/>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2"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Contents</a:t>
            </a:r>
            <a:endParaRPr lang="en-US" dirty="0"/>
          </a:p>
        </p:txBody>
      </p:sp>
      <p:sp>
        <p:nvSpPr>
          <p:cNvPr id="3" name="Content Placeholder 2"/>
          <p:cNvSpPr>
            <a:spLocks noGrp="1"/>
          </p:cNvSpPr>
          <p:nvPr>
            <p:ph idx="1"/>
          </p:nvPr>
        </p:nvSpPr>
        <p:spPr/>
        <p:txBody>
          <a:bodyPr/>
          <a:lstStyle/>
          <a:p>
            <a:r>
              <a:rPr lang="en-US" dirty="0" smtClean="0">
                <a:solidFill>
                  <a:schemeClr val="accent1"/>
                </a:solidFill>
              </a:rPr>
              <a:t>Why Another Neutrino Facility</a:t>
            </a:r>
          </a:p>
          <a:p>
            <a:r>
              <a:rPr lang="en-US" dirty="0" smtClean="0"/>
              <a:t>PS Proton Beam Production Scheme</a:t>
            </a:r>
          </a:p>
          <a:p>
            <a:r>
              <a:rPr lang="en-US" dirty="0" smtClean="0"/>
              <a:t>The Infrastructure</a:t>
            </a:r>
          </a:p>
          <a:p>
            <a:r>
              <a:rPr lang="en-US" dirty="0" smtClean="0"/>
              <a:t>Target System and Decay Tube</a:t>
            </a:r>
          </a:p>
          <a:p>
            <a:r>
              <a:rPr lang="en-US" dirty="0" smtClean="0"/>
              <a:t>Present status</a:t>
            </a:r>
          </a:p>
          <a:p>
            <a:r>
              <a:rPr lang="en-US" dirty="0" smtClean="0"/>
              <a:t>Concluding Remarks</a:t>
            </a:r>
            <a:endParaRPr lang="en-US" dirty="0"/>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4</a:t>
            </a:fld>
            <a:endParaRPr lang="en-US" dirty="0"/>
          </a:p>
        </p:txBody>
      </p:sp>
      <p:cxnSp>
        <p:nvCxnSpPr>
          <p:cNvPr id="8" name="Straight Connector 7"/>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2"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pic>
        <p:nvPicPr>
          <p:cNvPr id="10" name="Picture 4"/>
          <p:cNvPicPr>
            <a:picLocks noChangeAspect="1" noChangeArrowheads="1"/>
          </p:cNvPicPr>
          <p:nvPr/>
        </p:nvPicPr>
        <p:blipFill>
          <a:blip r:embed="rId3" cstate="print"/>
          <a:srcRect/>
          <a:stretch>
            <a:fillRect/>
          </a:stretch>
        </p:blipFill>
        <p:spPr bwMode="auto">
          <a:xfrm>
            <a:off x="6507215" y="3113965"/>
            <a:ext cx="2518559" cy="3248073"/>
          </a:xfrm>
          <a:prstGeom prst="rect">
            <a:avLst/>
          </a:prstGeom>
          <a:ln>
            <a:noFill/>
          </a:ln>
          <a:effectLst>
            <a:softEdge rad="112500"/>
          </a:effectLst>
        </p:spPr>
      </p:pic>
      <p:sp>
        <p:nvSpPr>
          <p:cNvPr id="11" name="TextBox 10"/>
          <p:cNvSpPr txBox="1"/>
          <p:nvPr/>
        </p:nvSpPr>
        <p:spPr>
          <a:xfrm rot="16200000">
            <a:off x="-3293834" y="323756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 New Neutrino Facility ?</a:t>
            </a:r>
            <a:endParaRPr lang="en-GB" dirty="0"/>
          </a:p>
        </p:txBody>
      </p:sp>
      <p:sp>
        <p:nvSpPr>
          <p:cNvPr id="3" name="Content Placeholder 2"/>
          <p:cNvSpPr>
            <a:spLocks noGrp="1"/>
          </p:cNvSpPr>
          <p:nvPr>
            <p:ph idx="1"/>
          </p:nvPr>
        </p:nvSpPr>
        <p:spPr>
          <a:xfrm>
            <a:off x="836585" y="1403776"/>
            <a:ext cx="7920880" cy="4680520"/>
          </a:xfrm>
        </p:spPr>
        <p:txBody>
          <a:bodyPr>
            <a:normAutofit fontScale="85000" lnSpcReduction="20000"/>
          </a:bodyPr>
          <a:lstStyle/>
          <a:p>
            <a:r>
              <a:rPr lang="en-GB" dirty="0" smtClean="0"/>
              <a:t>The idea for reviving the CERN PS neutrino beam line was triggered by a letter of intent from an experimental collaboration led by C. </a:t>
            </a:r>
            <a:r>
              <a:rPr lang="en-GB" dirty="0" smtClean="0"/>
              <a:t>Rubbia for the search of sterile neutrinos </a:t>
            </a:r>
            <a:endParaRPr lang="en-GB" dirty="0" smtClean="0"/>
          </a:p>
          <a:p>
            <a:r>
              <a:rPr lang="en-GB" dirty="0"/>
              <a:t>A</a:t>
            </a:r>
            <a:r>
              <a:rPr lang="en-GB" dirty="0" smtClean="0"/>
              <a:t> </a:t>
            </a:r>
            <a:r>
              <a:rPr lang="en-GB" dirty="0" smtClean="0"/>
              <a:t>more concrete experimental proposal is being </a:t>
            </a:r>
            <a:r>
              <a:rPr lang="en-GB" dirty="0" smtClean="0"/>
              <a:t>considered</a:t>
            </a:r>
          </a:p>
          <a:p>
            <a:pPr lvl="1"/>
            <a:r>
              <a:rPr lang="en-GB" dirty="0" smtClean="0"/>
              <a:t>See talk of F. Pietropaolo Saturday morning 8:00</a:t>
            </a:r>
            <a:endParaRPr lang="en-GB" dirty="0" smtClean="0"/>
          </a:p>
          <a:p>
            <a:pPr>
              <a:lnSpc>
                <a:spcPct val="110000"/>
              </a:lnSpc>
            </a:pPr>
            <a:r>
              <a:rPr lang="en-GB" dirty="0" smtClean="0"/>
              <a:t>However, </a:t>
            </a:r>
            <a:r>
              <a:rPr lang="en-GB" dirty="0" smtClean="0"/>
              <a:t>the facility </a:t>
            </a:r>
            <a:r>
              <a:rPr lang="en-GB" dirty="0" smtClean="0"/>
              <a:t>can also be used for other experiments/studies:</a:t>
            </a:r>
          </a:p>
          <a:p>
            <a:pPr lvl="1"/>
            <a:r>
              <a:rPr lang="en-GB" dirty="0" smtClean="0"/>
              <a:t>Neutrino cross section measurements at very low energies (on and/or off-axis)</a:t>
            </a:r>
          </a:p>
          <a:p>
            <a:pPr lvl="1"/>
            <a:r>
              <a:rPr lang="en-GB" dirty="0" smtClean="0"/>
              <a:t>Target R&amp;D</a:t>
            </a:r>
          </a:p>
          <a:p>
            <a:pPr lvl="1"/>
            <a:r>
              <a:rPr lang="en-GB" dirty="0" smtClean="0"/>
              <a:t>Detector studies, etc......</a:t>
            </a:r>
            <a:endParaRPr lang="en-GB" dirty="0"/>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5</a:t>
            </a:fld>
            <a:endParaRPr lang="en-US" dirty="0"/>
          </a:p>
        </p:txBody>
      </p:sp>
      <p:pic>
        <p:nvPicPr>
          <p:cNvPr id="7" name="Picture 3" descr="J:\Documents\Desk_Tools\CERN_logos\icon-lhc-pho-1999-087.gif"/>
          <p:cNvPicPr>
            <a:picLocks noChangeAspect="1" noChangeArrowheads="1"/>
          </p:cNvPicPr>
          <p:nvPr/>
        </p:nvPicPr>
        <p:blipFill>
          <a:blip r:embed="rId2"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cxnSp>
        <p:nvCxnSpPr>
          <p:cNvPr id="8" name="Straight Connector 7"/>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1223755"/>
            <a:ext cx="9044154" cy="4050450"/>
          </a:xfrm>
          <a:prstGeom prst="rect">
            <a:avLst/>
          </a:prstGeom>
          <a:noFill/>
          <a:ln w="9525">
            <a:noFill/>
            <a:miter lim="800000"/>
            <a:headEnd/>
            <a:tailEnd/>
          </a:ln>
        </p:spPr>
      </p:pic>
      <p:sp>
        <p:nvSpPr>
          <p:cNvPr id="57" name="Rectangle 56"/>
          <p:cNvSpPr/>
          <p:nvPr/>
        </p:nvSpPr>
        <p:spPr>
          <a:xfrm>
            <a:off x="476545" y="4464115"/>
            <a:ext cx="5805645" cy="810090"/>
          </a:xfrm>
          <a:prstGeom prst="rect">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dirty="0" smtClean="0"/>
              <a:t>The Proposed Lay-out</a:t>
            </a:r>
            <a:endParaRPr lang="en-US" dirty="0"/>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6</a:t>
            </a:fld>
            <a:endParaRPr lang="en-US" dirty="0"/>
          </a:p>
        </p:txBody>
      </p:sp>
      <p:pic>
        <p:nvPicPr>
          <p:cNvPr id="38" name="Picture 37" descr="P1010858.JPG"/>
          <p:cNvPicPr>
            <a:picLocks noChangeAspect="1"/>
          </p:cNvPicPr>
          <p:nvPr/>
        </p:nvPicPr>
        <p:blipFill>
          <a:blip r:embed="rId3" cstate="print"/>
          <a:stretch>
            <a:fillRect/>
          </a:stretch>
        </p:blipFill>
        <p:spPr>
          <a:xfrm>
            <a:off x="6291220" y="1178750"/>
            <a:ext cx="1341120" cy="100584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611560" y="3023955"/>
            <a:ext cx="1295400" cy="876300"/>
          </a:xfrm>
          <a:prstGeom prst="rect">
            <a:avLst/>
          </a:prstGeom>
          <a:noFill/>
          <a:ln w="9525">
            <a:noFill/>
            <a:miter lim="800000"/>
            <a:headEnd/>
            <a:tailEnd/>
          </a:ln>
        </p:spPr>
      </p:pic>
      <p:sp>
        <p:nvSpPr>
          <p:cNvPr id="40" name="Content Placeholder 2"/>
          <p:cNvSpPr>
            <a:spLocks noGrp="1"/>
          </p:cNvSpPr>
          <p:nvPr>
            <p:ph idx="1"/>
          </p:nvPr>
        </p:nvSpPr>
        <p:spPr>
          <a:xfrm>
            <a:off x="521549" y="4454093"/>
            <a:ext cx="6075675" cy="1090142"/>
          </a:xfrm>
        </p:spPr>
        <p:txBody>
          <a:bodyPr>
            <a:noAutofit/>
          </a:bodyPr>
          <a:lstStyle/>
          <a:p>
            <a:r>
              <a:rPr lang="en-US" sz="2200" dirty="0" smtClean="0"/>
              <a:t>Re-use the old TT7 tunnel and cavern to house primary beam line and target station</a:t>
            </a:r>
          </a:p>
          <a:p>
            <a:r>
              <a:rPr lang="en-US" sz="2200" dirty="0" smtClean="0"/>
              <a:t>Proton beam to be provide by CERN PS</a:t>
            </a:r>
            <a:endParaRPr lang="en-US" sz="2200" dirty="0"/>
          </a:p>
        </p:txBody>
      </p:sp>
      <p:sp>
        <p:nvSpPr>
          <p:cNvPr id="41" name="Content Placeholder 2"/>
          <p:cNvSpPr txBox="1">
            <a:spLocks/>
          </p:cNvSpPr>
          <p:nvPr/>
        </p:nvSpPr>
        <p:spPr>
          <a:xfrm>
            <a:off x="521549" y="5597766"/>
            <a:ext cx="6615735" cy="1071594"/>
          </a:xfrm>
          <a:prstGeom prst="rect">
            <a:avLst/>
          </a:prstGeom>
        </p:spPr>
        <p:txBody>
          <a:bodyPr vert="horz">
            <a:no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200" b="0" i="0" u="sng" strike="noStrike" kern="1200" cap="none" spc="0" normalizeH="0" baseline="0" noProof="0" dirty="0" smtClean="0">
                <a:ln>
                  <a:noFill/>
                </a:ln>
                <a:solidFill>
                  <a:schemeClr val="tx1"/>
                </a:solidFill>
                <a:effectLst/>
                <a:uLnTx/>
                <a:uFillTx/>
                <a:latin typeface="+mn-lt"/>
                <a:ea typeface="+mn-ea"/>
                <a:cs typeface="+mn-cs"/>
              </a:rPr>
              <a:t>150t liquid argon TPC</a:t>
            </a:r>
            <a:r>
              <a:rPr kumimoji="0" lang="en-US" sz="2200" b="0" i="0" u="sng" strike="noStrike" kern="1200" cap="none" spc="0" normalizeH="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near detector </a:t>
            </a:r>
            <a:r>
              <a:rPr kumimoji="0" lang="en-US" sz="2200" b="0" i="0" u="sng" strike="noStrike" kern="1200" cap="none" spc="0" normalizeH="0" baseline="0" noProof="0" dirty="0" smtClean="0">
                <a:ln>
                  <a:noFill/>
                </a:ln>
                <a:solidFill>
                  <a:schemeClr val="tx1"/>
                </a:solidFill>
                <a:effectLst/>
                <a:uLnTx/>
                <a:uFillTx/>
                <a:latin typeface="+mn-lt"/>
                <a:ea typeface="+mn-ea"/>
                <a:cs typeface="+mn-cs"/>
              </a:rPr>
              <a:t>in building 181</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lang="en-US" sz="2200" u="sng" dirty="0" smtClean="0"/>
              <a:t>6</a:t>
            </a:r>
            <a:r>
              <a:rPr kumimoji="0" lang="en-US" sz="2200" b="0" i="0" u="sng" strike="noStrike" kern="1200" cap="none" spc="0" normalizeH="0" baseline="0" noProof="0" dirty="0" smtClean="0">
                <a:ln>
                  <a:noFill/>
                </a:ln>
                <a:solidFill>
                  <a:schemeClr val="tx1"/>
                </a:solidFill>
                <a:effectLst/>
                <a:uLnTx/>
                <a:uFillTx/>
                <a:latin typeface="+mn-lt"/>
                <a:ea typeface="+mn-ea"/>
                <a:cs typeface="+mn-cs"/>
              </a:rPr>
              <a:t>00t liquid argon TPC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far detector in </a:t>
            </a:r>
            <a:r>
              <a:rPr kumimoji="0" lang="en-US" sz="2200" b="0" i="0" u="sng" strike="noStrike" kern="1200" cap="none" spc="0" normalizeH="0" baseline="0" noProof="0" dirty="0" smtClean="0">
                <a:ln>
                  <a:noFill/>
                </a:ln>
                <a:solidFill>
                  <a:schemeClr val="tx1"/>
                </a:solidFill>
                <a:effectLst/>
                <a:uLnTx/>
                <a:uFillTx/>
                <a:latin typeface="+mn-lt"/>
                <a:ea typeface="+mn-ea"/>
                <a:cs typeface="+mn-cs"/>
              </a:rPr>
              <a:t>building 191</a:t>
            </a:r>
            <a:endParaRPr kumimoji="0" lang="en-US" sz="2200" b="0" i="0" u="sng" strike="noStrike" kern="1200" cap="none" spc="0" normalizeH="0" baseline="0" noProof="0" dirty="0">
              <a:ln>
                <a:noFill/>
              </a:ln>
              <a:solidFill>
                <a:schemeClr val="tx1"/>
              </a:solidFill>
              <a:effectLst/>
              <a:uLnTx/>
              <a:uFillTx/>
              <a:latin typeface="+mn-lt"/>
              <a:ea typeface="+mn-ea"/>
              <a:cs typeface="+mn-cs"/>
            </a:endParaRPr>
          </a:p>
        </p:txBody>
      </p:sp>
      <p:sp>
        <p:nvSpPr>
          <p:cNvPr id="42" name="TextBox 41"/>
          <p:cNvSpPr txBox="1"/>
          <p:nvPr/>
        </p:nvSpPr>
        <p:spPr>
          <a:xfrm>
            <a:off x="6154346" y="2143116"/>
            <a:ext cx="1613009" cy="369332"/>
          </a:xfrm>
          <a:prstGeom prst="rect">
            <a:avLst/>
          </a:prstGeom>
          <a:solidFill>
            <a:schemeClr val="accent1"/>
          </a:solidFill>
        </p:spPr>
        <p:txBody>
          <a:bodyPr wrap="square" rtlCol="0">
            <a:spAutoFit/>
          </a:bodyPr>
          <a:lstStyle/>
          <a:p>
            <a:pPr algn="ctr"/>
            <a:r>
              <a:rPr lang="en-US" dirty="0" smtClean="0">
                <a:solidFill>
                  <a:schemeClr val="bg1"/>
                </a:solidFill>
              </a:rPr>
              <a:t>Near detector</a:t>
            </a:r>
            <a:endParaRPr lang="en-US" dirty="0">
              <a:solidFill>
                <a:schemeClr val="bg1"/>
              </a:solidFill>
            </a:endParaRPr>
          </a:p>
        </p:txBody>
      </p:sp>
      <p:sp>
        <p:nvSpPr>
          <p:cNvPr id="43" name="TextBox 42"/>
          <p:cNvSpPr txBox="1"/>
          <p:nvPr/>
        </p:nvSpPr>
        <p:spPr>
          <a:xfrm>
            <a:off x="552900" y="3879050"/>
            <a:ext cx="1453815" cy="369332"/>
          </a:xfrm>
          <a:prstGeom prst="rect">
            <a:avLst/>
          </a:prstGeom>
          <a:solidFill>
            <a:schemeClr val="accent1"/>
          </a:solidFill>
        </p:spPr>
        <p:txBody>
          <a:bodyPr wrap="square" rtlCol="0">
            <a:spAutoFit/>
          </a:bodyPr>
          <a:lstStyle/>
          <a:p>
            <a:pPr algn="ctr"/>
            <a:r>
              <a:rPr lang="en-US" dirty="0" smtClean="0">
                <a:solidFill>
                  <a:schemeClr val="bg1"/>
                </a:solidFill>
              </a:rPr>
              <a:t>Far detector</a:t>
            </a:r>
            <a:endParaRPr lang="en-US" dirty="0">
              <a:solidFill>
                <a:schemeClr val="bg1"/>
              </a:solidFill>
            </a:endParaRPr>
          </a:p>
        </p:txBody>
      </p:sp>
      <p:cxnSp>
        <p:nvCxnSpPr>
          <p:cNvPr id="25" name="Straight Connector 24"/>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31" name="Picture 3" descr="J:\Documents\Desk_Tools\CERN_logos\icon-lhc-pho-1999-087.gif"/>
          <p:cNvPicPr>
            <a:picLocks noChangeAspect="1" noChangeArrowheads="1"/>
          </p:cNvPicPr>
          <p:nvPr/>
        </p:nvPicPr>
        <p:blipFill>
          <a:blip r:embed="rId5"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sp>
        <p:nvSpPr>
          <p:cNvPr id="27" name="TextBox 26"/>
          <p:cNvSpPr txBox="1"/>
          <p:nvPr/>
        </p:nvSpPr>
        <p:spPr>
          <a:xfrm rot="1311134">
            <a:off x="7359109" y="5448364"/>
            <a:ext cx="1114037" cy="923330"/>
          </a:xfrm>
          <a:prstGeom prst="rect">
            <a:avLst/>
          </a:prstGeom>
          <a:solidFill>
            <a:schemeClr val="accent1"/>
          </a:solidFill>
        </p:spPr>
        <p:txBody>
          <a:bodyPr wrap="square" rtlCol="0">
            <a:spAutoFit/>
          </a:bodyPr>
          <a:lstStyle/>
          <a:p>
            <a:pPr algn="ctr"/>
            <a:r>
              <a:rPr lang="en-US" dirty="0" smtClean="0">
                <a:solidFill>
                  <a:schemeClr val="bg1"/>
                </a:solidFill>
              </a:rPr>
              <a:t>T600</a:t>
            </a:r>
          </a:p>
          <a:p>
            <a:pPr algn="ctr"/>
            <a:r>
              <a:rPr lang="en-US" dirty="0" smtClean="0">
                <a:solidFill>
                  <a:schemeClr val="bg1"/>
                </a:solidFill>
              </a:rPr>
              <a:t>ICARUS</a:t>
            </a:r>
          </a:p>
          <a:p>
            <a:pPr algn="ctr"/>
            <a:r>
              <a:rPr lang="en-US" dirty="0" smtClean="0">
                <a:solidFill>
                  <a:schemeClr val="bg1"/>
                </a:solidFill>
              </a:rPr>
              <a:t>detectors</a:t>
            </a:r>
            <a:endParaRPr lang="en-US" dirty="0">
              <a:solidFill>
                <a:schemeClr val="bg1"/>
              </a:solidFill>
            </a:endParaRPr>
          </a:p>
        </p:txBody>
      </p:sp>
      <p:sp>
        <p:nvSpPr>
          <p:cNvPr id="56" name="TextBox 55"/>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Experimental Requirements</a:t>
            </a:r>
            <a:endParaRPr lang="en-GB" dirty="0"/>
          </a:p>
        </p:txBody>
      </p:sp>
      <p:sp>
        <p:nvSpPr>
          <p:cNvPr id="3" name="Content Placeholder 2"/>
          <p:cNvSpPr>
            <a:spLocks noGrp="1"/>
          </p:cNvSpPr>
          <p:nvPr>
            <p:ph idx="1"/>
          </p:nvPr>
        </p:nvSpPr>
        <p:spPr>
          <a:xfrm>
            <a:off x="914400" y="1448780"/>
            <a:ext cx="7772400" cy="4905545"/>
          </a:xfrm>
        </p:spPr>
        <p:txBody>
          <a:bodyPr>
            <a:normAutofit lnSpcReduction="10000"/>
          </a:bodyPr>
          <a:lstStyle/>
          <a:p>
            <a:r>
              <a:rPr lang="en-GB" dirty="0" smtClean="0"/>
              <a:t>Request: 2.5x10</a:t>
            </a:r>
            <a:r>
              <a:rPr lang="en-GB" baseline="30000" dirty="0" smtClean="0"/>
              <a:t>20</a:t>
            </a:r>
            <a:r>
              <a:rPr lang="en-GB" dirty="0" smtClean="0"/>
              <a:t> protons over 2 years</a:t>
            </a:r>
          </a:p>
          <a:p>
            <a:pPr lvl="1"/>
            <a:r>
              <a:rPr lang="en-GB" dirty="0" smtClean="0"/>
              <a:t>Based on neutrino production yield of 1980’s</a:t>
            </a:r>
          </a:p>
          <a:p>
            <a:r>
              <a:rPr lang="en-GB" dirty="0" smtClean="0"/>
              <a:t>Proton beam momentum ~ 20 </a:t>
            </a:r>
            <a:r>
              <a:rPr lang="en-GB" dirty="0" err="1" smtClean="0"/>
              <a:t>GeV</a:t>
            </a:r>
            <a:r>
              <a:rPr lang="en-GB" dirty="0" smtClean="0"/>
              <a:t>/c </a:t>
            </a:r>
          </a:p>
          <a:p>
            <a:pPr lvl="1"/>
            <a:r>
              <a:rPr lang="en-US" dirty="0" smtClean="0"/>
              <a:t>Secondary </a:t>
            </a:r>
            <a:r>
              <a:rPr lang="en-US" i="1" dirty="0" err="1" smtClean="0"/>
              <a:t>ν</a:t>
            </a:r>
            <a:r>
              <a:rPr lang="en-US" i="1" baseline="-25000" dirty="0" err="1" smtClean="0"/>
              <a:t>μ</a:t>
            </a:r>
            <a:r>
              <a:rPr lang="en-US" i="1" dirty="0" smtClean="0"/>
              <a:t> and</a:t>
            </a:r>
            <a:r>
              <a:rPr lang="en-US" dirty="0" smtClean="0"/>
              <a:t> </a:t>
            </a:r>
            <a:r>
              <a:rPr lang="en-US" i="1" dirty="0" err="1" smtClean="0"/>
              <a:t>ν</a:t>
            </a:r>
            <a:r>
              <a:rPr lang="en-US" i="1" baseline="-25000" dirty="0" err="1" smtClean="0"/>
              <a:t>μ</a:t>
            </a:r>
            <a:r>
              <a:rPr lang="en-US" i="1" baseline="-25000" dirty="0" smtClean="0"/>
              <a:t> </a:t>
            </a:r>
            <a:r>
              <a:rPr lang="en-US" dirty="0" smtClean="0"/>
              <a:t>beam with E</a:t>
            </a:r>
            <a:r>
              <a:rPr lang="el-GR" dirty="0" smtClean="0"/>
              <a:t>ν</a:t>
            </a:r>
            <a:r>
              <a:rPr lang="en-GB" dirty="0" smtClean="0"/>
              <a:t> ≤ 2 </a:t>
            </a:r>
            <a:r>
              <a:rPr lang="en-GB" dirty="0" err="1" smtClean="0"/>
              <a:t>GeV</a:t>
            </a:r>
            <a:endParaRPr lang="en-US" dirty="0" smtClean="0"/>
          </a:p>
          <a:p>
            <a:endParaRPr lang="en-GB" sz="1200" dirty="0" smtClean="0"/>
          </a:p>
          <a:p>
            <a:r>
              <a:rPr lang="en-GB" dirty="0" smtClean="0"/>
              <a:t>The challenge lies in:</a:t>
            </a:r>
          </a:p>
          <a:p>
            <a:pPr lvl="1"/>
            <a:r>
              <a:rPr lang="en-GB" dirty="0" smtClean="0"/>
              <a:t>producing this extra amount of protons from the CERN PS</a:t>
            </a:r>
          </a:p>
          <a:p>
            <a:pPr lvl="1"/>
            <a:r>
              <a:rPr lang="en-GB" dirty="0" smtClean="0"/>
              <a:t>designing the optimum and reliable target and focussing system</a:t>
            </a:r>
          </a:p>
          <a:p>
            <a:pPr lvl="1"/>
            <a:r>
              <a:rPr lang="en-GB" dirty="0" smtClean="0"/>
              <a:t>Respect radiation limits for this surface facility </a:t>
            </a:r>
            <a:endParaRPr lang="en-GB" dirty="0"/>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7</a:t>
            </a:fld>
            <a:endParaRPr lang="en-US" dirty="0"/>
          </a:p>
        </p:txBody>
      </p:sp>
      <p:pic>
        <p:nvPicPr>
          <p:cNvPr id="7" name="Picture 3" descr="J:\Documents\Desk_Tools\CERN_logos\icon-lhc-pho-1999-087.gif"/>
          <p:cNvPicPr>
            <a:picLocks noChangeAspect="1" noChangeArrowheads="1"/>
          </p:cNvPicPr>
          <p:nvPr/>
        </p:nvPicPr>
        <p:blipFill>
          <a:blip r:embed="rId2"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cxnSp>
        <p:nvCxnSpPr>
          <p:cNvPr id="8" name="Straight Connector 7"/>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11960" y="2978950"/>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Contents</a:t>
            </a:r>
            <a:endParaRPr lang="en-US" dirty="0"/>
          </a:p>
        </p:txBody>
      </p:sp>
      <p:sp>
        <p:nvSpPr>
          <p:cNvPr id="3" name="Content Placeholder 2"/>
          <p:cNvSpPr>
            <a:spLocks noGrp="1"/>
          </p:cNvSpPr>
          <p:nvPr>
            <p:ph idx="1"/>
          </p:nvPr>
        </p:nvSpPr>
        <p:spPr/>
        <p:txBody>
          <a:bodyPr/>
          <a:lstStyle/>
          <a:p>
            <a:r>
              <a:rPr lang="en-US" dirty="0" smtClean="0"/>
              <a:t>Why Another Neutrino Facility</a:t>
            </a:r>
          </a:p>
          <a:p>
            <a:r>
              <a:rPr lang="en-US" dirty="0" smtClean="0">
                <a:solidFill>
                  <a:schemeClr val="accent1"/>
                </a:solidFill>
              </a:rPr>
              <a:t>PS Proton Beam Production Scheme</a:t>
            </a:r>
          </a:p>
          <a:p>
            <a:r>
              <a:rPr lang="en-US" dirty="0" smtClean="0"/>
              <a:t>The Infrastructure</a:t>
            </a:r>
          </a:p>
          <a:p>
            <a:r>
              <a:rPr lang="en-US" dirty="0" smtClean="0"/>
              <a:t>Target System and Decay Tube</a:t>
            </a:r>
          </a:p>
          <a:p>
            <a:r>
              <a:rPr lang="en-US" dirty="0" smtClean="0"/>
              <a:t>Present status</a:t>
            </a:r>
          </a:p>
          <a:p>
            <a:r>
              <a:rPr lang="en-US" dirty="0" smtClean="0"/>
              <a:t>Concluding Remarks</a:t>
            </a:r>
            <a:endParaRPr lang="en-US" dirty="0"/>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8</a:t>
            </a:fld>
            <a:endParaRPr lang="en-US" dirty="0"/>
          </a:p>
        </p:txBody>
      </p:sp>
      <p:cxnSp>
        <p:nvCxnSpPr>
          <p:cNvPr id="8" name="Straight Connector 7"/>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Picture 3" descr="J:\Documents\Desk_Tools\CERN_logos\icon-lhc-pho-1999-087.gif"/>
          <p:cNvPicPr>
            <a:picLocks noChangeAspect="1" noChangeArrowheads="1"/>
          </p:cNvPicPr>
          <p:nvPr/>
        </p:nvPicPr>
        <p:blipFill>
          <a:blip r:embed="rId2"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pic>
        <p:nvPicPr>
          <p:cNvPr id="10" name="Picture 3"/>
          <p:cNvPicPr>
            <a:picLocks noChangeAspect="1" noChangeArrowheads="1"/>
          </p:cNvPicPr>
          <p:nvPr/>
        </p:nvPicPr>
        <p:blipFill>
          <a:blip r:embed="rId3" cstate="print"/>
          <a:srcRect/>
          <a:stretch>
            <a:fillRect/>
          </a:stretch>
        </p:blipFill>
        <p:spPr bwMode="auto">
          <a:xfrm>
            <a:off x="5832140" y="3969060"/>
            <a:ext cx="3150350" cy="2491666"/>
          </a:xfrm>
          <a:prstGeom prst="rect">
            <a:avLst/>
          </a:prstGeom>
          <a:ln>
            <a:noFill/>
          </a:ln>
          <a:effectLst>
            <a:softEdge rad="112500"/>
          </a:effectLst>
        </p:spPr>
      </p:pic>
      <p:sp>
        <p:nvSpPr>
          <p:cNvPr id="11" name="TextBox 10"/>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12064"/>
            <a:ext cx="7772400" cy="914400"/>
          </a:xfrm>
        </p:spPr>
        <p:txBody>
          <a:bodyPr/>
          <a:lstStyle/>
          <a:p>
            <a:r>
              <a:rPr lang="en-GB" dirty="0" smtClean="0"/>
              <a:t>The actual CERN Accelerator Complex</a:t>
            </a:r>
            <a:endParaRPr lang="en-GB" dirty="0"/>
          </a:p>
        </p:txBody>
      </p:sp>
      <p:sp>
        <p:nvSpPr>
          <p:cNvPr id="4" name="Date Placeholder 3"/>
          <p:cNvSpPr>
            <a:spLocks noGrp="1"/>
          </p:cNvSpPr>
          <p:nvPr>
            <p:ph type="dt" sz="half" idx="10"/>
          </p:nvPr>
        </p:nvSpPr>
        <p:spPr/>
        <p:txBody>
          <a:bodyPr/>
          <a:lstStyle/>
          <a:p>
            <a:pPr algn="ctr"/>
            <a:r>
              <a:rPr lang="en-US" smtClean="0"/>
              <a:t>Short-Baseline Neutrino Workshop, 12 May 2011</a:t>
            </a:r>
            <a:endParaRPr lang="en-US" dirty="0"/>
          </a:p>
        </p:txBody>
      </p:sp>
      <p:sp>
        <p:nvSpPr>
          <p:cNvPr id="5" name="Footer Placeholder 4"/>
          <p:cNvSpPr>
            <a:spLocks noGrp="1"/>
          </p:cNvSpPr>
          <p:nvPr>
            <p:ph type="ftr" sz="quarter" idx="11"/>
          </p:nvPr>
        </p:nvSpPr>
        <p:spPr/>
        <p:txBody>
          <a:bodyPr/>
          <a:lstStyle/>
          <a:p>
            <a:pPr algn="l"/>
            <a:r>
              <a:rPr lang="en-GB" smtClean="0"/>
              <a:t>Rende Steerenberg, CERN Switzerland</a:t>
            </a:r>
            <a:endParaRPr lang="en-US" dirty="0"/>
          </a:p>
        </p:txBody>
      </p:sp>
      <p:sp>
        <p:nvSpPr>
          <p:cNvPr id="6" name="Slide Number Placeholder 5"/>
          <p:cNvSpPr>
            <a:spLocks noGrp="1"/>
          </p:cNvSpPr>
          <p:nvPr>
            <p:ph type="sldNum" sz="quarter" idx="12"/>
          </p:nvPr>
        </p:nvSpPr>
        <p:spPr/>
        <p:txBody>
          <a:bodyPr/>
          <a:lstStyle/>
          <a:p>
            <a:fld id="{4E315206-2E36-4FFE-82C9-2E8A6DA88696}" type="slidenum">
              <a:rPr lang="en-US" smtClean="0"/>
              <a:pPr/>
              <a:t>9</a:t>
            </a:fld>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259632" y="1268760"/>
            <a:ext cx="6523566" cy="5159598"/>
          </a:xfrm>
          <a:prstGeom prst="rect">
            <a:avLst/>
          </a:prstGeom>
          <a:noFill/>
          <a:ln w="9525">
            <a:noFill/>
            <a:miter lim="800000"/>
            <a:headEnd/>
            <a:tailEnd/>
          </a:ln>
        </p:spPr>
      </p:pic>
      <p:pic>
        <p:nvPicPr>
          <p:cNvPr id="9" name="Picture 3" descr="J:\Documents\Desk_Tools\CERN_logos\icon-lhc-pho-1999-087.gif"/>
          <p:cNvPicPr>
            <a:picLocks noChangeAspect="1" noChangeArrowheads="1"/>
          </p:cNvPicPr>
          <p:nvPr/>
        </p:nvPicPr>
        <p:blipFill>
          <a:blip r:embed="rId3" cstate="print"/>
          <a:srcRect/>
          <a:stretch>
            <a:fillRect/>
          </a:stretch>
        </p:blipFill>
        <p:spPr bwMode="auto">
          <a:xfrm>
            <a:off x="8172400" y="188640"/>
            <a:ext cx="792088" cy="792088"/>
          </a:xfrm>
          <a:prstGeom prst="rect">
            <a:avLst/>
          </a:prstGeom>
          <a:ln>
            <a:noFill/>
          </a:ln>
          <a:effectLst>
            <a:reflection blurRad="12700" stA="30000" endPos="30000" dist="5000" dir="5400000" sy="-100000" algn="bl" rotWithShape="0"/>
          </a:effectLst>
          <a:scene3d>
            <a:camera prst="perspectiveContrastingLeftFacing" fov="5400000">
              <a:rot lat="0" lon="1824389" rev="21594035"/>
            </a:camera>
            <a:lightRig rig="threePt" dir="t">
              <a:rot lat="0" lon="0" rev="2700000"/>
            </a:lightRig>
          </a:scene3d>
          <a:sp3d>
            <a:bevelT w="63500" h="50800"/>
          </a:sp3d>
        </p:spPr>
      </p:pic>
      <p:cxnSp>
        <p:nvCxnSpPr>
          <p:cNvPr id="10" name="Straight Connector 9"/>
          <p:cNvCxnSpPr/>
          <p:nvPr/>
        </p:nvCxnSpPr>
        <p:spPr>
          <a:xfrm>
            <a:off x="1000100" y="1142984"/>
            <a:ext cx="7500990" cy="0"/>
          </a:xfrm>
          <a:prstGeom prst="line">
            <a:avLst/>
          </a:prstGeom>
          <a:ln w="15875">
            <a:gradFill flip="none" rotWithShape="1">
              <a:gsLst>
                <a:gs pos="0">
                  <a:srgbClr val="000000"/>
                </a:gs>
                <a:gs pos="39999">
                  <a:srgbClr val="0A128C"/>
                </a:gs>
                <a:gs pos="70000">
                  <a:srgbClr val="181CC7"/>
                </a:gs>
                <a:gs pos="88000">
                  <a:srgbClr val="7005D4"/>
                </a:gs>
                <a:gs pos="100000">
                  <a:srgbClr val="8C3D9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3293834" y="3228945"/>
            <a:ext cx="6858000" cy="400110"/>
          </a:xfrm>
          <a:prstGeom prst="rect">
            <a:avLst/>
          </a:prstGeom>
          <a:noFill/>
        </p:spPr>
        <p:txBody>
          <a:bodyPr wrap="square" rtlCol="0">
            <a:spAutoFit/>
          </a:bodyPr>
          <a:lstStyle/>
          <a:p>
            <a:pPr algn="ctr"/>
            <a:r>
              <a:rPr lang="en-GB" sz="2000" b="1" dirty="0" smtClean="0">
                <a:solidFill>
                  <a:srgbClr val="002060"/>
                </a:solidFill>
                <a:latin typeface="+mj-lt"/>
              </a:rPr>
              <a:t>REVIVAL OF THE CERN PS NEUTRINO BEAM</a:t>
            </a:r>
            <a:endParaRPr lang="en-US" sz="2000" b="1" dirty="0">
              <a:solidFill>
                <a:srgbClr val="002060"/>
              </a:solidFill>
              <a:latin typeface="+mj-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20746</TotalTime>
  <Words>2014</Words>
  <Application>Microsoft Office PowerPoint</Application>
  <PresentationFormat>On-screen Show (4:3)</PresentationFormat>
  <Paragraphs>362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Metro</vt:lpstr>
      <vt:lpstr>Revival of the cern ps neutrino beam</vt:lpstr>
      <vt:lpstr>Acknowledgements:</vt:lpstr>
      <vt:lpstr>Contents</vt:lpstr>
      <vt:lpstr>Contents</vt:lpstr>
      <vt:lpstr>Why a New Neutrino Facility ?</vt:lpstr>
      <vt:lpstr>The Proposed Lay-out</vt:lpstr>
      <vt:lpstr>Experimental Requirements</vt:lpstr>
      <vt:lpstr>Contents</vt:lpstr>
      <vt:lpstr>The actual CERN Accelerator Complex</vt:lpstr>
      <vt:lpstr>The Accelerator Complex with PSNF</vt:lpstr>
      <vt:lpstr>Beam Scheduling</vt:lpstr>
      <vt:lpstr>How to Produce the Extra Protons</vt:lpstr>
      <vt:lpstr>Beam Sharing</vt:lpstr>
      <vt:lpstr>PS to TT7 Transfer Line</vt:lpstr>
      <vt:lpstr>Contents</vt:lpstr>
      <vt:lpstr>Re-use existing infrastructure</vt:lpstr>
      <vt:lpstr>The TT7 Tunnel </vt:lpstr>
      <vt:lpstr>The TT7 tunnel towards the target</vt:lpstr>
      <vt:lpstr>The TT7 Target Cavern</vt:lpstr>
      <vt:lpstr>Beam Dump / Hadron Absorber</vt:lpstr>
      <vt:lpstr>Contents</vt:lpstr>
      <vt:lpstr>Preliminary Target &amp; Focusing Ideas</vt:lpstr>
      <vt:lpstr>Primary Beam Parameters</vt:lpstr>
      <vt:lpstr>Decay Tunnel</vt:lpstr>
      <vt:lpstr>Contents</vt:lpstr>
      <vt:lpstr>Present Status</vt:lpstr>
      <vt:lpstr>Contents</vt:lpstr>
      <vt:lpstr>Concluding Remarks</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Beam Requests vs What Can Be Delivered  (protons and ions)</dc:title>
  <dc:creator>Rende Steerenberg</dc:creator>
  <cp:lastModifiedBy>Rende Steerenberg</cp:lastModifiedBy>
  <cp:revision>424</cp:revision>
  <dcterms:created xsi:type="dcterms:W3CDTF">2009-11-06T13:20:51Z</dcterms:created>
  <dcterms:modified xsi:type="dcterms:W3CDTF">2011-05-12T15:02:19Z</dcterms:modified>
</cp:coreProperties>
</file>