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600" r:id="rId2"/>
    <p:sldId id="602" r:id="rId3"/>
    <p:sldId id="603" r:id="rId4"/>
    <p:sldId id="606" r:id="rId5"/>
    <p:sldId id="607" r:id="rId6"/>
    <p:sldId id="608" r:id="rId7"/>
    <p:sldId id="622" r:id="rId8"/>
    <p:sldId id="610" r:id="rId9"/>
    <p:sldId id="609" r:id="rId10"/>
    <p:sldId id="638" r:id="rId11"/>
    <p:sldId id="621" r:id="rId12"/>
    <p:sldId id="611" r:id="rId13"/>
    <p:sldId id="612" r:id="rId14"/>
    <p:sldId id="613" r:id="rId15"/>
    <p:sldId id="615" r:id="rId16"/>
    <p:sldId id="616" r:id="rId17"/>
    <p:sldId id="617" r:id="rId18"/>
    <p:sldId id="619" r:id="rId19"/>
    <p:sldId id="620" r:id="rId20"/>
    <p:sldId id="623" r:id="rId21"/>
    <p:sldId id="627" r:id="rId22"/>
    <p:sldId id="624" r:id="rId23"/>
    <p:sldId id="628" r:id="rId24"/>
    <p:sldId id="629" r:id="rId25"/>
    <p:sldId id="631" r:id="rId26"/>
    <p:sldId id="632" r:id="rId27"/>
    <p:sldId id="634" r:id="rId28"/>
    <p:sldId id="633" r:id="rId29"/>
    <p:sldId id="630" r:id="rId30"/>
    <p:sldId id="635" r:id="rId31"/>
    <p:sldId id="639" r:id="rId32"/>
    <p:sldId id="640" r:id="rId33"/>
    <p:sldId id="637" r:id="rId34"/>
    <p:sldId id="516" r:id="rId35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  <a:srgbClr val="009900"/>
    <a:srgbClr val="FF00FF"/>
    <a:srgbClr val="FFFF99"/>
    <a:srgbClr val="0000FF"/>
    <a:srgbClr val="FFFF66"/>
    <a:srgbClr val="FF0000"/>
    <a:srgbClr val="FF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9561" autoAdjust="0"/>
  </p:normalViewPr>
  <p:slideViewPr>
    <p:cSldViewPr>
      <p:cViewPr varScale="1">
        <p:scale>
          <a:sx n="123" d="100"/>
          <a:sy n="123" d="100"/>
        </p:scale>
        <p:origin x="-9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520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E4B69603-81EF-4DB1-8454-2D2F38517028}" type="datetimeFigureOut">
              <a:rPr lang="en-US" smtClean="0"/>
              <a:pPr/>
              <a:t>5/12/2011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C7CE629B-C75F-4885-A09D-737550807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68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9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2DF3A32-2AA3-4C2E-AE7A-9463093F50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50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FAA77-5213-4661-91D9-DCDDDE654035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84675"/>
            <a:ext cx="5086350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8EE46-5588-49C9-853B-2AE4170BF3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87675" y="6472053"/>
            <a:ext cx="32004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52400"/>
            <a:ext cx="6242050" cy="757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303338"/>
            <a:ext cx="8372475" cy="49911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rgbClr val="FFFFCC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1E61B-8344-4EA2-9F73-9B16EAB0AE5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87675" y="6472053"/>
            <a:ext cx="32004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743B01-B376-4CF0-97EF-6EF88D8AD24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87675" y="6472053"/>
            <a:ext cx="32004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5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6850" y="152400"/>
            <a:ext cx="6242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303338"/>
            <a:ext cx="83724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4813" y="1079500"/>
            <a:ext cx="8321675" cy="107950"/>
          </a:xfrm>
          <a:prstGeom prst="rect">
            <a:avLst/>
          </a:prstGeom>
          <a:gradFill rotWithShape="0">
            <a:gsLst>
              <a:gs pos="0">
                <a:srgbClr val="00FFFE"/>
              </a:gs>
              <a:gs pos="100000">
                <a:srgbClr val="FA00F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781925" y="64008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 userDrawn="1"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57150" cmpd="thinThick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21A16CA-89B9-42E0-BFCA-F37E3FFBC3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87675" y="6472053"/>
            <a:ext cx="32004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pic>
        <p:nvPicPr>
          <p:cNvPr id="11" name="Picture 10" descr="FermilLogo_blu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7730" y="6462528"/>
            <a:ext cx="1295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9" r:id="rId3"/>
  </p:sldLayoutIdLst>
  <p:transition spd="slow">
    <p:circl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9.jp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wmf"/><Relationship Id="rId4" Type="http://schemas.openxmlformats.org/officeDocument/2006/relationships/image" Target="../media/image20.jpg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NuFact-NFMCC\Very-Low-Energy-NF\Short-Baseline%20Neutrino%20Workshop\Talk\Flash%20Books\books.sw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48600" cy="857250"/>
          </a:xfrm>
        </p:spPr>
        <p:txBody>
          <a:bodyPr/>
          <a:lstStyle/>
          <a:p>
            <a:r>
              <a:rPr lang="en-US" sz="3600" dirty="0">
                <a:latin typeface="Symbol" pitchFamily="18" charset="2"/>
              </a:rPr>
              <a:t>m</a:t>
            </a:r>
            <a:r>
              <a:rPr lang="en-US" sz="3600" dirty="0" smtClean="0"/>
              <a:t> Storage Rings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224" y="4495800"/>
            <a:ext cx="7162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0" i="1" dirty="0" smtClean="0"/>
              <a:t>Neutrino Physics opportunities with Neutrinos from </a:t>
            </a:r>
            <a:r>
              <a:rPr lang="en-US" sz="3800" b="0" i="1" dirty="0">
                <a:latin typeface="Symbol" pitchFamily="18" charset="2"/>
              </a:rPr>
              <a:t>m</a:t>
            </a:r>
            <a:r>
              <a:rPr lang="en-US" sz="3800" b="0" i="1" dirty="0" smtClean="0"/>
              <a:t> decay</a:t>
            </a:r>
          </a:p>
          <a:p>
            <a:r>
              <a:rPr lang="en-US" sz="3100" b="0" dirty="0" smtClean="0"/>
              <a:t>Alan Bross</a:t>
            </a:r>
          </a:p>
          <a:p>
            <a:r>
              <a:rPr lang="en-US" sz="3100" b="0" dirty="0" smtClean="0"/>
              <a:t>SBNW11</a:t>
            </a:r>
          </a:p>
          <a:p>
            <a:endParaRPr lang="en-US" sz="18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430449" cy="275455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52400"/>
            <a:ext cx="6534150" cy="757237"/>
          </a:xfrm>
        </p:spPr>
        <p:txBody>
          <a:bodyPr/>
          <a:lstStyle/>
          <a:p>
            <a:r>
              <a:rPr lang="en-US" dirty="0" smtClean="0"/>
              <a:t>Fermilab </a:t>
            </a:r>
            <a:r>
              <a:rPr lang="en-US" dirty="0" err="1" smtClean="0"/>
              <a:t>Debuncher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/>
              <a:t>aka Pre-Cooler, aka </a:t>
            </a:r>
            <a:r>
              <a:rPr lang="en-US" sz="2400" i="1" dirty="0">
                <a:latin typeface="Symbol" pitchFamily="18" charset="2"/>
              </a:rPr>
              <a:t>m</a:t>
            </a:r>
            <a:r>
              <a:rPr lang="en-US" sz="2400" i="1" dirty="0" smtClean="0">
                <a:latin typeface="Symbol" pitchFamily="18" charset="2"/>
              </a:rPr>
              <a:t> </a:t>
            </a:r>
            <a:r>
              <a:rPr lang="en-US" sz="2400" i="1" dirty="0" smtClean="0"/>
              <a:t>Storage Ring</a:t>
            </a:r>
            <a:endParaRPr lang="en-US" sz="24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5978949" cy="47704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537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8000999" cy="472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072544" y="5566056"/>
            <a:ext cx="1918155" cy="457600"/>
          </a:xfrm>
          <a:prstGeom prst="rect">
            <a:avLst/>
          </a:prstGeom>
          <a:solidFill>
            <a:srgbClr val="FFFF00">
              <a:alpha val="2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6797" y="5636774"/>
            <a:ext cx="339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Eugene didn’t do too Badly!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66850" y="152400"/>
            <a:ext cx="6242050" cy="757237"/>
          </a:xfrm>
        </p:spPr>
        <p:txBody>
          <a:bodyPr/>
          <a:lstStyle/>
          <a:p>
            <a:r>
              <a:rPr lang="en-US" sz="3600" i="1" dirty="0" err="1" smtClean="0"/>
              <a:t>Muons</a:t>
            </a:r>
            <a:r>
              <a:rPr lang="en-US" sz="3600" i="1" dirty="0" smtClean="0"/>
              <a:t> in the </a:t>
            </a:r>
            <a:r>
              <a:rPr lang="en-US" sz="3600" i="1" dirty="0" err="1" smtClean="0"/>
              <a:t>Debuncher</a:t>
            </a:r>
            <a:r>
              <a:rPr lang="en-US" sz="3600" i="1" dirty="0" smtClean="0"/>
              <a:t>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5141934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P860 Limits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3" y="1600200"/>
            <a:ext cx="2593893" cy="4686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81" y="1270838"/>
            <a:ext cx="3818421" cy="472440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 flipV="1">
            <a:off x="1981200" y="3850988"/>
            <a:ext cx="381000" cy="13504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15065"/>
              </p:ext>
            </p:extLst>
          </p:nvPr>
        </p:nvGraphicFramePr>
        <p:xfrm>
          <a:off x="1045482" y="1219200"/>
          <a:ext cx="2023836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5" imgW="1231560" imgH="266400" progId="Equation.3">
                  <p:embed/>
                </p:oleObj>
              </mc:Choice>
              <mc:Fallback>
                <p:oleObj name="Equation" r:id="rId5" imgW="123156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5482" y="1219200"/>
                        <a:ext cx="2023836" cy="4381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824462"/>
              </p:ext>
            </p:extLst>
          </p:nvPr>
        </p:nvGraphicFramePr>
        <p:xfrm>
          <a:off x="1638300" y="1676400"/>
          <a:ext cx="838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7" imgW="558720" imgH="241200" progId="Equation.3">
                  <p:embed/>
                </p:oleObj>
              </mc:Choice>
              <mc:Fallback>
                <p:oleObj name="Equation" r:id="rId7" imgW="558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8300" y="1676400"/>
                        <a:ext cx="838200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94219" y="5995239"/>
            <a:ext cx="3449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Phys. Rev. </a:t>
            </a:r>
            <a:r>
              <a:rPr lang="en-US" dirty="0" err="1">
                <a:solidFill>
                  <a:schemeClr val="bg1"/>
                </a:solidFill>
              </a:rPr>
              <a:t>Lett</a:t>
            </a:r>
            <a:r>
              <a:rPr lang="en-US" dirty="0">
                <a:solidFill>
                  <a:schemeClr val="bg1"/>
                </a:solidFill>
              </a:rPr>
              <a:t>. 105 181801 (2010)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8421" y="3329354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MiniBooNE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3816760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Running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779241"/>
              </p:ext>
            </p:extLst>
          </p:nvPr>
        </p:nvGraphicFramePr>
        <p:xfrm>
          <a:off x="7607081" y="3649060"/>
          <a:ext cx="425450" cy="53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7081" y="3649060"/>
                        <a:ext cx="425450" cy="538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1514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sz="5400" dirty="0"/>
              <a:t>Fast Forward </a:t>
            </a:r>
            <a:r>
              <a:rPr lang="en-US" sz="5400" dirty="0" smtClean="0"/>
              <a:t>10 (</a:t>
            </a:r>
            <a:r>
              <a:rPr lang="en-US" sz="5400" dirty="0" err="1" smtClean="0"/>
              <a:t>ish</a:t>
            </a:r>
            <a:r>
              <a:rPr lang="en-US" sz="5400" dirty="0" smtClean="0"/>
              <a:t>) More Years</a:t>
            </a:r>
            <a:endParaRPr lang="en-US" dirty="0"/>
          </a:p>
        </p:txBody>
      </p:sp>
      <p:pic>
        <p:nvPicPr>
          <p:cNvPr id="3" name="batman_theme_x_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6800" y="5791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992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Birth of the Neutrino Factory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924800" cy="45887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22086" y="5909846"/>
            <a:ext cx="3223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TopCite</a:t>
            </a:r>
            <a:r>
              <a:rPr lang="en-US" dirty="0" smtClean="0">
                <a:solidFill>
                  <a:schemeClr val="bg1"/>
                </a:solidFill>
              </a:rPr>
              <a:t> 500+ </a:t>
            </a:r>
            <a:r>
              <a:rPr lang="en-US" i="1" dirty="0" smtClean="0">
                <a:solidFill>
                  <a:schemeClr val="bg1"/>
                </a:solidFill>
              </a:rPr>
              <a:t>“Renowned Paper”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704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sz="6600" dirty="0" smtClean="0"/>
              <a:t>Which Begat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447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503238"/>
          </a:xfrm>
        </p:spPr>
        <p:txBody>
          <a:bodyPr/>
          <a:lstStyle/>
          <a:p>
            <a:r>
              <a:rPr lang="en-US" dirty="0" smtClean="0"/>
              <a:t>Neutrino Factory Studies</a:t>
            </a:r>
          </a:p>
        </p:txBody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5943600" cy="51625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Study 1 (US-Fermilab) [2000]</a:t>
            </a:r>
          </a:p>
          <a:p>
            <a:r>
              <a:rPr lang="en-US" sz="2800" dirty="0" smtClean="0"/>
              <a:t>Study 2 (US-BNL) [2001]</a:t>
            </a:r>
          </a:p>
          <a:p>
            <a:r>
              <a:rPr lang="en-US" sz="2800" dirty="0" err="1" smtClean="0"/>
              <a:t>NuFact</a:t>
            </a:r>
            <a:r>
              <a:rPr lang="en-US" sz="2800" dirty="0" smtClean="0"/>
              <a:t>-J study [2001]</a:t>
            </a:r>
          </a:p>
          <a:p>
            <a:r>
              <a:rPr lang="en-US" sz="2800" dirty="0" smtClean="0"/>
              <a:t>CERN NF study [2002]</a:t>
            </a:r>
          </a:p>
          <a:p>
            <a:r>
              <a:rPr lang="en-US" sz="2800" dirty="0" smtClean="0"/>
              <a:t>Study 2a (APS Multidivisional Neutrino Study) [2004]</a:t>
            </a:r>
          </a:p>
          <a:p>
            <a:r>
              <a:rPr lang="en-US" sz="2800" dirty="0" smtClean="0"/>
              <a:t>ISS (first international study; ISS group) [2006]</a:t>
            </a:r>
            <a:endParaRPr lang="en-US" sz="2600" dirty="0" smtClean="0"/>
          </a:p>
          <a:p>
            <a:r>
              <a:rPr lang="en-US" sz="2400" dirty="0" smtClean="0"/>
              <a:t>One on-going</a:t>
            </a:r>
          </a:p>
          <a:p>
            <a:pPr lvl="1"/>
            <a:r>
              <a:rPr lang="en-US" sz="2200" dirty="0" smtClean="0"/>
              <a:t>International Design Study for a NF</a:t>
            </a:r>
          </a:p>
          <a:p>
            <a:pPr lvl="2"/>
            <a:r>
              <a:rPr lang="en-US" sz="2000" dirty="0" smtClean="0"/>
              <a:t>Just published its Interim Design Report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books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 bwMode="auto">
          <a:xfrm>
            <a:off x="5923366" y="2286000"/>
            <a:ext cx="3211593" cy="240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IDS-NF IDR (2011)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0" y="1292594"/>
            <a:ext cx="4632759" cy="48034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1219200"/>
            <a:ext cx="417036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  <a:defRPr sz="1600" b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b="1">
                <a:solidFill>
                  <a:srgbClr val="FFFFC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4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rgbClr val="FFFF00"/>
                </a:solidFill>
                <a:latin typeface="+mn-lt"/>
              </a:defRPr>
            </a:lvl9pPr>
          </a:lstStyle>
          <a:p>
            <a:r>
              <a:rPr lang="en-US" dirty="0" smtClean="0"/>
              <a:t>4MW Proton Driver</a:t>
            </a:r>
          </a:p>
          <a:p>
            <a:r>
              <a:rPr lang="en-US" dirty="0" smtClean="0"/>
              <a:t>1 X 10</a:t>
            </a:r>
            <a:r>
              <a:rPr lang="en-US" baseline="30000" dirty="0" smtClean="0"/>
              <a:t>21 </a:t>
            </a:r>
            <a:r>
              <a:rPr lang="en-US" dirty="0" smtClean="0"/>
              <a:t>useful n per year (0.5 X 10</a:t>
            </a:r>
            <a:r>
              <a:rPr lang="en-US" baseline="30000" dirty="0" smtClean="0"/>
              <a:t>21 </a:t>
            </a:r>
            <a:r>
              <a:rPr lang="en-US" dirty="0" smtClean="0"/>
              <a:t>each sign)</a:t>
            </a:r>
            <a:endParaRPr lang="en-US" baseline="30000" dirty="0" smtClean="0"/>
          </a:p>
          <a:p>
            <a:r>
              <a:rPr lang="en-US" dirty="0" smtClean="0"/>
              <a:t>Two 25 </a:t>
            </a:r>
            <a:r>
              <a:rPr lang="en-US" dirty="0" err="1" smtClean="0"/>
              <a:t>GeV</a:t>
            </a:r>
            <a:r>
              <a:rPr lang="en-US" dirty="0" smtClean="0"/>
              <a:t> m storage rings</a:t>
            </a:r>
          </a:p>
          <a:p>
            <a:r>
              <a:rPr lang="en-US" dirty="0" smtClean="0"/>
              <a:t>Two detectors</a:t>
            </a:r>
          </a:p>
          <a:p>
            <a:pPr lvl="1"/>
            <a:r>
              <a:rPr lang="en-US" dirty="0" smtClean="0"/>
              <a:t>2500-5000 km (100kT)</a:t>
            </a:r>
          </a:p>
          <a:p>
            <a:pPr lvl="1"/>
            <a:r>
              <a:rPr lang="en-US" dirty="0" smtClean="0"/>
              <a:t>7000-8000 km (50kT)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62519" y="3886200"/>
            <a:ext cx="3510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But this is, of course, really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oes takes us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39" y="4724400"/>
            <a:ext cx="24765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127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Back to the Present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/>
          <a:lstStyle/>
          <a:p>
            <a:r>
              <a:rPr lang="en-US" dirty="0" smtClean="0"/>
              <a:t>Neutrino Physics with a neutrino beam from </a:t>
            </a:r>
            <a:r>
              <a:rPr lang="en-US" dirty="0" err="1" smtClean="0"/>
              <a:t>muons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case for a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Storage Ring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66850" y="152400"/>
            <a:ext cx="6242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en-US" sz="4800" dirty="0" smtClean="0"/>
              <a:t>BUT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519055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beams from a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storage ring</a:t>
            </a:r>
            <a:br>
              <a:rPr lang="en-US" dirty="0" smtClean="0"/>
            </a:br>
            <a:r>
              <a:rPr lang="en-US" sz="2400" i="1" dirty="0" smtClean="0"/>
              <a:t>The Physics Case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03338"/>
            <a:ext cx="9067800" cy="49911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One focus of this meeting is </a:t>
            </a:r>
            <a:r>
              <a:rPr lang="en-US" sz="2800" dirty="0"/>
              <a:t>the physics of Beyond Three </a:t>
            </a:r>
            <a:r>
              <a:rPr lang="en-US" sz="2800" dirty="0" smtClean="0"/>
              <a:t>Family Neutrino Oscillations</a:t>
            </a:r>
          </a:p>
          <a:p>
            <a:r>
              <a:rPr lang="en-US" sz="2800" dirty="0" smtClean="0"/>
              <a:t>An experiment that uses a </a:t>
            </a:r>
            <a:r>
              <a:rPr lang="en-US" sz="2800" dirty="0" smtClean="0">
                <a:latin typeface="Symbol" pitchFamily="18" charset="2"/>
              </a:rPr>
              <a:t>n</a:t>
            </a:r>
            <a:r>
              <a:rPr lang="en-US" sz="2800" baseline="-25000" dirty="0"/>
              <a:t>e</a:t>
            </a:r>
            <a:r>
              <a:rPr lang="en-US" sz="2800" dirty="0" smtClean="0"/>
              <a:t> beam from a muon storage ring</a:t>
            </a:r>
          </a:p>
          <a:p>
            <a:pPr lvl="1"/>
            <a:r>
              <a:rPr lang="en-US" sz="2600" dirty="0" smtClean="0"/>
              <a:t>Can go a long way in confirming or ruling out sterile </a:t>
            </a:r>
            <a:r>
              <a:rPr lang="en-US" sz="2600" dirty="0" smtClean="0">
                <a:latin typeface="Symbol" pitchFamily="18" charset="2"/>
              </a:rPr>
              <a:t>n</a:t>
            </a:r>
            <a:r>
              <a:rPr lang="en-US" sz="1600" dirty="0" smtClean="0"/>
              <a:t>s</a:t>
            </a:r>
          </a:p>
          <a:p>
            <a:pPr lvl="1"/>
            <a:r>
              <a:rPr lang="en-US" sz="2600" dirty="0" smtClean="0"/>
              <a:t>Goal:</a:t>
            </a:r>
          </a:p>
          <a:p>
            <a:pPr lvl="2"/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disappearance experiment with 1% precision</a:t>
            </a:r>
          </a:p>
          <a:p>
            <a:r>
              <a:rPr lang="en-US" sz="2800" dirty="0" smtClean="0"/>
              <a:t>In addition, the beam opens up opportunities for</a:t>
            </a:r>
          </a:p>
          <a:p>
            <a:pPr lvl="1"/>
            <a:r>
              <a:rPr lang="en-US" sz="2600" dirty="0" smtClean="0"/>
              <a:t>Detailed study of </a:t>
            </a:r>
            <a:r>
              <a:rPr lang="en-US" sz="2600" dirty="0" smtClean="0">
                <a:latin typeface="Symbol" pitchFamily="18" charset="2"/>
              </a:rPr>
              <a:t>n</a:t>
            </a:r>
            <a:r>
              <a:rPr lang="en-US" sz="2600" baseline="-25000" dirty="0" smtClean="0">
                <a:latin typeface="Symbol" pitchFamily="18" charset="2"/>
              </a:rPr>
              <a:t>m</a:t>
            </a:r>
            <a:r>
              <a:rPr lang="en-US" sz="2600" dirty="0" smtClean="0"/>
              <a:t> interactions</a:t>
            </a:r>
          </a:p>
          <a:p>
            <a:pPr lvl="2"/>
            <a:r>
              <a:rPr lang="en-US" sz="2000" dirty="0" smtClean="0"/>
              <a:t>Known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beam flux and flavor composition</a:t>
            </a:r>
          </a:p>
          <a:p>
            <a:pPr lvl="1"/>
            <a:r>
              <a:rPr lang="en-US" sz="2600" dirty="0" smtClean="0"/>
              <a:t>Oscillation Physics</a:t>
            </a:r>
          </a:p>
          <a:p>
            <a:r>
              <a:rPr lang="en-US" sz="2800" dirty="0" smtClean="0"/>
              <a:t>What can be done with the </a:t>
            </a:r>
            <a:r>
              <a:rPr lang="en-US" sz="2800" dirty="0" err="1" smtClean="0"/>
              <a:t>MiniBooNE</a:t>
            </a:r>
            <a:r>
              <a:rPr lang="en-US" sz="2800" dirty="0" smtClean="0"/>
              <a:t> infrastructure?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064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/>
              <a:t>For well over 30 years physicists have been talking about doing </a:t>
            </a:r>
            <a:r>
              <a:rPr lang="en-US" sz="2800" dirty="0">
                <a:latin typeface="Symbol" pitchFamily="18" charset="2"/>
              </a:rPr>
              <a:t>n</a:t>
            </a:r>
            <a:r>
              <a:rPr lang="en-US" sz="2800" dirty="0"/>
              <a:t> </a:t>
            </a:r>
            <a:r>
              <a:rPr lang="en-US" sz="2800" dirty="0" smtClean="0"/>
              <a:t>experiments </a:t>
            </a:r>
            <a:r>
              <a:rPr lang="en-US" sz="2800" dirty="0"/>
              <a:t>with </a:t>
            </a:r>
            <a:r>
              <a:rPr lang="en-US" sz="2800" dirty="0" smtClean="0">
                <a:latin typeface="Symbol" pitchFamily="18" charset="2"/>
              </a:rPr>
              <a:t>n</a:t>
            </a:r>
            <a:r>
              <a:rPr lang="en-US" sz="1800" dirty="0"/>
              <a:t>s</a:t>
            </a:r>
            <a:r>
              <a:rPr lang="en-US" sz="2800" dirty="0" smtClean="0"/>
              <a:t> </a:t>
            </a:r>
            <a:r>
              <a:rPr lang="en-US" sz="2800" dirty="0"/>
              <a:t>from </a:t>
            </a:r>
            <a:r>
              <a:rPr lang="en-US" sz="2800" dirty="0">
                <a:latin typeface="Symbol" pitchFamily="18" charset="2"/>
              </a:rPr>
              <a:t>m</a:t>
            </a:r>
            <a:r>
              <a:rPr lang="en-US" sz="2800" dirty="0"/>
              <a:t> decay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Flavor </a:t>
            </a:r>
            <a:r>
              <a:rPr lang="en-US" dirty="0"/>
              <a:t>content fully known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Near</a:t>
            </a:r>
            <a:r>
              <a:rPr lang="en-US" dirty="0" smtClean="0"/>
              <a:t> </a:t>
            </a:r>
            <a:r>
              <a:rPr lang="en-US" i="1" dirty="0" smtClean="0"/>
              <a:t>Absolute</a:t>
            </a:r>
            <a:r>
              <a:rPr lang="en-US" dirty="0"/>
              <a:t>” Flux Determination is </a:t>
            </a:r>
            <a:r>
              <a:rPr lang="en-US" dirty="0" smtClean="0"/>
              <a:t>possible in a storage ring</a:t>
            </a:r>
            <a:endParaRPr lang="en-US" dirty="0"/>
          </a:p>
          <a:p>
            <a:pPr lvl="1"/>
            <a:r>
              <a:rPr lang="en-US" dirty="0"/>
              <a:t>Beam current, polarization, </a:t>
            </a:r>
            <a:r>
              <a:rPr lang="en-US" dirty="0" smtClean="0"/>
              <a:t>beam divergence monitor</a:t>
            </a:r>
          </a:p>
          <a:p>
            <a:r>
              <a:rPr lang="en-US" dirty="0" smtClean="0"/>
              <a:t>Tremendous control of systematic uncertainties with a well designed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675" y="6477000"/>
            <a:ext cx="3200400" cy="228600"/>
          </a:xfrm>
        </p:spPr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4" y="2385686"/>
            <a:ext cx="8430652" cy="186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064583"/>
              </p:ext>
            </p:extLst>
          </p:nvPr>
        </p:nvGraphicFramePr>
        <p:xfrm>
          <a:off x="3429000" y="2998744"/>
          <a:ext cx="20574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4" imgW="876300" imgH="523943" progId="Equation.3">
                  <p:embed/>
                </p:oleObj>
              </mc:Choice>
              <mc:Fallback>
                <p:oleObj name="Equation" r:id="rId4" imgW="876300" imgH="52394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98744"/>
                        <a:ext cx="20574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8837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MiniBooNE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143000"/>
            <a:ext cx="8372475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With 10% of the </a:t>
            </a:r>
            <a:r>
              <a:rPr lang="en-US" sz="2400" dirty="0" err="1" smtClean="0"/>
              <a:t>MiniBooNE</a:t>
            </a:r>
            <a:r>
              <a:rPr lang="en-US" sz="2400" dirty="0" smtClean="0"/>
              <a:t> flux, we could expect about 10,000 events (each of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-bar and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>
                <a:latin typeface="Symbol" pitchFamily="18" charset="2"/>
              </a:rPr>
              <a:t>m</a:t>
            </a:r>
            <a:r>
              <a:rPr lang="en-US" sz="2400" dirty="0" smtClean="0"/>
              <a:t> for the same proton exposure as for </a:t>
            </a:r>
            <a:r>
              <a:rPr lang="en-US" sz="2400" dirty="0" err="1" smtClean="0"/>
              <a:t>MiniBooNE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running</a:t>
            </a:r>
          </a:p>
          <a:p>
            <a:pPr lvl="1"/>
            <a:r>
              <a:rPr lang="en-US" sz="2200" dirty="0" smtClean="0"/>
              <a:t>1% measurement of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baseline="-25000" dirty="0" smtClean="0"/>
              <a:t>e</a:t>
            </a:r>
            <a:r>
              <a:rPr lang="en-US" sz="2200" dirty="0" smtClean="0"/>
              <a:t> disappearance</a:t>
            </a:r>
          </a:p>
          <a:p>
            <a:r>
              <a:rPr lang="en-US" sz="2400" dirty="0" smtClean="0"/>
              <a:t>Study of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oscillations (non-magnetized detector)?</a:t>
            </a:r>
          </a:p>
          <a:p>
            <a:pPr lvl="1"/>
            <a:r>
              <a:rPr lang="en-US" sz="2200" dirty="0" err="1" smtClean="0"/>
              <a:t>Kinematically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/>
              <a:t> and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/>
              <a:t>-bar events are different</a:t>
            </a:r>
          </a:p>
          <a:p>
            <a:pPr lvl="2"/>
            <a:r>
              <a:rPr lang="en-US" sz="2000" dirty="0" smtClean="0"/>
              <a:t>Muon lifetime due to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capture</a:t>
            </a:r>
          </a:p>
          <a:p>
            <a:pPr lvl="2"/>
            <a:r>
              <a:rPr lang="en-US" sz="2000" dirty="0" err="1"/>
              <a:t>c</a:t>
            </a:r>
            <a:r>
              <a:rPr lang="en-US" sz="2000" dirty="0" err="1" smtClean="0"/>
              <a:t>os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dirty="0" smtClean="0"/>
              <a:t> distribution</a:t>
            </a:r>
          </a:p>
          <a:p>
            <a:pPr lvl="3"/>
            <a:r>
              <a:rPr lang="en-US" sz="1800" dirty="0">
                <a:latin typeface="Symbol" pitchFamily="18" charset="2"/>
              </a:rPr>
              <a:t>n</a:t>
            </a:r>
            <a:r>
              <a:rPr lang="en-US" sz="1800" dirty="0" smtClean="0"/>
              <a:t>-bar produce more forward lepton </a:t>
            </a:r>
          </a:p>
          <a:p>
            <a:pPr lvl="4"/>
            <a:r>
              <a:rPr lang="en-US" sz="1800" dirty="0" smtClean="0">
                <a:solidFill>
                  <a:srgbClr val="FF0000"/>
                </a:solidFill>
              </a:rPr>
              <a:t>Effect largest around 1 </a:t>
            </a:r>
            <a:r>
              <a:rPr lang="en-US" sz="1800" dirty="0" err="1" smtClean="0">
                <a:solidFill>
                  <a:srgbClr val="FF0000"/>
                </a:solidFill>
              </a:rPr>
              <a:t>GeV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2"/>
            <a:r>
              <a:rPr lang="en-US" sz="2000" dirty="0" smtClean="0"/>
              <a:t>Outgoing nucleon is either a proton or a neutron (QE)</a:t>
            </a:r>
          </a:p>
          <a:p>
            <a:pPr lvl="3"/>
            <a:r>
              <a:rPr lang="en-US" sz="1800" dirty="0" smtClean="0"/>
              <a:t>Neutron tagging via Gadolinium doping and n absorption</a:t>
            </a:r>
          </a:p>
          <a:p>
            <a:pPr lvl="4"/>
            <a:r>
              <a:rPr lang="en-US" sz="1800" dirty="0" smtClean="0">
                <a:solidFill>
                  <a:srgbClr val="FF0000"/>
                </a:solidFill>
              </a:rPr>
              <a:t>8 MeV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g </a:t>
            </a:r>
            <a:r>
              <a:rPr lang="en-US" sz="1800" dirty="0" smtClean="0">
                <a:solidFill>
                  <a:srgbClr val="FF0000"/>
                </a:solidFill>
              </a:rPr>
              <a:t> - Tag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-bar events</a:t>
            </a:r>
            <a:endParaRPr lang="en-US" sz="1800" dirty="0" smtClean="0">
              <a:solidFill>
                <a:srgbClr val="FF0000"/>
              </a:solidFill>
              <a:latin typeface="Symbol" pitchFamily="18" charset="2"/>
            </a:endParaRPr>
          </a:p>
          <a:p>
            <a:r>
              <a:rPr lang="en-US" sz="2400" dirty="0" smtClean="0"/>
              <a:t>In this context, </a:t>
            </a:r>
            <a:r>
              <a:rPr lang="en-US" sz="2400" dirty="0" err="1" smtClean="0"/>
              <a:t>MiniBooNE</a:t>
            </a:r>
            <a:r>
              <a:rPr lang="en-US" sz="2400" dirty="0" smtClean="0"/>
              <a:t> presents an interesting experimental opportunity with this type of beam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243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Comment on</a:t>
            </a:r>
            <a:r>
              <a:rPr lang="en-US" dirty="0" smtClean="0">
                <a:latin typeface="Symbol" pitchFamily="18" charset="2"/>
              </a:rPr>
              <a:t> n</a:t>
            </a:r>
            <a:r>
              <a:rPr lang="en-US" dirty="0" smtClean="0"/>
              <a:t> Flux &amp;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Useful </a:t>
            </a:r>
            <a:r>
              <a:rPr lang="en-US" sz="3200" dirty="0" smtClean="0">
                <a:latin typeface="Symbol" pitchFamily="18" charset="2"/>
              </a:rPr>
              <a:t>n</a:t>
            </a:r>
            <a:r>
              <a:rPr lang="en-US" sz="3200" dirty="0" smtClean="0"/>
              <a:t>/proton</a:t>
            </a:r>
          </a:p>
          <a:p>
            <a:pPr lvl="1"/>
            <a:r>
              <a:rPr lang="en-US" sz="2800" dirty="0" err="1" smtClean="0"/>
              <a:t>MiniBooNE</a:t>
            </a:r>
            <a:r>
              <a:rPr lang="en-US" sz="2800" dirty="0" smtClean="0"/>
              <a:t> obtains: 5 X 10</a:t>
            </a:r>
            <a:r>
              <a:rPr lang="en-US" sz="2800" baseline="30000" dirty="0" smtClean="0"/>
              <a:t>-4</a:t>
            </a:r>
          </a:p>
          <a:p>
            <a:pPr lvl="2"/>
            <a:r>
              <a:rPr lang="en-US" sz="2400" dirty="0" smtClean="0"/>
              <a:t>Number of neutrinos that hit detector/POT</a:t>
            </a:r>
          </a:p>
          <a:p>
            <a:r>
              <a:rPr lang="en-US" sz="2800" dirty="0" smtClean="0"/>
              <a:t>We said that an interesting Experiment needs</a:t>
            </a:r>
          </a:p>
          <a:p>
            <a:pPr lvl="1"/>
            <a:r>
              <a:rPr lang="en-US" sz="2800" dirty="0" smtClean="0"/>
              <a:t>10% of </a:t>
            </a:r>
            <a:r>
              <a:rPr lang="en-US" sz="2800" dirty="0" err="1" smtClean="0"/>
              <a:t>MiniBooNE</a:t>
            </a:r>
            <a:r>
              <a:rPr lang="en-US" sz="2800" dirty="0" smtClean="0"/>
              <a:t> flux </a:t>
            </a:r>
            <a:r>
              <a:rPr lang="en-US" sz="2800" dirty="0" smtClean="0">
                <a:latin typeface="Symbol" pitchFamily="18" charset="2"/>
              </a:rPr>
              <a:t>Þ </a:t>
            </a:r>
            <a:r>
              <a:rPr lang="en-US" sz="2800" dirty="0" smtClean="0"/>
              <a:t>5 X 10</a:t>
            </a:r>
            <a:r>
              <a:rPr lang="en-US" sz="2800" baseline="30000" dirty="0" smtClean="0"/>
              <a:t>-5</a:t>
            </a:r>
            <a:r>
              <a:rPr lang="en-US" sz="2800" dirty="0" smtClean="0"/>
              <a:t> useful (hit the detector) </a:t>
            </a:r>
            <a:r>
              <a:rPr lang="en-US" sz="2800" dirty="0" smtClean="0">
                <a:latin typeface="Symbol" pitchFamily="18" charset="2"/>
              </a:rPr>
              <a:t>n</a:t>
            </a:r>
            <a:r>
              <a:rPr lang="en-US" sz="2800" dirty="0" smtClean="0"/>
              <a:t>/POT</a:t>
            </a:r>
            <a:r>
              <a:rPr lang="en-US" sz="2800" baseline="30000" dirty="0"/>
              <a:t> </a:t>
            </a:r>
            <a:r>
              <a:rPr lang="en-US" sz="2800" dirty="0" smtClean="0"/>
              <a:t>(Assuming same p exposure)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Remember Dave’s number?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6858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2C2102-08AA-4BDF-8130-DD238487419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690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Detector</a:t>
            </a:r>
            <a:br>
              <a:rPr lang="en-US" dirty="0" smtClean="0"/>
            </a:br>
            <a:r>
              <a:rPr lang="en-US" sz="2400" i="1" dirty="0" smtClean="0"/>
              <a:t>&amp; Beyond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597469" cy="2971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latin typeface="Symbol" pitchFamily="18" charset="2"/>
              </a:rPr>
              <a:t>m</a:t>
            </a:r>
            <a:r>
              <a:rPr lang="en-US" sz="2800" dirty="0" err="1" smtClean="0"/>
              <a:t>BooNE</a:t>
            </a:r>
            <a:r>
              <a:rPr lang="en-US" sz="2800" dirty="0" smtClean="0"/>
              <a:t> would present an excellent opportunity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articularly if it can be magnetized for oscillation physics</a:t>
            </a:r>
          </a:p>
          <a:p>
            <a:r>
              <a:rPr lang="en-US" sz="2600" dirty="0" smtClean="0"/>
              <a:t>A roughly 1 </a:t>
            </a:r>
            <a:r>
              <a:rPr lang="en-US" sz="2600" dirty="0" err="1" smtClean="0"/>
              <a:t>kT</a:t>
            </a:r>
            <a:r>
              <a:rPr lang="en-US" sz="2600" dirty="0" smtClean="0"/>
              <a:t> totally active scintillator detector (magnetized) would also be an interesting possibility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2514601" cy="199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90" y="4129815"/>
            <a:ext cx="2812941" cy="19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14" y="1295400"/>
            <a:ext cx="280957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062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m </a:t>
            </a:r>
            <a:r>
              <a:rPr lang="en-US" dirty="0" smtClean="0"/>
              <a:t>Storage Ring 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71633"/>
            <a:ext cx="8372475" cy="2354262"/>
          </a:xfrm>
        </p:spPr>
        <p:txBody>
          <a:bodyPr/>
          <a:lstStyle/>
          <a:p>
            <a:r>
              <a:rPr lang="en-US" sz="2800" dirty="0" smtClean="0"/>
              <a:t>How can we do it?</a:t>
            </a:r>
          </a:p>
          <a:p>
            <a:pPr lvl="1"/>
            <a:r>
              <a:rPr lang="en-US" sz="2400" dirty="0" err="1" smtClean="0"/>
              <a:t>MiniBooNE</a:t>
            </a:r>
            <a:r>
              <a:rPr lang="en-US" sz="2400" dirty="0" smtClean="0"/>
              <a:t> decay region = 50 m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ecay ring with 50 m straight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6858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2C2102-08AA-4BDF-8130-DD238487419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5729" y="2761646"/>
            <a:ext cx="7696200" cy="1371446"/>
            <a:chOff x="408373" y="3809999"/>
            <a:chExt cx="8382000" cy="1790547"/>
          </a:xfrm>
        </p:grpSpPr>
        <p:grpSp>
          <p:nvGrpSpPr>
            <p:cNvPr id="12" name="Group 11"/>
            <p:cNvGrpSpPr/>
            <p:nvPr/>
          </p:nvGrpSpPr>
          <p:grpSpPr>
            <a:xfrm>
              <a:off x="408373" y="3809999"/>
              <a:ext cx="8382000" cy="1790547"/>
              <a:chOff x="408373" y="3809999"/>
              <a:chExt cx="8382000" cy="179054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373" y="3809999"/>
                <a:ext cx="8382000" cy="1790547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4267200" y="4114800"/>
                <a:ext cx="609600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1219200" y="4600980"/>
                <a:ext cx="609600" cy="4282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7185211" y="4600980"/>
                <a:ext cx="726141" cy="42045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366682" y="4955084"/>
                <a:ext cx="2738718" cy="228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6019800" y="4938354"/>
              <a:ext cx="838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199"/>
            <a:ext cx="1996541" cy="199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38" y="4648200"/>
            <a:ext cx="5507472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181600" y="4343400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FFAG ARCs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6136" y="1264403"/>
            <a:ext cx="184217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Simple ring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Small # turns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 need for UHV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 RF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596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303338"/>
            <a:ext cx="6172200" cy="4991100"/>
          </a:xfrm>
        </p:spPr>
        <p:txBody>
          <a:bodyPr/>
          <a:lstStyle/>
          <a:p>
            <a:r>
              <a:rPr lang="en-US" sz="2800" dirty="0" smtClean="0"/>
              <a:t>Two options</a:t>
            </a:r>
          </a:p>
          <a:p>
            <a:pPr lvl="1"/>
            <a:r>
              <a:rPr lang="en-US" sz="2600" dirty="0" smtClean="0"/>
              <a:t>External Target (a few 10s kW)</a:t>
            </a:r>
          </a:p>
          <a:p>
            <a:pPr lvl="2"/>
            <a:r>
              <a:rPr lang="en-US" sz="2400" dirty="0" smtClean="0"/>
              <a:t>As Dave envisioned in his </a:t>
            </a:r>
            <a:r>
              <a:rPr lang="en-US" sz="2400" dirty="0" err="1" smtClean="0"/>
              <a:t>Telemark</a:t>
            </a:r>
            <a:r>
              <a:rPr lang="en-US" sz="2400" dirty="0" smtClean="0"/>
              <a:t> paper</a:t>
            </a:r>
          </a:p>
          <a:p>
            <a:pPr lvl="3"/>
            <a:r>
              <a:rPr lang="en-US" sz="2200" dirty="0" smtClean="0"/>
              <a:t>Issue is injection</a:t>
            </a:r>
          </a:p>
          <a:p>
            <a:pPr lvl="1"/>
            <a:r>
              <a:rPr lang="en-US" sz="2600" dirty="0" smtClean="0"/>
              <a:t>Internal Target</a:t>
            </a:r>
          </a:p>
          <a:p>
            <a:pPr lvl="2"/>
            <a:r>
              <a:rPr lang="en-US" sz="2400" dirty="0" smtClean="0"/>
              <a:t>No transfer line, injection</a:t>
            </a:r>
          </a:p>
          <a:p>
            <a:pPr lvl="2"/>
            <a:r>
              <a:rPr lang="en-US" sz="2400" dirty="0" smtClean="0"/>
              <a:t>Potentially higher collection efficiency, but</a:t>
            </a:r>
          </a:p>
          <a:p>
            <a:pPr lvl="2"/>
            <a:r>
              <a:rPr lang="en-US" sz="2400" dirty="0" smtClean="0"/>
              <a:t>Issue – Target pile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3469280" cy="3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319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Target Hall Options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002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AP0 Target</a:t>
            </a:r>
            <a:br>
              <a:rPr lang="en-US" dirty="0" smtClean="0"/>
            </a:br>
            <a:r>
              <a:rPr lang="en-US" sz="2400" i="1" dirty="0" smtClean="0"/>
              <a:t>New transfer line &amp; </a:t>
            </a:r>
            <a:r>
              <a:rPr lang="en-US" sz="2400" i="1" dirty="0" smtClean="0">
                <a:latin typeface="Symbol" pitchFamily="18" charset="2"/>
              </a:rPr>
              <a:t>m </a:t>
            </a:r>
            <a:r>
              <a:rPr lang="en-US" sz="2400" i="1" dirty="0" smtClean="0"/>
              <a:t>Storage Ring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Gill Sans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ill Sans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fld id="{7C02D072-D0A0-437A-B76C-DE233A17BF1E}" type="slidenum">
              <a:rPr lang="en-US" altLang="en-US" sz="1400" b="0">
                <a:latin typeface="Times New Roman" pitchFamily="18" charset="0"/>
              </a:rPr>
              <a:pPr/>
              <a:t>26</a:t>
            </a:fld>
            <a:endParaRPr lang="en-US" altLang="en-US" sz="1400" b="0">
              <a:latin typeface="Times New Roman" pitchFamily="18" charset="0"/>
            </a:endParaRPr>
          </a:p>
        </p:txBody>
      </p:sp>
      <p:pic>
        <p:nvPicPr>
          <p:cNvPr id="30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46200"/>
            <a:ext cx="7772400" cy="4470400"/>
          </a:xfrm>
          <a:noFill/>
        </p:spPr>
      </p:pic>
      <p:sp>
        <p:nvSpPr>
          <p:cNvPr id="3078" name="Rounded Rectangle 6"/>
          <p:cNvSpPr>
            <a:spLocks noChangeArrowheads="1"/>
          </p:cNvSpPr>
          <p:nvPr/>
        </p:nvSpPr>
        <p:spPr bwMode="auto">
          <a:xfrm rot="-2551762">
            <a:off x="2384425" y="4922838"/>
            <a:ext cx="617538" cy="73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 rot="-2447269">
            <a:off x="4495800" y="2743200"/>
            <a:ext cx="98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ill Sans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ill Sans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~650m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 rot="-2450218">
            <a:off x="2505075" y="4802188"/>
            <a:ext cx="714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ill Sans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ill Sans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r>
              <a:rPr lang="en-US" sz="1600">
                <a:solidFill>
                  <a:srgbClr val="FFFF00"/>
                </a:solidFill>
              </a:rPr>
              <a:t>~60m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MiniBooNE</a:t>
            </a:r>
            <a:r>
              <a:rPr lang="en-US" dirty="0" smtClean="0"/>
              <a:t> Target Hall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  <a:latin typeface="Gill Sans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ill Sans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fld id="{7D64D704-6CE2-4DE9-A8F8-0C965673EB2C}" type="slidenum">
              <a:rPr lang="en-US" altLang="en-US" sz="1400" b="0">
                <a:latin typeface="Times New Roman" pitchFamily="18" charset="0"/>
              </a:rPr>
              <a:pPr/>
              <a:t>27</a:t>
            </a:fld>
            <a:endParaRPr lang="en-US" altLang="en-US" sz="1400" b="0">
              <a:latin typeface="Times New Roman" pitchFamily="18" charset="0"/>
            </a:endParaRPr>
          </a:p>
        </p:txBody>
      </p:sp>
      <p:pic>
        <p:nvPicPr>
          <p:cNvPr id="4102" name="Picture 6" descr="C:\Documents and Settings\popovic\Desktop\miniBoonLEN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61388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ounded Rectangle 6"/>
          <p:cNvSpPr>
            <a:spLocks noChangeArrowheads="1"/>
          </p:cNvSpPr>
          <p:nvPr/>
        </p:nvSpPr>
        <p:spPr bwMode="auto">
          <a:xfrm>
            <a:off x="3505200" y="3048000"/>
            <a:ext cx="7620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3581400" y="3048000"/>
            <a:ext cx="581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ill Sans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ill Sans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r>
              <a:rPr lang="en-US" sz="1200">
                <a:solidFill>
                  <a:srgbClr val="FFFF00"/>
                </a:solidFill>
              </a:rPr>
              <a:t>~60m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5791200" y="2971800"/>
            <a:ext cx="665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ill Sans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ill Sans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ill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r>
              <a:rPr lang="en-US" sz="1200">
                <a:solidFill>
                  <a:srgbClr val="FFFF00"/>
                </a:solidFill>
              </a:rPr>
              <a:t>~450m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094" y="152400"/>
            <a:ext cx="6915150" cy="757237"/>
          </a:xfrm>
        </p:spPr>
        <p:txBody>
          <a:bodyPr/>
          <a:lstStyle/>
          <a:p>
            <a:r>
              <a:rPr lang="en-US" dirty="0" err="1" smtClean="0"/>
              <a:t>MiniBooNE</a:t>
            </a:r>
            <a:r>
              <a:rPr lang="en-US" dirty="0" smtClean="0"/>
              <a:t> Target Hall &amp; p Beam line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6252974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43800" y="3733800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Siting?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844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Preliminary Costing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New Target Hall: $18M (escalated by 30% from </a:t>
            </a:r>
            <a:r>
              <a:rPr lang="en-US" sz="2800" dirty="0" err="1" smtClean="0"/>
              <a:t>MiniBooNE</a:t>
            </a:r>
            <a:r>
              <a:rPr lang="en-US" sz="2800" dirty="0" smtClean="0"/>
              <a:t> 2005 numbers)</a:t>
            </a:r>
          </a:p>
          <a:p>
            <a:pPr lvl="1"/>
            <a:r>
              <a:rPr lang="en-US" sz="2400" dirty="0" smtClean="0"/>
              <a:t>Beam line</a:t>
            </a:r>
          </a:p>
          <a:p>
            <a:pPr lvl="1"/>
            <a:r>
              <a:rPr lang="en-US" sz="2400" dirty="0" smtClean="0"/>
              <a:t>Target</a:t>
            </a:r>
          </a:p>
          <a:p>
            <a:pPr lvl="1"/>
            <a:r>
              <a:rPr lang="en-US" sz="2400" dirty="0" smtClean="0"/>
              <a:t>Horn</a:t>
            </a:r>
          </a:p>
          <a:p>
            <a:pPr lvl="1"/>
            <a:r>
              <a:rPr lang="en-US" sz="2400" dirty="0" smtClean="0"/>
              <a:t>Civil</a:t>
            </a:r>
          </a:p>
          <a:p>
            <a:r>
              <a:rPr lang="en-US" sz="2400" dirty="0" smtClean="0">
                <a:latin typeface="Symbol" pitchFamily="18" charset="2"/>
              </a:rPr>
              <a:t>m </a:t>
            </a:r>
            <a:r>
              <a:rPr lang="en-US" sz="2800" dirty="0" smtClean="0"/>
              <a:t>Storage Ring (not burdened)</a:t>
            </a:r>
          </a:p>
          <a:p>
            <a:pPr lvl="1"/>
            <a:r>
              <a:rPr lang="en-US" sz="2400" dirty="0" smtClean="0"/>
              <a:t>Dipoles: $1M</a:t>
            </a:r>
          </a:p>
          <a:p>
            <a:pPr lvl="1"/>
            <a:r>
              <a:rPr lang="en-US" sz="2400" dirty="0" smtClean="0"/>
              <a:t>Quads: $2M</a:t>
            </a:r>
          </a:p>
          <a:p>
            <a:pPr lvl="1"/>
            <a:r>
              <a:rPr lang="en-US" sz="2400" dirty="0" smtClean="0"/>
              <a:t>Power Supplies: $</a:t>
            </a:r>
            <a:r>
              <a:rPr lang="en-US" sz="2400" dirty="0"/>
              <a:t>1</a:t>
            </a:r>
            <a:r>
              <a:rPr lang="en-US" sz="2400" dirty="0" smtClean="0"/>
              <a:t>M</a:t>
            </a:r>
          </a:p>
          <a:p>
            <a:pPr lvl="1"/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SR instrumentation $2M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172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7"/>
          <p:cNvSpPr>
            <a:spLocks noGrp="1" noChangeArrowheads="1"/>
          </p:cNvSpPr>
          <p:nvPr>
            <p:ph type="title"/>
          </p:nvPr>
        </p:nvSpPr>
        <p:spPr>
          <a:xfrm>
            <a:off x="1676400" y="207963"/>
            <a:ext cx="7088188" cy="757237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Oscillation Physics –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Storage Rings</a:t>
            </a:r>
          </a:p>
        </p:txBody>
      </p:sp>
      <p:sp>
        <p:nvSpPr>
          <p:cNvPr id="1536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1699A0-13FD-4447-83D4-DE7563EEF79B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5365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987675" y="64770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A. Bross               SBNW11              May 12, 2011</a:t>
            </a:r>
            <a:endParaRPr lang="en-US" dirty="0" smtClean="0"/>
          </a:p>
        </p:txBody>
      </p:sp>
      <p:pic>
        <p:nvPicPr>
          <p:cNvPr id="15366" name="Picture 9" descr="NF_proces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8" y="1562100"/>
            <a:ext cx="844013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3136" y="5029200"/>
            <a:ext cx="5835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12 channels accessible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if E</a:t>
            </a:r>
            <a:r>
              <a:rPr lang="en-US" sz="3200" baseline="-25000" dirty="0" smtClean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is above the </a:t>
            </a:r>
            <a:r>
              <a:rPr lang="en-US" sz="3200" dirty="0" smtClean="0">
                <a:solidFill>
                  <a:schemeClr val="bg1"/>
                </a:solidFill>
                <a:latin typeface="Symbol" pitchFamily="18" charset="2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threshold</a:t>
            </a:r>
            <a:r>
              <a:rPr lang="en-US" sz="3200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endParaRPr lang="en-US" sz="3200" baseline="-25000" dirty="0">
              <a:solidFill>
                <a:schemeClr val="bg1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beams produced from the decay of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in a storage ring present exciting possibilities to study topical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physics (complementary to conventional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beam experiments)</a:t>
            </a:r>
          </a:p>
          <a:p>
            <a:pPr lvl="1"/>
            <a:r>
              <a:rPr lang="en-US" sz="2000" dirty="0" smtClean="0"/>
              <a:t>Sterile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study via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disappearance experiment</a:t>
            </a:r>
          </a:p>
          <a:p>
            <a:pPr lvl="1"/>
            <a:r>
              <a:rPr lang="en-US" sz="2000" dirty="0" smtClean="0"/>
              <a:t>Oscillation physics (some reach even without B)</a:t>
            </a:r>
          </a:p>
          <a:p>
            <a:pPr lvl="1"/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dirty="0" smtClean="0"/>
              <a:t> interaction studies</a:t>
            </a:r>
          </a:p>
          <a:p>
            <a:pPr lvl="2"/>
            <a:r>
              <a:rPr lang="en-US" sz="1800" dirty="0" smtClean="0"/>
              <a:t>Excellent flux normalization</a:t>
            </a:r>
          </a:p>
          <a:p>
            <a:pPr lvl="2"/>
            <a:r>
              <a:rPr lang="en-US" sz="1800" dirty="0" smtClean="0"/>
              <a:t>Flavor content known</a:t>
            </a:r>
          </a:p>
          <a:p>
            <a:r>
              <a:rPr lang="en-US" sz="2400" dirty="0" smtClean="0"/>
              <a:t>All of the above can be done (some better than others) with the </a:t>
            </a:r>
            <a:r>
              <a:rPr lang="en-US" sz="2400" dirty="0" err="1" smtClean="0"/>
              <a:t>MiniBooNE</a:t>
            </a:r>
            <a:r>
              <a:rPr lang="en-US" sz="2400" dirty="0" smtClean="0"/>
              <a:t> detector</a:t>
            </a:r>
          </a:p>
          <a:p>
            <a:r>
              <a:rPr lang="en-US" sz="2400" dirty="0" smtClean="0"/>
              <a:t>New detectors present extended possibilities</a:t>
            </a:r>
          </a:p>
          <a:p>
            <a:pPr lvl="1"/>
            <a:r>
              <a:rPr lang="en-US" sz="2000" dirty="0" smtClean="0"/>
              <a:t>Magnetized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dirty="0" err="1" smtClean="0"/>
              <a:t>BooNE</a:t>
            </a:r>
            <a:endParaRPr lang="en-US" sz="2000" dirty="0" smtClean="0"/>
          </a:p>
          <a:p>
            <a:pPr lvl="1"/>
            <a:r>
              <a:rPr lang="en-US" sz="2000" dirty="0" smtClean="0"/>
              <a:t>Mini-TASD (also magnetized) at some future time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837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219200"/>
            <a:ext cx="8372475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R&amp;D needs to be done, of course</a:t>
            </a:r>
          </a:p>
          <a:p>
            <a:pPr lvl="1"/>
            <a:r>
              <a:rPr lang="en-US" dirty="0" smtClean="0"/>
              <a:t>Detailed study of external vs. internal targeting for the </a:t>
            </a:r>
            <a:r>
              <a:rPr lang="en-US" dirty="0" smtClean="0">
                <a:latin typeface="Symbol" pitchFamily="18" charset="2"/>
              </a:rPr>
              <a:t>m </a:t>
            </a:r>
            <a:r>
              <a:rPr lang="en-US" dirty="0" smtClean="0"/>
              <a:t>Storage Ring</a:t>
            </a:r>
          </a:p>
          <a:p>
            <a:pPr lvl="1"/>
            <a:r>
              <a:rPr lang="en-US" dirty="0" smtClean="0"/>
              <a:t>Optimized design of </a:t>
            </a:r>
            <a:r>
              <a:rPr lang="en-US" dirty="0" smtClean="0">
                <a:latin typeface="Symbol" pitchFamily="18" charset="2"/>
              </a:rPr>
              <a:t>m </a:t>
            </a:r>
            <a:r>
              <a:rPr lang="en-US" dirty="0" smtClean="0"/>
              <a:t>Storage Ring</a:t>
            </a:r>
          </a:p>
          <a:p>
            <a:pPr lvl="1"/>
            <a:r>
              <a:rPr lang="en-US" dirty="0" smtClean="0"/>
              <a:t>Beam diagnostics</a:t>
            </a:r>
          </a:p>
          <a:p>
            <a:pPr lvl="2"/>
            <a:r>
              <a:rPr lang="en-US" dirty="0" smtClean="0"/>
              <a:t>Realistic capability of Beam Current Transformers for this application</a:t>
            </a:r>
          </a:p>
          <a:p>
            <a:pPr lvl="2"/>
            <a:r>
              <a:rPr lang="en-US" dirty="0" smtClean="0"/>
              <a:t>Measuring decay electrons</a:t>
            </a:r>
          </a:p>
          <a:p>
            <a:pPr lvl="1"/>
            <a:r>
              <a:rPr lang="en-US" dirty="0" smtClean="0"/>
              <a:t>Radiation damage issues for storage ring components</a:t>
            </a:r>
          </a:p>
          <a:p>
            <a:pPr lvl="1"/>
            <a:r>
              <a:rPr lang="en-US" dirty="0" smtClean="0"/>
              <a:t>How to site the new Target Hall</a:t>
            </a:r>
          </a:p>
          <a:p>
            <a:r>
              <a:rPr lang="en-US" dirty="0" smtClean="0"/>
              <a:t>Accurate Costing</a:t>
            </a:r>
          </a:p>
          <a:p>
            <a:pPr lvl="1"/>
            <a:r>
              <a:rPr lang="en-US" dirty="0" smtClean="0"/>
              <a:t>A &lt;$50M estimate at this time seems Credible (including some detector work)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However, this concept </a:t>
            </a:r>
            <a:r>
              <a:rPr lang="en-US" cap="all" dirty="0" smtClean="0">
                <a:solidFill>
                  <a:srgbClr val="FF0000"/>
                </a:solidFill>
              </a:rPr>
              <a:t>does not </a:t>
            </a:r>
            <a:r>
              <a:rPr lang="en-US" dirty="0" smtClean="0">
                <a:solidFill>
                  <a:srgbClr val="FF0000"/>
                </a:solidFill>
              </a:rPr>
              <a:t>represent Future Technology</a:t>
            </a:r>
          </a:p>
          <a:p>
            <a:pPr lvl="1"/>
            <a:r>
              <a:rPr lang="en-US" dirty="0" smtClean="0"/>
              <a:t>It is today’s technology with some extensions</a:t>
            </a:r>
          </a:p>
          <a:p>
            <a:r>
              <a:rPr lang="en-US" dirty="0" smtClean="0"/>
              <a:t>The physics is timely and can, in principle, be done in the short-term</a:t>
            </a:r>
          </a:p>
          <a:p>
            <a:pPr lvl="1"/>
            <a:r>
              <a:rPr lang="en-US" dirty="0" smtClean="0"/>
              <a:t>A detector exists and a 2</a:t>
            </a:r>
            <a:r>
              <a:rPr lang="en-US" baseline="30000" dirty="0" smtClean="0"/>
              <a:t>nd</a:t>
            </a:r>
            <a:r>
              <a:rPr lang="en-US" dirty="0" smtClean="0"/>
              <a:t> is on the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555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Finally</a:t>
            </a:r>
            <a:r>
              <a:rPr lang="en-US" dirty="0" smtClean="0"/>
              <a:t>, Back to the Future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9911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This very-low energy </a:t>
            </a:r>
            <a:r>
              <a:rPr lang="en-US" sz="3200" dirty="0" smtClean="0">
                <a:latin typeface="Symbol" pitchFamily="18" charset="2"/>
              </a:rPr>
              <a:t>m</a:t>
            </a:r>
            <a:r>
              <a:rPr lang="en-US" sz="3200" dirty="0" smtClean="0"/>
              <a:t> storage ring represents a first, small step to facilities that need ultra-intense </a:t>
            </a:r>
            <a:r>
              <a:rPr lang="en-US" sz="3200" dirty="0" smtClean="0">
                <a:latin typeface="Symbol" pitchFamily="18" charset="2"/>
              </a:rPr>
              <a:t>m</a:t>
            </a:r>
            <a:r>
              <a:rPr lang="en-US" sz="3200" dirty="0" smtClean="0"/>
              <a:t> sources that are, or may become, the future of this Laboratory</a:t>
            </a:r>
          </a:p>
          <a:p>
            <a:pPr lvl="1"/>
            <a:r>
              <a:rPr lang="en-US" sz="2800" dirty="0" err="1" smtClean="0"/>
              <a:t>cLFV</a:t>
            </a:r>
            <a:r>
              <a:rPr lang="en-US" sz="2800" dirty="0" smtClean="0"/>
              <a:t> experiments (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2e)</a:t>
            </a:r>
          </a:p>
          <a:p>
            <a:pPr lvl="2"/>
            <a:r>
              <a:rPr lang="en-US" sz="2400" dirty="0"/>
              <a:t>C</a:t>
            </a:r>
            <a:r>
              <a:rPr lang="en-US" sz="2400" dirty="0" smtClean="0"/>
              <a:t>ooled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beam (muon </a:t>
            </a:r>
            <a:r>
              <a:rPr lang="en-US" sz="2400" dirty="0"/>
              <a:t>ionization </a:t>
            </a:r>
            <a:r>
              <a:rPr lang="en-US" sz="2400" dirty="0" smtClean="0"/>
              <a:t>cooling) as upgrade path</a:t>
            </a:r>
          </a:p>
          <a:p>
            <a:pPr lvl="1"/>
            <a:r>
              <a:rPr lang="en-US" sz="2800" dirty="0" smtClean="0"/>
              <a:t>Neutrino Factory</a:t>
            </a:r>
          </a:p>
          <a:p>
            <a:pPr lvl="2"/>
            <a:r>
              <a:rPr lang="en-US" sz="2600" dirty="0" smtClean="0"/>
              <a:t>Best opportunity to exploit </a:t>
            </a:r>
            <a:r>
              <a:rPr lang="en-US" sz="2600" dirty="0" smtClean="0">
                <a:latin typeface="Symbol" pitchFamily="18" charset="2"/>
              </a:rPr>
              <a:t>n</a:t>
            </a:r>
            <a:r>
              <a:rPr lang="en-US" sz="2600" dirty="0" smtClean="0"/>
              <a:t> oscillation physics if </a:t>
            </a:r>
            <a:r>
              <a:rPr lang="en-US" sz="2600" dirty="0" smtClean="0">
                <a:latin typeface="Symbol" pitchFamily="18" charset="2"/>
              </a:rPr>
              <a:t>q</a:t>
            </a:r>
            <a:r>
              <a:rPr lang="en-US" sz="2600" baseline="-25000" dirty="0" smtClean="0"/>
              <a:t>13</a:t>
            </a:r>
            <a:r>
              <a:rPr lang="en-US" sz="2600" dirty="0" smtClean="0"/>
              <a:t> is small</a:t>
            </a:r>
          </a:p>
          <a:p>
            <a:pPr lvl="1"/>
            <a:r>
              <a:rPr lang="en-US" sz="2800" dirty="0" smtClean="0"/>
              <a:t>Muon Collider to explore the energy frontier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7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1219201"/>
            <a:ext cx="7239000" cy="1143000"/>
          </a:xfrm>
        </p:spPr>
        <p:txBody>
          <a:bodyPr/>
          <a:lstStyle/>
          <a:p>
            <a:r>
              <a:rPr lang="en-US" sz="4000" dirty="0" smtClean="0"/>
              <a:t>Acknowledgements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667000"/>
            <a:ext cx="8991600" cy="1752600"/>
          </a:xfrm>
        </p:spPr>
        <p:txBody>
          <a:bodyPr/>
          <a:lstStyle/>
          <a:p>
            <a:r>
              <a:rPr lang="en-US" dirty="0" smtClean="0"/>
              <a:t>David “Nostradamus” Neuffer (</a:t>
            </a:r>
            <a:r>
              <a:rPr lang="en-US" dirty="0" err="1" smtClean="0"/>
              <a:t>Neufferdamus</a:t>
            </a:r>
            <a:r>
              <a:rPr lang="en-US" dirty="0" smtClean="0"/>
              <a:t>?)</a:t>
            </a:r>
          </a:p>
          <a:p>
            <a:r>
              <a:rPr lang="en-US" dirty="0" smtClean="0"/>
              <a:t>Chuck Ankenbrandt, Carol Johnston, Milorad Popovic, Sergei </a:t>
            </a:r>
            <a:r>
              <a:rPr lang="en-US" dirty="0" err="1" smtClean="0"/>
              <a:t>Striganov</a:t>
            </a:r>
            <a:endParaRPr lang="en-US" dirty="0" smtClean="0"/>
          </a:p>
          <a:p>
            <a:r>
              <a:rPr lang="en-US" dirty="0" smtClean="0"/>
              <a:t>Bill Louis, Zarko Pavlovic, Bob </a:t>
            </a:r>
            <a:r>
              <a:rPr lang="en-US" dirty="0" err="1" smtClean="0"/>
              <a:t>Zwaska</a:t>
            </a:r>
            <a:endParaRPr lang="en-US" dirty="0" smtClean="0"/>
          </a:p>
          <a:p>
            <a:r>
              <a:rPr lang="en-US" dirty="0"/>
              <a:t>André de </a:t>
            </a:r>
            <a:r>
              <a:rPr lang="en-US" dirty="0" err="1" smtClean="0"/>
              <a:t>Gouvêa</a:t>
            </a:r>
            <a:r>
              <a:rPr lang="en-US" dirty="0" smtClean="0"/>
              <a:t>, Joachim Kopp, Patrick Huber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40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2057400"/>
            <a:ext cx="7772400" cy="1470025"/>
          </a:xfrm>
        </p:spPr>
        <p:txBody>
          <a:bodyPr/>
          <a:lstStyle/>
          <a:p>
            <a:r>
              <a:rPr lang="en-US" sz="5400" dirty="0" smtClean="0"/>
              <a:t>END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505200"/>
            <a:ext cx="8915400" cy="1295400"/>
          </a:xfrm>
        </p:spPr>
        <p:txBody>
          <a:bodyPr/>
          <a:lstStyle/>
          <a:p>
            <a:r>
              <a:rPr lang="en-US" sz="5400" i="1" dirty="0" smtClean="0"/>
              <a:t>Or Just The Beginning?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5245" y="1295400"/>
            <a:ext cx="3517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Thank You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6" name="Morga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" y="35256"/>
            <a:ext cx="9167791" cy="6875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52400"/>
            <a:ext cx="4953000" cy="784225"/>
          </a:xfrm>
        </p:spPr>
        <p:txBody>
          <a:bodyPr/>
          <a:lstStyle/>
          <a:p>
            <a:r>
              <a:rPr lang="en-US" sz="4000" dirty="0" smtClean="0"/>
              <a:t>But First</a:t>
            </a:r>
            <a:endParaRPr lang="en-US" sz="4000" dirty="0"/>
          </a:p>
        </p:txBody>
      </p:sp>
      <p:pic>
        <p:nvPicPr>
          <p:cNvPr id="3" name="bttftheam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3246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827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242050" cy="990600"/>
          </a:xfrm>
        </p:spPr>
        <p:txBody>
          <a:bodyPr/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dirty="0" smtClean="0"/>
              <a:t> Mass Mini-conference 1980</a:t>
            </a:r>
            <a:br>
              <a:rPr lang="en-US" dirty="0" smtClean="0"/>
            </a:br>
            <a:r>
              <a:rPr lang="en-US" sz="2000" i="1" dirty="0" err="1" smtClean="0"/>
              <a:t>Telemark</a:t>
            </a:r>
            <a:r>
              <a:rPr lang="en-US" sz="2000" i="1" dirty="0" smtClean="0"/>
              <a:t>, Wisconsin</a:t>
            </a:r>
            <a:br>
              <a:rPr lang="en-US" sz="2000" i="1" dirty="0" smtClean="0"/>
            </a:br>
            <a:r>
              <a:rPr lang="en-US" sz="2000" i="1" dirty="0" smtClean="0"/>
              <a:t>Barger And Cline eds.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303338"/>
            <a:ext cx="8372475" cy="2125662"/>
          </a:xfrm>
        </p:spPr>
        <p:txBody>
          <a:bodyPr/>
          <a:lstStyle/>
          <a:p>
            <a:r>
              <a:rPr lang="en-US" dirty="0" smtClean="0"/>
              <a:t>At this conference David Neuffer proposed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storage rings for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oscillation physics 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(first mentioned at</a:t>
            </a:r>
            <a:r>
              <a:rPr lang="en-US" i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pPr lvl="1"/>
            <a:r>
              <a:rPr lang="en-US" i="1" dirty="0" smtClean="0"/>
              <a:t>“Precisely knowable flux”</a:t>
            </a:r>
          </a:p>
          <a:p>
            <a:pPr lvl="1"/>
            <a:r>
              <a:rPr lang="en-US" i="1" dirty="0" smtClean="0"/>
              <a:t>“It is found that a low energy ( </a:t>
            </a:r>
            <a:r>
              <a:rPr lang="en-US" dirty="0" smtClean="0">
                <a:latin typeface="Symbol" pitchFamily="18" charset="2"/>
              </a:rPr>
              <a:t>»</a:t>
            </a:r>
            <a:r>
              <a:rPr lang="en-US" i="1" dirty="0" smtClean="0"/>
              <a:t> 1GeV) ring matched to a high energy proton source (8 </a:t>
            </a:r>
            <a:r>
              <a:rPr lang="en-US" i="1" dirty="0" err="1" smtClean="0"/>
              <a:t>GeV</a:t>
            </a:r>
            <a:r>
              <a:rPr lang="en-US" i="1" dirty="0" smtClean="0"/>
              <a:t> Booster) is most practical and can provide </a:t>
            </a:r>
            <a:r>
              <a:rPr lang="en-US" i="1" dirty="0" smtClean="0">
                <a:latin typeface="Symbol" pitchFamily="18" charset="2"/>
              </a:rPr>
              <a:t>n</a:t>
            </a:r>
            <a:r>
              <a:rPr lang="en-US" i="1" dirty="0" smtClean="0"/>
              <a:t> beams suitable for accurate tests of </a:t>
            </a:r>
            <a:r>
              <a:rPr lang="en-US" i="1" dirty="0" smtClean="0">
                <a:latin typeface="Symbol" pitchFamily="18" charset="2"/>
              </a:rPr>
              <a:t>n</a:t>
            </a:r>
            <a:r>
              <a:rPr lang="en-US" i="1" dirty="0" smtClean="0"/>
              <a:t> oscillations”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13058"/>
            <a:ext cx="4362450" cy="2572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2" y="3313058"/>
            <a:ext cx="4300537" cy="2340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5715000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Cline and Neuffer, proc. </a:t>
            </a:r>
            <a:r>
              <a:rPr lang="en-US" sz="1200" dirty="0">
                <a:solidFill>
                  <a:schemeClr val="bg1"/>
                </a:solidFill>
              </a:rPr>
              <a:t>of the XX International</a:t>
            </a:r>
          </a:p>
          <a:p>
            <a:r>
              <a:rPr lang="en-US" sz="1200" dirty="0">
                <a:solidFill>
                  <a:schemeClr val="bg1"/>
                </a:solidFill>
              </a:rPr>
              <a:t>Conf. on High Energy </a:t>
            </a:r>
            <a:r>
              <a:rPr lang="en-US" sz="1200" dirty="0" smtClean="0">
                <a:solidFill>
                  <a:schemeClr val="bg1"/>
                </a:solidFill>
              </a:rPr>
              <a:t>Physics</a:t>
            </a:r>
            <a:r>
              <a:rPr lang="en-US" sz="1200" dirty="0">
                <a:solidFill>
                  <a:schemeClr val="bg1"/>
                </a:solidFill>
              </a:rPr>
              <a:t>. Madison, WI (1980)</a:t>
            </a:r>
          </a:p>
        </p:txBody>
      </p:sp>
    </p:spTree>
    <p:extLst>
      <p:ext uri="{BB962C8B-B14F-4D97-AF65-F5344CB8AC3E}">
        <p14:creationId xmlns:p14="http://schemas.microsoft.com/office/powerpoint/2010/main" val="20406922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Telemark</a:t>
            </a:r>
            <a:r>
              <a:rPr lang="en-US" dirty="0" smtClean="0"/>
              <a:t>, WI 1980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3802062"/>
          </a:xfrm>
        </p:spPr>
        <p:txBody>
          <a:bodyPr/>
          <a:lstStyle/>
          <a:p>
            <a:r>
              <a:rPr lang="en-US" dirty="0" smtClean="0"/>
              <a:t>David calculated that with an 8 </a:t>
            </a:r>
            <a:r>
              <a:rPr lang="en-US" dirty="0" err="1"/>
              <a:t>GeV</a:t>
            </a:r>
            <a:r>
              <a:rPr lang="en-US" dirty="0"/>
              <a:t> proton driver </a:t>
            </a:r>
            <a:r>
              <a:rPr lang="en-US" dirty="0" smtClean="0"/>
              <a:t>and for a 1.5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energy, that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could be obtained (with 1980’s technology) from a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storage ring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Remember this for Later!</a:t>
            </a:r>
            <a:endParaRPr lang="en-US" dirty="0" smtClean="0"/>
          </a:p>
          <a:p>
            <a:r>
              <a:rPr lang="en-US" dirty="0" smtClean="0"/>
              <a:t>In his summary, David stated</a:t>
            </a:r>
          </a:p>
          <a:p>
            <a:pPr lvl="1"/>
            <a:r>
              <a:rPr lang="en-US" dirty="0" smtClean="0"/>
              <a:t>The decaying </a:t>
            </a:r>
            <a:r>
              <a:rPr lang="en-US" dirty="0" err="1" smtClean="0"/>
              <a:t>muons</a:t>
            </a:r>
            <a:r>
              <a:rPr lang="en-US" dirty="0" smtClean="0"/>
              <a:t> can be monitored so that the neutrino intensities can be precisely known</a:t>
            </a:r>
          </a:p>
          <a:p>
            <a:pPr lvl="1"/>
            <a:r>
              <a:rPr lang="en-US" dirty="0" smtClean="0"/>
              <a:t>There are no impurities from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decay or K decay or stray charged particles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536035"/>
              </p:ext>
            </p:extLst>
          </p:nvPr>
        </p:nvGraphicFramePr>
        <p:xfrm>
          <a:off x="2362200" y="1981200"/>
          <a:ext cx="3943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3" imgW="1460160" imgH="253800" progId="Equation.3">
                  <p:embed/>
                </p:oleObj>
              </mc:Choice>
              <mc:Fallback>
                <p:oleObj name="Equation" r:id="rId3" imgW="14601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1981200"/>
                        <a:ext cx="3943350" cy="685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66515" y="5105400"/>
            <a:ext cx="9148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And, he concluded saying: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“Both oscillations of the “first kind” (</a:t>
            </a:r>
            <a:r>
              <a:rPr lang="en-US" sz="2000" dirty="0" smtClean="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000" baseline="-25000" dirty="0" smtClean="0">
                <a:solidFill>
                  <a:srgbClr val="FFFF00"/>
                </a:solidFill>
              </a:rPr>
              <a:t>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Symbol" pitchFamily="18" charset="2"/>
              </a:rPr>
              <a:t>®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000" baseline="-25000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rgbClr val="FFFF00"/>
                </a:solidFill>
                <a:latin typeface="Symbol" pitchFamily="18" charset="2"/>
              </a:rPr>
              <a:t>, n</a:t>
            </a:r>
            <a:r>
              <a:rPr lang="en-US" sz="2000" baseline="-25000" dirty="0" smtClean="0">
                <a:solidFill>
                  <a:srgbClr val="FFFF00"/>
                </a:solidFill>
                <a:latin typeface="Symbol" pitchFamily="18" charset="2"/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) and of the “second kind”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smtClean="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000" baseline="-25000" dirty="0" smtClean="0">
                <a:solidFill>
                  <a:srgbClr val="FFFF00"/>
                </a:solidFill>
              </a:rPr>
              <a:t>e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latin typeface="Symbol" pitchFamily="18" charset="2"/>
              </a:rPr>
              <a:t>®</a:t>
            </a:r>
            <a:r>
              <a:rPr lang="en-US" sz="2000" dirty="0" smtClean="0">
                <a:solidFill>
                  <a:srgbClr val="FFFF00"/>
                </a:solidFill>
              </a:rPr>
              <a:t> M, where M is a “Moron”, a non-interacting particle) are observable”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292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Telemark</a:t>
            </a:r>
            <a:r>
              <a:rPr lang="en-US" dirty="0"/>
              <a:t>, WI 1980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600200"/>
            <a:ext cx="8372475" cy="3200400"/>
          </a:xfrm>
        </p:spPr>
        <p:txBody>
          <a:bodyPr/>
          <a:lstStyle/>
          <a:p>
            <a:r>
              <a:rPr lang="en-US" sz="2400" dirty="0"/>
              <a:t>At that same meeting Eugene Colton proposed that the Fermilab anti-proton </a:t>
            </a:r>
            <a:r>
              <a:rPr lang="en-US" sz="2400" i="1" dirty="0"/>
              <a:t>“Pre-Cooler” </a:t>
            </a:r>
            <a:r>
              <a:rPr lang="en-US" sz="2400" dirty="0"/>
              <a:t>could function as a </a:t>
            </a:r>
            <a:r>
              <a:rPr lang="en-US" sz="2400" dirty="0">
                <a:latin typeface="Symbol" pitchFamily="18" charset="2"/>
              </a:rPr>
              <a:t>m</a:t>
            </a:r>
            <a:r>
              <a:rPr lang="en-US" sz="2400" dirty="0"/>
              <a:t> storage ring </a:t>
            </a:r>
          </a:p>
          <a:p>
            <a:pPr lvl="1"/>
            <a:r>
              <a:rPr lang="en-US" sz="2000" i="1" dirty="0"/>
              <a:t>The </a:t>
            </a:r>
            <a:r>
              <a:rPr lang="en-US" sz="2000" i="1" dirty="0" err="1"/>
              <a:t>pions</a:t>
            </a:r>
            <a:r>
              <a:rPr lang="en-US" sz="2000" i="1" dirty="0"/>
              <a:t> produced simultaneously with antiprotons are utilized to provide a circulating beam of decay </a:t>
            </a:r>
            <a:r>
              <a:rPr lang="en-US" sz="2000" i="1" dirty="0" err="1"/>
              <a:t>muons</a:t>
            </a:r>
            <a:r>
              <a:rPr lang="en-US" sz="2000" i="1" dirty="0"/>
              <a:t> that can serve as a source of </a:t>
            </a:r>
            <a:r>
              <a:rPr lang="en-US" sz="2000" i="1" dirty="0" smtClean="0">
                <a:latin typeface="Symbol" pitchFamily="18" charset="2"/>
              </a:rPr>
              <a:t>n</a:t>
            </a:r>
            <a:r>
              <a:rPr lang="en-US" sz="1400" i="1" dirty="0"/>
              <a:t>s</a:t>
            </a:r>
            <a:r>
              <a:rPr lang="en-US" sz="2000" i="1" dirty="0" smtClean="0"/>
              <a:t>.  </a:t>
            </a:r>
            <a:r>
              <a:rPr lang="en-US" sz="2000" i="1" dirty="0"/>
              <a:t>The considered design indicates a primary produced flux of 1.5 X 10</a:t>
            </a:r>
            <a:r>
              <a:rPr lang="en-US" sz="2000" i="1" baseline="30000" dirty="0"/>
              <a:t>9 </a:t>
            </a:r>
            <a:r>
              <a:rPr lang="en-US" sz="2000" i="1" dirty="0"/>
              <a:t>decay </a:t>
            </a:r>
            <a:r>
              <a:rPr lang="en-US" sz="2000" i="1" dirty="0" err="1"/>
              <a:t>muons</a:t>
            </a:r>
            <a:r>
              <a:rPr lang="en-US" sz="2000" i="1" dirty="0"/>
              <a:t> per incident proton pulse of 1.8 X 10</a:t>
            </a:r>
            <a:r>
              <a:rPr lang="en-US" sz="2000" i="1" baseline="30000" dirty="0"/>
              <a:t>13</a:t>
            </a:r>
            <a:r>
              <a:rPr lang="en-US" sz="2000" i="1" dirty="0"/>
              <a:t>.</a:t>
            </a:r>
            <a:endParaRPr lang="en-US" sz="2000" i="1" baseline="30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46640"/>
              </p:ext>
            </p:extLst>
          </p:nvPr>
        </p:nvGraphicFramePr>
        <p:xfrm>
          <a:off x="2667000" y="5105400"/>
          <a:ext cx="35671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3" imgW="1320480" imgH="253800" progId="Equation.3">
                  <p:embed/>
                </p:oleObj>
              </mc:Choice>
              <mc:Fallback>
                <p:oleObj name="Equation" r:id="rId3" imgW="132048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3567113" cy="762000"/>
                      </a:xfrm>
                      <a:prstGeom prst="rect">
                        <a:avLst/>
                      </a:prstGeom>
                      <a:solidFill>
                        <a:srgbClr val="C2FF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5317123"/>
            <a:ext cx="205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Remember this also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065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7772400" cy="1470025"/>
          </a:xfrm>
        </p:spPr>
        <p:txBody>
          <a:bodyPr/>
          <a:lstStyle/>
          <a:p>
            <a:r>
              <a:rPr lang="en-US" sz="5400" dirty="0" smtClean="0"/>
              <a:t>Fast Forward 10 Years</a:t>
            </a:r>
            <a:endParaRPr lang="en-US" sz="5400" dirty="0"/>
          </a:p>
        </p:txBody>
      </p:sp>
      <p:pic>
        <p:nvPicPr>
          <p:cNvPr id="3" name="batman_theme_x_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7000"/>
                    </a14:imgEffect>
                    <a14:imgEffect>
                      <a14:brightnessContrast bright="21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3627" y="6019800"/>
            <a:ext cx="247972" cy="2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844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P-860 (1990)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91" y="1219200"/>
            <a:ext cx="8372475" cy="1135062"/>
          </a:xfrm>
        </p:spPr>
        <p:txBody>
          <a:bodyPr/>
          <a:lstStyle/>
          <a:p>
            <a:r>
              <a:rPr lang="en-US" sz="2800" dirty="0" smtClean="0"/>
              <a:t>A Search for Neutrino Oscillations Using the Fermilab </a:t>
            </a:r>
            <a:r>
              <a:rPr lang="en-US" sz="2800" dirty="0" err="1" smtClean="0"/>
              <a:t>Debuncher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A. Bross               SBNW11              May 12, 2011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65806"/>
            <a:ext cx="5029200" cy="40613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2800" y="3657599"/>
            <a:ext cx="139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Slide from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1991 PAC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106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_Scintillation_Detector _RnD_at_Fermilab">
  <a:themeElements>
    <a:clrScheme name="Advanced_Scintillation_Detector _RnD_at_Fermilab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anced_Scintillation_Detector _RnD_at_Fermilab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dvanced_Scintillation_Detector _RnD_at_Fermila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_Scintillation_Detector _RnD_at_Fermila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13234</TotalTime>
  <Words>1576</Words>
  <Application>Microsoft Office PowerPoint</Application>
  <PresentationFormat>On-screen Show (4:3)</PresentationFormat>
  <Paragraphs>250</Paragraphs>
  <Slides>34</Slides>
  <Notes>1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Advanced_Scintillation_Detector _RnD_at_Fermilab</vt:lpstr>
      <vt:lpstr>Equation</vt:lpstr>
      <vt:lpstr>m Storage Rings</vt:lpstr>
      <vt:lpstr>Introduction</vt:lpstr>
      <vt:lpstr>n Oscillation Physics – m Storage Rings</vt:lpstr>
      <vt:lpstr>But First</vt:lpstr>
      <vt:lpstr>n Mass Mini-conference 1980 Telemark, Wisconsin Barger And Cline eds.</vt:lpstr>
      <vt:lpstr>Telemark, WI 1980</vt:lpstr>
      <vt:lpstr>Telemark, WI 1980</vt:lpstr>
      <vt:lpstr>Fast Forward 10 Years</vt:lpstr>
      <vt:lpstr>P-860 (1990)</vt:lpstr>
      <vt:lpstr>Fermilab Debuncher aka Pre-Cooler, aka m Storage Ring</vt:lpstr>
      <vt:lpstr>Muons in the Debuncher?</vt:lpstr>
      <vt:lpstr>P860 Limits</vt:lpstr>
      <vt:lpstr>Fast Forward 10 (ish) More Years</vt:lpstr>
      <vt:lpstr>The Birth of the Neutrino Factory</vt:lpstr>
      <vt:lpstr>Which Begat </vt:lpstr>
      <vt:lpstr>Neutrino Factory Studies</vt:lpstr>
      <vt:lpstr>IDS-NF IDR (2011)</vt:lpstr>
      <vt:lpstr>Back to the Present</vt:lpstr>
      <vt:lpstr>n beams from a m storage ring The Physics Case</vt:lpstr>
      <vt:lpstr>Using the MiniBooNE Detector</vt:lpstr>
      <vt:lpstr>Comment on n Flux &amp; Exposure</vt:lpstr>
      <vt:lpstr>The Next Detector &amp; Beyond</vt:lpstr>
      <vt:lpstr>m Storage Ring Schematic</vt:lpstr>
      <vt:lpstr>Targeting</vt:lpstr>
      <vt:lpstr>Target Hall Options</vt:lpstr>
      <vt:lpstr>Use AP0 Target New transfer line &amp; m Storage Ring Hall</vt:lpstr>
      <vt:lpstr>New MiniBooNE Target Hall</vt:lpstr>
      <vt:lpstr>MiniBooNE Target Hall &amp; p Beam line</vt:lpstr>
      <vt:lpstr>Very Preliminary Costing</vt:lpstr>
      <vt:lpstr>Conclusions</vt:lpstr>
      <vt:lpstr>Conclusions  II</vt:lpstr>
      <vt:lpstr>Finally, Back to the Future (again)</vt:lpstr>
      <vt:lpstr>Acknowledgements</vt:lpstr>
      <vt:lpstr>END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MuCool Status and Plans</dc:title>
  <dc:creator>Alan Bross</dc:creator>
  <cp:lastModifiedBy>Alan D. Bross</cp:lastModifiedBy>
  <cp:revision>496</cp:revision>
  <dcterms:created xsi:type="dcterms:W3CDTF">2003-04-30T03:46:14Z</dcterms:created>
  <dcterms:modified xsi:type="dcterms:W3CDTF">2011-05-12T16:45:40Z</dcterms:modified>
</cp:coreProperties>
</file>