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9" r:id="rId1"/>
    <p:sldMasterId id="2147483867" r:id="rId2"/>
    <p:sldMasterId id="2147483805" r:id="rId3"/>
  </p:sldMasterIdLst>
  <p:notesMasterIdLst>
    <p:notesMasterId r:id="rId13"/>
  </p:notesMasterIdLst>
  <p:sldIdLst>
    <p:sldId id="283" r:id="rId4"/>
    <p:sldId id="285" r:id="rId5"/>
    <p:sldId id="286" r:id="rId6"/>
    <p:sldId id="288" r:id="rId7"/>
    <p:sldId id="297" r:id="rId8"/>
    <p:sldId id="298" r:id="rId9"/>
    <p:sldId id="299" r:id="rId10"/>
    <p:sldId id="300" r:id="rId11"/>
    <p:sldId id="30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AF6"/>
    <a:srgbClr val="FF0000"/>
    <a:srgbClr val="003399"/>
    <a:srgbClr val="FFFF00"/>
    <a:srgbClr val="FF7C80"/>
    <a:srgbClr val="0066FF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D693CF9-B178-43EF-BFFF-127C45C33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05C15C-FABA-4890-AB0B-182DE68B333F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693CF9-B178-43EF-BFFF-127C45C33E5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308100" y="2667000"/>
            <a:ext cx="7162800" cy="1331913"/>
          </a:xfrm>
        </p:spPr>
        <p:txBody>
          <a:bodyPr anchorCtr="1"/>
          <a:lstStyle>
            <a:lvl1pPr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687513" y="4343400"/>
            <a:ext cx="6400800" cy="1752600"/>
          </a:xfrm>
          <a:ln w="9525"/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57200"/>
            <a:ext cx="19812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7912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308100" y="2667000"/>
            <a:ext cx="7162800" cy="1331913"/>
          </a:xfrm>
        </p:spPr>
        <p:txBody>
          <a:bodyPr anchorCtr="1"/>
          <a:lstStyle>
            <a:lvl1pPr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687513" y="4343400"/>
            <a:ext cx="6400800" cy="1752600"/>
          </a:xfrm>
          <a:ln w="9525"/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8862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862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57200"/>
            <a:ext cx="19812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7912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308100" y="2667000"/>
            <a:ext cx="7162800" cy="1331913"/>
          </a:xfrm>
        </p:spPr>
        <p:txBody>
          <a:bodyPr anchorCtr="1"/>
          <a:lstStyle>
            <a:lvl1pPr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687513" y="4343400"/>
            <a:ext cx="6400800" cy="1752600"/>
          </a:xfrm>
          <a:ln w="9525"/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8862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862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57200"/>
            <a:ext cx="19812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7912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8862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862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Outline</a:t>
            </a:r>
          </a:p>
        </p:txBody>
      </p:sp>
      <p:sp>
        <p:nvSpPr>
          <p:cNvPr id="5123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7924800" cy="426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95" name="Rectangle 47"/>
          <p:cNvSpPr>
            <a:spLocks noChangeArrowheads="1"/>
          </p:cNvSpPr>
          <p:nvPr userDrawn="1"/>
        </p:nvSpPr>
        <p:spPr bwMode="auto">
          <a:xfrm>
            <a:off x="609600" y="1295400"/>
            <a:ext cx="7924800" cy="762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rgbClr val="CC0000">
                  <a:gamma/>
                  <a:tint val="24314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097" name="Text Box 49"/>
          <p:cNvSpPr txBox="1">
            <a:spLocks noChangeArrowheads="1"/>
          </p:cNvSpPr>
          <p:nvPr userDrawn="1"/>
        </p:nvSpPr>
        <p:spPr bwMode="auto">
          <a:xfrm>
            <a:off x="7467600" y="6248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98" name="Text Box 50"/>
          <p:cNvSpPr txBox="1">
            <a:spLocks noChangeArrowheads="1"/>
          </p:cNvSpPr>
          <p:nvPr userDrawn="1"/>
        </p:nvSpPr>
        <p:spPr bwMode="auto">
          <a:xfrm>
            <a:off x="6934200" y="6096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 sz="1200" i="1">
                <a:solidFill>
                  <a:srgbClr val="000099"/>
                </a:solidFill>
                <a:latin typeface="Times New Roman" pitchFamily="18" charset="0"/>
              </a:rPr>
              <a:t>Page</a:t>
            </a:r>
            <a:r>
              <a:rPr lang="en-US" sz="2400" i="1">
                <a:solidFill>
                  <a:srgbClr val="000099"/>
                </a:solidFill>
                <a:latin typeface="Times New Roman" pitchFamily="18" charset="0"/>
              </a:rPr>
              <a:t> </a:t>
            </a:r>
            <a:fld id="{4AE0B11B-DBB4-43EA-9EBA-192123257F1C}" type="slidenum">
              <a:rPr lang="en-US" sz="1200" i="1">
                <a:solidFill>
                  <a:srgbClr val="000099"/>
                </a:solidFill>
                <a:latin typeface="Times New Roman" pitchFamily="18" charset="0"/>
              </a:rPr>
              <a:pPr algn="r" eaLnBrk="0" hangingPunct="0">
                <a:spcBef>
                  <a:spcPct val="50000"/>
                </a:spcBef>
                <a:defRPr/>
              </a:pPr>
              <a:t>‹#›</a:t>
            </a:fld>
            <a:endParaRPr lang="en-US" sz="1200" i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2099" name="Text Box 51"/>
          <p:cNvSpPr txBox="1">
            <a:spLocks noChangeArrowheads="1"/>
          </p:cNvSpPr>
          <p:nvPr userDrawn="1"/>
        </p:nvSpPr>
        <p:spPr bwMode="auto">
          <a:xfrm>
            <a:off x="685800" y="6248400"/>
            <a:ext cx="4572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i="1" dirty="0" smtClean="0">
                <a:solidFill>
                  <a:srgbClr val="000099"/>
                </a:solidFill>
                <a:latin typeface="Times New Roman" pitchFamily="18" charset="0"/>
              </a:rPr>
              <a:t>March 9, 2011 </a:t>
            </a:r>
            <a:r>
              <a:rPr lang="en-US" sz="1200" i="1" dirty="0">
                <a:solidFill>
                  <a:srgbClr val="000099"/>
                </a:solidFill>
                <a:latin typeface="Times New Roman" pitchFamily="18" charset="0"/>
              </a:rPr>
              <a:t>– Project X </a:t>
            </a:r>
            <a:r>
              <a:rPr lang="en-US" sz="1200" i="1" dirty="0" smtClean="0">
                <a:solidFill>
                  <a:srgbClr val="000099"/>
                </a:solidFill>
                <a:latin typeface="Times New Roman" pitchFamily="18" charset="0"/>
              </a:rPr>
              <a:t>Front-End</a:t>
            </a:r>
            <a:r>
              <a:rPr lang="en-US" sz="1200" i="1" baseline="0" dirty="0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1200" i="1" baseline="0" dirty="0" smtClean="0">
                <a:solidFill>
                  <a:srgbClr val="000099"/>
                </a:solidFill>
                <a:latin typeface="Times New Roman" pitchFamily="18" charset="0"/>
              </a:rPr>
              <a:t>Meeting</a:t>
            </a:r>
            <a:r>
              <a:rPr lang="en-US" sz="1200" i="1" dirty="0" smtClean="0">
                <a:solidFill>
                  <a:srgbClr val="000099"/>
                </a:solidFill>
                <a:latin typeface="Times New Roman" pitchFamily="18" charset="0"/>
              </a:rPr>
              <a:t>, </a:t>
            </a:r>
            <a:r>
              <a:rPr lang="en-US" sz="1200" i="1" dirty="0">
                <a:solidFill>
                  <a:srgbClr val="000099"/>
                </a:solidFill>
                <a:latin typeface="Times New Roman" pitchFamily="18" charset="0"/>
              </a:rPr>
              <a:t>Manfred Wendt</a:t>
            </a:r>
          </a:p>
        </p:txBody>
      </p:sp>
      <p:sp>
        <p:nvSpPr>
          <p:cNvPr id="2100" name="Line 52"/>
          <p:cNvSpPr>
            <a:spLocks noChangeShapeType="1"/>
          </p:cNvSpPr>
          <p:nvPr userDrawn="1"/>
        </p:nvSpPr>
        <p:spPr bwMode="auto">
          <a:xfrm>
            <a:off x="609600" y="6096000"/>
            <a:ext cx="79248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5129" name="Picture 5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48600" y="457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56" descr="projectx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5800" y="573088"/>
            <a:ext cx="1600200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125000"/>
        <a:buChar char="•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kumimoji="1">
          <a:solidFill>
            <a:srgbClr val="0066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Outline</a:t>
            </a:r>
          </a:p>
        </p:txBody>
      </p:sp>
      <p:sp>
        <p:nvSpPr>
          <p:cNvPr id="5123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7924800" cy="426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95" name="Rectangle 47"/>
          <p:cNvSpPr>
            <a:spLocks noChangeArrowheads="1"/>
          </p:cNvSpPr>
          <p:nvPr userDrawn="1"/>
        </p:nvSpPr>
        <p:spPr bwMode="auto">
          <a:xfrm>
            <a:off x="609600" y="1295400"/>
            <a:ext cx="7924800" cy="762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rgbClr val="CC0000">
                  <a:gamma/>
                  <a:tint val="24314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097" name="Text Box 49"/>
          <p:cNvSpPr txBox="1">
            <a:spLocks noChangeArrowheads="1"/>
          </p:cNvSpPr>
          <p:nvPr userDrawn="1"/>
        </p:nvSpPr>
        <p:spPr bwMode="auto">
          <a:xfrm>
            <a:off x="7467600" y="6248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98" name="Text Box 50"/>
          <p:cNvSpPr txBox="1">
            <a:spLocks noChangeArrowheads="1"/>
          </p:cNvSpPr>
          <p:nvPr userDrawn="1"/>
        </p:nvSpPr>
        <p:spPr bwMode="auto">
          <a:xfrm>
            <a:off x="6934200" y="6096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 sz="1200" i="1">
                <a:solidFill>
                  <a:srgbClr val="000099"/>
                </a:solidFill>
                <a:latin typeface="Times New Roman" pitchFamily="18" charset="0"/>
              </a:rPr>
              <a:t>Page</a:t>
            </a:r>
            <a:r>
              <a:rPr lang="en-US" sz="2400" i="1">
                <a:solidFill>
                  <a:srgbClr val="000099"/>
                </a:solidFill>
                <a:latin typeface="Times New Roman" pitchFamily="18" charset="0"/>
              </a:rPr>
              <a:t> </a:t>
            </a:r>
            <a:fld id="{4AE0B11B-DBB4-43EA-9EBA-192123257F1C}" type="slidenum">
              <a:rPr lang="en-US" sz="1200" i="1">
                <a:solidFill>
                  <a:srgbClr val="000099"/>
                </a:solidFill>
                <a:latin typeface="Times New Roman" pitchFamily="18" charset="0"/>
              </a:rPr>
              <a:pPr algn="r" eaLnBrk="0" hangingPunct="0">
                <a:spcBef>
                  <a:spcPct val="50000"/>
                </a:spcBef>
                <a:defRPr/>
              </a:pPr>
              <a:t>‹#›</a:t>
            </a:fld>
            <a:endParaRPr lang="en-US" sz="1200" i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2099" name="Text Box 51"/>
          <p:cNvSpPr txBox="1">
            <a:spLocks noChangeArrowheads="1"/>
          </p:cNvSpPr>
          <p:nvPr userDrawn="1"/>
        </p:nvSpPr>
        <p:spPr bwMode="auto">
          <a:xfrm>
            <a:off x="685800" y="6248400"/>
            <a:ext cx="4572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i="1" dirty="0" smtClean="0">
                <a:solidFill>
                  <a:srgbClr val="000099"/>
                </a:solidFill>
                <a:latin typeface="Times New Roman" pitchFamily="18" charset="0"/>
              </a:rPr>
              <a:t>March 9, 2011 </a:t>
            </a:r>
            <a:r>
              <a:rPr lang="en-US" sz="1200" i="1" dirty="0">
                <a:solidFill>
                  <a:srgbClr val="000099"/>
                </a:solidFill>
                <a:latin typeface="Times New Roman" pitchFamily="18" charset="0"/>
              </a:rPr>
              <a:t>– Project X </a:t>
            </a:r>
            <a:r>
              <a:rPr lang="en-US" sz="1200" i="1" dirty="0" smtClean="0">
                <a:solidFill>
                  <a:srgbClr val="000099"/>
                </a:solidFill>
                <a:latin typeface="Times New Roman" pitchFamily="18" charset="0"/>
              </a:rPr>
              <a:t>Front-End</a:t>
            </a:r>
            <a:r>
              <a:rPr lang="en-US" sz="1200" i="1" baseline="0" dirty="0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1200" i="1" baseline="0" dirty="0" smtClean="0">
                <a:solidFill>
                  <a:srgbClr val="000099"/>
                </a:solidFill>
                <a:latin typeface="Times New Roman" pitchFamily="18" charset="0"/>
              </a:rPr>
              <a:t>Meeting</a:t>
            </a:r>
            <a:r>
              <a:rPr lang="en-US" sz="1200" i="1" dirty="0" smtClean="0">
                <a:solidFill>
                  <a:srgbClr val="000099"/>
                </a:solidFill>
                <a:latin typeface="Times New Roman" pitchFamily="18" charset="0"/>
              </a:rPr>
              <a:t>, </a:t>
            </a:r>
            <a:r>
              <a:rPr lang="en-US" sz="1200" i="1" dirty="0">
                <a:solidFill>
                  <a:srgbClr val="000099"/>
                </a:solidFill>
                <a:latin typeface="Times New Roman" pitchFamily="18" charset="0"/>
              </a:rPr>
              <a:t>Manfred Wendt</a:t>
            </a:r>
          </a:p>
        </p:txBody>
      </p:sp>
      <p:sp>
        <p:nvSpPr>
          <p:cNvPr id="2100" name="Line 52"/>
          <p:cNvSpPr>
            <a:spLocks noChangeShapeType="1"/>
          </p:cNvSpPr>
          <p:nvPr userDrawn="1"/>
        </p:nvSpPr>
        <p:spPr bwMode="auto">
          <a:xfrm>
            <a:off x="609600" y="6096000"/>
            <a:ext cx="79248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5129" name="Picture 5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48600" y="457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56" descr="projectx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5800" y="573088"/>
            <a:ext cx="1600200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125000"/>
        <a:buChar char="•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kumimoji="1">
          <a:solidFill>
            <a:srgbClr val="0066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Outline</a:t>
            </a:r>
          </a:p>
        </p:txBody>
      </p:sp>
      <p:sp>
        <p:nvSpPr>
          <p:cNvPr id="5123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7924800" cy="426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95" name="Rectangle 47"/>
          <p:cNvSpPr>
            <a:spLocks noChangeArrowheads="1"/>
          </p:cNvSpPr>
          <p:nvPr userDrawn="1"/>
        </p:nvSpPr>
        <p:spPr bwMode="auto">
          <a:xfrm>
            <a:off x="609600" y="1295400"/>
            <a:ext cx="7924800" cy="762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rgbClr val="CC0000">
                  <a:gamma/>
                  <a:tint val="24314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097" name="Text Box 49"/>
          <p:cNvSpPr txBox="1">
            <a:spLocks noChangeArrowheads="1"/>
          </p:cNvSpPr>
          <p:nvPr userDrawn="1"/>
        </p:nvSpPr>
        <p:spPr bwMode="auto">
          <a:xfrm>
            <a:off x="7467600" y="6248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98" name="Text Box 50"/>
          <p:cNvSpPr txBox="1">
            <a:spLocks noChangeArrowheads="1"/>
          </p:cNvSpPr>
          <p:nvPr userDrawn="1"/>
        </p:nvSpPr>
        <p:spPr bwMode="auto">
          <a:xfrm>
            <a:off x="6934200" y="6096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 sz="1200" i="1">
                <a:solidFill>
                  <a:srgbClr val="000099"/>
                </a:solidFill>
                <a:latin typeface="Times New Roman" pitchFamily="18" charset="0"/>
              </a:rPr>
              <a:t>Page</a:t>
            </a:r>
            <a:r>
              <a:rPr lang="en-US" sz="2400" i="1">
                <a:solidFill>
                  <a:srgbClr val="000099"/>
                </a:solidFill>
                <a:latin typeface="Times New Roman" pitchFamily="18" charset="0"/>
              </a:rPr>
              <a:t> </a:t>
            </a:r>
            <a:fld id="{4AE0B11B-DBB4-43EA-9EBA-192123257F1C}" type="slidenum">
              <a:rPr lang="en-US" sz="1200" i="1">
                <a:solidFill>
                  <a:srgbClr val="000099"/>
                </a:solidFill>
                <a:latin typeface="Times New Roman" pitchFamily="18" charset="0"/>
              </a:rPr>
              <a:pPr algn="r" eaLnBrk="0" hangingPunct="0">
                <a:spcBef>
                  <a:spcPct val="50000"/>
                </a:spcBef>
                <a:defRPr/>
              </a:pPr>
              <a:t>‹#›</a:t>
            </a:fld>
            <a:endParaRPr lang="en-US" sz="1200" i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2099" name="Text Box 51"/>
          <p:cNvSpPr txBox="1">
            <a:spLocks noChangeArrowheads="1"/>
          </p:cNvSpPr>
          <p:nvPr userDrawn="1"/>
        </p:nvSpPr>
        <p:spPr bwMode="auto">
          <a:xfrm>
            <a:off x="685800" y="6248400"/>
            <a:ext cx="4572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i="1" dirty="0" smtClean="0">
                <a:solidFill>
                  <a:srgbClr val="000099"/>
                </a:solidFill>
                <a:latin typeface="Times New Roman" pitchFamily="18" charset="0"/>
              </a:rPr>
              <a:t>March 9, 2011 </a:t>
            </a:r>
            <a:r>
              <a:rPr lang="en-US" sz="1200" i="1" dirty="0">
                <a:solidFill>
                  <a:srgbClr val="000099"/>
                </a:solidFill>
                <a:latin typeface="Times New Roman" pitchFamily="18" charset="0"/>
              </a:rPr>
              <a:t>– Project X </a:t>
            </a:r>
            <a:r>
              <a:rPr lang="en-US" sz="1200" i="1" dirty="0" smtClean="0">
                <a:solidFill>
                  <a:srgbClr val="000099"/>
                </a:solidFill>
                <a:latin typeface="Times New Roman" pitchFamily="18" charset="0"/>
              </a:rPr>
              <a:t>Front-End</a:t>
            </a:r>
            <a:r>
              <a:rPr lang="en-US" sz="1200" i="1" baseline="0" dirty="0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1200" i="1" baseline="0" dirty="0" smtClean="0">
                <a:solidFill>
                  <a:srgbClr val="000099"/>
                </a:solidFill>
                <a:latin typeface="Times New Roman" pitchFamily="18" charset="0"/>
              </a:rPr>
              <a:t>Meeting</a:t>
            </a:r>
            <a:r>
              <a:rPr lang="en-US" sz="1200" i="1" dirty="0" smtClean="0">
                <a:solidFill>
                  <a:srgbClr val="000099"/>
                </a:solidFill>
                <a:latin typeface="Times New Roman" pitchFamily="18" charset="0"/>
              </a:rPr>
              <a:t>, </a:t>
            </a:r>
            <a:r>
              <a:rPr lang="en-US" sz="1200" i="1" dirty="0">
                <a:solidFill>
                  <a:srgbClr val="000099"/>
                </a:solidFill>
                <a:latin typeface="Times New Roman" pitchFamily="18" charset="0"/>
              </a:rPr>
              <a:t>Manfred Wendt</a:t>
            </a:r>
          </a:p>
        </p:txBody>
      </p:sp>
      <p:sp>
        <p:nvSpPr>
          <p:cNvPr id="2100" name="Line 52"/>
          <p:cNvSpPr>
            <a:spLocks noChangeShapeType="1"/>
          </p:cNvSpPr>
          <p:nvPr userDrawn="1"/>
        </p:nvSpPr>
        <p:spPr bwMode="auto">
          <a:xfrm>
            <a:off x="609600" y="6096000"/>
            <a:ext cx="79248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5129" name="Picture 5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48600" y="457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56" descr="projectx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5800" y="573088"/>
            <a:ext cx="1600200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125000"/>
        <a:buChar char="•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kumimoji="1">
          <a:solidFill>
            <a:srgbClr val="0066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3525" y="2622495"/>
            <a:ext cx="71628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C0000"/>
                </a:solidFill>
                <a:cs typeface="Times New Roman" pitchFamily="18" charset="0"/>
              </a:rPr>
              <a:t>Kicker R&amp;D</a:t>
            </a:r>
            <a:br>
              <a:rPr lang="en-US" sz="3200" b="1" dirty="0" smtClean="0">
                <a:solidFill>
                  <a:srgbClr val="CC0000"/>
                </a:solidFill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CC0000"/>
                </a:solidFill>
                <a:cs typeface="Times New Roman" pitchFamily="18" charset="0"/>
              </a:rPr>
              <a:t>for a Broadband Chopper</a:t>
            </a:r>
            <a:endParaRPr lang="en-US" sz="3200" b="1" dirty="0" smtClean="0">
              <a:solidFill>
                <a:srgbClr val="CC33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30765" y="4273910"/>
            <a:ext cx="6400800" cy="76261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i="1" dirty="0" smtClean="0">
                <a:solidFill>
                  <a:srgbClr val="000099"/>
                </a:solidFill>
              </a:rPr>
              <a:t>Greg </a:t>
            </a:r>
            <a:r>
              <a:rPr lang="en-US" i="1" dirty="0" err="1" smtClean="0">
                <a:solidFill>
                  <a:srgbClr val="000099"/>
                </a:solidFill>
              </a:rPr>
              <a:t>Saewert</a:t>
            </a:r>
            <a:endParaRPr lang="en-US" i="1" dirty="0" smtClean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</a:pPr>
            <a:r>
              <a:rPr lang="en-US" i="1" dirty="0" smtClean="0">
                <a:solidFill>
                  <a:srgbClr val="000099"/>
                </a:solidFill>
              </a:rPr>
              <a:t>Manfred Wendt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676400" y="3581400"/>
            <a:ext cx="5867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kern="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24800" cy="1066800"/>
          </a:xfrm>
        </p:spPr>
        <p:txBody>
          <a:bodyPr/>
          <a:lstStyle/>
          <a:p>
            <a:r>
              <a:rPr lang="en-US" dirty="0" smtClean="0"/>
              <a:t>2.5 </a:t>
            </a:r>
            <a:r>
              <a:rPr lang="en-US" dirty="0" err="1" smtClean="0"/>
              <a:t>MeV</a:t>
            </a:r>
            <a:r>
              <a:rPr lang="en-US" dirty="0" smtClean="0"/>
              <a:t>, </a:t>
            </a:r>
            <a:r>
              <a:rPr lang="en-US" dirty="0" smtClean="0"/>
              <a:t>162.</a:t>
            </a:r>
            <a:r>
              <a:rPr lang="en-US" dirty="0" smtClean="0"/>
              <a:t>5 </a:t>
            </a:r>
            <a:r>
              <a:rPr lang="en-US" dirty="0" smtClean="0"/>
              <a:t>MHz</a:t>
            </a:r>
            <a:br>
              <a:rPr lang="en-US" dirty="0" smtClean="0"/>
            </a:br>
            <a:r>
              <a:rPr lang="en-US" dirty="0" smtClean="0"/>
              <a:t>Beam Structure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09599" y="3276600"/>
            <a:ext cx="3923995" cy="762000"/>
          </a:xfrm>
        </p:spPr>
        <p:txBody>
          <a:bodyPr/>
          <a:lstStyle/>
          <a:p>
            <a:r>
              <a:rPr lang="el-GR" sz="1800" i="1" dirty="0" smtClean="0">
                <a:solidFill>
                  <a:srgbClr val="FF0000"/>
                </a:solidFill>
              </a:rPr>
              <a:t>σ</a:t>
            </a:r>
            <a:r>
              <a:rPr lang="en-US" sz="1800" i="1" baseline="-25000" dirty="0" smtClean="0">
                <a:solidFill>
                  <a:srgbClr val="FF0000"/>
                </a:solidFill>
              </a:rPr>
              <a:t>z</a:t>
            </a:r>
            <a:r>
              <a:rPr lang="en-US" sz="1800" i="1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= 3.5 mm, </a:t>
            </a:r>
            <a:r>
              <a:rPr lang="el-GR" sz="1800" i="1" dirty="0" smtClean="0">
                <a:solidFill>
                  <a:srgbClr val="FF0000"/>
                </a:solidFill>
              </a:rPr>
              <a:t>σ</a:t>
            </a:r>
            <a:r>
              <a:rPr lang="en-US" sz="1800" i="1" baseline="-25000" dirty="0" smtClean="0">
                <a:solidFill>
                  <a:srgbClr val="FF0000"/>
                </a:solidFill>
              </a:rPr>
              <a:t>t</a:t>
            </a:r>
            <a:r>
              <a:rPr lang="en-US" sz="1800" i="1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= 160 </a:t>
            </a:r>
            <a:r>
              <a:rPr lang="en-US" sz="1800" dirty="0" err="1" smtClean="0">
                <a:solidFill>
                  <a:srgbClr val="FF0000"/>
                </a:solidFill>
              </a:rPr>
              <a:t>psec</a:t>
            </a:r>
            <a:r>
              <a:rPr lang="en-US" sz="1800" dirty="0" smtClean="0">
                <a:solidFill>
                  <a:srgbClr val="FF0000"/>
                </a:solidFill>
              </a:rPr>
              <a:t> ??!!</a:t>
            </a:r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1800" i="1" dirty="0" err="1" smtClean="0"/>
              <a:t>v</a:t>
            </a:r>
            <a:r>
              <a:rPr lang="en-US" sz="1800" i="1" baseline="-25000" dirty="0" err="1" smtClean="0"/>
              <a:t>beam</a:t>
            </a:r>
            <a:r>
              <a:rPr lang="en-US" sz="1800" dirty="0" smtClean="0"/>
              <a:t> = 21.84 mm/</a:t>
            </a:r>
            <a:r>
              <a:rPr lang="en-US" sz="1800" dirty="0" err="1" smtClean="0"/>
              <a:t>nsec</a:t>
            </a:r>
            <a:endParaRPr lang="en-US" sz="18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029200" y="3276600"/>
            <a:ext cx="3657600" cy="762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i="1" kern="0" dirty="0" err="1">
                <a:solidFill>
                  <a:srgbClr val="003399"/>
                </a:solidFill>
              </a:rPr>
              <a:t>t</a:t>
            </a:r>
            <a:r>
              <a:rPr lang="en-US" i="1" kern="0" baseline="-25000" dirty="0" err="1">
                <a:solidFill>
                  <a:srgbClr val="003399"/>
                </a:solidFill>
              </a:rPr>
              <a:t>bunch</a:t>
            </a:r>
            <a:r>
              <a:rPr lang="en-US" i="1" kern="0" baseline="-25000" dirty="0">
                <a:solidFill>
                  <a:srgbClr val="003399"/>
                </a:solidFill>
              </a:rPr>
              <a:t>-to-bunch</a:t>
            </a:r>
            <a:r>
              <a:rPr lang="en-US" kern="0" dirty="0">
                <a:solidFill>
                  <a:srgbClr val="003399"/>
                </a:solidFill>
              </a:rPr>
              <a:t> = </a:t>
            </a:r>
            <a:r>
              <a:rPr lang="en-US" kern="0" dirty="0" smtClean="0">
                <a:solidFill>
                  <a:srgbClr val="003399"/>
                </a:solidFill>
              </a:rPr>
              <a:t>6.15</a:t>
            </a:r>
            <a:r>
              <a:rPr lang="en-US" kern="0" dirty="0" smtClean="0">
                <a:solidFill>
                  <a:srgbClr val="003399"/>
                </a:solidFill>
              </a:rPr>
              <a:t> </a:t>
            </a:r>
            <a:r>
              <a:rPr lang="en-US" kern="0" dirty="0" err="1">
                <a:solidFill>
                  <a:srgbClr val="003399"/>
                </a:solidFill>
              </a:rPr>
              <a:t>nsec</a:t>
            </a:r>
            <a:endParaRPr lang="en-US" kern="0" dirty="0">
              <a:solidFill>
                <a:srgbClr val="003399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i="1" kern="0" dirty="0" err="1">
                <a:solidFill>
                  <a:srgbClr val="003399"/>
                </a:solidFill>
              </a:rPr>
              <a:t>z</a:t>
            </a:r>
            <a:r>
              <a:rPr lang="en-US" i="1" kern="0" baseline="-25000" dirty="0" err="1">
                <a:solidFill>
                  <a:srgbClr val="003399"/>
                </a:solidFill>
              </a:rPr>
              <a:t>bunch</a:t>
            </a:r>
            <a:r>
              <a:rPr lang="en-US" i="1" kern="0" baseline="-25000" dirty="0">
                <a:solidFill>
                  <a:srgbClr val="003399"/>
                </a:solidFill>
              </a:rPr>
              <a:t>-to-bunch</a:t>
            </a:r>
            <a:r>
              <a:rPr lang="en-US" kern="0" dirty="0">
                <a:solidFill>
                  <a:srgbClr val="003399"/>
                </a:solidFill>
              </a:rPr>
              <a:t> = </a:t>
            </a:r>
            <a:r>
              <a:rPr lang="en-US" kern="0" dirty="0" smtClean="0">
                <a:solidFill>
                  <a:srgbClr val="003399"/>
                </a:solidFill>
              </a:rPr>
              <a:t>134</a:t>
            </a:r>
            <a:r>
              <a:rPr lang="en-US" kern="0" dirty="0" smtClean="0">
                <a:solidFill>
                  <a:srgbClr val="003399"/>
                </a:solidFill>
              </a:rPr>
              <a:t>.3 </a:t>
            </a:r>
            <a:r>
              <a:rPr lang="en-US" kern="0" dirty="0">
                <a:solidFill>
                  <a:srgbClr val="003399"/>
                </a:solidFill>
              </a:rPr>
              <a:t>mm</a:t>
            </a: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7145" y="1393535"/>
            <a:ext cx="2788440" cy="19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8740" y="3928265"/>
            <a:ext cx="2957144" cy="212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40100" y="1508750"/>
            <a:ext cx="2786853" cy="1684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6050" y="4120290"/>
            <a:ext cx="2863663" cy="164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Broadband Chopper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219200" y="3657599"/>
            <a:ext cx="6477000" cy="2267725"/>
          </a:xfrm>
        </p:spPr>
        <p:txBody>
          <a:bodyPr/>
          <a:lstStyle/>
          <a:p>
            <a:r>
              <a:rPr lang="en-US" dirty="0" smtClean="0"/>
              <a:t>Broadband </a:t>
            </a:r>
            <a:r>
              <a:rPr lang="en-US" dirty="0" smtClean="0"/>
              <a:t>chopper:</a:t>
            </a:r>
            <a:endParaRPr lang="en-US" dirty="0" smtClean="0"/>
          </a:p>
          <a:p>
            <a:pPr lvl="1"/>
            <a:r>
              <a:rPr lang="en-US" dirty="0" smtClean="0"/>
              <a:t>Travelling wave structure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E</a:t>
            </a:r>
            <a:r>
              <a:rPr lang="en-US" i="1" baseline="-25000" dirty="0" smtClean="0"/>
              <a:t>-field</a:t>
            </a:r>
            <a:r>
              <a:rPr lang="en-US" dirty="0" smtClean="0"/>
              <a:t> =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beam</a:t>
            </a:r>
            <a:endParaRPr lang="en-US" i="1" baseline="-25000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High 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baseline="-25000" dirty="0" err="1" smtClean="0">
                <a:solidFill>
                  <a:srgbClr val="FF0000"/>
                </a:solidFill>
              </a:rPr>
              <a:t>tr</a:t>
            </a:r>
            <a:r>
              <a:rPr lang="en-US" dirty="0" smtClean="0">
                <a:solidFill>
                  <a:srgbClr val="FF0000"/>
                </a:solidFill>
              </a:rPr>
              <a:t>-field, ideal: </a:t>
            </a:r>
            <a:r>
              <a:rPr lang="en-US" dirty="0" smtClean="0">
                <a:solidFill>
                  <a:srgbClr val="FF0000"/>
                </a:solidFill>
              </a:rPr>
              <a:t>3.0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nsec</a:t>
            </a:r>
            <a:r>
              <a:rPr lang="en-US" dirty="0" smtClean="0">
                <a:solidFill>
                  <a:srgbClr val="FF0000"/>
                </a:solidFill>
              </a:rPr>
              <a:t> rectangular pulse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Kick angle =              </a:t>
            </a:r>
            <a:r>
              <a:rPr lang="en-US" dirty="0" smtClean="0"/>
              <a:t>≈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Basically only the E-field is used for the beam kick </a:t>
            </a:r>
            <a:endParaRPr lang="en-US" dirty="0" smtClean="0"/>
          </a:p>
        </p:txBody>
      </p:sp>
      <p:sp>
        <p:nvSpPr>
          <p:cNvPr id="23556" name="TextBox 66"/>
          <p:cNvSpPr txBox="1">
            <a:spLocks noChangeArrowheads="1"/>
          </p:cNvSpPr>
          <p:nvPr/>
        </p:nvSpPr>
        <p:spPr bwMode="auto">
          <a:xfrm>
            <a:off x="3352800" y="4648200"/>
            <a:ext cx="683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 err="1"/>
              <a:t>E</a:t>
            </a:r>
            <a:r>
              <a:rPr lang="en-US" i="1" baseline="-25000" dirty="0" err="1"/>
              <a:t>tr</a:t>
            </a:r>
            <a:r>
              <a:rPr lang="en-US" i="1" dirty="0"/>
              <a:t> </a:t>
            </a:r>
            <a:r>
              <a:rPr lang="en-US" i="1" dirty="0" err="1" smtClean="0"/>
              <a:t>ℓ</a:t>
            </a:r>
            <a:r>
              <a:rPr lang="en-US" i="1" baseline="-25000" dirty="0" err="1" smtClean="0"/>
              <a:t>ki</a:t>
            </a:r>
            <a:endParaRPr lang="en-US" i="1" baseline="-25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352800" y="5029200"/>
            <a:ext cx="6858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8" name="TextBox 71"/>
          <p:cNvSpPr txBox="1">
            <a:spLocks noChangeArrowheads="1"/>
          </p:cNvSpPr>
          <p:nvPr/>
        </p:nvSpPr>
        <p:spPr bwMode="auto">
          <a:xfrm>
            <a:off x="3276600" y="5029200"/>
            <a:ext cx="862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E</a:t>
            </a:r>
            <a:r>
              <a:rPr lang="en-US" i="1" baseline="-25000"/>
              <a:t>0 </a:t>
            </a:r>
            <a:r>
              <a:rPr lang="el-GR" i="1"/>
              <a:t>γ</a:t>
            </a:r>
            <a:r>
              <a:rPr lang="en-US" i="1"/>
              <a:t> </a:t>
            </a:r>
            <a:r>
              <a:rPr lang="el-GR" i="1"/>
              <a:t>β</a:t>
            </a:r>
            <a:r>
              <a:rPr lang="en-US" i="1" baseline="30000"/>
              <a:t>2</a:t>
            </a:r>
          </a:p>
        </p:txBody>
      </p:sp>
      <p:sp>
        <p:nvSpPr>
          <p:cNvPr id="23559" name="TextBox 78"/>
          <p:cNvSpPr txBox="1">
            <a:spLocks noChangeArrowheads="1"/>
          </p:cNvSpPr>
          <p:nvPr/>
        </p:nvSpPr>
        <p:spPr bwMode="auto">
          <a:xfrm>
            <a:off x="4495800" y="4648200"/>
            <a:ext cx="683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 err="1"/>
              <a:t>E</a:t>
            </a:r>
            <a:r>
              <a:rPr lang="en-US" i="1" baseline="-25000" dirty="0" err="1"/>
              <a:t>tr</a:t>
            </a:r>
            <a:r>
              <a:rPr lang="en-US" i="1" dirty="0"/>
              <a:t> </a:t>
            </a:r>
            <a:r>
              <a:rPr lang="en-US" i="1" dirty="0" err="1" smtClean="0"/>
              <a:t>ℓ</a:t>
            </a:r>
            <a:r>
              <a:rPr lang="en-US" i="1" baseline="-25000" dirty="0" err="1" smtClean="0"/>
              <a:t>ki</a:t>
            </a:r>
            <a:endParaRPr lang="en-US" i="1" baseline="-25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495800" y="5029200"/>
            <a:ext cx="60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1" name="TextBox 80"/>
          <p:cNvSpPr txBox="1">
            <a:spLocks noChangeArrowheads="1"/>
          </p:cNvSpPr>
          <p:nvPr/>
        </p:nvSpPr>
        <p:spPr bwMode="auto">
          <a:xfrm>
            <a:off x="4419600" y="5029200"/>
            <a:ext cx="723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5 MV</a:t>
            </a:r>
            <a:endParaRPr lang="en-US" i="1" baseline="3000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447800" y="2438400"/>
            <a:ext cx="5715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828800" y="2362200"/>
            <a:ext cx="4572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00400" y="2362200"/>
            <a:ext cx="4572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572000" y="2362200"/>
            <a:ext cx="4572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19800" y="2362200"/>
            <a:ext cx="4572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3733801" y="2438400"/>
            <a:ext cx="1219200" cy="317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3886994" y="2437606"/>
            <a:ext cx="12192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4039394" y="2437606"/>
            <a:ext cx="12192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4191794" y="2437606"/>
            <a:ext cx="12192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4344194" y="2437606"/>
            <a:ext cx="12192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4496594" y="2437606"/>
            <a:ext cx="12192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4648994" y="2437606"/>
            <a:ext cx="12192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267200" y="1752600"/>
            <a:ext cx="10668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267200" y="3124200"/>
            <a:ext cx="10668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447800" y="1676400"/>
            <a:ext cx="5410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524000" y="3200400"/>
            <a:ext cx="5410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334000" y="2819400"/>
            <a:ext cx="6858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9" name="TextBox 52"/>
          <p:cNvSpPr txBox="1">
            <a:spLocks noChangeArrowheads="1"/>
          </p:cNvSpPr>
          <p:nvPr/>
        </p:nvSpPr>
        <p:spPr bwMode="auto">
          <a:xfrm>
            <a:off x="6096000" y="1981200"/>
            <a:ext cx="2524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 err="1"/>
              <a:t>v</a:t>
            </a:r>
            <a:r>
              <a:rPr lang="en-US" i="1" baseline="-25000" dirty="0" err="1"/>
              <a:t>beam</a:t>
            </a:r>
            <a:r>
              <a:rPr lang="en-US" dirty="0"/>
              <a:t> = 21.84 mm/</a:t>
            </a:r>
            <a:r>
              <a:rPr lang="en-US" dirty="0" err="1"/>
              <a:t>nsec</a:t>
            </a:r>
            <a:endParaRPr lang="en-US" dirty="0"/>
          </a:p>
        </p:txBody>
      </p:sp>
      <p:sp>
        <p:nvSpPr>
          <p:cNvPr id="23580" name="TextBox 53"/>
          <p:cNvSpPr txBox="1">
            <a:spLocks noChangeArrowheads="1"/>
          </p:cNvSpPr>
          <p:nvPr/>
        </p:nvSpPr>
        <p:spPr bwMode="auto">
          <a:xfrm>
            <a:off x="5943600" y="2667000"/>
            <a:ext cx="2574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 err="1">
                <a:solidFill>
                  <a:srgbClr val="FF0000"/>
                </a:solidFill>
              </a:rPr>
              <a:t>v</a:t>
            </a:r>
            <a:r>
              <a:rPr lang="en-US" i="1" baseline="-25000" dirty="0" err="1">
                <a:solidFill>
                  <a:srgbClr val="FF0000"/>
                </a:solidFill>
              </a:rPr>
              <a:t>E</a:t>
            </a:r>
            <a:r>
              <a:rPr lang="en-US" i="1" baseline="-25000" dirty="0">
                <a:solidFill>
                  <a:srgbClr val="FF0000"/>
                </a:solidFill>
              </a:rPr>
              <a:t>-field</a:t>
            </a:r>
            <a:r>
              <a:rPr lang="en-US" dirty="0">
                <a:solidFill>
                  <a:srgbClr val="FF0000"/>
                </a:solidFill>
              </a:rPr>
              <a:t> = 21.84 mm/</a:t>
            </a:r>
            <a:r>
              <a:rPr lang="en-US" dirty="0" err="1">
                <a:solidFill>
                  <a:srgbClr val="FF0000"/>
                </a:solidFill>
              </a:rPr>
              <a:t>nsec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1905000" y="2057400"/>
            <a:ext cx="30480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276600" y="2057400"/>
            <a:ext cx="30480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057400" y="2057400"/>
            <a:ext cx="1371600" cy="15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84" name="TextBox 60"/>
          <p:cNvSpPr txBox="1">
            <a:spLocks noChangeArrowheads="1"/>
          </p:cNvSpPr>
          <p:nvPr/>
        </p:nvSpPr>
        <p:spPr bwMode="auto">
          <a:xfrm>
            <a:off x="2209800" y="1752600"/>
            <a:ext cx="1210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134</a:t>
            </a:r>
            <a:r>
              <a:rPr lang="en-US" dirty="0" smtClean="0"/>
              <a:t>.3 </a:t>
            </a:r>
            <a:r>
              <a:rPr lang="en-US" dirty="0"/>
              <a:t>mm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1600200" y="2895600"/>
            <a:ext cx="30480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2209800" y="2895600"/>
            <a:ext cx="30480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752600" y="2895600"/>
            <a:ext cx="609600" cy="15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88" name="TextBox 64"/>
          <p:cNvSpPr txBox="1">
            <a:spLocks noChangeArrowheads="1"/>
          </p:cNvSpPr>
          <p:nvPr/>
        </p:nvSpPr>
        <p:spPr bwMode="auto">
          <a:xfrm>
            <a:off x="2362200" y="2743200"/>
            <a:ext cx="1505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25…100 </a:t>
            </a:r>
            <a:r>
              <a:rPr lang="en-US" dirty="0"/>
              <a:t>mm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638800" y="1752600"/>
            <a:ext cx="1066800" cy="0"/>
          </a:xfrm>
          <a:prstGeom prst="line">
            <a:avLst/>
          </a:prstGeom>
          <a:ln w="508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638800" y="3124200"/>
            <a:ext cx="1066800" cy="0"/>
          </a:xfrm>
          <a:prstGeom prst="line">
            <a:avLst/>
          </a:prstGeom>
          <a:ln w="508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895600" y="1752600"/>
            <a:ext cx="1066800" cy="0"/>
          </a:xfrm>
          <a:prstGeom prst="line">
            <a:avLst/>
          </a:prstGeom>
          <a:ln w="508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895600" y="3124200"/>
            <a:ext cx="1066800" cy="0"/>
          </a:xfrm>
          <a:prstGeom prst="line">
            <a:avLst/>
          </a:prstGeom>
          <a:ln w="508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524000" y="1752600"/>
            <a:ext cx="1066800" cy="0"/>
          </a:xfrm>
          <a:prstGeom prst="line">
            <a:avLst/>
          </a:prstGeom>
          <a:ln w="508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524000" y="3124200"/>
            <a:ext cx="1066800" cy="0"/>
          </a:xfrm>
          <a:prstGeom prst="line">
            <a:avLst/>
          </a:prstGeom>
          <a:ln w="508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Rectangle 297"/>
          <p:cNvSpPr/>
          <p:nvPr/>
        </p:nvSpPr>
        <p:spPr bwMode="auto">
          <a:xfrm>
            <a:off x="7146354" y="1626709"/>
            <a:ext cx="460859" cy="230431"/>
          </a:xfrm>
          <a:prstGeom prst="rect">
            <a:avLst/>
          </a:prstGeom>
          <a:solidFill>
            <a:srgbClr val="FF0000"/>
          </a:solidFill>
          <a:ln w="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6647089" y="1626709"/>
            <a:ext cx="460859" cy="230431"/>
          </a:xfrm>
          <a:prstGeom prst="rect">
            <a:avLst/>
          </a:prstGeom>
          <a:solidFill>
            <a:srgbClr val="FF0000"/>
          </a:solidFill>
          <a:ln w="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89" name="Rectangle 288"/>
          <p:cNvSpPr/>
          <p:nvPr/>
        </p:nvSpPr>
        <p:spPr bwMode="auto">
          <a:xfrm>
            <a:off x="6147824" y="1626709"/>
            <a:ext cx="460859" cy="230431"/>
          </a:xfrm>
          <a:prstGeom prst="rect">
            <a:avLst/>
          </a:prstGeom>
          <a:solidFill>
            <a:srgbClr val="FF0000"/>
          </a:solidFill>
          <a:ln w="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88" name="Rectangle 287"/>
          <p:cNvSpPr/>
          <p:nvPr/>
        </p:nvSpPr>
        <p:spPr bwMode="auto">
          <a:xfrm>
            <a:off x="5647340" y="1623964"/>
            <a:ext cx="460859" cy="230431"/>
          </a:xfrm>
          <a:prstGeom prst="rect">
            <a:avLst/>
          </a:prstGeom>
          <a:solidFill>
            <a:srgbClr val="FF0000"/>
          </a:solidFill>
          <a:ln w="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900" y="457200"/>
            <a:ext cx="5638800" cy="762000"/>
          </a:xfrm>
        </p:spPr>
        <p:txBody>
          <a:bodyPr/>
          <a:lstStyle/>
          <a:p>
            <a:r>
              <a:rPr lang="en-US" dirty="0" smtClean="0"/>
              <a:t>Chopper Technologies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 rot="5400000" flipH="1" flipV="1">
            <a:off x="723900" y="2133600"/>
            <a:ext cx="1219200" cy="0"/>
          </a:xfrm>
          <a:prstGeom prst="line">
            <a:avLst/>
          </a:prstGeom>
          <a:solidFill>
            <a:schemeClr val="accent1"/>
          </a:solidFill>
          <a:ln w="152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5400000" flipH="1" flipV="1">
            <a:off x="1028700" y="2133600"/>
            <a:ext cx="1219200" cy="0"/>
          </a:xfrm>
          <a:prstGeom prst="line">
            <a:avLst/>
          </a:prstGeom>
          <a:solidFill>
            <a:schemeClr val="accent1"/>
          </a:solidFill>
          <a:ln w="152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 flipH="1" flipV="1">
            <a:off x="1333500" y="2133600"/>
            <a:ext cx="1219200" cy="0"/>
          </a:xfrm>
          <a:prstGeom prst="line">
            <a:avLst/>
          </a:prstGeom>
          <a:solidFill>
            <a:schemeClr val="accent1"/>
          </a:solidFill>
          <a:ln w="152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5400000" flipH="1" flipV="1">
            <a:off x="1638300" y="2133600"/>
            <a:ext cx="1219200" cy="0"/>
          </a:xfrm>
          <a:prstGeom prst="line">
            <a:avLst/>
          </a:prstGeom>
          <a:solidFill>
            <a:schemeClr val="accent1"/>
          </a:solidFill>
          <a:ln w="152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5400000" flipH="1" flipV="1">
            <a:off x="1943100" y="2133600"/>
            <a:ext cx="1219200" cy="0"/>
          </a:xfrm>
          <a:prstGeom prst="line">
            <a:avLst/>
          </a:prstGeom>
          <a:solidFill>
            <a:schemeClr val="accent1"/>
          </a:solidFill>
          <a:ln w="152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 flipH="1" flipV="1">
            <a:off x="2247900" y="2133600"/>
            <a:ext cx="1219200" cy="0"/>
          </a:xfrm>
          <a:prstGeom prst="line">
            <a:avLst/>
          </a:prstGeom>
          <a:solidFill>
            <a:schemeClr val="accent1"/>
          </a:solidFill>
          <a:ln w="152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 flipH="1" flipV="1">
            <a:off x="2552700" y="2133600"/>
            <a:ext cx="1219200" cy="0"/>
          </a:xfrm>
          <a:prstGeom prst="line">
            <a:avLst/>
          </a:prstGeom>
          <a:solidFill>
            <a:schemeClr val="accent1"/>
          </a:solidFill>
          <a:ln w="152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rot="5400000" flipH="1" flipV="1">
            <a:off x="2857500" y="2133600"/>
            <a:ext cx="1219200" cy="0"/>
          </a:xfrm>
          <a:prstGeom prst="line">
            <a:avLst/>
          </a:prstGeom>
          <a:solidFill>
            <a:schemeClr val="accent1"/>
          </a:solidFill>
          <a:ln w="152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1257300" y="1600200"/>
            <a:ext cx="457200" cy="0"/>
          </a:xfrm>
          <a:prstGeom prst="line">
            <a:avLst/>
          </a:prstGeom>
          <a:solidFill>
            <a:schemeClr val="accent1"/>
          </a:solidFill>
          <a:ln w="152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1562100" y="2667000"/>
            <a:ext cx="457200" cy="0"/>
          </a:xfrm>
          <a:prstGeom prst="line">
            <a:avLst/>
          </a:prstGeom>
          <a:solidFill>
            <a:schemeClr val="accent1"/>
          </a:solidFill>
          <a:ln w="152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866900" y="1600200"/>
            <a:ext cx="457200" cy="0"/>
          </a:xfrm>
          <a:prstGeom prst="line">
            <a:avLst/>
          </a:prstGeom>
          <a:solidFill>
            <a:schemeClr val="accent1"/>
          </a:solidFill>
          <a:ln w="152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2171700" y="2667000"/>
            <a:ext cx="457200" cy="0"/>
          </a:xfrm>
          <a:prstGeom prst="line">
            <a:avLst/>
          </a:prstGeom>
          <a:solidFill>
            <a:schemeClr val="accent1"/>
          </a:solidFill>
          <a:ln w="152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2476500" y="1600200"/>
            <a:ext cx="457200" cy="0"/>
          </a:xfrm>
          <a:prstGeom prst="line">
            <a:avLst/>
          </a:prstGeom>
          <a:solidFill>
            <a:schemeClr val="accent1"/>
          </a:solidFill>
          <a:ln w="152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2781300" y="2667000"/>
            <a:ext cx="457200" cy="0"/>
          </a:xfrm>
          <a:prstGeom prst="line">
            <a:avLst/>
          </a:prstGeom>
          <a:solidFill>
            <a:schemeClr val="accent1"/>
          </a:solidFill>
          <a:ln w="152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3086100" y="1600200"/>
            <a:ext cx="457200" cy="0"/>
          </a:xfrm>
          <a:prstGeom prst="line">
            <a:avLst/>
          </a:prstGeom>
          <a:solidFill>
            <a:schemeClr val="accent1"/>
          </a:solidFill>
          <a:ln w="152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Isosceles Triangle 25"/>
          <p:cNvSpPr/>
          <p:nvPr/>
        </p:nvSpPr>
        <p:spPr bwMode="auto">
          <a:xfrm>
            <a:off x="1066800" y="2971800"/>
            <a:ext cx="533400" cy="5334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28" name="Straight Connector 27"/>
          <p:cNvCxnSpPr>
            <a:stCxn id="26" idx="0"/>
          </p:cNvCxnSpPr>
          <p:nvPr/>
        </p:nvCxnSpPr>
        <p:spPr bwMode="auto">
          <a:xfrm rot="5400000" flipH="1" flipV="1">
            <a:off x="1219200" y="2857500"/>
            <a:ext cx="228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Arrow Connector 29"/>
          <p:cNvCxnSpPr/>
          <p:nvPr/>
        </p:nvCxnSpPr>
        <p:spPr>
          <a:xfrm>
            <a:off x="990600" y="2171700"/>
            <a:ext cx="28194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2438400" y="2133600"/>
            <a:ext cx="2667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219200" y="2133600"/>
            <a:ext cx="2667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0" name="Straight Connector 39"/>
          <p:cNvCxnSpPr/>
          <p:nvPr/>
        </p:nvCxnSpPr>
        <p:spPr bwMode="auto">
          <a:xfrm rot="5400000" flipH="1" flipV="1">
            <a:off x="3352800" y="2857500"/>
            <a:ext cx="228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10800000">
            <a:off x="3467100" y="2971800"/>
            <a:ext cx="114300" cy="381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V="1">
            <a:off x="3390900" y="3009900"/>
            <a:ext cx="1905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V="1">
            <a:off x="3390900" y="3162300"/>
            <a:ext cx="1905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V="1">
            <a:off x="3390900" y="3314700"/>
            <a:ext cx="1905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3390900" y="3086100"/>
            <a:ext cx="1905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3390900" y="3238500"/>
            <a:ext cx="1905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rot="10800000">
            <a:off x="3390900" y="3390900"/>
            <a:ext cx="114300" cy="381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rot="5400000" flipH="1" flipV="1">
            <a:off x="3390900" y="3543300"/>
            <a:ext cx="228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rot="5400000" flipH="1" flipV="1">
            <a:off x="1219200" y="3619500"/>
            <a:ext cx="228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3352800" y="3657600"/>
            <a:ext cx="3048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Isosceles Triangle 72"/>
          <p:cNvSpPr/>
          <p:nvPr/>
        </p:nvSpPr>
        <p:spPr bwMode="auto">
          <a:xfrm>
            <a:off x="5724150" y="1969610"/>
            <a:ext cx="304800" cy="3429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 flipV="1">
            <a:off x="5488535" y="1739180"/>
            <a:ext cx="2463105" cy="152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6761085" y="1700775"/>
            <a:ext cx="2667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5717135" y="1702605"/>
            <a:ext cx="2667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8" name="Rectangle 207"/>
          <p:cNvSpPr/>
          <p:nvPr/>
        </p:nvSpPr>
        <p:spPr bwMode="auto">
          <a:xfrm>
            <a:off x="5532125" y="2660900"/>
            <a:ext cx="2304300" cy="3429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104900" y="3771900"/>
            <a:ext cx="2864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Travelling wave</a:t>
            </a:r>
            <a:r>
              <a:rPr lang="en-US" b="1" dirty="0" smtClean="0"/>
              <a:t> </a:t>
            </a:r>
            <a:r>
              <a:rPr lang="en-US" b="1" dirty="0" smtClean="0"/>
              <a:t>c</a:t>
            </a:r>
            <a:r>
              <a:rPr lang="en-US" b="1" dirty="0" smtClean="0"/>
              <a:t>hopper</a:t>
            </a:r>
            <a:endParaRPr lang="en-US" b="1" dirty="0"/>
          </a:p>
        </p:txBody>
      </p:sp>
      <p:sp>
        <p:nvSpPr>
          <p:cNvPr id="211" name="TextBox 210"/>
          <p:cNvSpPr txBox="1"/>
          <p:nvPr/>
        </p:nvSpPr>
        <p:spPr>
          <a:xfrm>
            <a:off x="5301695" y="3390595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Lumped element</a:t>
            </a:r>
            <a:r>
              <a:rPr lang="en-US" b="1" dirty="0" smtClean="0"/>
              <a:t> </a:t>
            </a:r>
            <a:r>
              <a:rPr lang="en-US" b="1" dirty="0" smtClean="0"/>
              <a:t>c</a:t>
            </a:r>
            <a:r>
              <a:rPr lang="en-US" b="1" dirty="0" smtClean="0"/>
              <a:t>hopper</a:t>
            </a:r>
            <a:endParaRPr lang="en-US" b="1" dirty="0"/>
          </a:p>
        </p:txBody>
      </p:sp>
      <p:sp>
        <p:nvSpPr>
          <p:cNvPr id="212" name="TextBox 211"/>
          <p:cNvSpPr txBox="1"/>
          <p:nvPr/>
        </p:nvSpPr>
        <p:spPr>
          <a:xfrm>
            <a:off x="5800960" y="2699305"/>
            <a:ext cx="18485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Pulse Delay Network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13" name="Content Placeholder 2"/>
          <p:cNvSpPr>
            <a:spLocks noGrp="1"/>
          </p:cNvSpPr>
          <p:nvPr>
            <p:ph idx="1"/>
          </p:nvPr>
        </p:nvSpPr>
        <p:spPr>
          <a:xfrm>
            <a:off x="1" y="4081885"/>
            <a:ext cx="5032860" cy="1981200"/>
          </a:xfrm>
        </p:spPr>
        <p:txBody>
          <a:bodyPr/>
          <a:lstStyle/>
          <a:p>
            <a:r>
              <a:rPr lang="en-US" sz="1600" dirty="0" smtClean="0"/>
              <a:t>R</a:t>
            </a:r>
            <a:r>
              <a:rPr lang="en-US" sz="1600" dirty="0" smtClean="0"/>
              <a:t>equires </a:t>
            </a:r>
            <a:r>
              <a:rPr lang="en-US" sz="1600" dirty="0" smtClean="0"/>
              <a:t>only </a:t>
            </a:r>
            <a:r>
              <a:rPr lang="en-US" sz="1600" dirty="0" smtClean="0"/>
              <a:t>one, but high-power </a:t>
            </a:r>
            <a:r>
              <a:rPr lang="en-US" sz="1600" dirty="0" err="1" smtClean="0"/>
              <a:t>pulser</a:t>
            </a:r>
            <a:endParaRPr lang="en-US" sz="1600" dirty="0" smtClean="0"/>
          </a:p>
          <a:p>
            <a:r>
              <a:rPr lang="en-US" sz="1600" dirty="0" smtClean="0"/>
              <a:t>Meander, helical or similar transmission-line</a:t>
            </a:r>
            <a:endParaRPr lang="en-US" sz="1600" baseline="-25000" dirty="0" smtClean="0"/>
          </a:p>
          <a:p>
            <a:r>
              <a:rPr lang="en-US" sz="1600" dirty="0" smtClean="0"/>
              <a:t>Pulse shape degradation</a:t>
            </a:r>
          </a:p>
          <a:p>
            <a:pPr lvl="1"/>
            <a:r>
              <a:rPr lang="en-US" sz="1400" dirty="0" smtClean="0"/>
              <a:t>Long transmission-line with dispersion effects</a:t>
            </a:r>
          </a:p>
          <a:p>
            <a:pPr lvl="1"/>
            <a:r>
              <a:rPr lang="en-US" sz="1400" dirty="0" smtClean="0"/>
              <a:t>Reflection </a:t>
            </a:r>
            <a:r>
              <a:rPr lang="en-US" sz="1400" dirty="0" smtClean="0"/>
              <a:t>effects for some structures, e.g. meander</a:t>
            </a:r>
            <a:endParaRPr lang="en-US" sz="1400" dirty="0" smtClean="0"/>
          </a:p>
          <a:p>
            <a:r>
              <a:rPr lang="en-US" sz="1600" dirty="0" smtClean="0"/>
              <a:t>Only a small part of the travelling field energy is used to kick the beam</a:t>
            </a:r>
            <a:endParaRPr lang="en-US" sz="1400" dirty="0" smtClean="0"/>
          </a:p>
          <a:p>
            <a:endParaRPr lang="en-US" sz="1600" dirty="0" smtClean="0"/>
          </a:p>
        </p:txBody>
      </p:sp>
      <p:cxnSp>
        <p:nvCxnSpPr>
          <p:cNvPr id="279" name="Straight Connector 278"/>
          <p:cNvCxnSpPr>
            <a:endCxn id="73" idx="3"/>
          </p:cNvCxnSpPr>
          <p:nvPr/>
        </p:nvCxnSpPr>
        <p:spPr bwMode="auto">
          <a:xfrm rot="16200000" flipV="1">
            <a:off x="5703575" y="2485486"/>
            <a:ext cx="347171" cy="121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6" name="Straight Connector 285"/>
          <p:cNvCxnSpPr/>
          <p:nvPr/>
        </p:nvCxnSpPr>
        <p:spPr bwMode="auto">
          <a:xfrm rot="16200000" flipV="1">
            <a:off x="5820009" y="1912156"/>
            <a:ext cx="116742" cy="122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0" name="Isosceles Triangle 289"/>
          <p:cNvSpPr/>
          <p:nvPr/>
        </p:nvSpPr>
        <p:spPr bwMode="auto">
          <a:xfrm>
            <a:off x="6224634" y="1972355"/>
            <a:ext cx="304800" cy="3429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292" name="Straight Connector 291"/>
          <p:cNvCxnSpPr>
            <a:endCxn id="290" idx="3"/>
          </p:cNvCxnSpPr>
          <p:nvPr/>
        </p:nvCxnSpPr>
        <p:spPr bwMode="auto">
          <a:xfrm rot="16200000" flipV="1">
            <a:off x="6204059" y="2488231"/>
            <a:ext cx="347171" cy="121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3" name="Straight Connector 292"/>
          <p:cNvCxnSpPr/>
          <p:nvPr/>
        </p:nvCxnSpPr>
        <p:spPr bwMode="auto">
          <a:xfrm rot="16200000" flipV="1">
            <a:off x="6320493" y="1914901"/>
            <a:ext cx="116742" cy="122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5" name="Isosceles Triangle 294"/>
          <p:cNvSpPr/>
          <p:nvPr/>
        </p:nvSpPr>
        <p:spPr bwMode="auto">
          <a:xfrm>
            <a:off x="6723899" y="1972355"/>
            <a:ext cx="304800" cy="3429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296" name="Straight Connector 295"/>
          <p:cNvCxnSpPr>
            <a:endCxn id="295" idx="3"/>
          </p:cNvCxnSpPr>
          <p:nvPr/>
        </p:nvCxnSpPr>
        <p:spPr bwMode="auto">
          <a:xfrm rot="16200000" flipV="1">
            <a:off x="6703324" y="2488231"/>
            <a:ext cx="347171" cy="121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7" name="Straight Connector 296"/>
          <p:cNvCxnSpPr/>
          <p:nvPr/>
        </p:nvCxnSpPr>
        <p:spPr bwMode="auto">
          <a:xfrm rot="16200000" flipV="1">
            <a:off x="6819758" y="1914901"/>
            <a:ext cx="116742" cy="122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0" name="Isosceles Triangle 299"/>
          <p:cNvSpPr/>
          <p:nvPr/>
        </p:nvSpPr>
        <p:spPr bwMode="auto">
          <a:xfrm>
            <a:off x="7223164" y="1972355"/>
            <a:ext cx="304800" cy="3429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301" name="Straight Connector 300"/>
          <p:cNvCxnSpPr>
            <a:endCxn id="300" idx="3"/>
          </p:cNvCxnSpPr>
          <p:nvPr/>
        </p:nvCxnSpPr>
        <p:spPr bwMode="auto">
          <a:xfrm rot="16200000" flipV="1">
            <a:off x="7202589" y="2488231"/>
            <a:ext cx="347171" cy="121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2" name="Straight Connector 301"/>
          <p:cNvCxnSpPr/>
          <p:nvPr/>
        </p:nvCxnSpPr>
        <p:spPr bwMode="auto">
          <a:xfrm rot="16200000" flipV="1">
            <a:off x="7319023" y="1914901"/>
            <a:ext cx="116742" cy="122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5" name="Straight Connector 304"/>
          <p:cNvCxnSpPr/>
          <p:nvPr/>
        </p:nvCxnSpPr>
        <p:spPr bwMode="auto">
          <a:xfrm rot="16200000" flipV="1">
            <a:off x="6511299" y="3179521"/>
            <a:ext cx="347171" cy="121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6" name="Content Placeholder 2"/>
          <p:cNvSpPr txBox="1">
            <a:spLocks/>
          </p:cNvSpPr>
          <p:nvPr/>
        </p:nvSpPr>
        <p:spPr bwMode="auto">
          <a:xfrm>
            <a:off x="5032860" y="3889860"/>
            <a:ext cx="4111139" cy="21348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25000"/>
              <a:buFontTx/>
              <a:buChar char="•"/>
              <a:tabLst/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Requires many</a:t>
            </a:r>
            <a:r>
              <a:rPr kumimoji="1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low-power </a:t>
            </a:r>
            <a:r>
              <a:rPr kumimoji="1" lang="en-US" sz="1600" b="0" i="0" u="none" strike="noStrike" kern="0" cap="none" spc="0" normalizeH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pulsers</a:t>
            </a:r>
            <a:endParaRPr kumimoji="1" lang="en-US" sz="1600" b="0" i="0" u="none" strike="noStrike" kern="0" cap="none" spc="0" normalizeH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kumimoji="1" lang="en-US" sz="1400" kern="0" dirty="0" smtClean="0">
                <a:solidFill>
                  <a:srgbClr val="000000"/>
                </a:solidFill>
                <a:latin typeface="Arial"/>
              </a:rPr>
              <a:t>Low cost homebrew (SLAC)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kumimoji="1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Driver output-stage physically close to high-impedance electrode</a:t>
            </a:r>
            <a:endParaRPr kumimoji="1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25000"/>
              <a:buFontTx/>
              <a:buChar char="•"/>
              <a:tabLst/>
              <a:defRPr/>
            </a:pPr>
            <a:r>
              <a:rPr kumimoji="1" lang="en-US" sz="1600" kern="0" dirty="0" smtClean="0">
                <a:solidFill>
                  <a:srgbClr val="003399"/>
                </a:solidFill>
                <a:latin typeface="+mn-lt"/>
              </a:rPr>
              <a:t>Digital delay driver network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25000"/>
              <a:buFontTx/>
              <a:buChar char="•"/>
              <a:tabLst/>
              <a:defRPr/>
            </a:pPr>
            <a:r>
              <a:rPr kumimoji="1" lang="en-US" sz="1600" kern="0" dirty="0" smtClean="0">
                <a:solidFill>
                  <a:srgbClr val="003399"/>
                </a:solidFill>
                <a:latin typeface="+mn-lt"/>
              </a:rPr>
              <a:t>Short lumped, capacitive electrodes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kumimoji="1" lang="en-US" sz="1400" kern="0" dirty="0" smtClean="0">
                <a:solidFill>
                  <a:srgbClr val="000000"/>
                </a:solidFill>
                <a:latin typeface="Arial"/>
              </a:rPr>
              <a:t>d</a:t>
            </a:r>
            <a:r>
              <a:rPr kumimoji="1" lang="en-US" sz="1400" kern="0" noProof="0" dirty="0" err="1" smtClean="0">
                <a:solidFill>
                  <a:srgbClr val="000000"/>
                </a:solidFill>
                <a:latin typeface="Arial"/>
              </a:rPr>
              <a:t>imensions</a:t>
            </a:r>
            <a:r>
              <a:rPr kumimoji="1" lang="en-US" sz="1400" kern="0" noProof="0" dirty="0" smtClean="0">
                <a:solidFill>
                  <a:srgbClr val="000000"/>
                </a:solidFill>
                <a:latin typeface="Arial"/>
              </a:rPr>
              <a:t> &lt;&lt; wavelength</a:t>
            </a:r>
            <a:endParaRPr kumimoji="1" lang="en-US" sz="1600" kern="0" baseline="-25000" dirty="0" smtClean="0">
              <a:solidFill>
                <a:srgbClr val="003399"/>
              </a:solidFill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kumimoji="1" lang="en-US" sz="1400" kern="0" dirty="0" smtClean="0">
                <a:solidFill>
                  <a:srgbClr val="000000"/>
                </a:solidFill>
                <a:latin typeface="Arial"/>
              </a:rPr>
              <a:t>c</a:t>
            </a:r>
            <a:r>
              <a:rPr kumimoji="1" lang="en-US" sz="1400" kern="0" dirty="0" smtClean="0">
                <a:solidFill>
                  <a:srgbClr val="000000"/>
                </a:solidFill>
                <a:latin typeface="Arial"/>
              </a:rPr>
              <a:t>ontrol of parasitic elements</a:t>
            </a:r>
            <a:endParaRPr kumimoji="1" lang="en-US" sz="1400" b="0" i="0" u="none" strike="noStrike" kern="0" cap="none" spc="0" normalizeH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25000"/>
              <a:buFontTx/>
              <a:buChar char="•"/>
              <a:tabLst/>
              <a:defRPr/>
            </a:pPr>
            <a:endParaRPr kumimoji="1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5" name="Picture 3" descr="C:\Users\manfred\Documents\FNAL\Project-X_HINS\Project-X\Chopper\presentation\TeleConf\tek00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4885" y="1470345"/>
            <a:ext cx="3302830" cy="247712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030" y="457200"/>
            <a:ext cx="6804370" cy="762000"/>
          </a:xfrm>
        </p:spPr>
        <p:txBody>
          <a:bodyPr/>
          <a:lstStyle/>
          <a:p>
            <a:r>
              <a:rPr lang="en-US" dirty="0" smtClean="0"/>
              <a:t>Helical R&amp;D, prototype #3</a:t>
            </a:r>
            <a:endParaRPr lang="en-US" dirty="0"/>
          </a:p>
        </p:txBody>
      </p:sp>
      <p:pic>
        <p:nvPicPr>
          <p:cNvPr id="69634" name="Picture 2" descr="C:\Users\manfred\Documents\FNAL\Project-X_HINS\Project-X\Chopper\presentation\TeleConf\P10207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1930" y="1278320"/>
            <a:ext cx="3110805" cy="2074052"/>
          </a:xfrm>
          <a:prstGeom prst="rect">
            <a:avLst/>
          </a:prstGeom>
          <a:noFill/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5855" y="3352190"/>
          <a:ext cx="614480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26020"/>
                <a:gridCol w="291878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characteristic impedance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200 </a:t>
                      </a:r>
                      <a:r>
                        <a:rPr lang="el-GR" b="0" dirty="0" smtClean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8EAF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brass conductors dimensions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 x 0.02 inches (w x 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pitch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0.336 inches</a:t>
                      </a:r>
                      <a:endParaRPr lang="en-US" dirty="0"/>
                    </a:p>
                  </a:txBody>
                  <a:tcPr>
                    <a:solidFill>
                      <a:srgbClr val="E8EAF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outer</a:t>
                      </a:r>
                      <a:r>
                        <a:rPr lang="en-US" baseline="0" dirty="0" smtClean="0"/>
                        <a:t> diameter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1.46 inches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ground tube diameter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0.875 inches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ceramic spacer rods diameter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3/16 inches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 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inches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645870" y="4120290"/>
            <a:ext cx="2189085" cy="1862935"/>
          </a:xfrm>
        </p:spPr>
        <p:txBody>
          <a:bodyPr/>
          <a:lstStyle/>
          <a:p>
            <a:r>
              <a:rPr lang="en-US" dirty="0" smtClean="0"/>
              <a:t>Low signal degradation suggests a bandwidth of </a:t>
            </a:r>
            <a:r>
              <a:rPr lang="en-US" dirty="0" smtClean="0">
                <a:solidFill>
                  <a:srgbClr val="FF0000"/>
                </a:solidFill>
              </a:rPr>
              <a:t>~1.8 GHz(!)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63290" y="5656490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Courtesy </a:t>
            </a:r>
            <a:r>
              <a:rPr lang="en-US" i="1" dirty="0" smtClean="0"/>
              <a:t>G. </a:t>
            </a:r>
            <a:r>
              <a:rPr lang="en-US" i="1" dirty="0" err="1" smtClean="0"/>
              <a:t>Saewert</a:t>
            </a: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384" y="457200"/>
            <a:ext cx="7150015" cy="762000"/>
          </a:xfrm>
        </p:spPr>
        <p:txBody>
          <a:bodyPr/>
          <a:lstStyle/>
          <a:p>
            <a:r>
              <a:rPr lang="en-US" dirty="0" smtClean="0"/>
              <a:t>Lumped Element R&amp;D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0530" y="1700775"/>
            <a:ext cx="2963870" cy="4090425"/>
          </a:xfrm>
        </p:spPr>
        <p:txBody>
          <a:bodyPr/>
          <a:lstStyle/>
          <a:p>
            <a:r>
              <a:rPr lang="en-US" dirty="0" smtClean="0"/>
              <a:t>Copper electrodes</a:t>
            </a:r>
          </a:p>
          <a:p>
            <a:pPr lvl="1"/>
            <a:r>
              <a:rPr lang="en-US" dirty="0" smtClean="0"/>
              <a:t>~11 x 12 mm</a:t>
            </a:r>
          </a:p>
          <a:p>
            <a:pPr lvl="1"/>
            <a:r>
              <a:rPr lang="en-US" dirty="0" smtClean="0"/>
              <a:t>~3.5 pF</a:t>
            </a:r>
          </a:p>
          <a:p>
            <a:r>
              <a:rPr lang="en-US" dirty="0" smtClean="0"/>
              <a:t>15 mm pitch</a:t>
            </a:r>
          </a:p>
          <a:p>
            <a:r>
              <a:rPr lang="en-US" i="1" dirty="0" err="1" smtClean="0"/>
              <a:t>Ceramtec</a:t>
            </a:r>
            <a:r>
              <a:rPr lang="en-US" dirty="0" smtClean="0"/>
              <a:t> </a:t>
            </a:r>
            <a:r>
              <a:rPr lang="en-US" dirty="0" err="1" smtClean="0"/>
              <a:t>feedtrough</a:t>
            </a:r>
            <a:endParaRPr lang="en-US" dirty="0" smtClean="0"/>
          </a:p>
          <a:p>
            <a:r>
              <a:rPr lang="en-US" dirty="0" smtClean="0"/>
              <a:t>~15 mm aperture</a:t>
            </a:r>
          </a:p>
          <a:p>
            <a:r>
              <a:rPr lang="en-US" dirty="0" smtClean="0"/>
              <a:t>+/- 500 V differential supply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Very preliminary!!!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0658" name="Picture 2" descr="C:\Users\manfred\Documents\FNAL\Project-X_HINS\Project-X\Chopper\myDesign\CST\results\structure_elctrodesOnly.bmp"/>
          <p:cNvPicPr>
            <a:picLocks noChangeAspect="1" noChangeArrowheads="1"/>
          </p:cNvPicPr>
          <p:nvPr/>
        </p:nvPicPr>
        <p:blipFill>
          <a:blip r:embed="rId2" cstate="print"/>
          <a:srcRect l="31593"/>
          <a:stretch>
            <a:fillRect/>
          </a:stretch>
        </p:blipFill>
        <p:spPr bwMode="auto">
          <a:xfrm>
            <a:off x="157455" y="1623964"/>
            <a:ext cx="4913810" cy="4109335"/>
          </a:xfrm>
          <a:prstGeom prst="rect">
            <a:avLst/>
          </a:prstGeom>
          <a:noFill/>
        </p:spPr>
      </p:pic>
      <p:pic>
        <p:nvPicPr>
          <p:cNvPr id="70659" name="Picture 3" descr="C:\Users\manfred\Documents\Info\ceramtec\09809M1.gif"/>
          <p:cNvPicPr>
            <a:picLocks noChangeAspect="1" noChangeArrowheads="1"/>
          </p:cNvPicPr>
          <p:nvPr/>
        </p:nvPicPr>
        <p:blipFill>
          <a:blip r:embed="rId3" cstate="print"/>
          <a:srcRect b="52213"/>
          <a:stretch>
            <a:fillRect/>
          </a:stretch>
        </p:blipFill>
        <p:spPr bwMode="auto">
          <a:xfrm>
            <a:off x="3074205" y="1623965"/>
            <a:ext cx="2035969" cy="1728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004" y="457200"/>
            <a:ext cx="6996395" cy="762000"/>
          </a:xfrm>
        </p:spPr>
        <p:txBody>
          <a:bodyPr/>
          <a:lstStyle/>
          <a:p>
            <a:r>
              <a:rPr lang="en-US" dirty="0" smtClean="0"/>
              <a:t>Electrostatic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7216" y="3851455"/>
            <a:ext cx="4032524" cy="2189085"/>
          </a:xfrm>
        </p:spPr>
        <p:txBody>
          <a:bodyPr/>
          <a:lstStyle/>
          <a:p>
            <a:r>
              <a:rPr lang="en-US" dirty="0" smtClean="0"/>
              <a:t>E-field &gt;45 kV/m (@ +/- 500 V)</a:t>
            </a:r>
          </a:p>
          <a:p>
            <a:pPr lvl="1"/>
            <a:r>
              <a:rPr lang="en-US" dirty="0" smtClean="0"/>
              <a:t>f</a:t>
            </a:r>
            <a:r>
              <a:rPr lang="en-US" dirty="0" smtClean="0"/>
              <a:t>or ~20 mm range</a:t>
            </a:r>
          </a:p>
          <a:p>
            <a:pPr lvl="1"/>
            <a:r>
              <a:rPr lang="en-US" dirty="0" smtClean="0"/>
              <a:t>v</a:t>
            </a:r>
            <a:r>
              <a:rPr lang="en-US" dirty="0" smtClean="0"/>
              <a:t>aries 45…58 kV/m</a:t>
            </a:r>
          </a:p>
          <a:p>
            <a:r>
              <a:rPr lang="en-US" dirty="0" smtClean="0"/>
              <a:t>k</a:t>
            </a:r>
            <a:r>
              <a:rPr lang="en-US" dirty="0" smtClean="0"/>
              <a:t>icker parameters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ffective length: 500 mm</a:t>
            </a:r>
          </a:p>
          <a:p>
            <a:pPr lvl="1"/>
            <a:r>
              <a:rPr lang="en-US" dirty="0" smtClean="0"/>
              <a:t>k</a:t>
            </a:r>
            <a:r>
              <a:rPr lang="en-US" dirty="0" smtClean="0"/>
              <a:t>ick angle: 4.5 </a:t>
            </a:r>
            <a:r>
              <a:rPr lang="en-US" dirty="0" err="1" smtClean="0"/>
              <a:t>mrad</a:t>
            </a:r>
            <a:endParaRPr lang="en-US" dirty="0"/>
          </a:p>
        </p:txBody>
      </p:sp>
      <p:pic>
        <p:nvPicPr>
          <p:cNvPr id="71682" name="Picture 2" descr="C:\Users\manfred\Documents\FNAL\Project-X_HINS\Project-X\Chopper\myDesign\CST\results\eStatic\eField3d_crossCut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236" y="1393534"/>
            <a:ext cx="3955714" cy="2262953"/>
          </a:xfrm>
          <a:prstGeom prst="rect">
            <a:avLst/>
          </a:prstGeom>
          <a:noFill/>
        </p:spPr>
      </p:pic>
      <p:pic>
        <p:nvPicPr>
          <p:cNvPr id="71683" name="Picture 3" descr="C:\Users\manfred\Documents\FNAL\Project-X_HINS\Project-X\Chopper\myDesign\CST\results\eStatic\eField3d_longCut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235" y="3774645"/>
            <a:ext cx="3974766" cy="2273853"/>
          </a:xfrm>
          <a:prstGeom prst="rect">
            <a:avLst/>
          </a:prstGeom>
          <a:noFill/>
        </p:spPr>
      </p:pic>
      <p:pic>
        <p:nvPicPr>
          <p:cNvPr id="71684" name="Picture 4" descr="C:\Users\manfred\Documents\FNAL\Project-X_HINS\Project-X\Chopper\myDesign\CST\results\eStatic\eFieldyLong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5521" y="1431940"/>
            <a:ext cx="4998479" cy="22658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574" y="457200"/>
            <a:ext cx="7226825" cy="762000"/>
          </a:xfrm>
        </p:spPr>
        <p:txBody>
          <a:bodyPr/>
          <a:lstStyle/>
          <a:p>
            <a:r>
              <a:rPr lang="en-US" dirty="0" smtClean="0"/>
              <a:t>Dynamics Results</a:t>
            </a:r>
            <a:endParaRPr lang="en-US" dirty="0"/>
          </a:p>
        </p:txBody>
      </p:sp>
      <p:pic>
        <p:nvPicPr>
          <p:cNvPr id="72706" name="Picture 2" descr="C:\Users\manfred\Documents\FNAL\Project-X_HINS\Project-X\Chopper\myDesign\CST\results\TD\stimulus_10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045" y="1393535"/>
            <a:ext cx="4744319" cy="2150681"/>
          </a:xfrm>
          <a:prstGeom prst="rect">
            <a:avLst/>
          </a:prstGeom>
          <a:noFill/>
        </p:spPr>
      </p:pic>
      <p:pic>
        <p:nvPicPr>
          <p:cNvPr id="72707" name="Picture 3" descr="C:\Users\manfred\Documents\FNAL\Project-X_HINS\Project-X\Chopper\myDesign\CST\results\TD\stimulus_500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30091" y="1393534"/>
            <a:ext cx="3704863" cy="2112276"/>
          </a:xfrm>
          <a:prstGeom prst="rect">
            <a:avLst/>
          </a:prstGeom>
          <a:noFill/>
        </p:spPr>
      </p:pic>
      <p:pic>
        <p:nvPicPr>
          <p:cNvPr id="72708" name="Picture 4" descr="C:\Users\manfred\Documents\FNAL\Project-X_HINS\Project-X\Chopper\myDesign\CST\results\TD\E-Field_y000_500.bmp"/>
          <p:cNvPicPr>
            <a:picLocks noChangeAspect="1" noChangeArrowheads="1"/>
          </p:cNvPicPr>
          <p:nvPr/>
        </p:nvPicPr>
        <p:blipFill>
          <a:blip r:embed="rId4" cstate="print"/>
          <a:srcRect r="22951"/>
          <a:stretch>
            <a:fillRect/>
          </a:stretch>
        </p:blipFill>
        <p:spPr bwMode="auto">
          <a:xfrm>
            <a:off x="5071266" y="3429000"/>
            <a:ext cx="3527010" cy="2609858"/>
          </a:xfrm>
          <a:prstGeom prst="rect">
            <a:avLst/>
          </a:prstGeom>
          <a:noFill/>
        </p:spPr>
      </p:pic>
      <p:pic>
        <p:nvPicPr>
          <p:cNvPr id="72709" name="Picture 5" descr="C:\Users\manfred\Documents\FNAL\Project-X_HINS\Project-X\Chopper\myDesign\CST\results\TD\E-Field_y000_10.bmp"/>
          <p:cNvPicPr>
            <a:picLocks noChangeAspect="1" noChangeArrowheads="1"/>
          </p:cNvPicPr>
          <p:nvPr/>
        </p:nvPicPr>
        <p:blipFill>
          <a:blip r:embed="rId5" cstate="print"/>
          <a:srcRect r="25126"/>
          <a:stretch>
            <a:fillRect/>
          </a:stretch>
        </p:blipFill>
        <p:spPr bwMode="auto">
          <a:xfrm>
            <a:off x="107092" y="3313786"/>
            <a:ext cx="4503313" cy="272647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035800" y="1969610"/>
            <a:ext cx="14209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dirty="0" smtClean="0"/>
              <a:t>imulation </a:t>
            </a:r>
            <a:br>
              <a:rPr lang="en-US" dirty="0" smtClean="0"/>
            </a:br>
            <a:r>
              <a:rPr lang="en-US" dirty="0" smtClean="0"/>
              <a:t>bandwidth:</a:t>
            </a:r>
            <a:br>
              <a:rPr lang="en-US" dirty="0" smtClean="0"/>
            </a:br>
            <a:r>
              <a:rPr lang="en-US" dirty="0" smtClean="0"/>
              <a:t>15 GHz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106730" y="1892800"/>
            <a:ext cx="14209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dirty="0" smtClean="0"/>
              <a:t>imulation </a:t>
            </a:r>
            <a:br>
              <a:rPr lang="en-US" dirty="0" smtClean="0"/>
            </a:br>
            <a:r>
              <a:rPr lang="en-US" dirty="0" smtClean="0"/>
              <a:t>bandwidth:</a:t>
            </a:r>
            <a:br>
              <a:rPr lang="en-US" dirty="0" smtClean="0"/>
            </a:br>
            <a:r>
              <a:rPr lang="en-US" dirty="0" smtClean="0"/>
              <a:t>5 GHz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7575" y="2161634"/>
            <a:ext cx="6765965" cy="3691125"/>
          </a:xfrm>
        </p:spPr>
        <p:txBody>
          <a:bodyPr/>
          <a:lstStyle/>
          <a:p>
            <a:r>
              <a:rPr lang="en-US" dirty="0" smtClean="0"/>
              <a:t>Modify lumped element structure</a:t>
            </a:r>
          </a:p>
          <a:p>
            <a:pPr lvl="1"/>
            <a:r>
              <a:rPr lang="en-US" dirty="0" smtClean="0"/>
              <a:t>Electrodes can be made longer, ~25…35 mm</a:t>
            </a:r>
          </a:p>
          <a:p>
            <a:pPr lvl="1"/>
            <a:r>
              <a:rPr lang="en-US" dirty="0" smtClean="0"/>
              <a:t>Expect 6…8 pF capacitance</a:t>
            </a:r>
          </a:p>
          <a:p>
            <a:r>
              <a:rPr lang="en-US" dirty="0" smtClean="0"/>
              <a:t>Extract lumped element equivalent LC network (S11)</a:t>
            </a:r>
          </a:p>
          <a:p>
            <a:pPr lvl="1"/>
            <a:r>
              <a:rPr lang="en-US" dirty="0" smtClean="0"/>
              <a:t>Driver output load, for SPICE network simulation</a:t>
            </a:r>
          </a:p>
          <a:p>
            <a:r>
              <a:rPr lang="en-US" dirty="0" smtClean="0"/>
              <a:t>More dynamics simulations</a:t>
            </a:r>
          </a:p>
          <a:p>
            <a:pPr lvl="1"/>
            <a:r>
              <a:rPr lang="en-US" dirty="0" smtClean="0"/>
              <a:t>Realistic drive signal</a:t>
            </a:r>
          </a:p>
          <a:p>
            <a:pPr lvl="1"/>
            <a:r>
              <a:rPr lang="en-US" dirty="0" smtClean="0"/>
              <a:t>Realistic frequency limit (a few GHz) for the simulation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new-NLC">
  <a:themeElements>
    <a:clrScheme name="new-NLC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new-NL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new-NLC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-NLC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-NLC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-NLC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-NLC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-NLC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ew-NLC">
  <a:themeElements>
    <a:clrScheme name="new-NLC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new-NL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new-NLC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-NLC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-NLC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-NLC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-NLC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-NLC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new-NLC">
  <a:themeElements>
    <a:clrScheme name="new-NLC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new-NL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new-NLC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-NLC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-NLC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-NLC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-NLC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-NLC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</TotalTime>
  <Words>359</Words>
  <Application>Microsoft Office PowerPoint</Application>
  <PresentationFormat>On-screen Show (4:3)</PresentationFormat>
  <Paragraphs>88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2_new-NLC</vt:lpstr>
      <vt:lpstr>1_new-NLC</vt:lpstr>
      <vt:lpstr>new-NLC</vt:lpstr>
      <vt:lpstr>Kicker R&amp;D for a Broadband Chopper</vt:lpstr>
      <vt:lpstr>2.5 MeV, 162.5 MHz Beam Structure</vt:lpstr>
      <vt:lpstr>Broadband Chopper</vt:lpstr>
      <vt:lpstr>Chopper Technologies</vt:lpstr>
      <vt:lpstr>Helical R&amp;D, prototype #3</vt:lpstr>
      <vt:lpstr>Lumped Element R&amp;D</vt:lpstr>
      <vt:lpstr>Electrostatic Results</vt:lpstr>
      <vt:lpstr>Dynamics Results</vt:lpstr>
      <vt:lpstr>Next Steps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Laser-Based Beam Diagnostics R&amp;D for Project X</dc:title>
  <dc:creator>Beams Division</dc:creator>
  <cp:lastModifiedBy>manfred</cp:lastModifiedBy>
  <cp:revision>128</cp:revision>
  <dcterms:created xsi:type="dcterms:W3CDTF">2009-03-16T15:06:27Z</dcterms:created>
  <dcterms:modified xsi:type="dcterms:W3CDTF">2011-03-08T23:53:45Z</dcterms:modified>
</cp:coreProperties>
</file>