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90" r:id="rId4"/>
    <p:sldId id="291" r:id="rId5"/>
    <p:sldId id="292" r:id="rId6"/>
    <p:sldId id="293" r:id="rId7"/>
    <p:sldId id="295" r:id="rId8"/>
    <p:sldId id="296" r:id="rId9"/>
    <p:sldId id="265" r:id="rId10"/>
    <p:sldId id="276" r:id="rId11"/>
    <p:sldId id="277" r:id="rId12"/>
    <p:sldId id="288" r:id="rId13"/>
    <p:sldId id="261" r:id="rId14"/>
    <p:sldId id="298" r:id="rId15"/>
    <p:sldId id="279" r:id="rId16"/>
    <p:sldId id="280" r:id="rId17"/>
    <p:sldId id="289" r:id="rId18"/>
    <p:sldId id="284" r:id="rId19"/>
    <p:sldId id="285" r:id="rId20"/>
    <p:sldId id="287" r:id="rId21"/>
    <p:sldId id="294" r:id="rId22"/>
    <p:sldId id="297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316\BlueArcDiskStats201103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NuComp\NuComp20110316\BlueArcDiskStats20110315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ueking\My%20Documents\Neutrino\Workshop\SummaryInCharts-201101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BlueArc /&lt;exp&gt;/data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Sheet1!$C$1</c:f>
              <c:strCache>
                <c:ptCount val="1"/>
                <c:pt idx="0">
                  <c:v>Used</c:v>
                </c:pt>
              </c:strCache>
            </c:strRef>
          </c:tx>
          <c:dLbls>
            <c:dLbl>
              <c:idx val="8"/>
              <c:layout/>
              <c:showVal val="1"/>
              <c:showSerName val="1"/>
            </c:dLbl>
            <c:delete val="1"/>
          </c:dLbls>
          <c:cat>
            <c:strRef>
              <c:f>Sheet1!$A$2:$A$10</c:f>
              <c:strCache>
                <c:ptCount val="9"/>
                <c:pt idx="0">
                  <c:v>/nova/data</c:v>
                </c:pt>
                <c:pt idx="1">
                  <c:v>/lbnewc/data</c:v>
                </c:pt>
                <c:pt idx="2">
                  <c:v>/nusoft/data</c:v>
                </c:pt>
                <c:pt idx="3">
                  <c:v>/argoneut/data</c:v>
                </c:pt>
                <c:pt idx="4">
                  <c:v>/fermigrid/data</c:v>
                </c:pt>
                <c:pt idx="5">
                  <c:v>/minerva/data</c:v>
                </c:pt>
                <c:pt idx="6">
                  <c:v>/mu2e/data</c:v>
                </c:pt>
                <c:pt idx="7">
                  <c:v>/microboone/data</c:v>
                </c:pt>
                <c:pt idx="8">
                  <c:v>/minos/data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14</c:v>
                </c:pt>
                <c:pt idx="1">
                  <c:v>0.44500000000000006</c:v>
                </c:pt>
                <c:pt idx="2">
                  <c:v>0.47300000000000003</c:v>
                </c:pt>
                <c:pt idx="3">
                  <c:v>12</c:v>
                </c:pt>
                <c:pt idx="4">
                  <c:v>16</c:v>
                </c:pt>
                <c:pt idx="5">
                  <c:v>47</c:v>
                </c:pt>
                <c:pt idx="6">
                  <c:v>1.1000000000000001</c:v>
                </c:pt>
                <c:pt idx="7">
                  <c:v>4.6000000000000006E-2</c:v>
                </c:pt>
                <c:pt idx="8">
                  <c:v>119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Available</c:v>
                </c:pt>
              </c:strCache>
            </c:strRef>
          </c:tx>
          <c:dLbls>
            <c:dLbl>
              <c:idx val="8"/>
              <c:layout/>
              <c:showVal val="1"/>
              <c:showSerName val="1"/>
            </c:dLbl>
            <c:delete val="1"/>
          </c:dLbls>
          <c:cat>
            <c:strRef>
              <c:f>Sheet1!$A$2:$A$10</c:f>
              <c:strCache>
                <c:ptCount val="9"/>
                <c:pt idx="0">
                  <c:v>/nova/data</c:v>
                </c:pt>
                <c:pt idx="1">
                  <c:v>/lbnewc/data</c:v>
                </c:pt>
                <c:pt idx="2">
                  <c:v>/nusoft/data</c:v>
                </c:pt>
                <c:pt idx="3">
                  <c:v>/argoneut/data</c:v>
                </c:pt>
                <c:pt idx="4">
                  <c:v>/fermigrid/data</c:v>
                </c:pt>
                <c:pt idx="5">
                  <c:v>/minerva/data</c:v>
                </c:pt>
                <c:pt idx="6">
                  <c:v>/mu2e/data</c:v>
                </c:pt>
                <c:pt idx="7">
                  <c:v>/microboone/data</c:v>
                </c:pt>
                <c:pt idx="8">
                  <c:v>/minos/data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12</c:v>
                </c:pt>
                <c:pt idx="1">
                  <c:v>9.6</c:v>
                </c:pt>
                <c:pt idx="2">
                  <c:v>1.6</c:v>
                </c:pt>
                <c:pt idx="3">
                  <c:v>8.4</c:v>
                </c:pt>
                <c:pt idx="4">
                  <c:v>9</c:v>
                </c:pt>
                <c:pt idx="5">
                  <c:v>8.8000000000000007</c:v>
                </c:pt>
                <c:pt idx="6">
                  <c:v>1</c:v>
                </c:pt>
                <c:pt idx="7">
                  <c:v>2</c:v>
                </c:pt>
                <c:pt idx="8">
                  <c:v>32</c:v>
                </c:pt>
              </c:numCache>
            </c:numRef>
          </c:val>
        </c:ser>
        <c:gapWidth val="55"/>
        <c:overlap val="100"/>
        <c:axId val="65845120"/>
        <c:axId val="65855488"/>
      </c:barChart>
      <c:catAx>
        <c:axId val="6584512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Disk</a:t>
                </a:r>
                <a:r>
                  <a:rPr lang="en-US" baseline="0"/>
                  <a:t> Area</a:t>
                </a:r>
                <a:endParaRPr lang="en-US"/>
              </a:p>
            </c:rich>
          </c:tx>
          <c:layout/>
        </c:title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855488"/>
        <c:crosses val="autoZero"/>
        <c:auto val="1"/>
        <c:lblAlgn val="ctr"/>
        <c:lblOffset val="100"/>
      </c:catAx>
      <c:valAx>
        <c:axId val="6585548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Size</a:t>
                </a:r>
                <a:r>
                  <a:rPr lang="en-US" baseline="0"/>
                  <a:t> in TB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58451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BlueArc /&lt;exp&gt;/app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Sheet1!$C$21</c:f>
              <c:strCache>
                <c:ptCount val="1"/>
                <c:pt idx="0">
                  <c:v>Used</c:v>
                </c:pt>
              </c:strCache>
            </c:strRef>
          </c:tx>
          <c:dLbls>
            <c:dLbl>
              <c:idx val="9"/>
              <c:layout/>
              <c:showVal val="1"/>
              <c:showSerName val="1"/>
            </c:dLbl>
            <c:delete val="1"/>
          </c:dLbls>
          <c:cat>
            <c:strRef>
              <c:f>Sheet1!$A$22:$A$31</c:f>
              <c:strCache>
                <c:ptCount val="10"/>
                <c:pt idx="0">
                  <c:v>/nova/app</c:v>
                </c:pt>
                <c:pt idx="1">
                  <c:v>/lbnewc/app</c:v>
                </c:pt>
                <c:pt idx="2">
                  <c:v>/nusoft/app</c:v>
                </c:pt>
                <c:pt idx="3">
                  <c:v>/argoneut/app</c:v>
                </c:pt>
                <c:pt idx="4">
                  <c:v>/fermigrid/app</c:v>
                </c:pt>
                <c:pt idx="5">
                  <c:v>/fermigrid/fermiapp</c:v>
                </c:pt>
                <c:pt idx="6">
                  <c:v>/minerva/app</c:v>
                </c:pt>
                <c:pt idx="7">
                  <c:v>/mu2e/app</c:v>
                </c:pt>
                <c:pt idx="8">
                  <c:v>/microboone/app</c:v>
                </c:pt>
                <c:pt idx="9">
                  <c:v>/minos/app</c:v>
                </c:pt>
              </c:strCache>
            </c:strRef>
          </c:cat>
          <c:val>
            <c:numRef>
              <c:f>Sheet1!$C$22:$C$31</c:f>
              <c:numCache>
                <c:formatCode>General</c:formatCode>
                <c:ptCount val="10"/>
                <c:pt idx="0">
                  <c:v>810</c:v>
                </c:pt>
                <c:pt idx="1">
                  <c:v>83</c:v>
                </c:pt>
                <c:pt idx="2">
                  <c:v>1400</c:v>
                </c:pt>
                <c:pt idx="3">
                  <c:v>932</c:v>
                </c:pt>
                <c:pt idx="4">
                  <c:v>214</c:v>
                </c:pt>
                <c:pt idx="5">
                  <c:v>531</c:v>
                </c:pt>
                <c:pt idx="6">
                  <c:v>1300</c:v>
                </c:pt>
                <c:pt idx="7">
                  <c:v>0</c:v>
                </c:pt>
                <c:pt idx="8">
                  <c:v>107</c:v>
                </c:pt>
                <c:pt idx="9">
                  <c:v>6200</c:v>
                </c:pt>
              </c:numCache>
            </c:numRef>
          </c:val>
        </c:ser>
        <c:ser>
          <c:idx val="1"/>
          <c:order val="1"/>
          <c:tx>
            <c:strRef>
              <c:f>Sheet1!$D$21</c:f>
              <c:strCache>
                <c:ptCount val="1"/>
                <c:pt idx="0">
                  <c:v>Available</c:v>
                </c:pt>
              </c:strCache>
            </c:strRef>
          </c:tx>
          <c:dLbls>
            <c:dLbl>
              <c:idx val="9"/>
              <c:layout/>
              <c:showVal val="1"/>
              <c:showSerName val="1"/>
            </c:dLbl>
            <c:delete val="1"/>
          </c:dLbls>
          <c:cat>
            <c:strRef>
              <c:f>Sheet1!$A$22:$A$31</c:f>
              <c:strCache>
                <c:ptCount val="10"/>
                <c:pt idx="0">
                  <c:v>/nova/app</c:v>
                </c:pt>
                <c:pt idx="1">
                  <c:v>/lbnewc/app</c:v>
                </c:pt>
                <c:pt idx="2">
                  <c:v>/nusoft/app</c:v>
                </c:pt>
                <c:pt idx="3">
                  <c:v>/argoneut/app</c:v>
                </c:pt>
                <c:pt idx="4">
                  <c:v>/fermigrid/app</c:v>
                </c:pt>
                <c:pt idx="5">
                  <c:v>/fermigrid/fermiapp</c:v>
                </c:pt>
                <c:pt idx="6">
                  <c:v>/minerva/app</c:v>
                </c:pt>
                <c:pt idx="7">
                  <c:v>/mu2e/app</c:v>
                </c:pt>
                <c:pt idx="8">
                  <c:v>/microboone/app</c:v>
                </c:pt>
                <c:pt idx="9">
                  <c:v>/minos/app</c:v>
                </c:pt>
              </c:strCache>
            </c:strRef>
          </c:cat>
          <c:val>
            <c:numRef>
              <c:f>Sheet1!$D$22:$D$31</c:f>
              <c:numCache>
                <c:formatCode>General</c:formatCode>
                <c:ptCount val="10"/>
                <c:pt idx="0">
                  <c:v>1300</c:v>
                </c:pt>
                <c:pt idx="1">
                  <c:v>942</c:v>
                </c:pt>
                <c:pt idx="2">
                  <c:v>511</c:v>
                </c:pt>
                <c:pt idx="3">
                  <c:v>1100</c:v>
                </c:pt>
                <c:pt idx="4">
                  <c:v>87</c:v>
                </c:pt>
                <c:pt idx="5">
                  <c:v>470</c:v>
                </c:pt>
                <c:pt idx="6">
                  <c:v>738</c:v>
                </c:pt>
                <c:pt idx="7">
                  <c:v>1000</c:v>
                </c:pt>
                <c:pt idx="8">
                  <c:v>918</c:v>
                </c:pt>
                <c:pt idx="9">
                  <c:v>1400</c:v>
                </c:pt>
              </c:numCache>
            </c:numRef>
          </c:val>
        </c:ser>
        <c:gapWidth val="55"/>
        <c:overlap val="100"/>
        <c:axId val="66191744"/>
        <c:axId val="66193664"/>
      </c:barChart>
      <c:catAx>
        <c:axId val="6619174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area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3.0555555555555565E-2"/>
              <c:y val="0.39131202717307428"/>
            </c:manualLayout>
          </c:layout>
        </c:title>
        <c:majorTickMark val="none"/>
        <c:tickLblPos val="nextTo"/>
        <c:crossAx val="66193664"/>
        <c:crosses val="autoZero"/>
        <c:auto val="1"/>
        <c:lblAlgn val="ctr"/>
        <c:lblOffset val="100"/>
      </c:catAx>
      <c:valAx>
        <c:axId val="6619366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Space in GB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61917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DISK</a:t>
            </a:r>
            <a:r>
              <a:rPr lang="en-US" baseline="0" dirty="0"/>
              <a:t> </a:t>
            </a:r>
            <a:r>
              <a:rPr lang="en-US" baseline="0" dirty="0" smtClean="0"/>
              <a:t>Usage: Actual and Requested</a:t>
            </a:r>
            <a:endParaRPr lang="en-US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'FY2011'!$B$15</c:f>
              <c:strCache>
                <c:ptCount val="1"/>
                <c:pt idx="0">
                  <c:v>Disk Request</c:v>
                </c:pt>
              </c:strCache>
            </c:strRef>
          </c:tx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'FY2011'!$B$16:$B$25</c:f>
              <c:numCache>
                <c:formatCode>General</c:formatCode>
                <c:ptCount val="10"/>
                <c:pt idx="0">
                  <c:v>140</c:v>
                </c:pt>
                <c:pt idx="1">
                  <c:v>160</c:v>
                </c:pt>
                <c:pt idx="2">
                  <c:v>50</c:v>
                </c:pt>
                <c:pt idx="3">
                  <c:v>70</c:v>
                </c:pt>
                <c:pt idx="4">
                  <c:v>20</c:v>
                </c:pt>
                <c:pt idx="5">
                  <c:v>60</c:v>
                </c:pt>
                <c:pt idx="6">
                  <c:v>7</c:v>
                </c:pt>
                <c:pt idx="7">
                  <c:v>20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'FY2011'!$I$15</c:f>
              <c:strCache>
                <c:ptCount val="1"/>
                <c:pt idx="0">
                  <c:v>Disk Actual</c:v>
                </c:pt>
              </c:strCache>
            </c:strRef>
          </c:tx>
          <c:dLbls>
            <c:dLblPos val="inEnd"/>
            <c:showVal val="1"/>
          </c:dLbls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'FY2011'!$I$16:$I$25</c:f>
              <c:numCache>
                <c:formatCode>General</c:formatCode>
                <c:ptCount val="10"/>
                <c:pt idx="0">
                  <c:v>140</c:v>
                </c:pt>
                <c:pt idx="1">
                  <c:v>119</c:v>
                </c:pt>
                <c:pt idx="2">
                  <c:v>50</c:v>
                </c:pt>
                <c:pt idx="3">
                  <c:v>55</c:v>
                </c:pt>
                <c:pt idx="4">
                  <c:v>12</c:v>
                </c:pt>
                <c:pt idx="5">
                  <c:v>14</c:v>
                </c:pt>
                <c:pt idx="6">
                  <c:v>4.5999999999999999E-2</c:v>
                </c:pt>
                <c:pt idx="7">
                  <c:v>0.45</c:v>
                </c:pt>
                <c:pt idx="8">
                  <c:v>1.1000000000000001</c:v>
                </c:pt>
                <c:pt idx="9">
                  <c:v>0</c:v>
                </c:pt>
              </c:numCache>
            </c:numRef>
          </c:val>
        </c:ser>
        <c:gapWidth val="75"/>
        <c:overlap val="40"/>
        <c:axId val="45756416"/>
        <c:axId val="67674880"/>
      </c:barChart>
      <c:catAx>
        <c:axId val="45756416"/>
        <c:scaling>
          <c:orientation val="minMax"/>
        </c:scaling>
        <c:axPos val="l"/>
        <c:majorTickMark val="none"/>
        <c:tickLblPos val="nextTo"/>
        <c:crossAx val="67674880"/>
        <c:crosses val="autoZero"/>
        <c:auto val="1"/>
        <c:lblAlgn val="ctr"/>
        <c:lblOffset val="100"/>
      </c:catAx>
      <c:valAx>
        <c:axId val="6767488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4575641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Int./Local</a:t>
            </a:r>
            <a:r>
              <a:rPr lang="en-US" baseline="0"/>
              <a:t> Batch: Actual vs. Request</a:t>
            </a:r>
            <a:endParaRPr lang="en-US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'FY2011'!$D$15</c:f>
              <c:strCache>
                <c:ptCount val="1"/>
                <c:pt idx="0">
                  <c:v>Int/Batch Request</c:v>
                </c:pt>
              </c:strCache>
            </c:strRef>
          </c:tx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'FY2011'!$D$16:$D$25</c:f>
              <c:numCache>
                <c:formatCode>General</c:formatCode>
                <c:ptCount val="10"/>
                <c:pt idx="0">
                  <c:v>40</c:v>
                </c:pt>
                <c:pt idx="1">
                  <c:v>40</c:v>
                </c:pt>
                <c:pt idx="2">
                  <c:v>0</c:v>
                </c:pt>
                <c:pt idx="3">
                  <c:v>60</c:v>
                </c:pt>
                <c:pt idx="4">
                  <c:v>0</c:v>
                </c:pt>
                <c:pt idx="5">
                  <c:v>60</c:v>
                </c:pt>
                <c:pt idx="6">
                  <c:v>8</c:v>
                </c:pt>
                <c:pt idx="7">
                  <c:v>90</c:v>
                </c:pt>
                <c:pt idx="8">
                  <c:v>16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'FY2011'!$K$15</c:f>
              <c:strCache>
                <c:ptCount val="1"/>
                <c:pt idx="0">
                  <c:v>Int/Bat Actual</c:v>
                </c:pt>
              </c:strCache>
            </c:strRef>
          </c:tx>
          <c:dLbls>
            <c:dLblPos val="inEnd"/>
            <c:showVal val="1"/>
          </c:dLbls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'FY2011'!$K$16:$K$25</c:f>
              <c:numCache>
                <c:formatCode>General</c:formatCode>
                <c:ptCount val="10"/>
                <c:pt idx="0">
                  <c:v>0</c:v>
                </c:pt>
                <c:pt idx="1">
                  <c:v>44</c:v>
                </c:pt>
                <c:pt idx="2">
                  <c:v>0</c:v>
                </c:pt>
                <c:pt idx="3">
                  <c:v>52</c:v>
                </c:pt>
                <c:pt idx="4">
                  <c:v>4</c:v>
                </c:pt>
                <c:pt idx="5">
                  <c:v>72</c:v>
                </c:pt>
                <c:pt idx="6">
                  <c:v>4</c:v>
                </c:pt>
                <c:pt idx="7">
                  <c:v>16</c:v>
                </c:pt>
                <c:pt idx="8">
                  <c:v>8</c:v>
                </c:pt>
                <c:pt idx="9">
                  <c:v>0</c:v>
                </c:pt>
              </c:numCache>
            </c:numRef>
          </c:val>
        </c:ser>
        <c:gapWidth val="75"/>
        <c:overlap val="40"/>
        <c:axId val="68299008"/>
        <c:axId val="68306432"/>
      </c:barChart>
      <c:catAx>
        <c:axId val="68299008"/>
        <c:scaling>
          <c:orientation val="minMax"/>
        </c:scaling>
        <c:axPos val="l"/>
        <c:majorTickMark val="none"/>
        <c:tickLblPos val="nextTo"/>
        <c:crossAx val="68306432"/>
        <c:crosses val="autoZero"/>
        <c:auto val="1"/>
        <c:lblAlgn val="ctr"/>
        <c:lblOffset val="100"/>
      </c:catAx>
      <c:valAx>
        <c:axId val="683064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68299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GRID: Actual</a:t>
            </a:r>
            <a:r>
              <a:rPr lang="en-US" baseline="0"/>
              <a:t> vs. Request</a:t>
            </a:r>
            <a:endParaRPr lang="en-US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'FY2011'!$E$15</c:f>
              <c:strCache>
                <c:ptCount val="1"/>
                <c:pt idx="0">
                  <c:v>GRID Request</c:v>
                </c:pt>
              </c:strCache>
            </c:strRef>
          </c:tx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'FY2011'!$E$16:$E$25</c:f>
              <c:numCache>
                <c:formatCode>General</c:formatCode>
                <c:ptCount val="10"/>
                <c:pt idx="0">
                  <c:v>200</c:v>
                </c:pt>
                <c:pt idx="1">
                  <c:v>800</c:v>
                </c:pt>
                <c:pt idx="2">
                  <c:v>0</c:v>
                </c:pt>
                <c:pt idx="3">
                  <c:v>300</c:v>
                </c:pt>
                <c:pt idx="4">
                  <c:v>10</c:v>
                </c:pt>
                <c:pt idx="5">
                  <c:v>300</c:v>
                </c:pt>
                <c:pt idx="6">
                  <c:v>30</c:v>
                </c:pt>
                <c:pt idx="7">
                  <c:v>150</c:v>
                </c:pt>
                <c:pt idx="8">
                  <c:v>20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'FY2011'!$L$15</c:f>
              <c:strCache>
                <c:ptCount val="1"/>
                <c:pt idx="0">
                  <c:v>GRID Actual</c:v>
                </c:pt>
              </c:strCache>
            </c:strRef>
          </c:tx>
          <c:dLbls>
            <c:dLblPos val="inEnd"/>
            <c:showVal val="1"/>
          </c:dLbls>
          <c:cat>
            <c:strRef>
              <c:f>'FY2011'!$A$16:$A$25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'FY2011'!$L$16:$L$25</c:f>
              <c:numCache>
                <c:formatCode>General</c:formatCode>
                <c:ptCount val="10"/>
                <c:pt idx="0">
                  <c:v>0</c:v>
                </c:pt>
                <c:pt idx="1">
                  <c:v>646</c:v>
                </c:pt>
                <c:pt idx="2">
                  <c:v>0</c:v>
                </c:pt>
                <c:pt idx="3">
                  <c:v>155</c:v>
                </c:pt>
                <c:pt idx="4">
                  <c:v>0</c:v>
                </c:pt>
                <c:pt idx="5">
                  <c:v>11</c:v>
                </c:pt>
                <c:pt idx="6">
                  <c:v>0</c:v>
                </c:pt>
                <c:pt idx="7">
                  <c:v>0</c:v>
                </c:pt>
                <c:pt idx="8">
                  <c:v>115</c:v>
                </c:pt>
                <c:pt idx="9">
                  <c:v>0</c:v>
                </c:pt>
              </c:numCache>
            </c:numRef>
          </c:val>
        </c:ser>
        <c:gapWidth val="75"/>
        <c:overlap val="40"/>
        <c:axId val="44319872"/>
        <c:axId val="44349696"/>
      </c:barChart>
      <c:catAx>
        <c:axId val="44319872"/>
        <c:scaling>
          <c:orientation val="minMax"/>
        </c:scaling>
        <c:axPos val="l"/>
        <c:majorTickMark val="none"/>
        <c:tickLblPos val="nextTo"/>
        <c:crossAx val="44349696"/>
        <c:crosses val="autoZero"/>
        <c:auto val="1"/>
        <c:lblAlgn val="ctr"/>
        <c:lblOffset val="100"/>
      </c:catAx>
      <c:valAx>
        <c:axId val="4434969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443198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FY12 Disk Requests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'FY2012'!$B$2</c:f>
              <c:strCache>
                <c:ptCount val="1"/>
                <c:pt idx="0">
                  <c:v>Disk</c:v>
                </c:pt>
              </c:strCache>
            </c:strRef>
          </c:tx>
          <c:cat>
            <c:strRef>
              <c:f>'FY2012'!$A$3:$A$12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'FY2012'!$B$3:$B$12</c:f>
              <c:numCache>
                <c:formatCode>General</c:formatCode>
                <c:ptCount val="10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  <c:pt idx="5">
                  <c:v>100</c:v>
                </c:pt>
                <c:pt idx="6">
                  <c:v>23</c:v>
                </c:pt>
                <c:pt idx="7">
                  <c:v>10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axId val="70301568"/>
        <c:axId val="70386816"/>
      </c:barChart>
      <c:catAx>
        <c:axId val="70301568"/>
        <c:scaling>
          <c:orientation val="minMax"/>
        </c:scaling>
        <c:axPos val="l"/>
        <c:tickLblPos val="nextTo"/>
        <c:crossAx val="70386816"/>
        <c:crosses val="autoZero"/>
        <c:auto val="1"/>
        <c:lblAlgn val="ctr"/>
        <c:lblOffset val="100"/>
      </c:catAx>
      <c:valAx>
        <c:axId val="70386816"/>
        <c:scaling>
          <c:orientation val="minMax"/>
        </c:scaling>
        <c:axPos val="b"/>
        <c:majorGridlines/>
        <c:numFmt formatCode="General" sourceLinked="1"/>
        <c:tickLblPos val="nextTo"/>
        <c:crossAx val="703015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FY12 Tape Requests</a:t>
            </a:r>
          </a:p>
        </c:rich>
      </c:tx>
      <c:layout>
        <c:manualLayout>
          <c:xMode val="edge"/>
          <c:yMode val="edge"/>
          <c:x val="0.24877777777777776"/>
          <c:y val="2.7777777777777776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'FY2012'!$C$2</c:f>
              <c:strCache>
                <c:ptCount val="1"/>
                <c:pt idx="0">
                  <c:v>Tape</c:v>
                </c:pt>
              </c:strCache>
            </c:strRef>
          </c:tx>
          <c:cat>
            <c:strRef>
              <c:f>'FY2012'!$A$3:$A$12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'FY2012'!$C$3:$C$12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  <c:pt idx="5">
                  <c:v>300</c:v>
                </c:pt>
                <c:pt idx="6">
                  <c:v>500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74764672"/>
        <c:axId val="74826880"/>
      </c:barChart>
      <c:catAx>
        <c:axId val="74764672"/>
        <c:scaling>
          <c:orientation val="minMax"/>
        </c:scaling>
        <c:axPos val="l"/>
        <c:tickLblPos val="nextTo"/>
        <c:crossAx val="74826880"/>
        <c:crosses val="autoZero"/>
        <c:auto val="1"/>
        <c:lblAlgn val="ctr"/>
        <c:lblOffset val="100"/>
      </c:catAx>
      <c:valAx>
        <c:axId val="74826880"/>
        <c:scaling>
          <c:orientation val="minMax"/>
        </c:scaling>
        <c:axPos val="b"/>
        <c:majorGridlines/>
        <c:numFmt formatCode="General" sourceLinked="1"/>
        <c:tickLblPos val="nextTo"/>
        <c:crossAx val="74764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FY12 GRID Requests 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'FY2012'!$E$2</c:f>
              <c:strCache>
                <c:ptCount val="1"/>
                <c:pt idx="0">
                  <c:v>GRID</c:v>
                </c:pt>
              </c:strCache>
            </c:strRef>
          </c:tx>
          <c:cat>
            <c:strRef>
              <c:f>'FY2012'!$A$3:$A$12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'FY2012'!$E$3:$E$12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200</c:v>
                </c:pt>
                <c:pt idx="4">
                  <c:v>0</c:v>
                </c:pt>
                <c:pt idx="5">
                  <c:v>300</c:v>
                </c:pt>
                <c:pt idx="6">
                  <c:v>30</c:v>
                </c:pt>
                <c:pt idx="7">
                  <c:v>50</c:v>
                </c:pt>
                <c:pt idx="8">
                  <c:v>30</c:v>
                </c:pt>
                <c:pt idx="9">
                  <c:v>30</c:v>
                </c:pt>
              </c:numCache>
            </c:numRef>
          </c:val>
        </c:ser>
        <c:axId val="73497216"/>
        <c:axId val="73503104"/>
      </c:barChart>
      <c:catAx>
        <c:axId val="73497216"/>
        <c:scaling>
          <c:orientation val="minMax"/>
        </c:scaling>
        <c:axPos val="l"/>
        <c:tickLblPos val="nextTo"/>
        <c:crossAx val="73503104"/>
        <c:crosses val="autoZero"/>
        <c:auto val="1"/>
        <c:lblAlgn val="ctr"/>
        <c:lblOffset val="100"/>
      </c:catAx>
      <c:valAx>
        <c:axId val="73503104"/>
        <c:scaling>
          <c:orientation val="minMax"/>
        </c:scaling>
        <c:axPos val="b"/>
        <c:majorGridlines/>
        <c:numFmt formatCode="General" sourceLinked="1"/>
        <c:tickLblPos val="nextTo"/>
        <c:crossAx val="73497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FY12 Int/batch Requests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'FY2012'!$D$2</c:f>
              <c:strCache>
                <c:ptCount val="1"/>
                <c:pt idx="0">
                  <c:v>Int/batch</c:v>
                </c:pt>
              </c:strCache>
            </c:strRef>
          </c:tx>
          <c:cat>
            <c:strRef>
              <c:f>'FY2012'!$A$3:$A$12</c:f>
              <c:strCache>
                <c:ptCount val="10"/>
                <c:pt idx="0">
                  <c:v>MiniBooNE</c:v>
                </c:pt>
                <c:pt idx="1">
                  <c:v>MINOS</c:v>
                </c:pt>
                <c:pt idx="2">
                  <c:v>SciBooNE</c:v>
                </c:pt>
                <c:pt idx="3">
                  <c:v>MINERvA</c:v>
                </c:pt>
                <c:pt idx="4">
                  <c:v>Argoneut</c:v>
                </c:pt>
                <c:pt idx="5">
                  <c:v>NOvA</c:v>
                </c:pt>
                <c:pt idx="6">
                  <c:v>MicroBooNE</c:v>
                </c:pt>
                <c:pt idx="7">
                  <c:v>LBNE (all)</c:v>
                </c:pt>
                <c:pt idx="8">
                  <c:v>Mu2e</c:v>
                </c:pt>
                <c:pt idx="9">
                  <c:v>g minus 2</c:v>
                </c:pt>
              </c:strCache>
            </c:strRef>
          </c:cat>
          <c:val>
            <c:numRef>
              <c:f>'FY2012'!$D$3:$D$12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  <c:pt idx="5">
                  <c:v>40</c:v>
                </c:pt>
                <c:pt idx="6">
                  <c:v>8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axId val="104399232"/>
        <c:axId val="104400768"/>
      </c:barChart>
      <c:catAx>
        <c:axId val="104399232"/>
        <c:scaling>
          <c:orientation val="minMax"/>
        </c:scaling>
        <c:axPos val="l"/>
        <c:tickLblPos val="nextTo"/>
        <c:crossAx val="104400768"/>
        <c:crosses val="autoZero"/>
        <c:auto val="1"/>
        <c:lblAlgn val="ctr"/>
        <c:lblOffset val="100"/>
      </c:catAx>
      <c:valAx>
        <c:axId val="104400768"/>
        <c:scaling>
          <c:orientation val="minMax"/>
        </c:scaling>
        <c:axPos val="b"/>
        <c:majorGridlines/>
        <c:numFmt formatCode="General" sourceLinked="1"/>
        <c:tickLblPos val="nextTo"/>
        <c:crossAx val="1043992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0.65217</cdr:y>
    </cdr:from>
    <cdr:to>
      <cdr:x>0.27451</cdr:x>
      <cdr:y>0.7751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1524000" y="3429000"/>
          <a:ext cx="60960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r>
            <a:rPr lang="en-US" sz="3600" dirty="0" smtClean="0"/>
            <a:t>X</a:t>
          </a:r>
          <a:endParaRPr lang="en-US" sz="3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4FF6-E179-424E-B7C1-451D0B36B1BA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A19C-B847-4CF6-AAF9-FDA191EC90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usoft.fnal.gov/%3cgrou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dcvs.fnal.gov/redmine/attachments/1770/gpcf-home-accounts2011021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efweb.fnal.gov/mediawiki/index.php/EAG,_GP_Grid,_IF_Experiments_-_17_Mar_20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</a:t>
            </a:r>
            <a:r>
              <a:rPr lang="en-US" dirty="0" smtClean="0"/>
              <a:t>News</a:t>
            </a:r>
            <a:br>
              <a:rPr lang="en-US" dirty="0" smtClean="0"/>
            </a:br>
            <a:r>
              <a:rPr lang="en-US" sz="2000" dirty="0" smtClean="0"/>
              <a:t>(and FY11 budget analysis)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March 16,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Data Areas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533400" y="1219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App Areas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457200" y="11430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BlueArc</a:t>
            </a:r>
            <a:r>
              <a:rPr lang="en-US" sz="3200" dirty="0" smtClean="0"/>
              <a:t> Disk usage vs. FY11 Request</a:t>
            </a:r>
            <a:endParaRPr lang="en-US" sz="32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838200" y="12192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05200" y="5562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9" name="TextBox 7"/>
          <p:cNvSpPr txBox="1"/>
          <p:nvPr/>
        </p:nvSpPr>
        <p:spPr>
          <a:xfrm>
            <a:off x="6324600" y="5638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X =  best guess or no information</a:t>
            </a:r>
            <a:endParaRPr lang="en-US" sz="1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543801" cy="510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43"/>
                <a:gridCol w="2157838"/>
                <a:gridCol w="1916160"/>
                <a:gridCol w="191616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Login status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Comments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Local Batch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ArgoNeuT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Jobs submitted through gpsn01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Currently  84 job slots: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7 worker nodes with 12 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slots on each (limited by memory, plan to purchase).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Four additional nodes to be added soon: FKA gpcf026,30,31,32.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LBNE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Gpcf026 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0000"/>
                          </a:solidFill>
                          <a:latin typeface="Wingdings 2" pitchFamily="18" charset="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gpwn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pool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MicroBooNE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MINERvA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If01-if04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If05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be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returned soon.  (slf5?)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MiniBooNE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(not assigned)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MINOS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Minos50-54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1VM (for testing)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Mu2e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VM</a:t>
                      </a:r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 VM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(for testing)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NOvA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Times New Roman"/>
                        </a:rPr>
                        <a:t>VM’s</a:t>
                      </a:r>
                      <a:r>
                        <a:rPr lang="en-US" sz="1800" b="1" i="0" u="none" strike="noStrike" dirty="0" err="1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2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x </a:t>
                      </a:r>
                      <a:r>
                        <a:rPr lang="en-US" sz="1800" b="0" i="0" u="none" strike="noStrike" baseline="0" dirty="0" err="1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gpcf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  nodes temporarily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latin typeface="Wingdings 2" pitchFamily="18" charset="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Gpcf028+29 until VM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I/O issues resolved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GPCF Status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Linked from </a:t>
            </a:r>
            <a:r>
              <a:rPr lang="en-US" sz="1600" dirty="0" smtClean="0"/>
              <a:t>https</a:t>
            </a:r>
            <a:r>
              <a:rPr lang="en-US" sz="1600" dirty="0" smtClean="0"/>
              <a:t>://cdcvs.fnal.gov/redmine/projects/ifront/wiki/Monitoring_Stats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Ganglia Stats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781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752600"/>
            <a:ext cx="3781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352800"/>
            <a:ext cx="37814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81329"/>
            <a:ext cx="8534400" cy="4998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http://gpsn01.fnal.gov/condor_monitor/index_month_grid.html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Jobs gpsn01 Cluster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840304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Batch Jobs on if01 Cluster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634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http://if01.fnal.gov:8080/condor_monitoring/index_month_local.html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6457890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24 total slots</a:t>
            </a:r>
            <a:endParaRPr lang="en-US" sz="20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36943"/>
            <a:ext cx="8305800" cy="478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019800"/>
            <a:ext cx="8534400" cy="59709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Includes rough estimates of gpsn01 batch usage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GPCF/IF/MINOS usage vs. FY11 Request</a:t>
            </a:r>
            <a:endParaRPr lang="en-US" sz="3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2192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046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FermiGrid</a:t>
            </a:r>
            <a:r>
              <a:rPr lang="en-US" dirty="0" smtClean="0"/>
              <a:t> GP Cluster Last Month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880" y="1143000"/>
            <a:ext cx="8844120" cy="5369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808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FermiGrid</a:t>
            </a:r>
            <a:r>
              <a:rPr lang="en-US" dirty="0" smtClean="0"/>
              <a:t> GP Cluster Last Quarter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66800"/>
            <a:ext cx="8915400" cy="541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stuff and planned stuff</a:t>
            </a:r>
          </a:p>
          <a:p>
            <a:r>
              <a:rPr lang="en-US" dirty="0" smtClean="0"/>
              <a:t>Maintenance day </a:t>
            </a:r>
            <a:r>
              <a:rPr lang="en-US" dirty="0" smtClean="0"/>
              <a:t>stuff</a:t>
            </a:r>
          </a:p>
          <a:p>
            <a:r>
              <a:rPr lang="en-US" dirty="0" smtClean="0"/>
              <a:t>Miscellaneous</a:t>
            </a:r>
          </a:p>
          <a:p>
            <a:r>
              <a:rPr lang="en-US" dirty="0" smtClean="0"/>
              <a:t>Usage </a:t>
            </a:r>
            <a:r>
              <a:rPr lang="en-US" dirty="0" err="1" smtClean="0"/>
              <a:t>Eval</a:t>
            </a:r>
            <a:r>
              <a:rPr lang="en-US" dirty="0" smtClean="0"/>
              <a:t> and FY11 Requests review</a:t>
            </a:r>
            <a:endParaRPr lang="en-US" dirty="0" smtClean="0"/>
          </a:p>
          <a:p>
            <a:pPr lvl="1"/>
            <a:r>
              <a:rPr lang="en-US" dirty="0" err="1" smtClean="0"/>
              <a:t>BlueArc</a:t>
            </a:r>
            <a:r>
              <a:rPr lang="en-US" dirty="0" smtClean="0"/>
              <a:t> Disk </a:t>
            </a:r>
            <a:endParaRPr lang="en-US" dirty="0" smtClean="0"/>
          </a:p>
          <a:p>
            <a:pPr lvl="1"/>
            <a:r>
              <a:rPr lang="en-US" dirty="0" smtClean="0"/>
              <a:t>GPCF VM &amp; </a:t>
            </a:r>
            <a:r>
              <a:rPr lang="en-US" dirty="0" smtClean="0"/>
              <a:t>Batch</a:t>
            </a:r>
            <a:endParaRPr lang="en-US" dirty="0" smtClean="0"/>
          </a:p>
          <a:p>
            <a:pPr lvl="1"/>
            <a:r>
              <a:rPr lang="en-US" dirty="0" err="1" smtClean="0"/>
              <a:t>FermiGrid</a:t>
            </a:r>
            <a:r>
              <a:rPr lang="en-US" dirty="0" smtClean="0"/>
              <a:t>, sp. GP Cluster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 Cluster Usage vs. FY11 Request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1524000"/>
          <a:ext cx="8763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0" y="6248400"/>
            <a:ext cx="485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Used last month’s accounting for “Actual”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FY12 Requests (very uncertain)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685800"/>
          <a:ext cx="4343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3581400"/>
          <a:ext cx="4572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3581400"/>
          <a:ext cx="4343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72000" y="609600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Replacement hardware for EOL is also in budget.</a:t>
            </a:r>
          </a:p>
          <a:p>
            <a:r>
              <a:rPr lang="en-US" dirty="0" smtClean="0"/>
              <a:t>10% cut scenario</a:t>
            </a:r>
          </a:p>
          <a:p>
            <a:pPr lvl="1"/>
            <a:r>
              <a:rPr lang="en-US" dirty="0" smtClean="0"/>
              <a:t>Reduce grid replacements</a:t>
            </a:r>
          </a:p>
          <a:p>
            <a:pPr lvl="1"/>
            <a:r>
              <a:rPr lang="en-US" dirty="0" smtClean="0"/>
              <a:t>Reduce </a:t>
            </a:r>
            <a:r>
              <a:rPr lang="en-US" dirty="0" err="1" smtClean="0"/>
              <a:t>BlueArc</a:t>
            </a:r>
            <a:r>
              <a:rPr lang="en-US" dirty="0" smtClean="0"/>
              <a:t> </a:t>
            </a:r>
            <a:r>
              <a:rPr lang="en-US" dirty="0" smtClean="0"/>
              <a:t>some</a:t>
            </a:r>
          </a:p>
          <a:p>
            <a:r>
              <a:rPr lang="en-US" dirty="0" smtClean="0"/>
              <a:t>30% cut scenario, 10% cuts plus</a:t>
            </a:r>
          </a:p>
          <a:p>
            <a:pPr lvl="1"/>
            <a:r>
              <a:rPr lang="en-US" dirty="0" smtClean="0"/>
              <a:t>Reduce added grid nodes by 25%</a:t>
            </a:r>
          </a:p>
          <a:p>
            <a:pPr lvl="1"/>
            <a:r>
              <a:rPr lang="en-US" dirty="0" smtClean="0"/>
              <a:t>Reduce </a:t>
            </a:r>
            <a:r>
              <a:rPr lang="en-US" dirty="0" err="1" smtClean="0"/>
              <a:t>BlueArc</a:t>
            </a:r>
            <a:r>
              <a:rPr lang="en-US" dirty="0" smtClean="0"/>
              <a:t> by 20% (might be done with cheaper alternative).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Thoughts and Conclusions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BlueArc</a:t>
            </a:r>
            <a:r>
              <a:rPr lang="en-US" dirty="0" smtClean="0"/>
              <a:t> disk area is being served by FNAL web server</a:t>
            </a:r>
          </a:p>
          <a:p>
            <a:pPr lvl="1"/>
            <a:r>
              <a:rPr lang="en-US" dirty="0" smtClean="0"/>
              <a:t>Disk: /</a:t>
            </a:r>
            <a:r>
              <a:rPr lang="en-US" dirty="0" err="1" smtClean="0"/>
              <a:t>nusoft</a:t>
            </a:r>
            <a:r>
              <a:rPr lang="en-US" dirty="0" smtClean="0"/>
              <a:t>/app/web/</a:t>
            </a:r>
            <a:r>
              <a:rPr lang="en-US" dirty="0" err="1" smtClean="0"/>
              <a:t>htdocs</a:t>
            </a:r>
            <a:r>
              <a:rPr lang="en-US" dirty="0" smtClean="0"/>
              <a:t>/&lt;group&gt;</a:t>
            </a:r>
          </a:p>
          <a:p>
            <a:pPr lvl="1"/>
            <a:r>
              <a:rPr lang="en-US" dirty="0" smtClean="0"/>
              <a:t>Admin: </a:t>
            </a:r>
            <a:r>
              <a:rPr lang="en-US" dirty="0" err="1" smtClean="0"/>
              <a:t>owner:group</a:t>
            </a:r>
            <a:r>
              <a:rPr lang="en-US" dirty="0" smtClean="0"/>
              <a:t> =</a:t>
            </a:r>
            <a:r>
              <a:rPr lang="en-US" dirty="0" err="1" smtClean="0"/>
              <a:t>nusoft:nusoft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GrpAdmin</a:t>
            </a:r>
            <a:r>
              <a:rPr lang="en-US" dirty="0" smtClean="0"/>
              <a:t> (proposed): </a:t>
            </a:r>
            <a:r>
              <a:rPr lang="en-US" dirty="0" err="1" smtClean="0"/>
              <a:t>owner:group</a:t>
            </a:r>
            <a:r>
              <a:rPr lang="en-US" dirty="0" smtClean="0"/>
              <a:t>=&lt;group&gt;web:&lt;group&gt;</a:t>
            </a:r>
          </a:p>
          <a:p>
            <a:pPr lvl="1"/>
            <a:r>
              <a:rPr lang="en-US" dirty="0" smtClean="0">
                <a:hlinkClick r:id="rId2"/>
              </a:rPr>
              <a:t>url:http://</a:t>
            </a:r>
            <a:r>
              <a:rPr lang="en-US" dirty="0" err="1" smtClean="0">
                <a:hlinkClick r:id="rId2"/>
              </a:rPr>
              <a:t>nusoft.fnal.gov</a:t>
            </a:r>
            <a:r>
              <a:rPr lang="en-US" dirty="0" smtClean="0">
                <a:hlinkClick r:id="rId2"/>
              </a:rPr>
              <a:t>/&lt;group</a:t>
            </a:r>
            <a:r>
              <a:rPr lang="en-US" dirty="0" smtClean="0"/>
              <a:t>&gt; (ex. nova, </a:t>
            </a:r>
            <a:r>
              <a:rPr lang="en-US" dirty="0" err="1" smtClean="0"/>
              <a:t>lbne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is intended for automated/monitoring information. It is not a replacement for experiment’s </a:t>
            </a:r>
            <a:r>
              <a:rPr lang="en-US" dirty="0" err="1" smtClean="0"/>
              <a:t>afs</a:t>
            </a:r>
            <a:r>
              <a:rPr lang="en-US" dirty="0" smtClean="0"/>
              <a:t> web area.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web area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Group areas have used “local” /home/&lt;group&gt; area with .k5login</a:t>
            </a:r>
          </a:p>
          <a:p>
            <a:r>
              <a:rPr lang="en-US" dirty="0" smtClean="0"/>
              <a:t>This is awkward; there are lots of group accounts now.</a:t>
            </a:r>
          </a:p>
          <a:p>
            <a:r>
              <a:rPr lang="en-US" dirty="0" smtClean="0"/>
              <a:t>Inventory and plan: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cdcvs.fnal.gov/redmine/attachments/1770/gpcf-home-accounts20110211.pdf</a:t>
            </a:r>
            <a:endParaRPr lang="en-US" dirty="0" smtClean="0"/>
          </a:p>
          <a:p>
            <a:r>
              <a:rPr lang="en-US" dirty="0" smtClean="0"/>
              <a:t>move to /&lt;exp&gt;/app/home/&lt;group&gt;</a:t>
            </a:r>
          </a:p>
          <a:p>
            <a:pPr lvl="1"/>
            <a:r>
              <a:rPr lang="en-US" dirty="0" smtClean="0"/>
              <a:t>REX will set up areas, and move obvious stuff (.k5login).</a:t>
            </a:r>
          </a:p>
          <a:p>
            <a:pPr lvl="1"/>
            <a:r>
              <a:rPr lang="en-US" dirty="0" smtClean="0"/>
              <a:t>Exp’s/groups need to help/double check.</a:t>
            </a:r>
          </a:p>
          <a:p>
            <a:pPr lvl="1"/>
            <a:r>
              <a:rPr lang="en-US" dirty="0" smtClean="0"/>
              <a:t>FEF will change to new homes</a:t>
            </a:r>
          </a:p>
          <a:p>
            <a:pPr lvl="1"/>
            <a:r>
              <a:rPr lang="en-US" dirty="0" smtClean="0"/>
              <a:t>Should be transparent, will coordinate with each exp. </a:t>
            </a:r>
          </a:p>
          <a:p>
            <a:pPr lvl="1"/>
            <a:r>
              <a:rPr lang="en-US" dirty="0" smtClean="0"/>
              <a:t>Existing /home areas will remain for a while.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/home areas for if/</a:t>
            </a:r>
            <a:r>
              <a:rPr lang="en-US" dirty="0" err="1" smtClean="0"/>
              <a:t>gpcf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86400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 smtClean="0"/>
              <a:t>Reboot GPCF/IF/MINOS/MB  nodes for kernel updates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200" dirty="0" smtClean="0">
                <a:hlinkClick r:id="rId2"/>
              </a:rPr>
              <a:t>https://fefweb.fnal.gov/mediawiki/index.php/EAG,_GP_Grid,_IF_Experiments_-_17_Mar_2011</a:t>
            </a:r>
            <a:r>
              <a:rPr lang="en-US" sz="1200" dirty="0" smtClean="0"/>
              <a:t> </a:t>
            </a:r>
          </a:p>
          <a:p>
            <a:r>
              <a:rPr lang="en-US" sz="2000" dirty="0" smtClean="0"/>
              <a:t>Upgrade</a:t>
            </a:r>
            <a:r>
              <a:rPr lang="en-US" sz="2000" dirty="0" smtClean="0"/>
              <a:t> </a:t>
            </a:r>
            <a:r>
              <a:rPr lang="en-US" sz="2000" dirty="0" err="1" smtClean="0"/>
              <a:t>GlideinWMS</a:t>
            </a:r>
            <a:r>
              <a:rPr lang="en-US" sz="2000" dirty="0" smtClean="0"/>
              <a:t> on GPSN01, batch unavailable. </a:t>
            </a:r>
          </a:p>
          <a:p>
            <a:r>
              <a:rPr lang="en-US" sz="2000" dirty="0" smtClean="0"/>
              <a:t>IFORA </a:t>
            </a:r>
            <a:r>
              <a:rPr lang="en-US" sz="2000" dirty="0" smtClean="0"/>
              <a:t>PRD Oracle v10 to v11 upgrades: MINOS, </a:t>
            </a:r>
            <a:r>
              <a:rPr lang="en-US" sz="2000" dirty="0" err="1" smtClean="0"/>
              <a:t>MINERvA</a:t>
            </a:r>
            <a:r>
              <a:rPr lang="en-US" sz="2000" dirty="0" smtClean="0"/>
              <a:t>, </a:t>
            </a:r>
            <a:r>
              <a:rPr lang="en-US" sz="2000" dirty="0" err="1" smtClean="0"/>
              <a:t>NOvA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Nova &amp; </a:t>
            </a:r>
            <a:r>
              <a:rPr lang="en-US" sz="2000" dirty="0" err="1" smtClean="0"/>
              <a:t>Argoneut</a:t>
            </a:r>
            <a:r>
              <a:rPr lang="en-US" sz="2000" dirty="0" smtClean="0"/>
              <a:t> </a:t>
            </a:r>
            <a:r>
              <a:rPr lang="en-US" sz="2000" dirty="0" err="1" smtClean="0"/>
              <a:t>BlueArc</a:t>
            </a:r>
            <a:r>
              <a:rPr lang="en-US" sz="2000" dirty="0" smtClean="0"/>
              <a:t> volume migrations to new back-end arrays: </a:t>
            </a:r>
          </a:p>
          <a:p>
            <a:pPr lvl="1"/>
            <a:r>
              <a:rPr lang="en-US" sz="1800" dirty="0" smtClean="0"/>
              <a:t>blue3:/nova/app blue3:/nova/data </a:t>
            </a:r>
          </a:p>
          <a:p>
            <a:pPr lvl="1"/>
            <a:r>
              <a:rPr lang="en-US" sz="1800" dirty="0" smtClean="0"/>
              <a:t>blue3:/</a:t>
            </a:r>
            <a:r>
              <a:rPr lang="en-US" sz="1800" dirty="0" err="1" smtClean="0"/>
              <a:t>argoneut</a:t>
            </a:r>
            <a:r>
              <a:rPr lang="en-US" sz="1800" dirty="0" smtClean="0"/>
              <a:t>/data blue3:/</a:t>
            </a:r>
            <a:r>
              <a:rPr lang="en-US" sz="1800" dirty="0" err="1" smtClean="0"/>
              <a:t>argoneut</a:t>
            </a:r>
            <a:r>
              <a:rPr lang="en-US" sz="1800" dirty="0" smtClean="0"/>
              <a:t>/app</a:t>
            </a:r>
          </a:p>
          <a:p>
            <a:r>
              <a:rPr lang="en-US" sz="2000" dirty="0" smtClean="0"/>
              <a:t> MINOS specific work</a:t>
            </a:r>
          </a:p>
          <a:p>
            <a:pPr lvl="1"/>
            <a:r>
              <a:rPr lang="en-US" sz="1800" dirty="0" err="1" smtClean="0"/>
              <a:t>Bluearc</a:t>
            </a:r>
            <a:r>
              <a:rPr lang="en-US" sz="1800" dirty="0" smtClean="0"/>
              <a:t> /</a:t>
            </a:r>
            <a:r>
              <a:rPr lang="en-US" sz="1800" dirty="0" err="1" smtClean="0"/>
              <a:t>minos</a:t>
            </a:r>
            <a:r>
              <a:rPr lang="en-US" sz="1800" dirty="0" smtClean="0"/>
              <a:t>/data remount globally to eliminate data1,data2 paths</a:t>
            </a:r>
          </a:p>
          <a:p>
            <a:pPr lvl="1"/>
            <a:r>
              <a:rPr lang="en-US" sz="1800" dirty="0" smtClean="0"/>
              <a:t>Removal of /</a:t>
            </a:r>
            <a:r>
              <a:rPr lang="en-US" sz="1800" dirty="0" err="1" smtClean="0"/>
              <a:t>minos</a:t>
            </a:r>
            <a:r>
              <a:rPr lang="en-US" sz="1800" dirty="0" smtClean="0"/>
              <a:t>/scratch compatibility link </a:t>
            </a:r>
          </a:p>
          <a:p>
            <a:r>
              <a:rPr lang="en-US" sz="2000" dirty="0" err="1" smtClean="0"/>
              <a:t>FermiGrid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rebooting the head nodes of the GP Grid cluster </a:t>
            </a:r>
            <a:br>
              <a:rPr lang="en-US" sz="1800" dirty="0" smtClean="0"/>
            </a:br>
            <a:r>
              <a:rPr lang="en-US" sz="1800" dirty="0" smtClean="0"/>
              <a:t>to do kernel updates., also </a:t>
            </a:r>
          </a:p>
          <a:p>
            <a:pPr lvl="1"/>
            <a:r>
              <a:rPr lang="en-US" sz="1800" dirty="0" smtClean="0"/>
              <a:t>changing </a:t>
            </a:r>
            <a:r>
              <a:rPr lang="en-US" sz="1800" dirty="0" err="1" smtClean="0"/>
              <a:t>automount</a:t>
            </a:r>
            <a:r>
              <a:rPr lang="en-US" sz="1800" dirty="0" smtClean="0"/>
              <a:t> maps to account for the </a:t>
            </a:r>
            <a:r>
              <a:rPr lang="en-US" sz="1800" dirty="0" err="1" smtClean="0"/>
              <a:t>bluearc</a:t>
            </a:r>
            <a:r>
              <a:rPr lang="en-US" sz="1800" dirty="0" smtClean="0"/>
              <a:t> changes.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Maintenance Day: Tomorrow 3/17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dirty="0" smtClean="0"/>
              <a:t>ext </a:t>
            </a:r>
            <a:r>
              <a:rPr lang="en-US" dirty="0" smtClean="0"/>
              <a:t>week the security auditors will be onsite. </a:t>
            </a:r>
          </a:p>
          <a:p>
            <a:pPr lvl="1"/>
            <a:r>
              <a:rPr lang="en-US" dirty="0" smtClean="0"/>
              <a:t>Please be extra </a:t>
            </a:r>
            <a:r>
              <a:rPr lang="en-US" dirty="0" smtClean="0"/>
              <a:t>vigilant!</a:t>
            </a:r>
            <a:endParaRPr lang="en-US" dirty="0" smtClean="0"/>
          </a:p>
          <a:p>
            <a:pPr lvl="1"/>
            <a:r>
              <a:rPr lang="en-US" dirty="0" smtClean="0"/>
              <a:t>Do not have un/pw on display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smtClean="0"/>
              <a:t>password locked screen savers, </a:t>
            </a:r>
            <a:endParaRPr lang="en-US" dirty="0" smtClean="0"/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ock </a:t>
            </a:r>
            <a:r>
              <a:rPr lang="en-US" dirty="0" smtClean="0"/>
              <a:t>you </a:t>
            </a:r>
            <a:r>
              <a:rPr lang="en-US" dirty="0" smtClean="0"/>
              <a:t>office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on't </a:t>
            </a:r>
            <a:r>
              <a:rPr lang="en-US" dirty="0" smtClean="0"/>
              <a:t>let people tailgate into secure areas. 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sk </a:t>
            </a:r>
            <a:r>
              <a:rPr lang="en-US" dirty="0" smtClean="0"/>
              <a:t>to see badge ID when it </a:t>
            </a:r>
            <a:r>
              <a:rPr lang="en-US" dirty="0" smtClean="0"/>
              <a:t>doubt</a:t>
            </a:r>
            <a:endParaRPr lang="en-US" dirty="0" smtClean="0"/>
          </a:p>
          <a:p>
            <a:pPr lvl="1"/>
            <a:r>
              <a:rPr lang="en-US" dirty="0" smtClean="0"/>
              <a:t>Use common sense</a:t>
            </a:r>
          </a:p>
          <a:p>
            <a:r>
              <a:rPr lang="en-US" dirty="0" smtClean="0"/>
              <a:t>Spread the word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Audit Next Week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13 or 20, 2011  (?)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err="1" smtClean="0"/>
              <a:t>NuComp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</a:p>
          <a:p>
            <a:r>
              <a:rPr lang="en-US" dirty="0" smtClean="0"/>
              <a:t>How should we modify requests if budget:</a:t>
            </a:r>
          </a:p>
          <a:p>
            <a:pPr lvl="1"/>
            <a:r>
              <a:rPr lang="en-US" dirty="0" smtClean="0"/>
              <a:t>Cut by 10%?</a:t>
            </a:r>
          </a:p>
          <a:p>
            <a:pPr lvl="1"/>
            <a:r>
              <a:rPr lang="en-US" dirty="0" smtClean="0"/>
              <a:t>Cut by 30%?</a:t>
            </a:r>
          </a:p>
          <a:p>
            <a:r>
              <a:rPr lang="en-US" dirty="0" smtClean="0"/>
              <a:t>Disk and GP Cluster CPU were purchased near the end of FY10 to get a leg up on FY11. </a:t>
            </a:r>
          </a:p>
          <a:p>
            <a:r>
              <a:rPr lang="en-US" dirty="0" smtClean="0"/>
              <a:t>FY requests and FY budgets are offset in time.</a:t>
            </a:r>
          </a:p>
          <a:p>
            <a:r>
              <a:rPr lang="en-US" dirty="0" smtClean="0"/>
              <a:t>Cost of equipment might be different (hopefully lower) than estimated.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Usage Stats and Evaluation of FY11Budget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76400" y="1371600"/>
          <a:ext cx="5704115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01486"/>
                <a:gridCol w="1110343"/>
                <a:gridCol w="1110343"/>
                <a:gridCol w="111034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2009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2010</a:t>
                      </a:r>
                    </a:p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2011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(replace)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2012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request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MiniBooNE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80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15+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10</a:t>
                      </a: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(+13)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MINOS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</a:p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(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30+30)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latin typeface="Arial"/>
                        </a:rPr>
                        <a:t>MINERvA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0+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15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Argoneut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NOvA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MicroBooNE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LBNE (all)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Mu2e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>
                          <a:solidFill>
                            <a:srgbClr val="00B050"/>
                          </a:solidFill>
                          <a:latin typeface="Wingdings 2" pitchFamily="18" charset="2"/>
                        </a:rPr>
                        <a:t>P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g minus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latin typeface="Arial"/>
                        </a:rPr>
                        <a:t>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?</a:t>
                      </a:r>
                      <a:r>
                        <a:rPr lang="en-US" sz="1800" b="0" i="0" u="none" strike="noStrike" dirty="0" smtClean="0">
                          <a:latin typeface="Arial"/>
                        </a:rPr>
                        <a:t>20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2/16/2011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Disk (</a:t>
            </a:r>
            <a:r>
              <a:rPr lang="en-US" dirty="0" err="1" smtClean="0"/>
              <a:t>BlueArc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2590801"/>
            <a:ext cx="1297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Wingdings 2" pitchFamily="18" charset="2"/>
              </a:rPr>
              <a:t>P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satisfied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Wingdings 2" pitchFamily="18" charset="2"/>
              </a:rPr>
              <a:t>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in hand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2887</TotalTime>
  <Words>895</Words>
  <Application>Microsoft Office PowerPoint</Application>
  <PresentationFormat>On-screen Show (4:3)</PresentationFormat>
  <Paragraphs>259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NuComp News (and FY11 budget analysis)</vt:lpstr>
      <vt:lpstr>Outline</vt:lpstr>
      <vt:lpstr>IF web area</vt:lpstr>
      <vt:lpstr>Group /home areas for if/gpcf</vt:lpstr>
      <vt:lpstr>Maintenance Day: Tomorrow 3/17</vt:lpstr>
      <vt:lpstr>Security Audit Next Week</vt:lpstr>
      <vt:lpstr>Next NuComp</vt:lpstr>
      <vt:lpstr>Usage Stats and Evaluation of FY11Budget </vt:lpstr>
      <vt:lpstr>Central Disk (BlueArc)</vt:lpstr>
      <vt:lpstr>BlueArc Data Areas</vt:lpstr>
      <vt:lpstr>BlueArc App Areas</vt:lpstr>
      <vt:lpstr>BlueArc Disk usage vs. FY11 Request</vt:lpstr>
      <vt:lpstr>GPCF Status</vt:lpstr>
      <vt:lpstr>Ganglia Stats</vt:lpstr>
      <vt:lpstr>Batch Jobs gpsn01 Cluster</vt:lpstr>
      <vt:lpstr>Batch Jobs on if01 Cluster</vt:lpstr>
      <vt:lpstr>GPCF/IF/MINOS usage vs. FY11 Request</vt:lpstr>
      <vt:lpstr>FermiGrid GP Cluster Last Month</vt:lpstr>
      <vt:lpstr>FermiGrid GP Cluster Last Quarter</vt:lpstr>
      <vt:lpstr>GP Cluster Usage vs. FY11 Request</vt:lpstr>
      <vt:lpstr> FY12 Requests (very uncertain)</vt:lpstr>
      <vt:lpstr>Other Thoughts and Conclusions</vt:lpstr>
      <vt:lpstr>finish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/>
  <cp:lastModifiedBy>Lee Lueking</cp:lastModifiedBy>
  <cp:revision>15</cp:revision>
  <dcterms:created xsi:type="dcterms:W3CDTF">2006-08-16T00:00:00Z</dcterms:created>
  <dcterms:modified xsi:type="dcterms:W3CDTF">2011-03-16T18:48:29Z</dcterms:modified>
</cp:coreProperties>
</file>