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5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FF6E7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14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82180D-B4E1-2843-AA02-44B9A5638BCD}" type="datetimeFigureOut">
              <a:rPr lang="en-US" smtClean="0"/>
              <a:t>3/16/11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65BE2B-14FF-724C-A7D4-F58CDC13879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B9F445-6D7B-D142-9F60-5C6EC5B08A62}" type="datetimeFigureOut">
              <a:rPr lang="en-US" smtClean="0"/>
              <a:t>3/16/11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E6AE1F-1BD6-9B41-8949-026DCDF195B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46113" y="1447800"/>
            <a:ext cx="7851775" cy="3200400"/>
          </a:xfrm>
          <a:prstGeom prst="rect">
            <a:avLst/>
          </a:prstGeom>
          <a:noFill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813" y="1537447"/>
            <a:ext cx="7826281" cy="1627093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gradFill>
                  <a:gsLst>
                    <a:gs pos="0">
                      <a:schemeClr val="tx1">
                        <a:lumMod val="85000"/>
                      </a:schemeClr>
                    </a:gs>
                    <a:gs pos="100000">
                      <a:schemeClr val="tx1"/>
                    </a:gs>
                  </a:gsLst>
                  <a:lin ang="16200000" scaled="1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813" y="3218329"/>
            <a:ext cx="7826281" cy="86061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buFont typeface="Wingdings 2" pitchFamily="18" charset="2"/>
              <a:buNone/>
              <a:defRPr sz="1800" kern="1200">
                <a:gradFill>
                  <a:gsLst>
                    <a:gs pos="0">
                      <a:schemeClr val="tx1">
                        <a:lumMod val="85000"/>
                      </a:schemeClr>
                    </a:gs>
                    <a:gs pos="100000">
                      <a:schemeClr val="tx1"/>
                    </a:gs>
                  </a:gsLst>
                  <a:lin ang="16200000" scaled="1"/>
                </a:gra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NuComp 16Mar2011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A.Norman, FNAL-CD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0B30-B9C5-C84F-A1DF-F811970F1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2856" y="1600200"/>
            <a:ext cx="3931920" cy="56673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1792" y="457200"/>
            <a:ext cx="3474720" cy="5102352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2856" y="2240280"/>
            <a:ext cx="3931920" cy="210312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NuComp 16Mar2011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A.Norman, FNAL-CD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0B30-B9C5-C84F-A1DF-F811970F185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80416" y="258580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Freeform 8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2575" y="458788"/>
            <a:ext cx="8577263" cy="3884612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575" y="4920520"/>
            <a:ext cx="3931920" cy="1353312"/>
          </a:xfrm>
        </p:spPr>
        <p:txBody>
          <a:bodyPr anchor="t" anchorCtr="0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NuComp 16Mar2011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A.Norman, FNAL-CD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0B30-B9C5-C84F-A1DF-F811970F185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/>
          </p:nvPr>
        </p:nvSpPr>
        <p:spPr>
          <a:xfrm>
            <a:off x="4927918" y="4899025"/>
            <a:ext cx="3931920" cy="1352458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300"/>
              </a:spcBef>
              <a:buNone/>
              <a:defRPr sz="12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reeform 9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4745038" y="458788"/>
            <a:ext cx="4114800" cy="3884612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2575" y="458788"/>
            <a:ext cx="4114800" cy="3884612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575" y="4920520"/>
            <a:ext cx="3931920" cy="1353312"/>
          </a:xfrm>
        </p:spPr>
        <p:txBody>
          <a:bodyPr anchor="t" anchorCtr="0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NuComp 16Mar2011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A.Norman, FNAL-CD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0B30-B9C5-C84F-A1DF-F811970F185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/>
          </p:nvPr>
        </p:nvSpPr>
        <p:spPr>
          <a:xfrm>
            <a:off x="4927918" y="4899025"/>
            <a:ext cx="3931920" cy="1352458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300"/>
              </a:spcBef>
              <a:buNone/>
              <a:defRPr sz="12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reeform 9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575" y="4920520"/>
            <a:ext cx="393192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2575" y="5563458"/>
            <a:ext cx="3931920" cy="652462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4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NuComp 16Mar2011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A.Norman, FNAL-CD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0B30-B9C5-C84F-A1DF-F811970F185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/>
          </p:nvPr>
        </p:nvSpPr>
        <p:spPr>
          <a:xfrm>
            <a:off x="4927918" y="4899025"/>
            <a:ext cx="3931920" cy="1352458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300"/>
              </a:spcBef>
              <a:buNone/>
              <a:defRPr sz="12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reeform 9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Media Placeholder 11"/>
          <p:cNvSpPr>
            <a:spLocks noGrp="1"/>
          </p:cNvSpPr>
          <p:nvPr>
            <p:ph type="media" sz="quarter" idx="14"/>
          </p:nvPr>
        </p:nvSpPr>
        <p:spPr>
          <a:xfrm>
            <a:off x="282575" y="458788"/>
            <a:ext cx="8577263" cy="3849624"/>
          </a:xfrm>
          <a:noFill/>
          <a:ln w="44450">
            <a:solidFill>
              <a:schemeClr val="bg1"/>
            </a:solidFill>
            <a:miter lim="800000"/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media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NuComp 16Mar2011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A.Norman, FNAL-CD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0B30-B9C5-C84F-A1DF-F811970F18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Freeform 7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458788"/>
            <a:ext cx="1447800" cy="57927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1350" y="458788"/>
            <a:ext cx="6521450" cy="57927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NuComp 16Mar2011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A.Norman, FNAL-CD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0B30-B9C5-C84F-A1DF-F811970F18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80416" y="258580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Freeform 7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NuComp 16Mar2011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A.Norman, FNAL-CD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0B30-B9C5-C84F-A1DF-F811970F1854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Freeform 19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371725" y="381000"/>
            <a:ext cx="4400550" cy="3048000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1350" y="4146363"/>
            <a:ext cx="7856538" cy="1470025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1350" y="5620871"/>
            <a:ext cx="7856538" cy="614081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NuComp 16Mar2011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A.Norman, FNAL-CD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0B30-B9C5-C84F-A1DF-F811970F1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17059"/>
            <a:ext cx="7772400" cy="1655064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b="0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662979"/>
            <a:ext cx="7772400" cy="1500187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ctr" defTabSz="914400" rtl="0" eaLnBrk="1" latinLnBrk="0" hangingPunct="1">
              <a:lnSpc>
                <a:spcPts val="2000"/>
              </a:lnSpc>
              <a:spcBef>
                <a:spcPts val="2000"/>
              </a:spcBef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NuComp 16Mar2011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A.Norman, FNAL-CD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0B30-B9C5-C84F-A1DF-F811970F1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1350" y="1600200"/>
            <a:ext cx="3749040" cy="46513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9501" y="1600200"/>
            <a:ext cx="3749040" cy="46513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NuComp 16Mar2011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A.Norman, FNAL-CD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0B30-B9C5-C84F-A1DF-F811970F1854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Freeform 16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1350" y="1532964"/>
            <a:ext cx="3749040" cy="83371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50" y="2362200"/>
            <a:ext cx="3749040" cy="38893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2601" y="1532964"/>
            <a:ext cx="3749040" cy="83371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2601" y="2362200"/>
            <a:ext cx="3749040" cy="38893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NuComp 16Mar2011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A.Norman, FNAL-CD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0B30-B9C5-C84F-A1DF-F811970F185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Freeform 10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NuComp 16Mar2011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A.Norman, FNAL-CD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0B30-B9C5-C84F-A1DF-F811970F185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" name="Freeform 6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Freeform 7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Freeform 8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Freeform 9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Freeform 10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Freeform 11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Freeform 12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NuComp 16Mar2011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A.Norman, FNAL-CD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0B30-B9C5-C84F-A1DF-F811970F1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340" y="802910"/>
            <a:ext cx="3474720" cy="116205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2010" y="449705"/>
            <a:ext cx="3931920" cy="57813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340" y="2057399"/>
            <a:ext cx="3474720" cy="3733801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NuComp 16Mar2011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A.Norman, FNAL-CD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0B30-B9C5-C84F-A1DF-F811970F185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80416" y="258580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Freeform 8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1350" y="107576"/>
            <a:ext cx="7856538" cy="131006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8565" y="1600200"/>
            <a:ext cx="7878788" cy="46392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1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NuComp 16Mar2011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0416" y="6356350"/>
            <a:ext cx="2895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1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A.Norman, FNAL-CD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7620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1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EB090B30-B9C5-C84F-A1DF-F811970F185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Font typeface="Wingdings 2" pitchFamily="18" charset="2"/>
        <a:buChar char="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Wingdings 2" pitchFamily="18" charset="2"/>
        <a:buChar char="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Wingdings 2" pitchFamily="18" charset="2"/>
        <a:buChar char="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900" dirty="0" smtClean="0"/>
              <a:t>Intensity Frontier</a:t>
            </a:r>
            <a:br>
              <a:rPr lang="en-US" sz="3900" dirty="0" smtClean="0"/>
            </a:br>
            <a:r>
              <a:rPr lang="en-US" sz="3900" dirty="0" smtClean="0"/>
              <a:t>Common Beams Data Initiative</a:t>
            </a:r>
            <a:endParaRPr lang="en-US" sz="39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Working Group Report to March </a:t>
            </a:r>
            <a:r>
              <a:rPr lang="en-US" dirty="0" err="1" smtClean="0"/>
              <a:t>NuComp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NuComp 16Mar2011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0B30-B9C5-C84F-A1DF-F811970F1854}" type="slidenum">
              <a:rPr lang="en-US" smtClean="0"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A.Norman, FNAL-CD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Differences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new system will support non-experiment specific data reporting and retrieval (i.e. not tied to a specific experiment DAQ or offline)</a:t>
            </a:r>
          </a:p>
          <a:p>
            <a:pPr lvl="1"/>
            <a:r>
              <a:rPr lang="en-US" dirty="0" smtClean="0"/>
              <a:t> Logging</a:t>
            </a:r>
          </a:p>
          <a:p>
            <a:pPr lvl="2"/>
            <a:r>
              <a:rPr lang="en-US" dirty="0" smtClean="0"/>
              <a:t>System will support logging/archiving to common, easily accessible “</a:t>
            </a:r>
            <a:r>
              <a:rPr lang="en-US" dirty="0" err="1" smtClean="0"/>
              <a:t>nusoft</a:t>
            </a:r>
            <a:r>
              <a:rPr lang="en-US" dirty="0" smtClean="0"/>
              <a:t>” databases</a:t>
            </a:r>
          </a:p>
          <a:p>
            <a:pPr lvl="2"/>
            <a:r>
              <a:rPr lang="en-US" dirty="0" smtClean="0"/>
              <a:t>System </a:t>
            </a:r>
            <a:r>
              <a:rPr lang="en-US" dirty="0" smtClean="0"/>
              <a:t>supports logging/archiving on finer time scale with both raw and derived [corrected/calibrated] </a:t>
            </a:r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Reporting</a:t>
            </a:r>
          </a:p>
          <a:p>
            <a:pPr lvl="2"/>
            <a:r>
              <a:rPr lang="en-US" dirty="0" smtClean="0"/>
              <a:t>System supports</a:t>
            </a:r>
            <a:r>
              <a:rPr lang="en-US" dirty="0" smtClean="0"/>
              <a:t> server/client style reporting using simple API</a:t>
            </a:r>
          </a:p>
          <a:p>
            <a:pPr lvl="2"/>
            <a:r>
              <a:rPr lang="en-US" dirty="0" smtClean="0"/>
              <a:t>Data is reported in “self </a:t>
            </a:r>
            <a:r>
              <a:rPr lang="en-US" dirty="0" smtClean="0"/>
              <a:t>describing data blocks/</a:t>
            </a:r>
            <a:r>
              <a:rPr lang="en-US" dirty="0" smtClean="0"/>
              <a:t>records”</a:t>
            </a:r>
          </a:p>
          <a:p>
            <a:pPr lvl="2"/>
            <a:r>
              <a:rPr lang="en-US" dirty="0" smtClean="0"/>
              <a:t>System </a:t>
            </a:r>
            <a:r>
              <a:rPr lang="en-US" dirty="0" smtClean="0"/>
              <a:t>supports modular inclusion of protocols (expandable)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NuComp 16Mar2011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A.Norman, FNAL-CD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0B30-B9C5-C84F-A1DF-F811970F1854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Continue to vetted the current document to a final requirements document</a:t>
            </a:r>
            <a:br>
              <a:rPr lang="en-US" dirty="0" smtClean="0"/>
            </a:br>
            <a:r>
              <a:rPr lang="en-US" dirty="0" smtClean="0"/>
              <a:t>(this week)</a:t>
            </a:r>
          </a:p>
          <a:p>
            <a:r>
              <a:rPr lang="en-US" dirty="0" smtClean="0"/>
              <a:t>Evaluate the current solution</a:t>
            </a:r>
          </a:p>
          <a:p>
            <a:pPr lvl="1"/>
            <a:r>
              <a:rPr lang="en-US" dirty="0" smtClean="0"/>
              <a:t>MINOS and </a:t>
            </a:r>
            <a:r>
              <a:rPr lang="en-US" dirty="0" err="1" smtClean="0"/>
              <a:t>MiniBooNE</a:t>
            </a:r>
            <a:r>
              <a:rPr lang="en-US" dirty="0" smtClean="0"/>
              <a:t> systems</a:t>
            </a:r>
          </a:p>
          <a:p>
            <a:pPr lvl="1"/>
            <a:r>
              <a:rPr lang="en-US" dirty="0" smtClean="0"/>
              <a:t>CDF and DØ systems</a:t>
            </a:r>
          </a:p>
          <a:p>
            <a:r>
              <a:rPr lang="en-US" dirty="0" smtClean="0"/>
              <a:t>Decide on a course of action for further </a:t>
            </a:r>
            <a:r>
              <a:rPr lang="en-US" dirty="0" err="1" smtClean="0"/>
              <a:t>implimentation</a:t>
            </a:r>
            <a:endParaRPr lang="en-US" dirty="0" smtClean="0"/>
          </a:p>
          <a:p>
            <a:r>
              <a:rPr lang="en-US" dirty="0" smtClean="0"/>
              <a:t>Begin engineering specifications for a system or modification to existing systems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NuComp 16Mar2011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A.Norman, FNAL-CD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0B30-B9C5-C84F-A1DF-F811970F1854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Working group established with representatives from:</a:t>
            </a:r>
          </a:p>
          <a:p>
            <a:pPr lvl="1"/>
            <a:r>
              <a:rPr lang="en-US" dirty="0" smtClean="0"/>
              <a:t>Accelerator </a:t>
            </a:r>
            <a:r>
              <a:rPr lang="en-US" dirty="0" err="1" smtClean="0"/>
              <a:t>Divsion</a:t>
            </a:r>
            <a:r>
              <a:rPr lang="en-US" dirty="0" smtClean="0"/>
              <a:t>,</a:t>
            </a:r>
            <a:r>
              <a:rPr lang="en-US" dirty="0" smtClean="0"/>
              <a:t> Minerva, </a:t>
            </a:r>
            <a:r>
              <a:rPr lang="en-US" dirty="0" err="1" smtClean="0"/>
              <a:t>MiniBooNE</a:t>
            </a:r>
            <a:r>
              <a:rPr lang="en-US" dirty="0" smtClean="0"/>
              <a:t>, </a:t>
            </a:r>
            <a:r>
              <a:rPr lang="en-US" dirty="0" smtClean="0"/>
              <a:t> </a:t>
            </a:r>
            <a:r>
              <a:rPr lang="en-US" dirty="0" err="1" smtClean="0"/>
              <a:t>Minos</a:t>
            </a:r>
            <a:r>
              <a:rPr lang="en-US" dirty="0" smtClean="0"/>
              <a:t>, </a:t>
            </a:r>
            <a:r>
              <a:rPr lang="en-US" dirty="0" err="1" smtClean="0"/>
              <a:t>NOvA</a:t>
            </a:r>
            <a:r>
              <a:rPr lang="en-US" dirty="0" smtClean="0"/>
              <a:t>, LBNE and others</a:t>
            </a:r>
          </a:p>
          <a:p>
            <a:pPr lvl="1"/>
            <a:r>
              <a:rPr lang="en-US" dirty="0" smtClean="0"/>
              <a:t>Established </a:t>
            </a:r>
            <a:r>
              <a:rPr lang="en-US" dirty="0" err="1" smtClean="0"/>
              <a:t>Redmine</a:t>
            </a:r>
            <a:r>
              <a:rPr lang="en-US" dirty="0" smtClean="0"/>
              <a:t> project and mail list:</a:t>
            </a:r>
          </a:p>
          <a:p>
            <a:pPr lvl="2"/>
            <a:r>
              <a:rPr lang="en-US" dirty="0" err="1" smtClean="0"/>
              <a:t>IFBeamData</a:t>
            </a:r>
            <a:endParaRPr lang="en-US" dirty="0" smtClean="0"/>
          </a:p>
          <a:p>
            <a:pPr lvl="2"/>
            <a:r>
              <a:rPr lang="en-US" dirty="0" err="1" smtClean="0"/>
              <a:t>ifbeamdata@fnal.gov</a:t>
            </a:r>
            <a:endParaRPr lang="en-US" dirty="0" smtClean="0"/>
          </a:p>
          <a:p>
            <a:pPr lvl="1"/>
            <a:r>
              <a:rPr lang="en-US" dirty="0" smtClean="0"/>
              <a:t>Held formal meetings on Feb23 and Mar2.</a:t>
            </a:r>
          </a:p>
          <a:p>
            <a:pPr lvl="1"/>
            <a:r>
              <a:rPr lang="en-US" dirty="0" smtClean="0"/>
              <a:t>Held additional meetings with individuals from and controls groups from AD last week</a:t>
            </a:r>
          </a:p>
          <a:p>
            <a:pPr lvl="1"/>
            <a:r>
              <a:rPr lang="en-US" dirty="0" smtClean="0"/>
              <a:t>Have drafted a preliminary requirements document that covers the scope of the project</a:t>
            </a:r>
          </a:p>
          <a:p>
            <a:pPr lvl="2"/>
            <a:r>
              <a:rPr lang="en-US" dirty="0" smtClean="0"/>
              <a:t>See CD-DocDB-4274-v1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NuComp 16Mar2011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A.Norman, FNAL-CD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0B30-B9C5-C84F-A1DF-F811970F1854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Progress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Need to understand external constraints of the AD systems and obtain clarification on current limitations</a:t>
            </a:r>
          </a:p>
          <a:p>
            <a:r>
              <a:rPr lang="en-US" dirty="0" smtClean="0"/>
              <a:t>Informal review of the document by the experiments has begun (i.e. I have passed the draft to key people to make sure that some of my interpretation of their notes were correct)</a:t>
            </a:r>
          </a:p>
          <a:p>
            <a:r>
              <a:rPr lang="en-US" dirty="0" smtClean="0"/>
              <a:t>Informal review by individuals in AD has begun</a:t>
            </a:r>
          </a:p>
          <a:p>
            <a:r>
              <a:rPr lang="en-US" dirty="0" smtClean="0"/>
              <a:t>Formal review of the requirements document will start when the current round of comments have been merged in to the draft.</a:t>
            </a:r>
          </a:p>
          <a:p>
            <a:pPr lvl="1"/>
            <a:r>
              <a:rPr lang="en-US" dirty="0" smtClean="0"/>
              <a:t>Expect this to be ready later today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NuComp 16Mar2011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A.Norman, FNAL-CD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0B30-B9C5-C84F-A1DF-F811970F1854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Overview of Draft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the requirements that were requested by the experiments had significant overlap</a:t>
            </a:r>
          </a:p>
          <a:p>
            <a:r>
              <a:rPr lang="en-US" dirty="0" smtClean="0"/>
              <a:t>No requirements fell into a clear category of:</a:t>
            </a:r>
          </a:p>
          <a:p>
            <a:pPr lvl="1"/>
            <a:r>
              <a:rPr lang="en-US" dirty="0" smtClean="0"/>
              <a:t> “experiment specific”</a:t>
            </a:r>
          </a:p>
          <a:p>
            <a:r>
              <a:rPr lang="en-US" dirty="0" smtClean="0"/>
              <a:t>No requirement was deemed as “impossible” by the liaisons from AD</a:t>
            </a:r>
          </a:p>
          <a:p>
            <a:pPr lvl="1"/>
            <a:r>
              <a:rPr lang="en-US" dirty="0" smtClean="0"/>
              <a:t>A few will require changes to currently implemented readout systems to use newer tools (i.e. update readout modules to use new software)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NuComp 16Mar2011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A.Norman, FNAL-CD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0B30-B9C5-C84F-A1DF-F811970F1854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Requirements generally describe “broker” or “middle man” setup</a:t>
            </a:r>
          </a:p>
          <a:p>
            <a:pPr lvl="1"/>
            <a:r>
              <a:rPr lang="en-US" dirty="0" err="1" smtClean="0"/>
              <a:t>Broker(s</a:t>
            </a:r>
            <a:r>
              <a:rPr lang="en-US" dirty="0" smtClean="0"/>
              <a:t>) are configured to readout lists of devices on the AD network based on accelerator events</a:t>
            </a:r>
          </a:p>
          <a:p>
            <a:pPr lvl="1"/>
            <a:r>
              <a:rPr lang="en-US" dirty="0" err="1" smtClean="0"/>
              <a:t>Broker(s</a:t>
            </a:r>
            <a:r>
              <a:rPr lang="en-US" dirty="0" smtClean="0"/>
              <a:t>) collect and correlate “beam spill events” with beam monitoring data and produce spill/event records</a:t>
            </a:r>
          </a:p>
          <a:p>
            <a:pPr lvl="1"/>
            <a:r>
              <a:rPr lang="en-US" dirty="0" err="1" smtClean="0"/>
              <a:t>Broker(s</a:t>
            </a:r>
            <a:r>
              <a:rPr lang="en-US" dirty="0" smtClean="0"/>
              <a:t>) present or log spill records to client applications and databases</a:t>
            </a:r>
          </a:p>
          <a:p>
            <a:r>
              <a:rPr lang="en-US" dirty="0" smtClean="0"/>
              <a:t>This is similar to systems that both CDF and DØ use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NuComp 16Mar2011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A.Norman, FNAL-CD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0B30-B9C5-C84F-A1DF-F811970F1854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NuComp 16Mar2011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A.Norman, FNAL-CD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0B30-B9C5-C84F-A1DF-F811970F1854}" type="slidenum">
              <a:rPr lang="en-US" smtClean="0"/>
              <a:t>6</a:t>
            </a:fld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567538" y="1594894"/>
            <a:ext cx="3572625" cy="4093101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Magnetic Disk 9"/>
          <p:cNvSpPr/>
          <p:nvPr/>
        </p:nvSpPr>
        <p:spPr>
          <a:xfrm>
            <a:off x="8077200" y="4084207"/>
            <a:ext cx="914400" cy="612648"/>
          </a:xfrm>
          <a:prstGeom prst="flowChartMagneticDisk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Database Storage</a:t>
            </a:r>
            <a:endParaRPr lang="en-US" sz="1200" dirty="0"/>
          </a:p>
        </p:txBody>
      </p:sp>
      <p:sp>
        <p:nvSpPr>
          <p:cNvPr id="11" name="Sequential Access Storage 10"/>
          <p:cNvSpPr/>
          <p:nvPr/>
        </p:nvSpPr>
        <p:spPr>
          <a:xfrm>
            <a:off x="6642008" y="5637143"/>
            <a:ext cx="612648" cy="612648"/>
          </a:xfrm>
          <a:prstGeom prst="flowChartMagneticTap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dirty="0" smtClean="0"/>
              <a:t>Archive</a:t>
            </a:r>
            <a:endParaRPr lang="en-US" sz="1200" dirty="0"/>
          </a:p>
        </p:txBody>
      </p:sp>
      <p:sp>
        <p:nvSpPr>
          <p:cNvPr id="13" name="Terminator 12"/>
          <p:cNvSpPr/>
          <p:nvPr/>
        </p:nvSpPr>
        <p:spPr>
          <a:xfrm>
            <a:off x="6652553" y="1924135"/>
            <a:ext cx="1572998" cy="566707"/>
          </a:xfrm>
          <a:prstGeom prst="flowChartTerminator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Client Application</a:t>
            </a:r>
          </a:p>
        </p:txBody>
      </p:sp>
      <p:sp>
        <p:nvSpPr>
          <p:cNvPr id="15" name="Predefined Process 14"/>
          <p:cNvSpPr/>
          <p:nvPr/>
        </p:nvSpPr>
        <p:spPr>
          <a:xfrm>
            <a:off x="2776776" y="2105555"/>
            <a:ext cx="1371490" cy="1064771"/>
          </a:xfrm>
          <a:prstGeom prst="flowChartPredefined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Beam Readout Process</a:t>
            </a:r>
          </a:p>
        </p:txBody>
      </p:sp>
      <p:sp>
        <p:nvSpPr>
          <p:cNvPr id="16" name="Internal Storage 15"/>
          <p:cNvSpPr/>
          <p:nvPr/>
        </p:nvSpPr>
        <p:spPr>
          <a:xfrm>
            <a:off x="3505200" y="3541115"/>
            <a:ext cx="1602465" cy="1922444"/>
          </a:xfrm>
          <a:prstGeom prst="flowChartInternalStorag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Internal (</a:t>
            </a:r>
            <a:r>
              <a:rPr lang="en-US" dirty="0" err="1" smtClean="0"/>
              <a:t>Realtime</a:t>
            </a:r>
            <a:r>
              <a:rPr lang="en-US" dirty="0" smtClean="0"/>
              <a:t>) Data Cache</a:t>
            </a:r>
            <a:endParaRPr lang="en-US" dirty="0"/>
          </a:p>
        </p:txBody>
      </p:sp>
      <p:sp>
        <p:nvSpPr>
          <p:cNvPr id="17" name="Preparation 16"/>
          <p:cNvSpPr/>
          <p:nvPr/>
        </p:nvSpPr>
        <p:spPr>
          <a:xfrm>
            <a:off x="6652553" y="570599"/>
            <a:ext cx="1562453" cy="794865"/>
          </a:xfrm>
          <a:prstGeom prst="flowChartPreparation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dirty="0" smtClean="0"/>
              <a:t>Configuration</a:t>
            </a:r>
          </a:p>
          <a:p>
            <a:pPr algn="ctr"/>
            <a:r>
              <a:rPr lang="en-US" sz="1200" dirty="0" smtClean="0"/>
              <a:t>Source</a:t>
            </a:r>
            <a:endParaRPr lang="en-US" sz="1200" dirty="0"/>
          </a:p>
        </p:txBody>
      </p:sp>
      <p:sp>
        <p:nvSpPr>
          <p:cNvPr id="19" name="Predefined Process 18"/>
          <p:cNvSpPr/>
          <p:nvPr/>
        </p:nvSpPr>
        <p:spPr>
          <a:xfrm>
            <a:off x="4421920" y="2105555"/>
            <a:ext cx="1371490" cy="1064771"/>
          </a:xfrm>
          <a:prstGeom prst="flowChartPredefined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Service</a:t>
            </a:r>
            <a:r>
              <a:rPr lang="en-US" dirty="0" smtClean="0"/>
              <a:t> Process</a:t>
            </a:r>
          </a:p>
        </p:txBody>
      </p:sp>
      <p:sp>
        <p:nvSpPr>
          <p:cNvPr id="20" name="Terminator 19"/>
          <p:cNvSpPr/>
          <p:nvPr/>
        </p:nvSpPr>
        <p:spPr>
          <a:xfrm>
            <a:off x="6642008" y="3358091"/>
            <a:ext cx="1572998" cy="566707"/>
          </a:xfrm>
          <a:prstGeom prst="flowChartTerminator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Database </a:t>
            </a:r>
            <a:r>
              <a:rPr lang="en-US" sz="1200" dirty="0" smtClean="0"/>
              <a:t>Application</a:t>
            </a:r>
          </a:p>
        </p:txBody>
      </p:sp>
      <p:sp>
        <p:nvSpPr>
          <p:cNvPr id="21" name="Terminator 20"/>
          <p:cNvSpPr/>
          <p:nvPr/>
        </p:nvSpPr>
        <p:spPr>
          <a:xfrm>
            <a:off x="6652553" y="4865651"/>
            <a:ext cx="1572998" cy="566707"/>
          </a:xfrm>
          <a:prstGeom prst="flowChartTermina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Logging </a:t>
            </a:r>
            <a:r>
              <a:rPr lang="en-US" sz="1200" dirty="0" smtClean="0"/>
              <a:t>Application</a:t>
            </a:r>
          </a:p>
        </p:txBody>
      </p:sp>
      <p:sp>
        <p:nvSpPr>
          <p:cNvPr id="24" name="Terminator 23"/>
          <p:cNvSpPr/>
          <p:nvPr/>
        </p:nvSpPr>
        <p:spPr>
          <a:xfrm>
            <a:off x="6804953" y="2076535"/>
            <a:ext cx="1572998" cy="566707"/>
          </a:xfrm>
          <a:prstGeom prst="flowChartTerminator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Client Application</a:t>
            </a:r>
          </a:p>
        </p:txBody>
      </p:sp>
      <p:sp>
        <p:nvSpPr>
          <p:cNvPr id="25" name="Terminator 24"/>
          <p:cNvSpPr/>
          <p:nvPr/>
        </p:nvSpPr>
        <p:spPr>
          <a:xfrm>
            <a:off x="6957353" y="2228935"/>
            <a:ext cx="1572998" cy="566707"/>
          </a:xfrm>
          <a:prstGeom prst="flowChartTerminator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Client Application</a:t>
            </a:r>
          </a:p>
        </p:txBody>
      </p:sp>
      <p:sp>
        <p:nvSpPr>
          <p:cNvPr id="26" name="Terminator 25"/>
          <p:cNvSpPr/>
          <p:nvPr/>
        </p:nvSpPr>
        <p:spPr>
          <a:xfrm>
            <a:off x="7109753" y="2381335"/>
            <a:ext cx="1572998" cy="566707"/>
          </a:xfrm>
          <a:prstGeom prst="flowChartTerminator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Client Applications</a:t>
            </a:r>
          </a:p>
        </p:txBody>
      </p:sp>
      <p:sp>
        <p:nvSpPr>
          <p:cNvPr id="29" name="Magnetic Disk 28"/>
          <p:cNvSpPr/>
          <p:nvPr/>
        </p:nvSpPr>
        <p:spPr>
          <a:xfrm>
            <a:off x="7463551" y="5637143"/>
            <a:ext cx="914400" cy="612648"/>
          </a:xfrm>
          <a:prstGeom prst="flowChartMagneticDisk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Storage</a:t>
            </a:r>
            <a:endParaRPr lang="en-US" sz="1200" dirty="0"/>
          </a:p>
        </p:txBody>
      </p:sp>
      <p:grpSp>
        <p:nvGrpSpPr>
          <p:cNvPr id="36" name="Group 35"/>
          <p:cNvGrpSpPr/>
          <p:nvPr/>
        </p:nvGrpSpPr>
        <p:grpSpPr>
          <a:xfrm>
            <a:off x="209790" y="1365464"/>
            <a:ext cx="1536990" cy="685800"/>
            <a:chOff x="209790" y="1365464"/>
            <a:chExt cx="1536990" cy="685800"/>
          </a:xfrm>
        </p:grpSpPr>
        <p:sp>
          <p:nvSpPr>
            <p:cNvPr id="30" name="Stored Data 29"/>
            <p:cNvSpPr/>
            <p:nvPr/>
          </p:nvSpPr>
          <p:spPr>
            <a:xfrm>
              <a:off x="209790" y="1469338"/>
              <a:ext cx="602596" cy="454797"/>
            </a:xfrm>
            <a:prstGeom prst="flowChartOnlineStorag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r"/>
              <a:r>
                <a:rPr lang="en-US" sz="800" dirty="0" smtClean="0"/>
                <a:t>Beam Dev</a:t>
              </a:r>
              <a:endParaRPr lang="en-US" sz="800" dirty="0"/>
            </a:p>
          </p:txBody>
        </p:sp>
        <p:sp>
          <p:nvSpPr>
            <p:cNvPr id="33" name="Merge 32"/>
            <p:cNvSpPr/>
            <p:nvPr/>
          </p:nvSpPr>
          <p:spPr>
            <a:xfrm rot="16200000">
              <a:off x="1060980" y="1365464"/>
              <a:ext cx="685800" cy="685800"/>
            </a:xfrm>
            <a:prstGeom prst="flowChartMerg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wrap="none" rtlCol="0" anchor="ctr"/>
            <a:lstStyle/>
            <a:p>
              <a:r>
                <a:rPr lang="en-US" sz="800" dirty="0" smtClean="0"/>
                <a:t>AD Front End</a:t>
              </a:r>
              <a:endParaRPr lang="en-US" sz="800" dirty="0"/>
            </a:p>
          </p:txBody>
        </p:sp>
        <p:cxnSp>
          <p:nvCxnSpPr>
            <p:cNvPr id="35" name="Straight Arrow Connector 34"/>
            <p:cNvCxnSpPr>
              <a:stCxn id="30" idx="3"/>
              <a:endCxn id="33" idx="0"/>
            </p:cNvCxnSpPr>
            <p:nvPr/>
          </p:nvCxnSpPr>
          <p:spPr>
            <a:xfrm>
              <a:off x="711953" y="1696737"/>
              <a:ext cx="349027" cy="11627"/>
            </a:xfrm>
            <a:prstGeom prst="straightConnector1">
              <a:avLst/>
            </a:prstGeom>
            <a:ln>
              <a:solidFill>
                <a:schemeClr val="tx1">
                  <a:alpha val="95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209790" y="2147942"/>
            <a:ext cx="1536990" cy="685800"/>
            <a:chOff x="209790" y="1365464"/>
            <a:chExt cx="1536990" cy="685800"/>
          </a:xfrm>
        </p:grpSpPr>
        <p:sp>
          <p:nvSpPr>
            <p:cNvPr id="38" name="Stored Data 37"/>
            <p:cNvSpPr/>
            <p:nvPr/>
          </p:nvSpPr>
          <p:spPr>
            <a:xfrm>
              <a:off x="209790" y="1469338"/>
              <a:ext cx="602596" cy="454797"/>
            </a:xfrm>
            <a:prstGeom prst="flowChartOnlineStorag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r"/>
              <a:r>
                <a:rPr lang="en-US" sz="800" dirty="0" smtClean="0"/>
                <a:t>Beam Dev</a:t>
              </a:r>
              <a:endParaRPr lang="en-US" sz="800" dirty="0"/>
            </a:p>
          </p:txBody>
        </p:sp>
        <p:sp>
          <p:nvSpPr>
            <p:cNvPr id="39" name="Merge 38"/>
            <p:cNvSpPr/>
            <p:nvPr/>
          </p:nvSpPr>
          <p:spPr>
            <a:xfrm rot="16200000">
              <a:off x="1060980" y="1365464"/>
              <a:ext cx="685800" cy="685800"/>
            </a:xfrm>
            <a:prstGeom prst="flowChartMerg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wrap="none" rtlCol="0" anchor="ctr"/>
            <a:lstStyle/>
            <a:p>
              <a:r>
                <a:rPr lang="en-US" sz="800" dirty="0" smtClean="0"/>
                <a:t>AD Front End</a:t>
              </a:r>
              <a:endParaRPr lang="en-US" sz="800" dirty="0"/>
            </a:p>
          </p:txBody>
        </p:sp>
        <p:cxnSp>
          <p:nvCxnSpPr>
            <p:cNvPr id="40" name="Straight Arrow Connector 39"/>
            <p:cNvCxnSpPr>
              <a:stCxn id="38" idx="3"/>
              <a:endCxn id="39" idx="0"/>
            </p:cNvCxnSpPr>
            <p:nvPr/>
          </p:nvCxnSpPr>
          <p:spPr>
            <a:xfrm>
              <a:off x="711953" y="1696737"/>
              <a:ext cx="349027" cy="11627"/>
            </a:xfrm>
            <a:prstGeom prst="straightConnector1">
              <a:avLst/>
            </a:prstGeom>
            <a:ln>
              <a:solidFill>
                <a:schemeClr val="tx1">
                  <a:alpha val="95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209791" y="2948042"/>
            <a:ext cx="1536990" cy="685800"/>
            <a:chOff x="209790" y="1365464"/>
            <a:chExt cx="1536990" cy="685800"/>
          </a:xfrm>
        </p:grpSpPr>
        <p:sp>
          <p:nvSpPr>
            <p:cNvPr id="42" name="Stored Data 41"/>
            <p:cNvSpPr/>
            <p:nvPr/>
          </p:nvSpPr>
          <p:spPr>
            <a:xfrm>
              <a:off x="209790" y="1469338"/>
              <a:ext cx="602596" cy="454797"/>
            </a:xfrm>
            <a:prstGeom prst="flowChartOnlineStorag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r"/>
              <a:r>
                <a:rPr lang="en-US" sz="800" dirty="0" smtClean="0"/>
                <a:t>Beam Dev</a:t>
              </a:r>
              <a:endParaRPr lang="en-US" sz="800" dirty="0"/>
            </a:p>
          </p:txBody>
        </p:sp>
        <p:sp>
          <p:nvSpPr>
            <p:cNvPr id="43" name="Merge 42"/>
            <p:cNvSpPr/>
            <p:nvPr/>
          </p:nvSpPr>
          <p:spPr>
            <a:xfrm rot="16200000">
              <a:off x="1060980" y="1365464"/>
              <a:ext cx="685800" cy="685800"/>
            </a:xfrm>
            <a:prstGeom prst="flowChartMerg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wrap="none" rtlCol="0" anchor="ctr"/>
            <a:lstStyle/>
            <a:p>
              <a:r>
                <a:rPr lang="en-US" sz="800" dirty="0" smtClean="0"/>
                <a:t>AD Front End</a:t>
              </a:r>
              <a:endParaRPr lang="en-US" sz="800" dirty="0"/>
            </a:p>
          </p:txBody>
        </p:sp>
        <p:cxnSp>
          <p:nvCxnSpPr>
            <p:cNvPr id="44" name="Straight Arrow Connector 43"/>
            <p:cNvCxnSpPr>
              <a:stCxn id="42" idx="3"/>
              <a:endCxn id="43" idx="0"/>
            </p:cNvCxnSpPr>
            <p:nvPr/>
          </p:nvCxnSpPr>
          <p:spPr>
            <a:xfrm>
              <a:off x="711953" y="1696737"/>
              <a:ext cx="349027" cy="11627"/>
            </a:xfrm>
            <a:prstGeom prst="straightConnector1">
              <a:avLst/>
            </a:prstGeom>
            <a:ln>
              <a:solidFill>
                <a:schemeClr val="tx1">
                  <a:alpha val="95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196291" y="4522751"/>
            <a:ext cx="1536990" cy="685800"/>
            <a:chOff x="209790" y="1365464"/>
            <a:chExt cx="1536990" cy="685800"/>
          </a:xfrm>
        </p:grpSpPr>
        <p:sp>
          <p:nvSpPr>
            <p:cNvPr id="46" name="Stored Data 45"/>
            <p:cNvSpPr/>
            <p:nvPr/>
          </p:nvSpPr>
          <p:spPr>
            <a:xfrm>
              <a:off x="209790" y="1469338"/>
              <a:ext cx="602596" cy="454797"/>
            </a:xfrm>
            <a:prstGeom prst="flowChartOnlineStorag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r"/>
              <a:r>
                <a:rPr lang="en-US" sz="800" dirty="0" smtClean="0"/>
                <a:t>Beam Dev</a:t>
              </a:r>
              <a:endParaRPr lang="en-US" sz="800" dirty="0"/>
            </a:p>
          </p:txBody>
        </p:sp>
        <p:sp>
          <p:nvSpPr>
            <p:cNvPr id="47" name="Merge 46"/>
            <p:cNvSpPr/>
            <p:nvPr/>
          </p:nvSpPr>
          <p:spPr>
            <a:xfrm rot="16200000">
              <a:off x="1060980" y="1365464"/>
              <a:ext cx="685800" cy="685800"/>
            </a:xfrm>
            <a:prstGeom prst="flowChartMerg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wrap="none" rtlCol="0" anchor="ctr"/>
            <a:lstStyle/>
            <a:p>
              <a:r>
                <a:rPr lang="en-US" sz="800" dirty="0" smtClean="0"/>
                <a:t>AD Front End</a:t>
              </a:r>
              <a:endParaRPr lang="en-US" sz="800" dirty="0"/>
            </a:p>
          </p:txBody>
        </p:sp>
        <p:cxnSp>
          <p:nvCxnSpPr>
            <p:cNvPr id="48" name="Straight Arrow Connector 47"/>
            <p:cNvCxnSpPr>
              <a:stCxn id="46" idx="3"/>
              <a:endCxn id="47" idx="0"/>
            </p:cNvCxnSpPr>
            <p:nvPr/>
          </p:nvCxnSpPr>
          <p:spPr>
            <a:xfrm>
              <a:off x="711953" y="1696737"/>
              <a:ext cx="349027" cy="11627"/>
            </a:xfrm>
            <a:prstGeom prst="straightConnector1">
              <a:avLst/>
            </a:prstGeom>
            <a:ln>
              <a:solidFill>
                <a:schemeClr val="tx1">
                  <a:alpha val="95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2" name="Elbow Connector 51"/>
          <p:cNvCxnSpPr>
            <a:stCxn id="33" idx="2"/>
            <a:endCxn id="15" idx="1"/>
          </p:cNvCxnSpPr>
          <p:nvPr/>
        </p:nvCxnSpPr>
        <p:spPr>
          <a:xfrm>
            <a:off x="1746780" y="1708364"/>
            <a:ext cx="1029996" cy="929577"/>
          </a:xfrm>
          <a:prstGeom prst="bentConnector3">
            <a:avLst>
              <a:gd name="adj1" fmla="val 50000"/>
            </a:avLst>
          </a:prstGeom>
          <a:ln>
            <a:solidFill>
              <a:srgbClr val="FFFFFF">
                <a:alpha val="95000"/>
              </a:srgbClr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Elbow Connector 52"/>
          <p:cNvCxnSpPr>
            <a:stCxn id="39" idx="2"/>
            <a:endCxn id="15" idx="1"/>
          </p:cNvCxnSpPr>
          <p:nvPr/>
        </p:nvCxnSpPr>
        <p:spPr>
          <a:xfrm>
            <a:off x="1746780" y="2490842"/>
            <a:ext cx="1029996" cy="147099"/>
          </a:xfrm>
          <a:prstGeom prst="bentConnector3">
            <a:avLst>
              <a:gd name="adj1" fmla="val 50000"/>
            </a:avLst>
          </a:prstGeom>
          <a:ln>
            <a:solidFill>
              <a:srgbClr val="FFFFFF">
                <a:alpha val="95000"/>
              </a:srgbClr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Elbow Connector 55"/>
          <p:cNvCxnSpPr>
            <a:stCxn id="43" idx="2"/>
          </p:cNvCxnSpPr>
          <p:nvPr/>
        </p:nvCxnSpPr>
        <p:spPr>
          <a:xfrm flipV="1">
            <a:off x="1746781" y="2637941"/>
            <a:ext cx="1029995" cy="653001"/>
          </a:xfrm>
          <a:prstGeom prst="bentConnector3">
            <a:avLst>
              <a:gd name="adj1" fmla="val 50000"/>
            </a:avLst>
          </a:prstGeom>
          <a:ln>
            <a:solidFill>
              <a:srgbClr val="FFFFFF">
                <a:alpha val="95000"/>
              </a:srgbClr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Elbow Connector 58"/>
          <p:cNvCxnSpPr>
            <a:stCxn id="47" idx="2"/>
            <a:endCxn id="15" idx="1"/>
          </p:cNvCxnSpPr>
          <p:nvPr/>
        </p:nvCxnSpPr>
        <p:spPr>
          <a:xfrm flipV="1">
            <a:off x="1733281" y="2637941"/>
            <a:ext cx="1043495" cy="2227710"/>
          </a:xfrm>
          <a:prstGeom prst="bentConnector3">
            <a:avLst>
              <a:gd name="adj1" fmla="val 50000"/>
            </a:avLst>
          </a:prstGeom>
          <a:ln>
            <a:solidFill>
              <a:srgbClr val="FFFFFF">
                <a:alpha val="95000"/>
              </a:srgbClr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hape 66"/>
          <p:cNvCxnSpPr>
            <a:endCxn id="16" idx="1"/>
          </p:cNvCxnSpPr>
          <p:nvPr/>
        </p:nvCxnSpPr>
        <p:spPr>
          <a:xfrm rot="16200000" flipH="1">
            <a:off x="2552623" y="3549759"/>
            <a:ext cx="1332011" cy="573144"/>
          </a:xfrm>
          <a:prstGeom prst="bentConnector2">
            <a:avLst/>
          </a:prstGeom>
          <a:ln>
            <a:solidFill>
              <a:srgbClr val="FFFFFF">
                <a:alpha val="95000"/>
              </a:srgb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hape 67"/>
          <p:cNvCxnSpPr>
            <a:stCxn id="16" idx="3"/>
          </p:cNvCxnSpPr>
          <p:nvPr/>
        </p:nvCxnSpPr>
        <p:spPr>
          <a:xfrm flipV="1">
            <a:off x="5107665" y="3170326"/>
            <a:ext cx="401613" cy="1332011"/>
          </a:xfrm>
          <a:prstGeom prst="bentConnector2">
            <a:avLst/>
          </a:prstGeom>
          <a:ln>
            <a:solidFill>
              <a:srgbClr val="FFFFFF">
                <a:alpha val="95000"/>
              </a:srgb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hape 70"/>
          <p:cNvCxnSpPr>
            <a:stCxn id="17" idx="1"/>
            <a:endCxn id="15" idx="0"/>
          </p:cNvCxnSpPr>
          <p:nvPr/>
        </p:nvCxnSpPr>
        <p:spPr>
          <a:xfrm rot="10800000" flipV="1">
            <a:off x="3462521" y="968031"/>
            <a:ext cx="3190032" cy="1137523"/>
          </a:xfrm>
          <a:prstGeom prst="bentConnector2">
            <a:avLst/>
          </a:prstGeom>
          <a:ln>
            <a:solidFill>
              <a:srgbClr val="FFFFFF">
                <a:alpha val="95000"/>
              </a:srgb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hape 74"/>
          <p:cNvCxnSpPr>
            <a:stCxn id="17" idx="1"/>
            <a:endCxn id="19" idx="0"/>
          </p:cNvCxnSpPr>
          <p:nvPr/>
        </p:nvCxnSpPr>
        <p:spPr>
          <a:xfrm rot="10800000" flipV="1">
            <a:off x="5107665" y="968031"/>
            <a:ext cx="1544888" cy="1137523"/>
          </a:xfrm>
          <a:prstGeom prst="bentConnector2">
            <a:avLst/>
          </a:prstGeom>
          <a:ln>
            <a:solidFill>
              <a:srgbClr val="FFFFFF">
                <a:alpha val="95000"/>
              </a:srgb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Elbow Connector 77"/>
          <p:cNvCxnSpPr>
            <a:stCxn id="19" idx="3"/>
            <a:endCxn id="26" idx="1"/>
          </p:cNvCxnSpPr>
          <p:nvPr/>
        </p:nvCxnSpPr>
        <p:spPr>
          <a:xfrm>
            <a:off x="5793410" y="2637941"/>
            <a:ext cx="1316343" cy="26748"/>
          </a:xfrm>
          <a:prstGeom prst="bentConnector3">
            <a:avLst>
              <a:gd name="adj1" fmla="val 40778"/>
            </a:avLst>
          </a:prstGeom>
          <a:ln>
            <a:solidFill>
              <a:srgbClr val="FFFFFF">
                <a:alpha val="95000"/>
              </a:srgbClr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Elbow Connector 80"/>
          <p:cNvCxnSpPr>
            <a:stCxn id="19" idx="3"/>
            <a:endCxn id="20" idx="1"/>
          </p:cNvCxnSpPr>
          <p:nvPr/>
        </p:nvCxnSpPr>
        <p:spPr>
          <a:xfrm>
            <a:off x="5793410" y="2637941"/>
            <a:ext cx="848598" cy="1003504"/>
          </a:xfrm>
          <a:prstGeom prst="bentConnector3">
            <a:avLst>
              <a:gd name="adj1" fmla="val 63204"/>
            </a:avLst>
          </a:prstGeom>
          <a:ln>
            <a:solidFill>
              <a:srgbClr val="FFFFFF">
                <a:alpha val="95000"/>
              </a:srgbClr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Elbow Connector 83"/>
          <p:cNvCxnSpPr>
            <a:stCxn id="19" idx="3"/>
            <a:endCxn id="21" idx="1"/>
          </p:cNvCxnSpPr>
          <p:nvPr/>
        </p:nvCxnSpPr>
        <p:spPr>
          <a:xfrm>
            <a:off x="5793410" y="2637941"/>
            <a:ext cx="859143" cy="2511064"/>
          </a:xfrm>
          <a:prstGeom prst="bentConnector3">
            <a:avLst>
              <a:gd name="adj1" fmla="val 63042"/>
            </a:avLst>
          </a:prstGeom>
          <a:ln>
            <a:solidFill>
              <a:srgbClr val="FFFFFF">
                <a:alpha val="95000"/>
              </a:srgbClr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Requirement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Beam spills (or other accelerator events) be recorded and logged with universal time stamping</a:t>
            </a:r>
          </a:p>
          <a:p>
            <a:r>
              <a:rPr lang="en-US" dirty="0" smtClean="0"/>
              <a:t>Beam spill information (</a:t>
            </a:r>
            <a:r>
              <a:rPr lang="en-US" dirty="0" err="1" smtClean="0"/>
              <a:t>POTs</a:t>
            </a:r>
            <a:r>
              <a:rPr lang="en-US" dirty="0" smtClean="0"/>
              <a:t>, beam position, etc..) correlated to specific spill time and reported </a:t>
            </a:r>
            <a:br>
              <a:rPr lang="en-US" dirty="0" smtClean="0"/>
            </a:br>
            <a:r>
              <a:rPr lang="en-US" dirty="0" smtClean="0"/>
              <a:t>(with multiple source devices) </a:t>
            </a:r>
          </a:p>
          <a:p>
            <a:r>
              <a:rPr lang="en-US" dirty="0" smtClean="0"/>
              <a:t>Configurable with event and device lists</a:t>
            </a:r>
          </a:p>
          <a:p>
            <a:r>
              <a:rPr lang="en-US" dirty="0" smtClean="0"/>
              <a:t>Less critical information also correlated with beam spill</a:t>
            </a:r>
          </a:p>
          <a:p>
            <a:r>
              <a:rPr lang="en-US" dirty="0" smtClean="0"/>
              <a:t>All information logged to a common (</a:t>
            </a:r>
            <a:r>
              <a:rPr lang="en-US" dirty="0" err="1" smtClean="0"/>
              <a:t>nusoft</a:t>
            </a:r>
            <a:r>
              <a:rPr lang="en-US" dirty="0" smtClean="0"/>
              <a:t>) database</a:t>
            </a:r>
          </a:p>
          <a:p>
            <a:r>
              <a:rPr lang="en-US" dirty="0" smtClean="0"/>
              <a:t>All information logged to common files in common format</a:t>
            </a:r>
          </a:p>
          <a:p>
            <a:r>
              <a:rPr lang="en-US" dirty="0" smtClean="0"/>
              <a:t>Recent information available to online/</a:t>
            </a:r>
            <a:r>
              <a:rPr lang="en-US" dirty="0" err="1" smtClean="0"/>
              <a:t>nearline</a:t>
            </a:r>
            <a:r>
              <a:rPr lang="en-US" dirty="0" smtClean="0"/>
              <a:t> systems</a:t>
            </a:r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NuComp 16Mar2011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A.Norman, FNAL-CD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0B30-B9C5-C84F-A1DF-F811970F1854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Differences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Main differences from current </a:t>
            </a:r>
            <a:r>
              <a:rPr lang="en-US" dirty="0" err="1" smtClean="0"/>
              <a:t>Minos/MiniBooNE</a:t>
            </a:r>
            <a:r>
              <a:rPr lang="en-US" dirty="0" smtClean="0"/>
              <a:t> systems:</a:t>
            </a:r>
          </a:p>
          <a:p>
            <a:pPr lvl="1"/>
            <a:r>
              <a:rPr lang="en-US" dirty="0" smtClean="0"/>
              <a:t>Information available in real time to DAQ/Monitoring Clients</a:t>
            </a:r>
          </a:p>
          <a:p>
            <a:pPr lvl="2"/>
            <a:r>
              <a:rPr lang="en-US" dirty="0" smtClean="0"/>
              <a:t>Fast retrieval of current spill information</a:t>
            </a:r>
            <a:br>
              <a:rPr lang="en-US" dirty="0" smtClean="0"/>
            </a:br>
            <a:r>
              <a:rPr lang="en-US" dirty="0" smtClean="0"/>
              <a:t>(latency ~50-100ms)</a:t>
            </a:r>
          </a:p>
          <a:p>
            <a:pPr lvl="2"/>
            <a:r>
              <a:rPr lang="en-US" dirty="0" smtClean="0"/>
              <a:t>Maximum delay between accelerator event and record ready for retrieval into experiment system (for inclusion in DAQ systems) ~ 20-30 seconds</a:t>
            </a:r>
          </a:p>
          <a:p>
            <a:pPr lvl="2"/>
            <a:r>
              <a:rPr lang="en-US" dirty="0" smtClean="0"/>
              <a:t>Online history buffer for monitoring (allows for monitoring clients with limited history)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NuComp 16Mar2011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A.Norman, FNAL-CD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0B30-B9C5-C84F-A1DF-F811970F1854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Differences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Improved time stamping:</a:t>
            </a:r>
          </a:p>
          <a:p>
            <a:pPr lvl="1"/>
            <a:r>
              <a:rPr lang="en-US" dirty="0" smtClean="0"/>
              <a:t>Current systems use a combination of time stamping methods ranging from:</a:t>
            </a:r>
          </a:p>
          <a:p>
            <a:pPr lvl="2"/>
            <a:r>
              <a:rPr lang="en-US" dirty="0" smtClean="0"/>
              <a:t>H</a:t>
            </a:r>
            <a:r>
              <a:rPr lang="en-US" dirty="0" smtClean="0"/>
              <a:t>igh precision (</a:t>
            </a:r>
            <a:r>
              <a:rPr lang="en-US" dirty="0" err="1" smtClean="0"/>
              <a:t>realtime</a:t>
            </a:r>
            <a:r>
              <a:rPr lang="en-US" dirty="0" smtClean="0"/>
              <a:t>) hardware</a:t>
            </a:r>
          </a:p>
          <a:p>
            <a:pPr lvl="2"/>
            <a:r>
              <a:rPr lang="en-US" dirty="0" smtClean="0"/>
              <a:t>Software “timer” based</a:t>
            </a:r>
          </a:p>
          <a:p>
            <a:pPr lvl="1"/>
            <a:r>
              <a:rPr lang="en-US" dirty="0" smtClean="0"/>
              <a:t>New System will provide:</a:t>
            </a:r>
          </a:p>
          <a:p>
            <a:pPr lvl="2"/>
            <a:r>
              <a:rPr lang="en-US" dirty="0" smtClean="0"/>
              <a:t>Common/Universal time stamping</a:t>
            </a:r>
          </a:p>
          <a:p>
            <a:pPr lvl="3"/>
            <a:r>
              <a:rPr lang="en-US" dirty="0" smtClean="0"/>
              <a:t>Conversion between device time stamps and bases</a:t>
            </a:r>
          </a:p>
          <a:p>
            <a:pPr lvl="3"/>
            <a:r>
              <a:rPr lang="en-US" dirty="0" smtClean="0"/>
              <a:t>Single time base for record storage</a:t>
            </a:r>
          </a:p>
          <a:p>
            <a:pPr lvl="3"/>
            <a:r>
              <a:rPr lang="en-US" dirty="0" smtClean="0"/>
              <a:t>Reporting in common time bases</a:t>
            </a:r>
          </a:p>
          <a:p>
            <a:pPr lvl="2"/>
            <a:r>
              <a:rPr lang="en-US" dirty="0" smtClean="0"/>
              <a:t>Accelerator events reported with both</a:t>
            </a:r>
          </a:p>
          <a:p>
            <a:pPr lvl="3"/>
            <a:r>
              <a:rPr lang="en-US" dirty="0" smtClean="0"/>
              <a:t>Universal time &amp; </a:t>
            </a:r>
            <a:endParaRPr lang="en-US" dirty="0" smtClean="0"/>
          </a:p>
          <a:p>
            <a:pPr lvl="3"/>
            <a:r>
              <a:rPr lang="en-US" dirty="0" smtClean="0"/>
              <a:t>“</a:t>
            </a:r>
            <a:r>
              <a:rPr lang="en-US" dirty="0" smtClean="0"/>
              <a:t>T</a:t>
            </a:r>
            <a:r>
              <a:rPr lang="en-US" dirty="0" smtClean="0"/>
              <a:t>ime into </a:t>
            </a:r>
            <a:r>
              <a:rPr lang="en-US" dirty="0" err="1" smtClean="0"/>
              <a:t>supercycle</a:t>
            </a:r>
            <a:r>
              <a:rPr lang="en-US" dirty="0" smtClean="0"/>
              <a:t>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NuComp 16Mar2011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A.Norman, FNAL-CD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0B30-B9C5-C84F-A1DF-F811970F1854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hibit">
  <a:themeElements>
    <a:clrScheme name="Exhibit">
      <a:dk1>
        <a:sysClr val="windowText" lastClr="000000"/>
      </a:dk1>
      <a:lt1>
        <a:sysClr val="window" lastClr="FFFFFF"/>
      </a:lt1>
      <a:dk2>
        <a:srgbClr val="1C3264"/>
      </a:dk2>
      <a:lt2>
        <a:srgbClr val="CCCCCC"/>
      </a:lt2>
      <a:accent1>
        <a:srgbClr val="3399FF"/>
      </a:accent1>
      <a:accent2>
        <a:srgbClr val="69FFFF"/>
      </a:accent2>
      <a:accent3>
        <a:srgbClr val="CCFF33"/>
      </a:accent3>
      <a:accent4>
        <a:srgbClr val="3333FF"/>
      </a:accent4>
      <a:accent5>
        <a:srgbClr val="9933FF"/>
      </a:accent5>
      <a:accent6>
        <a:srgbClr val="FF33FF"/>
      </a:accent6>
      <a:hlink>
        <a:srgbClr val="6699FF"/>
      </a:hlink>
      <a:folHlink>
        <a:srgbClr val="9999CC"/>
      </a:folHlink>
    </a:clrScheme>
    <a:fontScheme name="Exhibit">
      <a:majorFont>
        <a:latin typeface="Corbel"/>
        <a:ea typeface=""/>
        <a:cs typeface=""/>
        <a:font script="Jpan" typeface="ＭＳ Ｐゴシック"/>
      </a:majorFont>
      <a:minorFont>
        <a:latin typeface="Corbel"/>
        <a:ea typeface=""/>
        <a:cs typeface=""/>
        <a:font script="Jpan" typeface="ＭＳ Ｐゴシック"/>
      </a:minorFont>
    </a:fontScheme>
    <a:fmtScheme name="Exhibi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0000"/>
                <a:satMod val="110000"/>
                <a:lumMod val="70000"/>
              </a:schemeClr>
            </a:gs>
            <a:gs pos="50000">
              <a:schemeClr val="phClr">
                <a:tint val="80000"/>
                <a:satMod val="135000"/>
              </a:schemeClr>
            </a:gs>
            <a:gs pos="100000">
              <a:schemeClr val="phClr">
                <a:tint val="3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10000"/>
                <a:lumMod val="70000"/>
              </a:schemeClr>
            </a:gs>
            <a:gs pos="65000">
              <a:schemeClr val="phClr">
                <a:shade val="90000"/>
                <a:satMod val="200000"/>
                <a:lumMod val="110000"/>
              </a:schemeClr>
            </a:gs>
            <a:gs pos="100000">
              <a:schemeClr val="phClr">
                <a:tint val="90000"/>
                <a:shade val="100000"/>
                <a:satMod val="250000"/>
                <a:lumMod val="150000"/>
              </a:schemeClr>
            </a:gs>
          </a:gsLst>
          <a:lin ang="16200000" scaled="1"/>
        </a:gradFill>
      </a:fillStyleLst>
      <a:lnStyleLst>
        <a:ln w="31750" cap="flat" cmpd="sng" algn="ctr">
          <a:solidFill>
            <a:schemeClr val="phClr"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alpha val="95000"/>
            </a:schemeClr>
          </a:solidFill>
          <a:prstDash val="solid"/>
        </a:ln>
        <a:ln w="50800" cap="flat" cmpd="sng" algn="ctr">
          <a:solidFill>
            <a:schemeClr val="phClr">
              <a:alpha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5000" endPos="15000" dist="50800" dir="5400000" sy="-100000" rotWithShape="0"/>
          </a:effectLst>
        </a:effectStyle>
        <a:effectStyle>
          <a:effectLst>
            <a:innerShdw blurRad="76200" dist="25400" dir="5400000">
              <a:srgbClr val="FFFFFF">
                <a:alpha val="50000"/>
              </a:srgbClr>
            </a:innerShdw>
            <a:outerShdw blurRad="254000" dist="254000" dir="5400000" sx="90000" sy="-30000" rotWithShape="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  <a:lumMod val="30000"/>
              </a:schemeClr>
              <a:schemeClr val="phClr">
                <a:tint val="70000"/>
                <a:satMod val="500000"/>
                <a:lumMod val="5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Exhibit.thmx</Template>
  <TotalTime>175</TotalTime>
  <Words>846</Words>
  <Application>Microsoft Macintosh PowerPoint</Application>
  <PresentationFormat>On-screen Show (4:3)</PresentationFormat>
  <Paragraphs>128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Exhibit</vt:lpstr>
      <vt:lpstr>Intensity Frontier Common Beams Data Initiative</vt:lpstr>
      <vt:lpstr>Overview</vt:lpstr>
      <vt:lpstr>In Progress</vt:lpstr>
      <vt:lpstr>Overview of Draft Requirements</vt:lpstr>
      <vt:lpstr>System Overview</vt:lpstr>
      <vt:lpstr>Slide 6</vt:lpstr>
      <vt:lpstr>Key Requirement</vt:lpstr>
      <vt:lpstr>Key Differences</vt:lpstr>
      <vt:lpstr>Key Differences (cont)</vt:lpstr>
      <vt:lpstr>Key Differences (cont)</vt:lpstr>
      <vt:lpstr>Next Steps</vt:lpstr>
    </vt:vector>
  </TitlesOfParts>
  <Company>Fermilab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Intensity Frontier Common Beams Data Initiative</dc:title>
  <dc:creator>Andrew J Norman</dc:creator>
  <cp:lastModifiedBy>Andrew J Norman</cp:lastModifiedBy>
  <cp:revision>5</cp:revision>
  <cp:lastPrinted>2011-03-16T19:29:32Z</cp:lastPrinted>
  <dcterms:created xsi:type="dcterms:W3CDTF">2011-03-16T16:44:01Z</dcterms:created>
  <dcterms:modified xsi:type="dcterms:W3CDTF">2011-03-16T19:39:10Z</dcterms:modified>
</cp:coreProperties>
</file>