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9" r:id="rId1"/>
  </p:sldMasterIdLst>
  <p:notesMasterIdLst>
    <p:notesMasterId r:id="rId11"/>
  </p:notesMasterIdLst>
  <p:sldIdLst>
    <p:sldId id="256" r:id="rId2"/>
    <p:sldId id="258" r:id="rId3"/>
    <p:sldId id="264" r:id="rId4"/>
    <p:sldId id="265" r:id="rId5"/>
    <p:sldId id="259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8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C39A4A08-E121-496E-A759-2B1A407FD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7E58D-942C-473C-8B87-823A7C8ED253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/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FFBF743-8860-4CEA-900E-1381C92B98A4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ermi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4550" y="0"/>
            <a:ext cx="679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0"/>
            <a:ext cx="215265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3055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28600" y="762000"/>
            <a:ext cx="8153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027" name="Picture 10" descr="Fermi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-228600"/>
            <a:ext cx="914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610600" cy="55626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464550" y="0"/>
            <a:ext cx="679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800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99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rgbClr val="378614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FF3300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Indian Institutions and Fermilab Collaboration on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High Intensity Proton Accelerator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(Project-X) 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Shekhar Mishra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Project-X, Fermilab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International Collaboration Coordinator</a:t>
            </a:r>
          </a:p>
          <a:p>
            <a:pPr eaLnBrk="1" hangingPunct="1">
              <a:defRPr/>
            </a:pPr>
            <a:r>
              <a:rPr lang="en-US" sz="1400" dirty="0" smtClean="0">
                <a:ea typeface="+mn-ea"/>
                <a:cs typeface="+mn-cs"/>
              </a:rPr>
              <a:t>Talk Given at BARC/DAE March 23</a:t>
            </a:r>
            <a:r>
              <a:rPr lang="en-US" sz="1400" baseline="30000" dirty="0" smtClean="0">
                <a:ea typeface="+mn-ea"/>
                <a:cs typeface="+mn-cs"/>
              </a:rPr>
              <a:t>rd</a:t>
            </a:r>
            <a:r>
              <a:rPr lang="en-US" sz="1400" dirty="0" smtClean="0">
                <a:ea typeface="+mn-ea"/>
                <a:cs typeface="+mn-cs"/>
              </a:rPr>
              <a:t>, 2011</a:t>
            </a:r>
            <a:endParaRPr lang="en-US" sz="1400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650 MHz Cryomodules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650 MHz cryomodule design collaboration </a:t>
            </a:r>
          </a:p>
          <a:p>
            <a:pPr lvl="1" eaLnBrk="1" hangingPunct="1"/>
            <a:r>
              <a:rPr lang="en-US" smtClean="0"/>
              <a:t>Fermilab, RRCAT </a:t>
            </a:r>
          </a:p>
          <a:p>
            <a:pPr eaLnBrk="1" hangingPunct="1"/>
            <a:r>
              <a:rPr lang="en-US" smtClean="0"/>
              <a:t>650 MHz cryomodule team leaders</a:t>
            </a:r>
          </a:p>
          <a:p>
            <a:pPr lvl="1" eaLnBrk="1" hangingPunct="1"/>
            <a:r>
              <a:rPr lang="en-US" smtClean="0"/>
              <a:t>Tom Peterson (650 MHz cryomodule subproject manager) </a:t>
            </a:r>
          </a:p>
          <a:p>
            <a:pPr lvl="1" eaLnBrk="1" hangingPunct="1"/>
            <a:r>
              <a:rPr lang="en-US" smtClean="0"/>
              <a:t>Camille Ginsburg (650 MHz cavity subproject manager) </a:t>
            </a:r>
          </a:p>
          <a:p>
            <a:pPr lvl="1" eaLnBrk="1" hangingPunct="1"/>
            <a:r>
              <a:rPr lang="en-US" smtClean="0"/>
              <a:t>Yuriy Orlov (Fermilab 650 MHz cryomodule point of contact) </a:t>
            </a:r>
          </a:p>
          <a:p>
            <a:pPr lvl="1" eaLnBrk="1" hangingPunct="1"/>
            <a:r>
              <a:rPr lang="en-US" smtClean="0"/>
              <a:t>Prashant Khare (Indian Institutions 650 MHz cryomodule point of contact)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CM Functional Requirements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000"/>
              <a:t>Among the important 650 MHz cryomodule functional requirements (but not an all-inclusive list) are the following: </a:t>
            </a:r>
          </a:p>
          <a:p>
            <a:pPr lvl="1"/>
            <a:r>
              <a:rPr lang="en-US" sz="1800"/>
              <a:t>Provide the required insulating and beam vacuum reliably </a:t>
            </a:r>
          </a:p>
          <a:p>
            <a:pPr lvl="1"/>
            <a:r>
              <a:rPr lang="en-US" sz="1800"/>
              <a:t>Minimize cavity vibration and coupling of external sources to cavities </a:t>
            </a:r>
          </a:p>
          <a:p>
            <a:pPr lvl="2"/>
            <a:r>
              <a:rPr lang="en-US" sz="1600"/>
              <a:t>CW operation and RF power tightly constrain cavity tune and microphonics</a:t>
            </a:r>
          </a:p>
          <a:p>
            <a:pPr lvl="1"/>
            <a:r>
              <a:rPr lang="en-US" sz="1800"/>
              <a:t>Provide good cavity alignment (&lt;0.5 mm) </a:t>
            </a:r>
          </a:p>
          <a:p>
            <a:pPr lvl="1"/>
            <a:r>
              <a:rPr lang="en-US" sz="1800"/>
              <a:t>Allow removal of up to 250 W at 2 K per cryomodule </a:t>
            </a:r>
          </a:p>
          <a:p>
            <a:pPr lvl="2"/>
            <a:r>
              <a:rPr lang="en-US" sz="1600"/>
              <a:t>Requires revising TESLA/ILC pipe sizes and configurations </a:t>
            </a:r>
          </a:p>
          <a:p>
            <a:pPr lvl="1"/>
            <a:r>
              <a:rPr lang="en-US" sz="1800"/>
              <a:t>Intercept significant heat loads at intermediate temperatures above 2.0 K to the extent possible in full CW operation </a:t>
            </a:r>
          </a:p>
          <a:p>
            <a:pPr lvl="1"/>
            <a:r>
              <a:rPr lang="en-US" sz="1800"/>
              <a:t>Provide high reliability in all aspects of the cryomodule (vacuum, alignment stability, mechanics, instrumentation) including after thermal cycles </a:t>
            </a:r>
          </a:p>
          <a:p>
            <a:pPr lvl="1"/>
            <a:r>
              <a:rPr lang="en-US" sz="1800"/>
              <a:t>Provide excellent magnetic shielding for high Q0</a:t>
            </a:r>
          </a:p>
          <a:p>
            <a:pPr lvl="1"/>
            <a:r>
              <a:rPr lang="en-US" sz="1800"/>
              <a:t>Minimize cost (construction and operational)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Status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r>
              <a:rPr lang="en-US"/>
              <a:t>Various cryomodule designs from laboratories around the world have been reviewed by Fermilab and RRCAT to understand “the state of the art” and to supplement our design concepts </a:t>
            </a:r>
          </a:p>
          <a:p>
            <a:pPr lvl="1" eaLnBrk="1" hangingPunct="1"/>
            <a:r>
              <a:rPr lang="en-US"/>
              <a:t>Designs differ due to various kinds of requirements </a:t>
            </a:r>
          </a:p>
          <a:p>
            <a:pPr lvl="1" eaLnBrk="1" hangingPunct="1"/>
            <a:r>
              <a:rPr lang="en-US"/>
              <a:t>Generally means adapting but not copying design concepts for Project X </a:t>
            </a:r>
          </a:p>
          <a:p>
            <a:pPr eaLnBrk="1" hangingPunct="1"/>
            <a:r>
              <a:rPr lang="en-US"/>
              <a:t>Overall mechanical and thermal design based on a closed-ended TESLA-style cryomodule has been selected as an initial baseline </a:t>
            </a:r>
          </a:p>
          <a:p>
            <a:pPr lvl="1" eaLnBrk="1" hangingPunct="1"/>
            <a:r>
              <a:rPr lang="en-US"/>
              <a:t>Design incorporates unique features for high dynamic heat loads at 2 K (~25 W/cavity) </a:t>
            </a:r>
          </a:p>
          <a:p>
            <a:pPr lvl="1" eaLnBrk="1" hangingPunct="1"/>
            <a:r>
              <a:rPr lang="en-US"/>
              <a:t>CW operation and RF power tightly constrain cavity tune and microphonics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5" descr="650_CM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995488"/>
            <a:ext cx="85772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7086600" y="6034088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End Plate</a:t>
            </a:r>
          </a:p>
        </p:txBody>
      </p:sp>
      <p:cxnSp>
        <p:nvCxnSpPr>
          <p:cNvPr id="17411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6705601" y="5424487"/>
            <a:ext cx="1371600" cy="3175"/>
          </a:xfrm>
          <a:prstGeom prst="straightConnector1">
            <a:avLst/>
          </a:prstGeom>
          <a:noFill/>
          <a:ln w="9525">
            <a:solidFill>
              <a:srgbClr val="FE3288"/>
            </a:solidFill>
            <a:round/>
            <a:headEnd/>
            <a:tailEnd type="arrow" w="med" len="med"/>
          </a:ln>
        </p:spPr>
      </p:cxn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8229600" y="5653088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Beam</a:t>
            </a:r>
          </a:p>
        </p:txBody>
      </p:sp>
      <p:cxnSp>
        <p:nvCxnSpPr>
          <p:cNvPr id="17413" name="Straight Arrow Connector 10"/>
          <p:cNvCxnSpPr>
            <a:cxnSpLocks noChangeShapeType="1"/>
          </p:cNvCxnSpPr>
          <p:nvPr/>
        </p:nvCxnSpPr>
        <p:spPr bwMode="auto">
          <a:xfrm rot="16200000" flipV="1">
            <a:off x="7962900" y="5538788"/>
            <a:ext cx="533400" cy="152400"/>
          </a:xfrm>
          <a:prstGeom prst="straightConnector1">
            <a:avLst/>
          </a:prstGeom>
          <a:noFill/>
          <a:ln w="9525">
            <a:solidFill>
              <a:srgbClr val="FE3288"/>
            </a:solidFill>
            <a:round/>
            <a:headEnd/>
            <a:tailEnd type="arrow" w="med" len="med"/>
          </a:ln>
        </p:spPr>
      </p:cxnSp>
      <p:sp>
        <p:nvSpPr>
          <p:cNvPr id="17414" name="Rectangle 15"/>
          <p:cNvSpPr>
            <a:spLocks noGrp="1"/>
          </p:cNvSpPr>
          <p:nvPr>
            <p:ph type="title" idx="4294967295"/>
          </p:nvPr>
        </p:nvSpPr>
        <p:spPr>
          <a:xfrm>
            <a:off x="1066800" y="381000"/>
            <a:ext cx="7239000" cy="1295400"/>
          </a:xfrm>
        </p:spPr>
        <p:txBody>
          <a:bodyPr/>
          <a:lstStyle/>
          <a:p>
            <a:pPr eaLnBrk="1" hangingPunct="1"/>
            <a:r>
              <a:rPr lang="en-US" sz="3200" smtClean="0"/>
              <a:t>650 MHz Cryomodule </a:t>
            </a:r>
            <a:br>
              <a:rPr lang="en-US" sz="3200" smtClean="0"/>
            </a:br>
            <a:r>
              <a:rPr lang="en-US" sz="3200" smtClean="0"/>
              <a:t>(Tesla Style-Stand Alone Concept </a:t>
            </a:r>
            <a:br>
              <a:rPr lang="en-US" sz="3200" smtClean="0"/>
            </a:br>
            <a:r>
              <a:rPr lang="en-US" sz="3200" smtClean="0"/>
              <a:t>Fermilab)</a:t>
            </a:r>
          </a:p>
        </p:txBody>
      </p:sp>
      <p:sp>
        <p:nvSpPr>
          <p:cNvPr id="17415" name="TextBox 20"/>
          <p:cNvSpPr txBox="1">
            <a:spLocks noChangeArrowheads="1"/>
          </p:cNvSpPr>
          <p:nvPr/>
        </p:nvSpPr>
        <p:spPr bwMode="auto">
          <a:xfrm>
            <a:off x="1143000" y="48910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Power MC (8)</a:t>
            </a:r>
          </a:p>
        </p:txBody>
      </p: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3657600" y="2071688"/>
            <a:ext cx="2808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Vacuum vessel</a:t>
            </a:r>
          </a:p>
          <a:p>
            <a:r>
              <a:rPr lang="en-US" sz="1800"/>
              <a:t>Cold mass supports (2+1)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590800" y="4357688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2133600" y="4433888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2057400" y="2224088"/>
            <a:ext cx="1600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3048000" y="2528888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486400" y="2681288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15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467600" cy="1371600"/>
          </a:xfrm>
        </p:spPr>
        <p:txBody>
          <a:bodyPr/>
          <a:lstStyle/>
          <a:p>
            <a:pPr eaLnBrk="1" hangingPunct="1"/>
            <a:r>
              <a:rPr lang="en-US" sz="3200" smtClean="0"/>
              <a:t>650 MHz Cryomodule </a:t>
            </a:r>
            <a:br>
              <a:rPr lang="en-US" sz="3200" smtClean="0"/>
            </a:br>
            <a:r>
              <a:rPr lang="en-US" sz="3200" smtClean="0"/>
              <a:t>(Tesla Style Concept Cross-section </a:t>
            </a:r>
            <a:br>
              <a:rPr lang="en-US" sz="3200" smtClean="0"/>
            </a:br>
            <a:r>
              <a:rPr lang="en-US" sz="3200" smtClean="0"/>
              <a:t>Fermilab)</a:t>
            </a:r>
          </a:p>
        </p:txBody>
      </p:sp>
      <p:pic>
        <p:nvPicPr>
          <p:cNvPr id="25616" name="Picture 16" descr="650MHzTESLAsecti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05000"/>
            <a:ext cx="8305800" cy="4040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ryomoduleRRCAT-Dec2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0"/>
            <a:ext cx="9067800" cy="679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 Box 1026"/>
          <p:cNvSpPr txBox="1">
            <a:spLocks noChangeArrowheads="1"/>
          </p:cNvSpPr>
          <p:nvPr/>
        </p:nvSpPr>
        <p:spPr bwMode="auto">
          <a:xfrm>
            <a:off x="7910513" y="762000"/>
            <a:ext cx="123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RRCAT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2224088"/>
            <a:ext cx="6172200" cy="519112"/>
          </a:xfrm>
          <a:prstGeom prst="rect">
            <a:avLst/>
          </a:prstGeom>
          <a:solidFill>
            <a:srgbClr val="FFCC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33CC"/>
                </a:solidFill>
                <a:latin typeface="Arial" pitchFamily="34" charset="0"/>
                <a:ea typeface="+mj-ea"/>
                <a:cs typeface="Arial" pitchFamily="34" charset="0"/>
              </a:rPr>
              <a:t>SCRF Cavity supported on HGR pipe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304800" y="1200150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2575" indent="-282575">
              <a:defRPr/>
            </a:pPr>
            <a:endParaRPr lang="en-US" sz="2000" dirty="0">
              <a:solidFill>
                <a:srgbClr val="000000"/>
              </a:solidFill>
              <a:ea typeface="+mn-ea"/>
              <a:cs typeface="+mn-cs"/>
            </a:endParaRPr>
          </a:p>
          <a:p>
            <a:pPr>
              <a:defRPr/>
            </a:pPr>
            <a:endParaRPr lang="en-US" sz="2000" b="1" dirty="0">
              <a:solidFill>
                <a:srgbClr val="0066FF"/>
              </a:solidFill>
              <a:ea typeface="+mn-ea"/>
              <a:cs typeface="+mn-cs"/>
            </a:endParaRPr>
          </a:p>
        </p:txBody>
      </p:sp>
      <p:sp>
        <p:nvSpPr>
          <p:cNvPr id="19460" name="Title 1"/>
          <p:cNvSpPr txBox="1">
            <a:spLocks/>
          </p:cNvSpPr>
          <p:nvPr/>
        </p:nvSpPr>
        <p:spPr bwMode="auto">
          <a:xfrm>
            <a:off x="1066800" y="2286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200">
                <a:solidFill>
                  <a:srgbClr val="0033CC"/>
                </a:solidFill>
                <a:ea typeface="Arial" charset="0"/>
                <a:cs typeface="Arial" charset="0"/>
              </a:rPr>
              <a:t>Glimpses of 650 MHz CM 3-D Model  (more from RRCAT contd…)</a:t>
            </a:r>
          </a:p>
        </p:txBody>
      </p:sp>
      <p:pic>
        <p:nvPicPr>
          <p:cNvPr id="19461" name="Picture 2" descr="HGR ASSY2.jpg"/>
          <p:cNvPicPr>
            <a:picLocks noChangeAspect="1"/>
          </p:cNvPicPr>
          <p:nvPr/>
        </p:nvPicPr>
        <p:blipFill>
          <a:blip r:embed="rId3"/>
          <a:srcRect l="681" t="39284" r="3333" b="39285"/>
          <a:stretch>
            <a:fillRect/>
          </a:stretch>
        </p:blipFill>
        <p:spPr bwMode="auto">
          <a:xfrm>
            <a:off x="0" y="2819400"/>
            <a:ext cx="87772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438400" y="4191000"/>
            <a:ext cx="4191000" cy="16160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2575" indent="-282575" algn="just">
              <a:buFont typeface="Wingdings" charset="2"/>
              <a:buChar char="§"/>
            </a:pPr>
            <a:r>
              <a:rPr lang="en-US" sz="2000">
                <a:solidFill>
                  <a:srgbClr val="000000"/>
                </a:solidFill>
              </a:rPr>
              <a:t>The model incorporates a modified  Cavity support system.</a:t>
            </a:r>
          </a:p>
          <a:p>
            <a:pPr marL="282575" indent="-282575" algn="just">
              <a:buFont typeface="Wingdings" charset="2"/>
              <a:buChar char="§"/>
            </a:pPr>
            <a:endParaRPr lang="en-US" sz="2000">
              <a:solidFill>
                <a:srgbClr val="000000"/>
              </a:solidFill>
            </a:endParaRPr>
          </a:p>
          <a:p>
            <a:pPr marL="282575" indent="-282575" algn="just">
              <a:buFont typeface="Wingdings" charset="2"/>
              <a:buChar char="§"/>
            </a:pPr>
            <a:r>
              <a:rPr lang="en-US" sz="2000">
                <a:solidFill>
                  <a:srgbClr val="000000"/>
                </a:solidFill>
              </a:rPr>
              <a:t>2K helium supply line includes a bellow in vertical configuration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02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650 MHz CM Conclusions</a:t>
            </a:r>
          </a:p>
        </p:txBody>
      </p:sp>
      <p:sp>
        <p:nvSpPr>
          <p:cNvPr id="21508" name="Rectangle 102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Many very good ideas and much work have already gone into SRF cryomodule design by various laboratories around the world </a:t>
            </a:r>
          </a:p>
          <a:p>
            <a:pPr lvl="1"/>
            <a:r>
              <a:rPr lang="en-US"/>
              <a:t>DESY, Jlab, Cornell, INFN, Saclay, HZB (Berlin) and others </a:t>
            </a:r>
          </a:p>
          <a:p>
            <a:r>
              <a:rPr lang="en-US"/>
              <a:t>Fermilab and RRCAT are building upon the experience from these various other laboratories as well as continuing our own analysis and design work in developing a cryomodule design for the unique requirements of the 650 MHz, CW section of the Project X linac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">
      <a:dk1>
        <a:srgbClr val="000000"/>
      </a:dk1>
      <a:lt1>
        <a:srgbClr val="FFFFF7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7_ILC Cavity and Cryomodule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ILC Cavity and Cryomodu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ILC Cavity and Cryomodu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ILC Cavity and Cryomodu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ILC Cavity and Cryomodu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ILC Cavity and Cryomodu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ILC Cavity and Cryomodu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ILC Cavity and Cryomodu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3752</TotalTime>
  <Words>431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ＭＳ Ｐゴシック</vt:lpstr>
      <vt:lpstr>Arial Rounded MT Bold</vt:lpstr>
      <vt:lpstr>Wingdings</vt:lpstr>
      <vt:lpstr>Presentation1</vt:lpstr>
      <vt:lpstr>Indian Institutions and Fermilab Collaboration on High Intensity Proton Accelerator (Project-X) </vt:lpstr>
      <vt:lpstr>650 MHz Cryomodules</vt:lpstr>
      <vt:lpstr>CM Functional Requirements</vt:lpstr>
      <vt:lpstr>Design Status</vt:lpstr>
      <vt:lpstr>650 MHz Cryomodule  (Tesla Style-Stand Alone Concept  Fermilab)</vt:lpstr>
      <vt:lpstr>650 MHz Cryomodule  (Tesla Style Concept Cross-section  Fermilab)</vt:lpstr>
      <vt:lpstr>PowerPoint Presentation</vt:lpstr>
      <vt:lpstr>PowerPoint Presentation</vt:lpstr>
      <vt:lpstr>650 MHz CM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Institutions and Fermilab Interaction Meeting on Physics with Project-X   Jan 13-14, 2011, TIFR, Mumbai, India</dc:title>
  <dc:creator>Shekhar Mishra</dc:creator>
  <cp:lastModifiedBy>Tom Peterson</cp:lastModifiedBy>
  <cp:revision>23</cp:revision>
  <dcterms:created xsi:type="dcterms:W3CDTF">2011-01-03T17:30:03Z</dcterms:created>
  <dcterms:modified xsi:type="dcterms:W3CDTF">2011-03-09T18:43:18Z</dcterms:modified>
</cp:coreProperties>
</file>