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57" r:id="rId3"/>
    <p:sldId id="278" r:id="rId4"/>
    <p:sldId id="259" r:id="rId5"/>
    <p:sldId id="286" r:id="rId6"/>
    <p:sldId id="287" r:id="rId7"/>
    <p:sldId id="288" r:id="rId8"/>
    <p:sldId id="269" r:id="rId9"/>
    <p:sldId id="270" r:id="rId10"/>
    <p:sldId id="271" r:id="rId11"/>
    <p:sldId id="272" r:id="rId12"/>
    <p:sldId id="281" r:id="rId13"/>
    <p:sldId id="291" r:id="rId14"/>
    <p:sldId id="282" r:id="rId15"/>
    <p:sldId id="289" r:id="rId16"/>
    <p:sldId id="294" r:id="rId17"/>
    <p:sldId id="293" r:id="rId18"/>
    <p:sldId id="292" r:id="rId19"/>
    <p:sldId id="290" r:id="rId20"/>
    <p:sldId id="273" r:id="rId21"/>
    <p:sldId id="274" r:id="rId22"/>
    <p:sldId id="275" r:id="rId23"/>
    <p:sldId id="276" r:id="rId24"/>
    <p:sldId id="283" r:id="rId25"/>
    <p:sldId id="285" r:id="rId26"/>
    <p:sldId id="277" r:id="rId27"/>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6" autoAdjust="0"/>
    <p:restoredTop sz="94702" autoAdjust="0"/>
  </p:normalViewPr>
  <p:slideViewPr>
    <p:cSldViewPr>
      <p:cViewPr>
        <p:scale>
          <a:sx n="90" d="100"/>
          <a:sy n="90" d="100"/>
        </p:scale>
        <p:origin x="-594" y="-390"/>
      </p:cViewPr>
      <p:guideLst>
        <p:guide orient="horz" pos="2160"/>
        <p:guide pos="2880"/>
      </p:guideLst>
    </p:cSldViewPr>
  </p:slideViewPr>
  <p:outlineViewPr>
    <p:cViewPr>
      <p:scale>
        <a:sx n="33" d="100"/>
        <a:sy n="33" d="100"/>
      </p:scale>
      <p:origin x="0" y="834"/>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0"/>
            <a:ext cx="4028440" cy="350520"/>
          </a:xfrm>
          <a:prstGeom prst="rect">
            <a:avLst/>
          </a:prstGeom>
        </p:spPr>
        <p:txBody>
          <a:bodyPr vert="horz" lIns="93177" tIns="46589" rIns="93177" bIns="46589" rtlCol="0"/>
          <a:lstStyle>
            <a:lvl1pPr algn="r">
              <a:defRPr sz="1200"/>
            </a:lvl1pPr>
          </a:lstStyle>
          <a:p>
            <a:fld id="{9A8A1AF2-53FD-435A-8DDE-761CF99B9236}" type="datetimeFigureOut">
              <a:rPr lang="en-US" smtClean="0"/>
              <a:pPr/>
              <a:t>3/16/2011</a:t>
            </a:fld>
            <a:endParaRPr lang="en-US"/>
          </a:p>
        </p:txBody>
      </p:sp>
      <p:sp>
        <p:nvSpPr>
          <p:cNvPr id="4" name="Footer Placeholder 3"/>
          <p:cNvSpPr>
            <a:spLocks noGrp="1"/>
          </p:cNvSpPr>
          <p:nvPr>
            <p:ph type="ftr" sz="quarter" idx="2"/>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3177" tIns="46589" rIns="93177" bIns="46589" rtlCol="0" anchor="b"/>
          <a:lstStyle>
            <a:lvl1pPr algn="r">
              <a:defRPr sz="1200"/>
            </a:lvl1pPr>
          </a:lstStyle>
          <a:p>
            <a:fld id="{C792DF88-0DD3-43C2-AD13-F597D7644BCC}" type="slidenum">
              <a:rPr lang="en-US" smtClean="0"/>
              <a:pPr/>
              <a:t>‹#›</a:t>
            </a:fld>
            <a:endParaRPr lang="en-US"/>
          </a:p>
        </p:txBody>
      </p:sp>
    </p:spTree>
    <p:extLst>
      <p:ext uri="{BB962C8B-B14F-4D97-AF65-F5344CB8AC3E}">
        <p14:creationId xmlns:p14="http://schemas.microsoft.com/office/powerpoint/2010/main" val="10229447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6347" y="0"/>
            <a:ext cx="4028440" cy="350520"/>
          </a:xfrm>
          <a:prstGeom prst="rect">
            <a:avLst/>
          </a:prstGeom>
        </p:spPr>
        <p:txBody>
          <a:bodyPr vert="horz" lIns="93177" tIns="46589" rIns="93177" bIns="46589" rtlCol="0"/>
          <a:lstStyle>
            <a:lvl1pPr algn="r">
              <a:defRPr sz="1200"/>
            </a:lvl1pPr>
          </a:lstStyle>
          <a:p>
            <a:fld id="{87326EC8-BB0D-4649-9E0B-BF945452D1BC}" type="datetimeFigureOut">
              <a:rPr lang="en-US" smtClean="0"/>
              <a:t>3/16/2011</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258"/>
            <a:ext cx="4028440" cy="3505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6347" y="6658258"/>
            <a:ext cx="4028440" cy="350520"/>
          </a:xfrm>
          <a:prstGeom prst="rect">
            <a:avLst/>
          </a:prstGeom>
        </p:spPr>
        <p:txBody>
          <a:bodyPr vert="horz" lIns="93177" tIns="46589" rIns="93177" bIns="46589" rtlCol="0" anchor="b"/>
          <a:lstStyle>
            <a:lvl1pPr algn="r">
              <a:defRPr sz="1200"/>
            </a:lvl1pPr>
          </a:lstStyle>
          <a:p>
            <a:fld id="{433ED96E-86AB-4B1E-A4B8-C8A3F8D77F2A}" type="slidenum">
              <a:rPr lang="en-US" smtClean="0"/>
              <a:t>‹#›</a:t>
            </a:fld>
            <a:endParaRPr lang="en-US"/>
          </a:p>
        </p:txBody>
      </p:sp>
    </p:spTree>
    <p:extLst>
      <p:ext uri="{BB962C8B-B14F-4D97-AF65-F5344CB8AC3E}">
        <p14:creationId xmlns:p14="http://schemas.microsoft.com/office/powerpoint/2010/main" val="3984400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4FC134-DE69-4E82-B37D-6D4760319865}" type="datetime1">
              <a:rPr lang="en-US" smtClean="0"/>
              <a:t>3/16/2011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875B05-EBB7-4B44-80B4-14C580CB300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4226D0-DF3E-4DF1-8615-F99441EC4D88}" type="datetime1">
              <a:rPr lang="en-US" smtClean="0"/>
              <a:t>3/16/2011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875B05-EBB7-4B44-80B4-14C580CB300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81BB75-DB91-4A09-B751-60407421F9CB}" type="datetime1">
              <a:rPr lang="en-US" smtClean="0"/>
              <a:t>3/16/2011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875B05-EBB7-4B44-80B4-14C580CB300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891930-5AA4-4DAB-8A17-050680946CA6}" type="datetime1">
              <a:rPr lang="en-US" smtClean="0"/>
              <a:t>3/16/2011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875B05-EBB7-4B44-80B4-14C580CB300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BFF533-592B-4E27-95EF-44663CF30249}" type="datetime1">
              <a:rPr lang="en-US" smtClean="0"/>
              <a:t>3/16/2011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875B05-EBB7-4B44-80B4-14C580CB300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3F404E-D0DE-4D2C-8815-6011382E0FE2}" type="datetime1">
              <a:rPr lang="en-US" smtClean="0"/>
              <a:t>3/16/2011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875B05-EBB7-4B44-80B4-14C580CB300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F36282-DD57-4F94-8421-D25D05D9D902}" type="datetime1">
              <a:rPr lang="en-US" smtClean="0"/>
              <a:t>3/16/2011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875B05-EBB7-4B44-80B4-14C580CB300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FE4614-B2FF-4F6C-9719-44074F51D7C0}" type="datetime1">
              <a:rPr lang="en-US" smtClean="0"/>
              <a:t>3/16/2011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875B05-EBB7-4B44-80B4-14C580CB300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A16F46-DEE4-46E3-8D26-741D39189D3F}" type="datetime1">
              <a:rPr lang="en-US" smtClean="0"/>
              <a:t>3/16/2011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875B05-EBB7-4B44-80B4-14C580CB300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EDAA31-CAED-4AD1-B3FD-D7821ADF4C1F}" type="datetime1">
              <a:rPr lang="en-US" smtClean="0"/>
              <a:t>3/16/2011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875B05-EBB7-4B44-80B4-14C580CB300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5CB68D-3719-41F0-8B17-B5B9DF53BD50}" type="datetime1">
              <a:rPr lang="en-US" smtClean="0"/>
              <a:t>3/16/2011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875B05-EBB7-4B44-80B4-14C580CB300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4E1596-BF5C-45B7-B455-E1E073C1D909}" type="datetime1">
              <a:rPr lang="en-US" smtClean="0"/>
              <a:t>3/16/2011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875B05-EBB7-4B44-80B4-14C580CB300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70025"/>
          </a:xfrm>
        </p:spPr>
        <p:txBody>
          <a:bodyPr>
            <a:noAutofit/>
          </a:bodyPr>
          <a:lstStyle/>
          <a:p>
            <a:r>
              <a:rPr lang="en-US" sz="3600" b="1" dirty="0" smtClean="0"/>
              <a:t>OTE Building PMG Report 03/17/2011</a:t>
            </a:r>
            <a:r>
              <a:rPr lang="en-US" sz="3600" dirty="0" smtClean="0"/>
              <a:t/>
            </a:r>
            <a:br>
              <a:rPr lang="en-US" sz="3600" dirty="0" smtClean="0"/>
            </a:br>
            <a:endParaRPr lang="en-US" sz="3600" dirty="0"/>
          </a:p>
        </p:txBody>
      </p:sp>
      <p:sp>
        <p:nvSpPr>
          <p:cNvPr id="3" name="Subtitle 2"/>
          <p:cNvSpPr>
            <a:spLocks noGrp="1"/>
          </p:cNvSpPr>
          <p:nvPr>
            <p:ph type="subTitle" idx="1"/>
          </p:nvPr>
        </p:nvSpPr>
        <p:spPr>
          <a:xfrm>
            <a:off x="1524000" y="5280978"/>
            <a:ext cx="6400800" cy="1188720"/>
          </a:xfrm>
        </p:spPr>
        <p:txBody>
          <a:bodyPr>
            <a:normAutofit fontScale="77500" lnSpcReduction="20000"/>
          </a:bodyPr>
          <a:lstStyle/>
          <a:p>
            <a:endParaRPr lang="en-US" dirty="0" smtClean="0"/>
          </a:p>
          <a:p>
            <a:endParaRPr lang="en-US" dirty="0"/>
          </a:p>
          <a:p>
            <a:r>
              <a:rPr lang="en-US" dirty="0" smtClean="0"/>
              <a:t>Rhonda Merchut</a:t>
            </a:r>
            <a:endParaRPr lang="en-US" dirty="0"/>
          </a:p>
        </p:txBody>
      </p:sp>
      <p:sp>
        <p:nvSpPr>
          <p:cNvPr id="4" name="Slide Number Placeholder 3"/>
          <p:cNvSpPr>
            <a:spLocks noGrp="1"/>
          </p:cNvSpPr>
          <p:nvPr>
            <p:ph type="sldNum" sz="quarter" idx="12"/>
          </p:nvPr>
        </p:nvSpPr>
        <p:spPr/>
        <p:txBody>
          <a:bodyPr/>
          <a:lstStyle/>
          <a:p>
            <a:fld id="{0B875B05-EBB7-4B44-80B4-14C580CB3000}" type="slidenum">
              <a:rPr lang="en-US" smtClean="0"/>
              <a:pPr/>
              <a:t>1</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75" y="1400175"/>
            <a:ext cx="8229600" cy="447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External Milestones</a:t>
            </a:r>
            <a:endParaRPr lang="en-US" dirty="0"/>
          </a:p>
        </p:txBody>
      </p:sp>
      <p:sp>
        <p:nvSpPr>
          <p:cNvPr id="3" name="Content Placeholder 2"/>
          <p:cNvSpPr>
            <a:spLocks noGrp="1"/>
          </p:cNvSpPr>
          <p:nvPr>
            <p:ph idx="1"/>
          </p:nvPr>
        </p:nvSpPr>
        <p:spPr/>
        <p:txBody>
          <a:bodyPr>
            <a:normAutofit fontScale="85000" lnSpcReduction="20000"/>
          </a:bodyPr>
          <a:lstStyle/>
          <a:p>
            <a:pPr>
              <a:lnSpc>
                <a:spcPct val="110000"/>
              </a:lnSpc>
            </a:pPr>
            <a:r>
              <a:rPr lang="en-US" b="1" dirty="0" smtClean="0"/>
              <a:t>IASU &amp; FCC San Sewer projects </a:t>
            </a:r>
            <a:r>
              <a:rPr lang="en-US" dirty="0" smtClean="0"/>
              <a:t>bid together to allow 1 contractor coordination of both projects. Bids due 3/25/11. Anticipate award o/a 4/29/11 (subject to required approvals of successful bidder).</a:t>
            </a:r>
          </a:p>
          <a:p>
            <a:pPr>
              <a:lnSpc>
                <a:spcPct val="110000"/>
              </a:lnSpc>
              <a:spcBef>
                <a:spcPts val="1200"/>
              </a:spcBef>
            </a:pPr>
            <a:r>
              <a:rPr lang="en-US" b="1" dirty="0" smtClean="0"/>
              <a:t>A1-CDF Road paving </a:t>
            </a:r>
            <a:r>
              <a:rPr lang="en-US" dirty="0" smtClean="0"/>
              <a:t>postponed until Fall ‘11</a:t>
            </a:r>
          </a:p>
          <a:p>
            <a:pPr>
              <a:lnSpc>
                <a:spcPct val="110000"/>
              </a:lnSpc>
              <a:spcBef>
                <a:spcPts val="1200"/>
              </a:spcBef>
            </a:pPr>
            <a:r>
              <a:rPr lang="en-US" b="1" dirty="0" smtClean="0"/>
              <a:t>Accelerator </a:t>
            </a:r>
            <a:r>
              <a:rPr lang="en-US" b="1" dirty="0" smtClean="0"/>
              <a:t>Shutdown</a:t>
            </a:r>
            <a:r>
              <a:rPr lang="en-US" dirty="0" smtClean="0"/>
              <a:t>:</a:t>
            </a:r>
            <a:endParaRPr lang="en-US" dirty="0" smtClean="0"/>
          </a:p>
          <a:p>
            <a:pPr lvl="1">
              <a:lnSpc>
                <a:spcPct val="110000"/>
              </a:lnSpc>
            </a:pPr>
            <a:r>
              <a:rPr lang="en-US" dirty="0" smtClean="0"/>
              <a:t>Final Close 9/30/11: Start Building construction after all systems shut down.</a:t>
            </a:r>
          </a:p>
          <a:p>
            <a:pPr lvl="1">
              <a:lnSpc>
                <a:spcPct val="110000"/>
              </a:lnSpc>
            </a:pPr>
            <a:r>
              <a:rPr lang="en-US" dirty="0" smtClean="0"/>
              <a:t>Identification and status of various vents, controls, etc. on north elevation of CDF underway to determine impact on scope, cost &amp; schedule of OTE construction</a:t>
            </a:r>
          </a:p>
          <a:p>
            <a:endParaRPr lang="en-US" dirty="0"/>
          </a:p>
        </p:txBody>
      </p:sp>
      <p:sp>
        <p:nvSpPr>
          <p:cNvPr id="4" name="Slide Number Placeholder 3"/>
          <p:cNvSpPr>
            <a:spLocks noGrp="1"/>
          </p:cNvSpPr>
          <p:nvPr>
            <p:ph type="sldNum" sz="quarter" idx="12"/>
          </p:nvPr>
        </p:nvSpPr>
        <p:spPr/>
        <p:txBody>
          <a:bodyPr/>
          <a:lstStyle/>
          <a:p>
            <a:fld id="{0B875B05-EBB7-4B44-80B4-14C580CB3000}"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a:t>Risk Management</a:t>
            </a:r>
            <a:r>
              <a:rPr lang="en-US" dirty="0"/>
              <a:t/>
            </a:r>
            <a:br>
              <a:rPr lang="en-US" dirty="0"/>
            </a:br>
            <a:r>
              <a:rPr lang="en-US" dirty="0" smtClean="0"/>
              <a:t>External Risk Status</a:t>
            </a:r>
            <a:endParaRPr lang="en-US" sz="3100" dirty="0"/>
          </a:p>
        </p:txBody>
      </p:sp>
      <p:sp>
        <p:nvSpPr>
          <p:cNvPr id="3" name="Content Placeholder 2"/>
          <p:cNvSpPr>
            <a:spLocks noGrp="1"/>
          </p:cNvSpPr>
          <p:nvPr>
            <p:ph idx="1"/>
          </p:nvPr>
        </p:nvSpPr>
        <p:spPr/>
        <p:txBody>
          <a:bodyPr>
            <a:noAutofit/>
          </a:bodyPr>
          <a:lstStyle/>
          <a:p>
            <a:pPr lvl="0"/>
            <a:r>
              <a:rPr lang="en-US" sz="2800" b="1" dirty="0" smtClean="0"/>
              <a:t>NEPA categorical exclusion (CX) </a:t>
            </a:r>
            <a:r>
              <a:rPr lang="en-US" sz="2800" dirty="0" smtClean="0"/>
              <a:t>received 3/8/11 for revised IASU parking lot.</a:t>
            </a:r>
          </a:p>
          <a:p>
            <a:pPr>
              <a:spcBef>
                <a:spcPts val="1200"/>
              </a:spcBef>
            </a:pPr>
            <a:r>
              <a:rPr lang="en-US" sz="2800" b="1" dirty="0"/>
              <a:t>Jurisdictional Determination</a:t>
            </a:r>
            <a:r>
              <a:rPr lang="en-US" sz="2800" dirty="0"/>
              <a:t>:  Per Kathy </a:t>
            </a:r>
            <a:r>
              <a:rPr lang="en-US" sz="2800" dirty="0" err="1"/>
              <a:t>Chernich</a:t>
            </a:r>
            <a:r>
              <a:rPr lang="en-US" sz="2800" dirty="0"/>
              <a:t>, Regulatory Branch, COE Chicago District, COE will not visit site until Spring 2011, however indicated “if the hydrologic connection from the wetland to a waterway is through underground pumping methods then we probably would not </a:t>
            </a:r>
            <a:r>
              <a:rPr lang="en-US" sz="2800" dirty="0" smtClean="0"/>
              <a:t>regulate </a:t>
            </a:r>
            <a:r>
              <a:rPr lang="en-US" sz="2800" dirty="0"/>
              <a:t>it…[and] If the wetland is used for cooling purposes only then we probably would not have jurisdiction</a:t>
            </a:r>
            <a:r>
              <a:rPr lang="en-US" sz="2800" dirty="0" smtClean="0"/>
              <a:t>.” </a:t>
            </a:r>
            <a:r>
              <a:rPr lang="en-US" sz="1600" dirty="0" smtClean="0"/>
              <a:t>(2/8/11 email)</a:t>
            </a:r>
            <a:endParaRPr lang="en-US" sz="2800" dirty="0"/>
          </a:p>
          <a:p>
            <a:pPr lvl="0"/>
            <a:endParaRPr lang="en-US" sz="2800" dirty="0" smtClean="0"/>
          </a:p>
        </p:txBody>
      </p:sp>
      <p:sp>
        <p:nvSpPr>
          <p:cNvPr id="4" name="Slide Number Placeholder 3"/>
          <p:cNvSpPr>
            <a:spLocks noGrp="1"/>
          </p:cNvSpPr>
          <p:nvPr>
            <p:ph type="sldNum" sz="quarter" idx="12"/>
          </p:nvPr>
        </p:nvSpPr>
        <p:spPr/>
        <p:txBody>
          <a:bodyPr/>
          <a:lstStyle/>
          <a:p>
            <a:fld id="{0B875B05-EBB7-4B44-80B4-14C580CB3000}"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a:t>Risk Management</a:t>
            </a:r>
            <a:r>
              <a:rPr lang="en-US" dirty="0"/>
              <a:t/>
            </a:r>
            <a:br>
              <a:rPr lang="en-US" dirty="0"/>
            </a:br>
            <a:r>
              <a:rPr lang="en-US" dirty="0" smtClean="0"/>
              <a:t>External Risk Status</a:t>
            </a:r>
            <a:endParaRPr lang="en-US" sz="3100" dirty="0"/>
          </a:p>
        </p:txBody>
      </p:sp>
      <p:sp>
        <p:nvSpPr>
          <p:cNvPr id="3" name="Content Placeholder 2"/>
          <p:cNvSpPr>
            <a:spLocks noGrp="1"/>
          </p:cNvSpPr>
          <p:nvPr>
            <p:ph idx="1"/>
          </p:nvPr>
        </p:nvSpPr>
        <p:spPr>
          <a:xfrm>
            <a:off x="457200" y="1981200"/>
            <a:ext cx="8229600" cy="4419600"/>
          </a:xfrm>
        </p:spPr>
        <p:txBody>
          <a:bodyPr>
            <a:normAutofit/>
          </a:bodyPr>
          <a:lstStyle/>
          <a:p>
            <a:pPr lvl="0"/>
            <a:r>
              <a:rPr lang="en-US" sz="2800" b="1" dirty="0" smtClean="0"/>
              <a:t>IASU/FCC San Sewer construction award – may take 5-6 weeks after bid opening</a:t>
            </a:r>
            <a:r>
              <a:rPr lang="en-US" sz="2800" dirty="0" smtClean="0"/>
              <a:t> for contractor to submit corporate safety policy (approval by ES&amp;H), HA plan, bonds, small business sub contracting plan if large business. </a:t>
            </a:r>
            <a:r>
              <a:rPr lang="en-US" sz="2800" b="1" dirty="0" smtClean="0"/>
              <a:t>At this time, schedule can accommodate</a:t>
            </a:r>
            <a:r>
              <a:rPr lang="en-US" sz="2800" dirty="0" smtClean="0"/>
              <a:t>.</a:t>
            </a:r>
            <a:endParaRPr lang="en-US" sz="2800" dirty="0" smtClean="0"/>
          </a:p>
        </p:txBody>
      </p:sp>
      <p:sp>
        <p:nvSpPr>
          <p:cNvPr id="4" name="Slide Number Placeholder 3"/>
          <p:cNvSpPr>
            <a:spLocks noGrp="1"/>
          </p:cNvSpPr>
          <p:nvPr>
            <p:ph type="sldNum" sz="quarter" idx="12"/>
          </p:nvPr>
        </p:nvSpPr>
        <p:spPr/>
        <p:txBody>
          <a:bodyPr/>
          <a:lstStyle/>
          <a:p>
            <a:fld id="{0B875B05-EBB7-4B44-80B4-14C580CB3000}"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rmAutofit fontScale="90000"/>
          </a:bodyPr>
          <a:lstStyle/>
          <a:p>
            <a:pPr lvl="0"/>
            <a:r>
              <a:rPr lang="en-US" sz="4000" b="1" dirty="0"/>
              <a:t>Risk Management</a:t>
            </a:r>
            <a:r>
              <a:rPr lang="en-US" sz="4000" dirty="0"/>
              <a:t/>
            </a:r>
            <a:br>
              <a:rPr lang="en-US" sz="4000" dirty="0"/>
            </a:br>
            <a:r>
              <a:rPr lang="en-US" sz="3100" dirty="0" smtClean="0"/>
              <a:t>External Risk Status</a:t>
            </a:r>
            <a:endParaRPr lang="en-US" sz="2700" dirty="0"/>
          </a:p>
        </p:txBody>
      </p:sp>
      <p:sp>
        <p:nvSpPr>
          <p:cNvPr id="3" name="Content Placeholder 2"/>
          <p:cNvSpPr>
            <a:spLocks noGrp="1"/>
          </p:cNvSpPr>
          <p:nvPr>
            <p:ph idx="1"/>
          </p:nvPr>
        </p:nvSpPr>
        <p:spPr>
          <a:xfrm>
            <a:off x="457200" y="1295400"/>
            <a:ext cx="8229600" cy="5105400"/>
          </a:xfrm>
        </p:spPr>
        <p:txBody>
          <a:bodyPr>
            <a:normAutofit/>
          </a:bodyPr>
          <a:lstStyle/>
          <a:p>
            <a:pPr lvl="0"/>
            <a:r>
              <a:rPr lang="en-US" sz="2800" b="1" dirty="0">
                <a:solidFill>
                  <a:prstClr val="black"/>
                </a:solidFill>
              </a:rPr>
              <a:t>TEV museum </a:t>
            </a:r>
            <a:r>
              <a:rPr lang="en-US" sz="2800" dirty="0">
                <a:solidFill>
                  <a:prstClr val="black"/>
                </a:solidFill>
              </a:rPr>
              <a:t>may impact scope, cost, schedule</a:t>
            </a:r>
            <a:r>
              <a:rPr lang="en-US" sz="2000" dirty="0">
                <a:solidFill>
                  <a:prstClr val="black"/>
                </a:solidFill>
              </a:rPr>
              <a:t>. </a:t>
            </a:r>
          </a:p>
          <a:p>
            <a:pPr lvl="1"/>
            <a:r>
              <a:rPr lang="en-US" sz="2000" b="1" dirty="0" smtClean="0"/>
              <a:t>Bus </a:t>
            </a:r>
            <a:r>
              <a:rPr lang="en-US" sz="2000" b="1" dirty="0" smtClean="0"/>
              <a:t>drop-off in front of Ground Floor </a:t>
            </a:r>
            <a:r>
              <a:rPr lang="en-US" sz="2000" b="1" dirty="0" smtClean="0"/>
              <a:t>East </a:t>
            </a:r>
            <a:r>
              <a:rPr lang="en-US" sz="2000" dirty="0" smtClean="0"/>
              <a:t>(accessible access to CDF): impact on geothermal wells, additional road work – consider pavers to match Ground Floor West. Study interior relationships. </a:t>
            </a:r>
          </a:p>
          <a:p>
            <a:pPr marL="457200" lvl="1" indent="0">
              <a:buNone/>
            </a:pPr>
            <a:r>
              <a:rPr lang="en-US" sz="2000" dirty="0" smtClean="0"/>
              <a:t>Consultant report due </a:t>
            </a:r>
            <a:r>
              <a:rPr lang="en-US" sz="2000" dirty="0" smtClean="0"/>
              <a:t>April ‘11. </a:t>
            </a:r>
            <a:r>
              <a:rPr lang="en-US" sz="2000" dirty="0" smtClean="0"/>
              <a:t>Continue </a:t>
            </a:r>
            <a:r>
              <a:rPr lang="en-US" sz="2000" dirty="0" smtClean="0"/>
              <a:t>working with Katie Yurkewicz, Kurt </a:t>
            </a:r>
            <a:r>
              <a:rPr lang="en-US" sz="2000" dirty="0" err="1" smtClean="0"/>
              <a:t>Reisselmann</a:t>
            </a:r>
            <a:r>
              <a:rPr lang="en-US" sz="2000" dirty="0" smtClean="0"/>
              <a:t>.</a:t>
            </a:r>
          </a:p>
        </p:txBody>
      </p:sp>
      <p:sp>
        <p:nvSpPr>
          <p:cNvPr id="4" name="Slide Number Placeholder 3"/>
          <p:cNvSpPr>
            <a:spLocks noGrp="1"/>
          </p:cNvSpPr>
          <p:nvPr>
            <p:ph type="sldNum" sz="quarter" idx="12"/>
          </p:nvPr>
        </p:nvSpPr>
        <p:spPr/>
        <p:txBody>
          <a:bodyPr/>
          <a:lstStyle/>
          <a:p>
            <a:fld id="{0B875B05-EBB7-4B44-80B4-14C580CB3000}" type="slidenum">
              <a:rPr lang="en-US" smtClean="0"/>
              <a:pPr/>
              <a:t>13</a:t>
            </a:fld>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7172" b="16566"/>
          <a:stretch/>
        </p:blipFill>
        <p:spPr bwMode="auto">
          <a:xfrm>
            <a:off x="1676400" y="3429000"/>
            <a:ext cx="6108024" cy="3035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Risk Management</a:t>
            </a:r>
            <a:r>
              <a:rPr lang="en-US" dirty="0"/>
              <a:t/>
            </a:r>
            <a:br>
              <a:rPr lang="en-US" dirty="0"/>
            </a:br>
            <a:r>
              <a:rPr lang="en-US" dirty="0" smtClean="0"/>
              <a:t>Internal Risk </a:t>
            </a:r>
            <a:r>
              <a:rPr lang="en-US" dirty="0"/>
              <a:t>Status</a:t>
            </a:r>
          </a:p>
        </p:txBody>
      </p:sp>
      <p:sp>
        <p:nvSpPr>
          <p:cNvPr id="3" name="Content Placeholder 2"/>
          <p:cNvSpPr>
            <a:spLocks noGrp="1"/>
          </p:cNvSpPr>
          <p:nvPr>
            <p:ph idx="1"/>
          </p:nvPr>
        </p:nvSpPr>
        <p:spPr>
          <a:xfrm>
            <a:off x="457200" y="2209800"/>
            <a:ext cx="8229600" cy="3916363"/>
          </a:xfrm>
        </p:spPr>
        <p:txBody>
          <a:bodyPr>
            <a:normAutofit/>
          </a:bodyPr>
          <a:lstStyle/>
          <a:p>
            <a:pPr>
              <a:lnSpc>
                <a:spcPct val="110000"/>
              </a:lnSpc>
              <a:spcBef>
                <a:spcPts val="1200"/>
              </a:spcBef>
            </a:pPr>
            <a:r>
              <a:rPr lang="en-US" b="1" dirty="0" smtClean="0"/>
              <a:t>DCEO Bond funding </a:t>
            </a:r>
            <a:r>
              <a:rPr lang="en-US" b="1" dirty="0"/>
              <a:t>court ruling</a:t>
            </a:r>
            <a:r>
              <a:rPr lang="en-US" dirty="0"/>
              <a:t>: </a:t>
            </a:r>
            <a:r>
              <a:rPr lang="en-US" dirty="0" smtClean="0"/>
              <a:t>Stay issued by Illinois Supreme Court. J.  Eisenmenger will continue to monitor</a:t>
            </a:r>
            <a:endParaRPr lang="en-US" dirty="0"/>
          </a:p>
          <a:p>
            <a:pPr>
              <a:lnSpc>
                <a:spcPct val="110000"/>
              </a:lnSpc>
              <a:spcBef>
                <a:spcPts val="1200"/>
              </a:spcBef>
            </a:pPr>
            <a:r>
              <a:rPr lang="en-US" b="1" dirty="0" smtClean="0"/>
              <a:t>Safeguards and Securities lab costs impact</a:t>
            </a:r>
            <a:r>
              <a:rPr lang="en-US" dirty="0" smtClean="0"/>
              <a:t>: C. Conger will continue to </a:t>
            </a:r>
            <a:r>
              <a:rPr lang="en-US" dirty="0" smtClean="0"/>
              <a:t>monitor</a:t>
            </a:r>
            <a:endParaRPr lang="en-US" dirty="0" smtClean="0"/>
          </a:p>
        </p:txBody>
      </p:sp>
      <p:sp>
        <p:nvSpPr>
          <p:cNvPr id="4" name="Slide Number Placeholder 3"/>
          <p:cNvSpPr>
            <a:spLocks noGrp="1"/>
          </p:cNvSpPr>
          <p:nvPr>
            <p:ph type="sldNum" sz="quarter" idx="12"/>
          </p:nvPr>
        </p:nvSpPr>
        <p:spPr/>
        <p:txBody>
          <a:bodyPr/>
          <a:lstStyle/>
          <a:p>
            <a:fld id="{0B875B05-EBB7-4B44-80B4-14C580CB3000}" type="slidenum">
              <a:rPr lang="en-US" smtClean="0"/>
              <a:pPr/>
              <a:t>14</a:t>
            </a:fld>
            <a:endParaRPr lang="en-US"/>
          </a:p>
        </p:txBody>
      </p:sp>
    </p:spTree>
    <p:extLst>
      <p:ext uri="{BB962C8B-B14F-4D97-AF65-F5344CB8AC3E}">
        <p14:creationId xmlns:p14="http://schemas.microsoft.com/office/powerpoint/2010/main" val="392599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Risk Management</a:t>
            </a:r>
            <a:r>
              <a:rPr lang="en-US" dirty="0"/>
              <a:t/>
            </a:r>
            <a:br>
              <a:rPr lang="en-US" dirty="0"/>
            </a:br>
            <a:r>
              <a:rPr lang="en-US" dirty="0" smtClean="0"/>
              <a:t>Internal Risk </a:t>
            </a:r>
            <a:r>
              <a:rPr lang="en-US" dirty="0"/>
              <a:t>Status</a:t>
            </a:r>
          </a:p>
        </p:txBody>
      </p:sp>
      <p:sp>
        <p:nvSpPr>
          <p:cNvPr id="3" name="Content Placeholder 2"/>
          <p:cNvSpPr>
            <a:spLocks noGrp="1"/>
          </p:cNvSpPr>
          <p:nvPr>
            <p:ph idx="1"/>
          </p:nvPr>
        </p:nvSpPr>
        <p:spPr/>
        <p:txBody>
          <a:bodyPr>
            <a:normAutofit/>
          </a:bodyPr>
          <a:lstStyle/>
          <a:p>
            <a:pPr>
              <a:spcBef>
                <a:spcPts val="0"/>
              </a:spcBef>
            </a:pPr>
            <a:r>
              <a:rPr lang="en-US" sz="2400" b="1" dirty="0" smtClean="0"/>
              <a:t>Conference </a:t>
            </a:r>
            <a:r>
              <a:rPr lang="en-US" sz="2400" b="1" dirty="0" smtClean="0"/>
              <a:t>Area Change </a:t>
            </a:r>
            <a:r>
              <a:rPr lang="en-US" sz="2400" b="1" dirty="0" smtClean="0"/>
              <a:t>approval</a:t>
            </a:r>
            <a:r>
              <a:rPr lang="en-US" sz="2400" dirty="0" smtClean="0"/>
              <a:t>: Updated cost estimate based on Prelim Design (4/07) to be basis for understanding additional scope/cost impact. </a:t>
            </a:r>
            <a:r>
              <a:rPr lang="en-US" sz="2400" b="1" dirty="0" smtClean="0"/>
              <a:t>Rapid turn-around for change control will be required.</a:t>
            </a:r>
            <a:endParaRPr lang="en-US" sz="2400" b="1" dirty="0" smtClean="0"/>
          </a:p>
        </p:txBody>
      </p:sp>
      <p:sp>
        <p:nvSpPr>
          <p:cNvPr id="4" name="Slide Number Placeholder 3"/>
          <p:cNvSpPr>
            <a:spLocks noGrp="1"/>
          </p:cNvSpPr>
          <p:nvPr>
            <p:ph type="sldNum" sz="quarter" idx="12"/>
          </p:nvPr>
        </p:nvSpPr>
        <p:spPr/>
        <p:txBody>
          <a:bodyPr/>
          <a:lstStyle/>
          <a:p>
            <a:fld id="{0B875B05-EBB7-4B44-80B4-14C580CB3000}" type="slidenum">
              <a:rPr lang="en-US" smtClean="0"/>
              <a:pPr/>
              <a:t>15</a:t>
            </a:fld>
            <a:endParaRPr lang="en-US"/>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3342342"/>
            <a:ext cx="4648200" cy="2916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599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875B05-EBB7-4B44-80B4-14C580CB3000}" type="slidenum">
              <a:rPr lang="en-US" smtClean="0"/>
              <a:pPr/>
              <a:t>16</a:t>
            </a:fld>
            <a:endParaRPr lang="en-US"/>
          </a:p>
        </p:txBody>
      </p:sp>
      <p:pic>
        <p:nvPicPr>
          <p:cNvPr id="5122" name="Picture 2" descr="U:\IARC\Final Design OTE\Conference Area\2011-02-01 Conference Center Concerns SL Markup.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463"/>
          <a:stretch/>
        </p:blipFill>
        <p:spPr bwMode="auto">
          <a:xfrm>
            <a:off x="274320" y="1631628"/>
            <a:ext cx="8381999" cy="3729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96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B875B05-EBB7-4B44-80B4-14C580CB3000}" type="slidenum">
              <a:rPr lang="en-US" smtClean="0"/>
              <a:pPr/>
              <a:t>17</a:t>
            </a:fld>
            <a:endParaRPr lang="en-US"/>
          </a:p>
        </p:txBody>
      </p:sp>
      <p:pic>
        <p:nvPicPr>
          <p:cNvPr id="4098" name="Picture 2" descr="U:\IARC\Final Design OTE\Conference Area\2011-02-23 Conference Center Mark-Ups_Page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8135" y="609600"/>
            <a:ext cx="8782050" cy="5682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7332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B875B05-EBB7-4B44-80B4-14C580CB3000}" type="slidenum">
              <a:rPr lang="en-US" smtClean="0"/>
              <a:pPr/>
              <a:t>18</a:t>
            </a:fld>
            <a:endParaRPr lang="en-US"/>
          </a:p>
        </p:txBody>
      </p:sp>
      <p:pic>
        <p:nvPicPr>
          <p:cNvPr id="3074" name="Picture 2" descr="U:\IARC\Final Design OTE\Conference Area\2011-02-23 Conference Center Mark-Ups_Page_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594" t="4254" r="14327" b="8712"/>
          <a:stretch/>
        </p:blipFill>
        <p:spPr bwMode="auto">
          <a:xfrm>
            <a:off x="1304925" y="1143000"/>
            <a:ext cx="6422448" cy="4676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531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Risk Management</a:t>
            </a:r>
            <a:r>
              <a:rPr lang="en-US" dirty="0"/>
              <a:t/>
            </a:r>
            <a:br>
              <a:rPr lang="en-US" dirty="0"/>
            </a:br>
            <a:r>
              <a:rPr lang="en-US" dirty="0" smtClean="0"/>
              <a:t>Internal Risk </a:t>
            </a:r>
            <a:r>
              <a:rPr lang="en-US" dirty="0"/>
              <a:t>Status</a:t>
            </a:r>
          </a:p>
        </p:txBody>
      </p:sp>
      <p:sp>
        <p:nvSpPr>
          <p:cNvPr id="3" name="Content Placeholder 2"/>
          <p:cNvSpPr>
            <a:spLocks noGrp="1"/>
          </p:cNvSpPr>
          <p:nvPr>
            <p:ph idx="1"/>
          </p:nvPr>
        </p:nvSpPr>
        <p:spPr>
          <a:xfrm>
            <a:off x="457200" y="1600201"/>
            <a:ext cx="8229600" cy="1752600"/>
          </a:xfrm>
        </p:spPr>
        <p:txBody>
          <a:bodyPr>
            <a:noAutofit/>
          </a:bodyPr>
          <a:lstStyle/>
          <a:p>
            <a:pPr>
              <a:lnSpc>
                <a:spcPct val="110000"/>
              </a:lnSpc>
              <a:spcBef>
                <a:spcPts val="1200"/>
              </a:spcBef>
            </a:pPr>
            <a:r>
              <a:rPr lang="en-US" sz="2400" dirty="0" smtClean="0"/>
              <a:t>Impact </a:t>
            </a:r>
            <a:r>
              <a:rPr lang="en-US" sz="2400" dirty="0" smtClean="0"/>
              <a:t>of existing CDF equipment on north elevation: </a:t>
            </a:r>
            <a:r>
              <a:rPr lang="en-US" sz="2400" dirty="0" smtClean="0"/>
              <a:t>Owner equipment to be removed prior to construction start. Dervin </a:t>
            </a:r>
            <a:r>
              <a:rPr lang="en-US" sz="2400" dirty="0" smtClean="0"/>
              <a:t>Allen, Jonathan Lewis are identifying, advising. </a:t>
            </a:r>
            <a:endParaRPr lang="en-US" sz="2400" dirty="0"/>
          </a:p>
        </p:txBody>
      </p:sp>
      <p:sp>
        <p:nvSpPr>
          <p:cNvPr id="4" name="Slide Number Placeholder 3"/>
          <p:cNvSpPr>
            <a:spLocks noGrp="1"/>
          </p:cNvSpPr>
          <p:nvPr>
            <p:ph type="sldNum" sz="quarter" idx="12"/>
          </p:nvPr>
        </p:nvSpPr>
        <p:spPr/>
        <p:txBody>
          <a:bodyPr/>
          <a:lstStyle/>
          <a:p>
            <a:fld id="{0B875B05-EBB7-4B44-80B4-14C580CB3000}" type="slidenum">
              <a:rPr lang="en-US" smtClean="0"/>
              <a:pPr/>
              <a:t>19</a:t>
            </a:fld>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4400" y="3000086"/>
            <a:ext cx="4343400" cy="3257550"/>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3013941"/>
            <a:ext cx="4324927" cy="3243695"/>
          </a:xfrm>
          <a:prstGeom prst="rect">
            <a:avLst/>
          </a:prstGeom>
        </p:spPr>
      </p:pic>
    </p:spTree>
    <p:extLst>
      <p:ext uri="{BB962C8B-B14F-4D97-AF65-F5344CB8AC3E}">
        <p14:creationId xmlns:p14="http://schemas.microsoft.com/office/powerpoint/2010/main" val="39259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a:t>Overall Project Summary Status:</a:t>
            </a:r>
            <a:r>
              <a:rPr lang="en-US" dirty="0"/>
              <a:t/>
            </a:r>
            <a:br>
              <a:rPr lang="en-US" dirty="0"/>
            </a:br>
            <a:endParaRPr lang="en-US" dirty="0"/>
          </a:p>
        </p:txBody>
      </p:sp>
      <p:sp>
        <p:nvSpPr>
          <p:cNvPr id="3" name="Content Placeholder 2"/>
          <p:cNvSpPr>
            <a:spLocks noGrp="1"/>
          </p:cNvSpPr>
          <p:nvPr>
            <p:ph idx="1"/>
          </p:nvPr>
        </p:nvSpPr>
        <p:spPr/>
        <p:txBody>
          <a:bodyPr>
            <a:normAutofit lnSpcReduction="10000"/>
          </a:bodyPr>
          <a:lstStyle/>
          <a:p>
            <a:r>
              <a:rPr lang="en-US" dirty="0" smtClean="0"/>
              <a:t>OTE bi-weekly </a:t>
            </a:r>
            <a:r>
              <a:rPr lang="en-US" b="1" dirty="0" smtClean="0"/>
              <a:t>design </a:t>
            </a:r>
            <a:r>
              <a:rPr lang="en-US" b="1" dirty="0" smtClean="0"/>
              <a:t>meetings </a:t>
            </a:r>
            <a:r>
              <a:rPr lang="en-US" dirty="0" smtClean="0"/>
              <a:t>on-going. Includes HOK, RBA, FESS-Eng, Ops, Services, CDF, AD, CD</a:t>
            </a:r>
          </a:p>
          <a:p>
            <a:endParaRPr lang="en-US" dirty="0" smtClean="0"/>
          </a:p>
          <a:p>
            <a:r>
              <a:rPr lang="en-US" dirty="0" smtClean="0"/>
              <a:t>OTE Building </a:t>
            </a:r>
            <a:r>
              <a:rPr lang="en-US" b="1" dirty="0" smtClean="0"/>
              <a:t>Preliminary Design </a:t>
            </a:r>
            <a:r>
              <a:rPr lang="en-US" dirty="0" smtClean="0"/>
              <a:t>on-going. </a:t>
            </a:r>
          </a:p>
          <a:p>
            <a:pPr lvl="1"/>
            <a:r>
              <a:rPr lang="en-US" dirty="0" smtClean="0"/>
              <a:t>Building systems design </a:t>
            </a:r>
            <a:r>
              <a:rPr lang="en-US" dirty="0" smtClean="0"/>
              <a:t>directions</a:t>
            </a:r>
          </a:p>
          <a:p>
            <a:pPr lvl="2"/>
            <a:r>
              <a:rPr lang="en-US" dirty="0" smtClean="0"/>
              <a:t>Cost evaluations</a:t>
            </a:r>
          </a:p>
          <a:p>
            <a:pPr lvl="2"/>
            <a:r>
              <a:rPr lang="en-US" dirty="0" smtClean="0"/>
              <a:t>LEED evaluations </a:t>
            </a:r>
            <a:endParaRPr lang="en-US" dirty="0"/>
          </a:p>
          <a:p>
            <a:pPr lvl="1"/>
            <a:r>
              <a:rPr lang="en-US" dirty="0" smtClean="0"/>
              <a:t>HOK </a:t>
            </a:r>
            <a:r>
              <a:rPr lang="en-US" dirty="0" smtClean="0"/>
              <a:t>PD submittal </a:t>
            </a:r>
            <a:r>
              <a:rPr lang="en-US" dirty="0" smtClean="0"/>
              <a:t>due 3/24/11</a:t>
            </a:r>
          </a:p>
          <a:p>
            <a:pPr lvl="0"/>
            <a:endParaRPr lang="en-US" dirty="0" smtClean="0"/>
          </a:p>
        </p:txBody>
      </p:sp>
      <p:sp>
        <p:nvSpPr>
          <p:cNvPr id="4" name="Slide Number Placeholder 3"/>
          <p:cNvSpPr>
            <a:spLocks noGrp="1"/>
          </p:cNvSpPr>
          <p:nvPr>
            <p:ph type="sldNum" sz="quarter" idx="12"/>
          </p:nvPr>
        </p:nvSpPr>
        <p:spPr/>
        <p:txBody>
          <a:bodyPr/>
          <a:lstStyle/>
          <a:p>
            <a:fld id="{0B875B05-EBB7-4B44-80B4-14C580CB3000}"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Procurements</a:t>
            </a:r>
            <a:endParaRPr lang="en-US" dirty="0"/>
          </a:p>
        </p:txBody>
      </p:sp>
      <p:sp>
        <p:nvSpPr>
          <p:cNvPr id="3" name="Content Placeholder 2"/>
          <p:cNvSpPr>
            <a:spLocks noGrp="1"/>
          </p:cNvSpPr>
          <p:nvPr>
            <p:ph idx="1"/>
          </p:nvPr>
        </p:nvSpPr>
        <p:spPr/>
        <p:txBody>
          <a:bodyPr>
            <a:normAutofit fontScale="92500" lnSpcReduction="10000"/>
          </a:bodyPr>
          <a:lstStyle/>
          <a:p>
            <a:pPr lvl="0"/>
            <a:r>
              <a:rPr lang="en-US" sz="3600" b="1" dirty="0" smtClean="0"/>
              <a:t>Conference </a:t>
            </a:r>
            <a:r>
              <a:rPr lang="en-US" sz="3600" b="1" smtClean="0"/>
              <a:t>area </a:t>
            </a:r>
            <a:r>
              <a:rPr lang="en-US" sz="3600" b="1" smtClean="0"/>
              <a:t>design change </a:t>
            </a:r>
            <a:r>
              <a:rPr lang="en-US" sz="3600" dirty="0" smtClean="0"/>
              <a:t>REQ in progress</a:t>
            </a:r>
            <a:endParaRPr lang="en-US" dirty="0" smtClean="0"/>
          </a:p>
          <a:p>
            <a:pPr lvl="0">
              <a:spcBef>
                <a:spcPts val="1200"/>
              </a:spcBef>
              <a:spcAft>
                <a:spcPts val="1200"/>
              </a:spcAft>
            </a:pPr>
            <a:r>
              <a:rPr lang="en-US" sz="3600" dirty="0" smtClean="0"/>
              <a:t>RFP for </a:t>
            </a:r>
            <a:r>
              <a:rPr lang="en-US" sz="3600" b="1" dirty="0" smtClean="0"/>
              <a:t>Thermal Conductivity Testing for Ground-Loop Heat Exchanger</a:t>
            </a:r>
            <a:r>
              <a:rPr lang="en-US" sz="3600" dirty="0" smtClean="0"/>
              <a:t> </a:t>
            </a:r>
            <a:r>
              <a:rPr lang="en-US" sz="3600" dirty="0"/>
              <a:t>in </a:t>
            </a:r>
            <a:r>
              <a:rPr lang="en-US" sz="3600" dirty="0" smtClean="0"/>
              <a:t>progress (geothermal test well).</a:t>
            </a:r>
            <a:endParaRPr lang="en-US" sz="3600" dirty="0" smtClean="0"/>
          </a:p>
          <a:p>
            <a:pPr lvl="0"/>
            <a:r>
              <a:rPr lang="en-US" sz="3600" dirty="0" smtClean="0"/>
              <a:t>External:</a:t>
            </a:r>
          </a:p>
          <a:p>
            <a:pPr lvl="1"/>
            <a:r>
              <a:rPr lang="en-US" dirty="0" smtClean="0"/>
              <a:t>RFP for </a:t>
            </a:r>
            <a:r>
              <a:rPr lang="en-US" b="1" dirty="0" smtClean="0"/>
              <a:t>IASU/FCC San Sewer construction </a:t>
            </a:r>
            <a:r>
              <a:rPr lang="en-US" dirty="0" smtClean="0"/>
              <a:t>contracts in </a:t>
            </a:r>
            <a:r>
              <a:rPr lang="en-US" dirty="0"/>
              <a:t>progress. </a:t>
            </a:r>
            <a:r>
              <a:rPr lang="en-US" dirty="0" smtClean="0"/>
              <a:t>Award o/a 4/29/11</a:t>
            </a:r>
          </a:p>
          <a:p>
            <a:pPr lvl="1"/>
            <a:r>
              <a:rPr lang="en-US" b="1" dirty="0" smtClean="0"/>
              <a:t>Air switch </a:t>
            </a:r>
            <a:r>
              <a:rPr lang="en-US" dirty="0" smtClean="0"/>
              <a:t>PO issued. Promised by 5/10/11</a:t>
            </a:r>
          </a:p>
          <a:p>
            <a:endParaRPr lang="en-US" dirty="0"/>
          </a:p>
        </p:txBody>
      </p:sp>
      <p:sp>
        <p:nvSpPr>
          <p:cNvPr id="4" name="Slide Number Placeholder 3"/>
          <p:cNvSpPr>
            <a:spLocks noGrp="1"/>
          </p:cNvSpPr>
          <p:nvPr>
            <p:ph type="sldNum" sz="quarter" idx="12"/>
          </p:nvPr>
        </p:nvSpPr>
        <p:spPr/>
        <p:txBody>
          <a:bodyPr/>
          <a:lstStyle/>
          <a:p>
            <a:fld id="{0B875B05-EBB7-4B44-80B4-14C580CB3000}"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a:t>Labor Resources</a:t>
            </a:r>
            <a:r>
              <a:rPr lang="en-US" dirty="0"/>
              <a:t/>
            </a:r>
            <a:br>
              <a:rPr lang="en-US" dirty="0"/>
            </a:br>
            <a:endParaRPr lang="en-US" dirty="0"/>
          </a:p>
        </p:txBody>
      </p:sp>
      <p:pic>
        <p:nvPicPr>
          <p:cNvPr id="9" name="Content Placeholder 8"/>
          <p:cNvPicPr>
            <a:picLocks noGrp="1" noChangeAspect="1"/>
          </p:cNvPicPr>
          <p:nvPr>
            <p:ph idx="1"/>
          </p:nvPr>
        </p:nvPicPr>
        <p:blipFill rotWithShape="1">
          <a:blip r:embed="rId2">
            <a:extLst>
              <a:ext uri="{28A0092B-C50C-407E-A947-70E740481C1C}">
                <a14:useLocalDpi xmlns:a14="http://schemas.microsoft.com/office/drawing/2010/main" val="0"/>
              </a:ext>
            </a:extLst>
          </a:blip>
          <a:srcRect l="18027" t="7527" r="21759" b="57673"/>
          <a:stretch/>
        </p:blipFill>
        <p:spPr>
          <a:xfrm>
            <a:off x="1676400" y="1524000"/>
            <a:ext cx="5230115" cy="3911600"/>
          </a:xfrm>
        </p:spPr>
      </p:pic>
      <p:sp>
        <p:nvSpPr>
          <p:cNvPr id="3" name="Slide Number Placeholder 2"/>
          <p:cNvSpPr>
            <a:spLocks noGrp="1"/>
          </p:cNvSpPr>
          <p:nvPr>
            <p:ph type="sldNum" sz="quarter" idx="12"/>
          </p:nvPr>
        </p:nvSpPr>
        <p:spPr/>
        <p:txBody>
          <a:bodyPr/>
          <a:lstStyle/>
          <a:p>
            <a:fld id="{0B875B05-EBB7-4B44-80B4-14C580CB3000}"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r>
              <a:rPr lang="en-US" dirty="0" smtClean="0"/>
              <a:t>Change </a:t>
            </a:r>
            <a:r>
              <a:rPr lang="en-US" dirty="0" smtClean="0"/>
              <a:t>Request </a:t>
            </a:r>
            <a:r>
              <a:rPr lang="en-US" dirty="0" smtClean="0"/>
              <a:t/>
            </a:r>
            <a:br>
              <a:rPr lang="en-US" dirty="0" smtClean="0"/>
            </a:br>
            <a:endParaRPr lang="en-US" dirty="0"/>
          </a:p>
        </p:txBody>
      </p:sp>
      <p:sp>
        <p:nvSpPr>
          <p:cNvPr id="3" name="Content Placeholder 2"/>
          <p:cNvSpPr>
            <a:spLocks noGrp="1"/>
          </p:cNvSpPr>
          <p:nvPr>
            <p:ph idx="1"/>
          </p:nvPr>
        </p:nvSpPr>
        <p:spPr>
          <a:xfrm>
            <a:off x="457200" y="1143000"/>
            <a:ext cx="8229600" cy="4983163"/>
          </a:xfrm>
        </p:spPr>
        <p:txBody>
          <a:bodyPr>
            <a:normAutofit lnSpcReduction="10000"/>
          </a:bodyPr>
          <a:lstStyle/>
          <a:p>
            <a:pPr lvl="0"/>
            <a:r>
              <a:rPr lang="en-US" b="1" dirty="0" smtClean="0"/>
              <a:t>No active change requests</a:t>
            </a:r>
          </a:p>
          <a:p>
            <a:pPr marL="0" lvl="0" indent="0">
              <a:buNone/>
            </a:pPr>
            <a:endParaRPr lang="en-US" b="1" dirty="0" smtClean="0"/>
          </a:p>
          <a:p>
            <a:pPr marL="0" lvl="0" indent="0">
              <a:buNone/>
            </a:pPr>
            <a:r>
              <a:rPr lang="en-US" b="1" dirty="0" smtClean="0"/>
              <a:t>Future change request</a:t>
            </a:r>
            <a:r>
              <a:rPr lang="en-US" dirty="0" smtClean="0"/>
              <a:t>:</a:t>
            </a:r>
          </a:p>
          <a:p>
            <a:pPr lvl="1"/>
            <a:r>
              <a:rPr lang="en-US" dirty="0" smtClean="0"/>
              <a:t>New </a:t>
            </a:r>
            <a:r>
              <a:rPr lang="en-US" b="1" dirty="0" smtClean="0"/>
              <a:t>Conference </a:t>
            </a:r>
            <a:r>
              <a:rPr lang="en-US" b="1" dirty="0"/>
              <a:t>C</a:t>
            </a:r>
            <a:r>
              <a:rPr lang="en-US" b="1" dirty="0" smtClean="0"/>
              <a:t>enter </a:t>
            </a:r>
            <a:r>
              <a:rPr lang="en-US" dirty="0" smtClean="0"/>
              <a:t>based on previously presented concept:</a:t>
            </a:r>
            <a:endParaRPr lang="en-US" dirty="0" smtClean="0"/>
          </a:p>
          <a:p>
            <a:pPr lvl="2"/>
            <a:r>
              <a:rPr lang="en-US" dirty="0" smtClean="0"/>
              <a:t>Tiered Conference/Lecture Center for </a:t>
            </a:r>
            <a:r>
              <a:rPr lang="en-US" dirty="0"/>
              <a:t>175 </a:t>
            </a:r>
            <a:r>
              <a:rPr lang="en-US" dirty="0" smtClean="0"/>
              <a:t>people to replace current 4-25 person class rooms.</a:t>
            </a:r>
          </a:p>
          <a:p>
            <a:pPr lvl="2"/>
            <a:r>
              <a:rPr lang="en-US" dirty="0" smtClean="0"/>
              <a:t>30/30 Executive Conference Room in lieu of 1 Tech </a:t>
            </a:r>
            <a:r>
              <a:rPr lang="en-US" dirty="0" smtClean="0"/>
              <a:t>Space</a:t>
            </a:r>
          </a:p>
          <a:p>
            <a:pPr lvl="1"/>
            <a:r>
              <a:rPr lang="en-US" b="1" dirty="0" smtClean="0"/>
              <a:t>Ground Floor </a:t>
            </a:r>
            <a:r>
              <a:rPr lang="en-US" b="1" dirty="0"/>
              <a:t>E</a:t>
            </a:r>
            <a:r>
              <a:rPr lang="en-US" b="1" dirty="0" smtClean="0"/>
              <a:t>ast Entrance</a:t>
            </a:r>
            <a:r>
              <a:rPr lang="en-US" dirty="0"/>
              <a:t> </a:t>
            </a:r>
            <a:r>
              <a:rPr lang="en-US" dirty="0" smtClean="0"/>
              <a:t>enhancements/drop-off area</a:t>
            </a:r>
            <a:endParaRPr lang="en-US" dirty="0"/>
          </a:p>
          <a:p>
            <a:endParaRPr lang="en-US" dirty="0"/>
          </a:p>
        </p:txBody>
      </p:sp>
      <p:sp>
        <p:nvSpPr>
          <p:cNvPr id="4" name="Slide Number Placeholder 3"/>
          <p:cNvSpPr>
            <a:spLocks noGrp="1"/>
          </p:cNvSpPr>
          <p:nvPr>
            <p:ph type="sldNum" sz="quarter" idx="12"/>
          </p:nvPr>
        </p:nvSpPr>
        <p:spPr/>
        <p:txBody>
          <a:bodyPr/>
          <a:lstStyle/>
          <a:p>
            <a:fld id="{0B875B05-EBB7-4B44-80B4-14C580CB3000}"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a:t>
            </a:r>
            <a:endParaRPr lang="en-US" dirty="0"/>
          </a:p>
        </p:txBody>
      </p:sp>
      <p:sp>
        <p:nvSpPr>
          <p:cNvPr id="3" name="Content Placeholder 2"/>
          <p:cNvSpPr>
            <a:spLocks noGrp="1"/>
          </p:cNvSpPr>
          <p:nvPr>
            <p:ph idx="1"/>
          </p:nvPr>
        </p:nvSpPr>
        <p:spPr/>
        <p:txBody>
          <a:bodyPr>
            <a:normAutofit fontScale="92500"/>
          </a:bodyPr>
          <a:lstStyle/>
          <a:p>
            <a:pPr lvl="0"/>
            <a:r>
              <a:rPr lang="en-US" strike="sngStrike" dirty="0" smtClean="0"/>
              <a:t>Conference Room expansion scope finalization</a:t>
            </a:r>
            <a:r>
              <a:rPr lang="en-US" dirty="0" smtClean="0"/>
              <a:t>.</a:t>
            </a:r>
          </a:p>
          <a:p>
            <a:pPr lvl="0"/>
            <a:r>
              <a:rPr lang="en-US" strike="sngStrike" dirty="0" smtClean="0"/>
              <a:t>Wetlands impact from revised parking layout </a:t>
            </a:r>
            <a:r>
              <a:rPr lang="en-US" dirty="0" smtClean="0"/>
              <a:t>Resolved – no impact per CX 3/8/11</a:t>
            </a:r>
          </a:p>
          <a:p>
            <a:pPr lvl="0"/>
            <a:r>
              <a:rPr lang="en-US" strike="sngStrike" dirty="0" smtClean="0"/>
              <a:t>Radiation – Main ring bypass</a:t>
            </a:r>
            <a:r>
              <a:rPr lang="en-US" dirty="0" smtClean="0"/>
              <a:t>. Resolved per P. Czarapata 3/2/11</a:t>
            </a:r>
          </a:p>
          <a:p>
            <a:pPr lvl="0"/>
            <a:r>
              <a:rPr lang="en-US" dirty="0"/>
              <a:t>Structural understanding of CDF snow loading, fire separation protection of </a:t>
            </a:r>
            <a:r>
              <a:rPr lang="en-US" dirty="0" smtClean="0"/>
              <a:t>roof – additional steel for snow loading required. Investigating constructability in CDF.</a:t>
            </a:r>
            <a:endParaRPr lang="en-US" dirty="0"/>
          </a:p>
        </p:txBody>
      </p:sp>
      <p:sp>
        <p:nvSpPr>
          <p:cNvPr id="4" name="Slide Number Placeholder 3"/>
          <p:cNvSpPr>
            <a:spLocks noGrp="1"/>
          </p:cNvSpPr>
          <p:nvPr>
            <p:ph type="sldNum" sz="quarter" idx="12"/>
          </p:nvPr>
        </p:nvSpPr>
        <p:spPr/>
        <p:txBody>
          <a:bodyPr/>
          <a:lstStyle/>
          <a:p>
            <a:fld id="{0B875B05-EBB7-4B44-80B4-14C580CB3000}"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a:t>
            </a:r>
            <a:endParaRPr lang="en-US" dirty="0"/>
          </a:p>
        </p:txBody>
      </p:sp>
      <p:sp>
        <p:nvSpPr>
          <p:cNvPr id="3" name="Content Placeholder 2"/>
          <p:cNvSpPr>
            <a:spLocks noGrp="1"/>
          </p:cNvSpPr>
          <p:nvPr>
            <p:ph idx="1"/>
          </p:nvPr>
        </p:nvSpPr>
        <p:spPr>
          <a:xfrm>
            <a:off x="457200" y="1600200"/>
            <a:ext cx="8382000" cy="4724400"/>
          </a:xfrm>
        </p:spPr>
        <p:txBody>
          <a:bodyPr>
            <a:normAutofit fontScale="85000" lnSpcReduction="10000"/>
          </a:bodyPr>
          <a:lstStyle/>
          <a:p>
            <a:pPr lvl="0">
              <a:lnSpc>
                <a:spcPct val="120000"/>
              </a:lnSpc>
              <a:spcBef>
                <a:spcPts val="1200"/>
              </a:spcBef>
            </a:pPr>
            <a:r>
              <a:rPr lang="en-US" sz="3300" dirty="0" smtClean="0"/>
              <a:t>DOE Directive for $2M – will this be a “new start”? </a:t>
            </a:r>
          </a:p>
          <a:p>
            <a:pPr lvl="0">
              <a:lnSpc>
                <a:spcPct val="120000"/>
              </a:lnSpc>
              <a:spcBef>
                <a:spcPts val="1200"/>
              </a:spcBef>
            </a:pPr>
            <a:r>
              <a:rPr lang="en-US" sz="3300" dirty="0" smtClean="0"/>
              <a:t>Zinc cladding: understand Buy American implications</a:t>
            </a:r>
          </a:p>
          <a:p>
            <a:pPr lvl="0">
              <a:lnSpc>
                <a:spcPct val="120000"/>
              </a:lnSpc>
              <a:spcBef>
                <a:spcPts val="1200"/>
              </a:spcBef>
            </a:pPr>
            <a:r>
              <a:rPr lang="en-US" sz="3300" dirty="0" smtClean="0"/>
              <a:t>Toilet Fixture count: evaluate “surge factor” for conference areas.</a:t>
            </a:r>
          </a:p>
          <a:p>
            <a:pPr lvl="0">
              <a:lnSpc>
                <a:spcPct val="120000"/>
              </a:lnSpc>
              <a:spcBef>
                <a:spcPts val="1200"/>
              </a:spcBef>
            </a:pPr>
            <a:r>
              <a:rPr lang="en-US" sz="3300" dirty="0" smtClean="0"/>
              <a:t>CDF bridge: evaluate internal </a:t>
            </a:r>
            <a:r>
              <a:rPr lang="en-US" sz="3300" dirty="0" err="1" smtClean="0"/>
              <a:t>vs</a:t>
            </a:r>
            <a:r>
              <a:rPr lang="en-US" sz="3300" dirty="0" smtClean="0"/>
              <a:t> external solution</a:t>
            </a:r>
          </a:p>
          <a:p>
            <a:pPr lvl="0">
              <a:lnSpc>
                <a:spcPct val="120000"/>
              </a:lnSpc>
              <a:spcBef>
                <a:spcPts val="1200"/>
              </a:spcBef>
            </a:pPr>
            <a:r>
              <a:rPr lang="en-US" sz="3300" dirty="0" smtClean="0"/>
              <a:t>Permeable Pavers: requires special snow removal (no sand). </a:t>
            </a:r>
            <a:r>
              <a:rPr lang="en-US" sz="3300" dirty="0" smtClean="0"/>
              <a:t>If limited </a:t>
            </a:r>
            <a:r>
              <a:rPr lang="en-US" sz="3300" dirty="0"/>
              <a:t>to pedestrian </a:t>
            </a:r>
            <a:r>
              <a:rPr lang="en-US" sz="3300" dirty="0" smtClean="0"/>
              <a:t>areas, can </a:t>
            </a:r>
            <a:r>
              <a:rPr lang="en-US" sz="3300" dirty="0" smtClean="0"/>
              <a:t>building owner </a:t>
            </a:r>
            <a:r>
              <a:rPr lang="en-US" sz="3300" dirty="0" smtClean="0"/>
              <a:t>do snow removal?</a:t>
            </a:r>
            <a:endParaRPr lang="en-US" sz="3300" dirty="0" smtClean="0"/>
          </a:p>
          <a:p>
            <a:endParaRPr lang="en-US" dirty="0"/>
          </a:p>
        </p:txBody>
      </p:sp>
      <p:sp>
        <p:nvSpPr>
          <p:cNvPr id="4" name="Slide Number Placeholder 3"/>
          <p:cNvSpPr>
            <a:spLocks noGrp="1"/>
          </p:cNvSpPr>
          <p:nvPr>
            <p:ph type="sldNum" sz="quarter" idx="12"/>
          </p:nvPr>
        </p:nvSpPr>
        <p:spPr/>
        <p:txBody>
          <a:bodyPr/>
          <a:lstStyle/>
          <a:p>
            <a:fld id="{0B875B05-EBB7-4B44-80B4-14C580CB3000}"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a:t>
            </a:r>
            <a:endParaRPr lang="en-US" dirty="0"/>
          </a:p>
        </p:txBody>
      </p:sp>
      <p:sp>
        <p:nvSpPr>
          <p:cNvPr id="3" name="Content Placeholder 2"/>
          <p:cNvSpPr>
            <a:spLocks noGrp="1"/>
          </p:cNvSpPr>
          <p:nvPr>
            <p:ph idx="1"/>
          </p:nvPr>
        </p:nvSpPr>
        <p:spPr>
          <a:xfrm>
            <a:off x="457200" y="1600200"/>
            <a:ext cx="8534400" cy="4876800"/>
          </a:xfrm>
        </p:spPr>
        <p:txBody>
          <a:bodyPr>
            <a:normAutofit/>
          </a:bodyPr>
          <a:lstStyle/>
          <a:p>
            <a:pPr>
              <a:spcBef>
                <a:spcPts val="1200"/>
              </a:spcBef>
            </a:pPr>
            <a:r>
              <a:rPr lang="en-US" dirty="0" smtClean="0"/>
              <a:t>New Gas Meter location: consider west wall of CDF, north of loading dock.</a:t>
            </a:r>
          </a:p>
          <a:p>
            <a:pPr>
              <a:spcBef>
                <a:spcPts val="1200"/>
              </a:spcBef>
            </a:pPr>
            <a:r>
              <a:rPr lang="en-US" dirty="0" smtClean="0"/>
              <a:t>Fire Department Hook-up location: re-route through OTE Ground floor east. Approval by Fire Department required.</a:t>
            </a:r>
          </a:p>
          <a:p>
            <a:pPr lvl="0">
              <a:spcBef>
                <a:spcPts val="1200"/>
              </a:spcBef>
            </a:pPr>
            <a:r>
              <a:rPr lang="en-US" dirty="0"/>
              <a:t>NOVA FHEP Table: need schedule of transporting out &amp; in </a:t>
            </a:r>
            <a:r>
              <a:rPr lang="en-US" dirty="0" smtClean="0"/>
              <a:t>of CDF. Must be coordinated with construction schedule.</a:t>
            </a:r>
            <a:endParaRPr lang="en-US" sz="4000" dirty="0"/>
          </a:p>
          <a:p>
            <a:endParaRPr lang="en-US" dirty="0"/>
          </a:p>
        </p:txBody>
      </p:sp>
      <p:sp>
        <p:nvSpPr>
          <p:cNvPr id="4" name="Slide Number Placeholder 3"/>
          <p:cNvSpPr>
            <a:spLocks noGrp="1"/>
          </p:cNvSpPr>
          <p:nvPr>
            <p:ph type="sldNum" sz="quarter" idx="12"/>
          </p:nvPr>
        </p:nvSpPr>
        <p:spPr/>
        <p:txBody>
          <a:bodyPr/>
          <a:lstStyle/>
          <a:p>
            <a:fld id="{0B875B05-EBB7-4B44-80B4-14C580CB3000}"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 Ahead</a:t>
            </a:r>
            <a:endParaRPr lang="en-US" dirty="0"/>
          </a:p>
        </p:txBody>
      </p:sp>
      <p:sp>
        <p:nvSpPr>
          <p:cNvPr id="3" name="Content Placeholder 2"/>
          <p:cNvSpPr>
            <a:spLocks noGrp="1"/>
          </p:cNvSpPr>
          <p:nvPr>
            <p:ph idx="1"/>
          </p:nvPr>
        </p:nvSpPr>
        <p:spPr/>
        <p:txBody>
          <a:bodyPr>
            <a:normAutofit fontScale="92500" lnSpcReduction="20000"/>
          </a:bodyPr>
          <a:lstStyle/>
          <a:p>
            <a:pPr lvl="0"/>
            <a:r>
              <a:rPr lang="en-US" sz="3600" dirty="0" smtClean="0"/>
              <a:t>Continue working on Integrated Project Schedule.</a:t>
            </a:r>
          </a:p>
          <a:p>
            <a:pPr lvl="0"/>
            <a:r>
              <a:rPr lang="en-US" sz="3600" dirty="0" smtClean="0"/>
              <a:t>Complete Preliminary Design</a:t>
            </a:r>
            <a:r>
              <a:rPr lang="en-US" sz="3600" dirty="0" smtClean="0"/>
              <a:t>.</a:t>
            </a:r>
          </a:p>
          <a:p>
            <a:pPr lvl="1"/>
            <a:r>
              <a:rPr lang="en-US" dirty="0" smtClean="0"/>
              <a:t>Evaluate cost estimate</a:t>
            </a:r>
          </a:p>
          <a:p>
            <a:pPr lvl="1"/>
            <a:r>
              <a:rPr lang="en-US" dirty="0" smtClean="0"/>
              <a:t>Evaluate LEED Gold </a:t>
            </a:r>
            <a:endParaRPr lang="en-US" dirty="0" smtClean="0"/>
          </a:p>
          <a:p>
            <a:pPr lvl="0"/>
            <a:r>
              <a:rPr lang="en-US" sz="3600" dirty="0" smtClean="0"/>
              <a:t>Exterior materials selection.</a:t>
            </a:r>
          </a:p>
          <a:p>
            <a:pPr lvl="0"/>
            <a:r>
              <a:rPr lang="en-US" sz="3600" dirty="0" smtClean="0"/>
              <a:t>Refine Conference Center </a:t>
            </a:r>
            <a:r>
              <a:rPr lang="en-US" sz="3600" dirty="0" smtClean="0"/>
              <a:t>design, initiate change control. </a:t>
            </a:r>
            <a:endParaRPr lang="en-US" sz="3600" dirty="0" smtClean="0"/>
          </a:p>
          <a:p>
            <a:pPr lvl="0"/>
            <a:r>
              <a:rPr lang="en-US" sz="3600" dirty="0" smtClean="0"/>
              <a:t>State Report quarterly report due 3/30/11.</a:t>
            </a:r>
            <a:endParaRPr lang="en-US" dirty="0"/>
          </a:p>
        </p:txBody>
      </p:sp>
      <p:sp>
        <p:nvSpPr>
          <p:cNvPr id="4" name="Slide Number Placeholder 3"/>
          <p:cNvSpPr>
            <a:spLocks noGrp="1"/>
          </p:cNvSpPr>
          <p:nvPr>
            <p:ph type="sldNum" sz="quarter" idx="12"/>
          </p:nvPr>
        </p:nvSpPr>
        <p:spPr/>
        <p:txBody>
          <a:bodyPr/>
          <a:lstStyle/>
          <a:p>
            <a:fld id="{0B875B05-EBB7-4B44-80B4-14C580CB3000}" type="slidenum">
              <a:rPr lang="en-US" smtClean="0"/>
              <a:pPr/>
              <a:t>26</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a:t>Overall Project Summary Status:</a:t>
            </a:r>
            <a:r>
              <a:rPr lang="en-US" dirty="0"/>
              <a:t/>
            </a:r>
            <a:br>
              <a:rPr lang="en-US" dirty="0"/>
            </a:br>
            <a:endParaRPr lang="en-US" dirty="0"/>
          </a:p>
        </p:txBody>
      </p:sp>
      <p:sp>
        <p:nvSpPr>
          <p:cNvPr id="3" name="Content Placeholder 2"/>
          <p:cNvSpPr>
            <a:spLocks noGrp="1"/>
          </p:cNvSpPr>
          <p:nvPr>
            <p:ph idx="1"/>
          </p:nvPr>
        </p:nvSpPr>
        <p:spPr>
          <a:xfrm>
            <a:off x="457200" y="1219200"/>
            <a:ext cx="8229600" cy="4906963"/>
          </a:xfrm>
        </p:spPr>
        <p:txBody>
          <a:bodyPr>
            <a:normAutofit/>
          </a:bodyPr>
          <a:lstStyle/>
          <a:p>
            <a:pPr lvl="0">
              <a:spcBef>
                <a:spcPts val="1800"/>
              </a:spcBef>
            </a:pPr>
            <a:r>
              <a:rPr lang="en-US" dirty="0" smtClean="0"/>
              <a:t>OTE Education/Conference Area </a:t>
            </a:r>
            <a:r>
              <a:rPr lang="en-US" b="1" dirty="0" smtClean="0"/>
              <a:t>concept evaluation</a:t>
            </a:r>
            <a:r>
              <a:rPr lang="en-US" dirty="0" smtClean="0"/>
              <a:t> </a:t>
            </a:r>
            <a:r>
              <a:rPr lang="en-US" dirty="0" smtClean="0"/>
              <a:t>underway</a:t>
            </a:r>
            <a:r>
              <a:rPr lang="en-US" dirty="0" smtClean="0"/>
              <a:t>.</a:t>
            </a:r>
          </a:p>
          <a:p>
            <a:pPr lvl="1">
              <a:spcBef>
                <a:spcPts val="600"/>
              </a:spcBef>
            </a:pPr>
            <a:r>
              <a:rPr lang="en-US" dirty="0" smtClean="0"/>
              <a:t>Concept direction: 175-person + 30/30 executive</a:t>
            </a:r>
            <a:r>
              <a:rPr lang="en-US" dirty="0" smtClean="0"/>
              <a:t> </a:t>
            </a:r>
            <a:endParaRPr lang="en-US" dirty="0" smtClean="0"/>
          </a:p>
          <a:p>
            <a:pPr lvl="1">
              <a:spcBef>
                <a:spcPts val="600"/>
              </a:spcBef>
            </a:pPr>
            <a:r>
              <a:rPr lang="en-US" dirty="0" smtClean="0"/>
              <a:t>HOK PO for </a:t>
            </a:r>
            <a:r>
              <a:rPr lang="en-US" dirty="0" err="1" smtClean="0"/>
              <a:t>add’l</a:t>
            </a:r>
            <a:r>
              <a:rPr lang="en-US" dirty="0" smtClean="0"/>
              <a:t> services in progress</a:t>
            </a:r>
          </a:p>
          <a:p>
            <a:pPr lvl="0">
              <a:spcBef>
                <a:spcPts val="1800"/>
              </a:spcBef>
            </a:pPr>
            <a:r>
              <a:rPr lang="en-US" b="1" dirty="0" smtClean="0"/>
              <a:t>Coordination of related projects </a:t>
            </a:r>
            <a:r>
              <a:rPr lang="en-US" dirty="0" smtClean="0"/>
              <a:t>on-going.</a:t>
            </a:r>
          </a:p>
          <a:p>
            <a:pPr lvl="1">
              <a:spcBef>
                <a:spcPts val="600"/>
              </a:spcBef>
            </a:pPr>
            <a:r>
              <a:rPr lang="en-US" dirty="0" smtClean="0"/>
              <a:t>IASU &amp; FCC San Sewer projects bids due 3/25/11.</a:t>
            </a:r>
          </a:p>
          <a:p>
            <a:pPr lvl="1">
              <a:spcBef>
                <a:spcPts val="600"/>
              </a:spcBef>
            </a:pPr>
            <a:r>
              <a:rPr lang="en-US" dirty="0" smtClean="0"/>
              <a:t>Lift </a:t>
            </a:r>
            <a:r>
              <a:rPr lang="en-US" dirty="0"/>
              <a:t>station Circuit </a:t>
            </a:r>
            <a:r>
              <a:rPr lang="en-US" dirty="0" smtClean="0"/>
              <a:t>breaker </a:t>
            </a:r>
            <a:r>
              <a:rPr lang="en-US" dirty="0" smtClean="0"/>
              <a:t>installed </a:t>
            </a:r>
            <a:r>
              <a:rPr lang="en-US" dirty="0" smtClean="0"/>
              <a:t>in CDF 3/7/11</a:t>
            </a:r>
          </a:p>
          <a:p>
            <a:pPr lvl="1">
              <a:spcBef>
                <a:spcPts val="600"/>
              </a:spcBef>
            </a:pPr>
            <a:r>
              <a:rPr lang="en-US" dirty="0" smtClean="0"/>
              <a:t>Meeting with </a:t>
            </a:r>
            <a:r>
              <a:rPr lang="en-US" dirty="0" err="1" smtClean="0"/>
              <a:t>Tev</a:t>
            </a:r>
            <a:r>
              <a:rPr lang="en-US" dirty="0" smtClean="0"/>
              <a:t> museum consultants 3/7/11</a:t>
            </a:r>
          </a:p>
          <a:p>
            <a:endParaRPr lang="en-US" dirty="0"/>
          </a:p>
        </p:txBody>
      </p:sp>
      <p:sp>
        <p:nvSpPr>
          <p:cNvPr id="4" name="Slide Number Placeholder 3"/>
          <p:cNvSpPr>
            <a:spLocks noGrp="1"/>
          </p:cNvSpPr>
          <p:nvPr>
            <p:ph type="sldNum" sz="quarter" idx="12"/>
          </p:nvPr>
        </p:nvSpPr>
        <p:spPr/>
        <p:txBody>
          <a:bodyPr/>
          <a:lstStyle/>
          <a:p>
            <a:fld id="{0B875B05-EBB7-4B44-80B4-14C580CB3000}" type="slidenum">
              <a:rPr lang="en-US" smtClean="0"/>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Table of Recommendations – </a:t>
            </a:r>
            <a:r>
              <a:rPr lang="en-US" b="1" dirty="0"/>
              <a:t>Corrective Action </a:t>
            </a:r>
            <a:r>
              <a:rPr lang="en-US" b="1" dirty="0" smtClean="0"/>
              <a:t>Plan</a:t>
            </a:r>
            <a:r>
              <a:rPr lang="en-US" dirty="0" smtClean="0"/>
              <a:t/>
            </a:r>
            <a:br>
              <a:rPr lang="en-US" dirty="0" smtClean="0"/>
            </a:br>
            <a:r>
              <a:rPr lang="en-US" dirty="0" smtClean="0"/>
              <a:t>(no changes this month)</a:t>
            </a:r>
            <a:endParaRPr lang="en-US" dirty="0"/>
          </a:p>
        </p:txBody>
      </p:sp>
      <p:sp>
        <p:nvSpPr>
          <p:cNvPr id="3" name="Content Placeholder 2"/>
          <p:cNvSpPr>
            <a:spLocks noGrp="1"/>
          </p:cNvSpPr>
          <p:nvPr>
            <p:ph idx="1"/>
          </p:nvPr>
        </p:nvSpPr>
        <p:spPr>
          <a:xfrm>
            <a:off x="609600" y="2057400"/>
            <a:ext cx="7696200" cy="4267200"/>
          </a:xfrm>
        </p:spPr>
        <p:txBody>
          <a:bodyPr>
            <a:normAutofit lnSpcReduction="10000"/>
          </a:bodyPr>
          <a:lstStyle/>
          <a:p>
            <a:pPr marL="0" indent="0">
              <a:buNone/>
            </a:pPr>
            <a:r>
              <a:rPr lang="en-US" dirty="0" smtClean="0"/>
              <a:t>Open Items:</a:t>
            </a:r>
          </a:p>
          <a:p>
            <a:r>
              <a:rPr lang="en-US" dirty="0" smtClean="0"/>
              <a:t>Identification of </a:t>
            </a:r>
            <a:r>
              <a:rPr lang="en-US" dirty="0" err="1" smtClean="0"/>
              <a:t>add’l</a:t>
            </a:r>
            <a:r>
              <a:rPr lang="en-US" dirty="0" smtClean="0"/>
              <a:t> scope </a:t>
            </a:r>
            <a:r>
              <a:rPr lang="en-US" dirty="0" smtClean="0"/>
              <a:t>items (if bids are favorable) </a:t>
            </a:r>
            <a:r>
              <a:rPr lang="en-US" dirty="0" smtClean="0"/>
              <a:t>to be determined based on preliminary design </a:t>
            </a:r>
          </a:p>
          <a:p>
            <a:r>
              <a:rPr lang="en-US" dirty="0" smtClean="0"/>
              <a:t>Integrated design schedule and time frames: on-going</a:t>
            </a:r>
          </a:p>
          <a:p>
            <a:r>
              <a:rPr lang="en-US" dirty="0" smtClean="0"/>
              <a:t>Design remains on track to meet Final Design Director’s review 7/21/11</a:t>
            </a:r>
            <a:endParaRPr lang="en-US" dirty="0"/>
          </a:p>
        </p:txBody>
      </p:sp>
      <p:sp>
        <p:nvSpPr>
          <p:cNvPr id="6" name="Slide Number Placeholder 5"/>
          <p:cNvSpPr>
            <a:spLocks noGrp="1"/>
          </p:cNvSpPr>
          <p:nvPr>
            <p:ph type="sldNum" sz="quarter" idx="12"/>
          </p:nvPr>
        </p:nvSpPr>
        <p:spPr/>
        <p:txBody>
          <a:bodyPr/>
          <a:lstStyle/>
          <a:p>
            <a:fld id="{0B875B05-EBB7-4B44-80B4-14C580CB3000}" type="slidenum">
              <a:rPr lang="en-US" smtClean="0"/>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r>
              <a:rPr lang="en-US" b="1" dirty="0" smtClean="0"/>
              <a:t>C A P</a:t>
            </a:r>
            <a:endParaRPr lang="en-US"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942130"/>
              </p:ext>
            </p:extLst>
          </p:nvPr>
        </p:nvGraphicFramePr>
        <p:xfrm>
          <a:off x="533400" y="685800"/>
          <a:ext cx="8153400" cy="6025944"/>
        </p:xfrm>
        <a:graphic>
          <a:graphicData uri="http://schemas.openxmlformats.org/drawingml/2006/table">
            <a:tbl>
              <a:tblPr firstRow="1" bandRow="1">
                <a:tableStyleId>{5C22544A-7EE6-4342-B048-85BDC9FD1C3A}</a:tableStyleId>
              </a:tblPr>
              <a:tblGrid>
                <a:gridCol w="377472"/>
                <a:gridCol w="2717800"/>
                <a:gridCol w="830439"/>
                <a:gridCol w="1887361"/>
                <a:gridCol w="981428"/>
                <a:gridCol w="1358900"/>
              </a:tblGrid>
              <a:tr h="347601">
                <a:tc>
                  <a:txBody>
                    <a:bodyPr/>
                    <a:lstStyle/>
                    <a:p>
                      <a:pPr marL="0" marR="0" algn="l">
                        <a:spcBef>
                          <a:spcPts val="0"/>
                        </a:spcBef>
                        <a:spcAft>
                          <a:spcPts val="0"/>
                        </a:spcAft>
                      </a:pPr>
                      <a:r>
                        <a:rPr lang="en-US" sz="1100" dirty="0">
                          <a:latin typeface="Calibri"/>
                          <a:ea typeface="Times New Roman"/>
                        </a:rPr>
                        <a:t>#</a:t>
                      </a:r>
                      <a:endParaRPr lang="en-US" sz="1200" dirty="0">
                        <a:latin typeface="Times New Roman"/>
                        <a:ea typeface="Times New Roman"/>
                      </a:endParaRPr>
                    </a:p>
                  </a:txBody>
                  <a:tcPr marL="68580" marR="68580" marT="0" marB="0" anchor="ctr"/>
                </a:tc>
                <a:tc>
                  <a:txBody>
                    <a:bodyPr/>
                    <a:lstStyle/>
                    <a:p>
                      <a:pPr marL="0" marR="0" algn="l">
                        <a:spcBef>
                          <a:spcPts val="0"/>
                        </a:spcBef>
                        <a:spcAft>
                          <a:spcPts val="0"/>
                        </a:spcAft>
                      </a:pPr>
                      <a:r>
                        <a:rPr lang="en-US" sz="1100" dirty="0">
                          <a:latin typeface="Calibri"/>
                          <a:ea typeface="Times New Roman"/>
                        </a:rPr>
                        <a:t>Recommendations</a:t>
                      </a:r>
                      <a:endParaRPr lang="en-US" sz="1200" dirty="0">
                        <a:latin typeface="Times New Roman"/>
                        <a:ea typeface="Times New Roman"/>
                      </a:endParaRPr>
                    </a:p>
                  </a:txBody>
                  <a:tcPr marL="68580" marR="68580" marT="0" marB="0" anchor="ctr"/>
                </a:tc>
                <a:tc>
                  <a:txBody>
                    <a:bodyPr/>
                    <a:lstStyle/>
                    <a:p>
                      <a:pPr marL="0" marR="0" algn="l">
                        <a:spcBef>
                          <a:spcPts val="0"/>
                        </a:spcBef>
                        <a:spcAft>
                          <a:spcPts val="0"/>
                        </a:spcAft>
                      </a:pPr>
                      <a:r>
                        <a:rPr lang="en-US" sz="1100" dirty="0">
                          <a:latin typeface="Calibri"/>
                          <a:ea typeface="Times New Roman"/>
                        </a:rPr>
                        <a:t>Assigned to</a:t>
                      </a:r>
                      <a:endParaRPr lang="en-US" sz="1200" dirty="0">
                        <a:latin typeface="Times New Roman"/>
                        <a:ea typeface="Times New Roman"/>
                      </a:endParaRPr>
                    </a:p>
                  </a:txBody>
                  <a:tcPr marL="68580" marR="68580" marT="0" marB="0" anchor="ctr"/>
                </a:tc>
                <a:tc>
                  <a:txBody>
                    <a:bodyPr/>
                    <a:lstStyle/>
                    <a:p>
                      <a:pPr marL="0" marR="0" algn="l">
                        <a:spcBef>
                          <a:spcPts val="0"/>
                        </a:spcBef>
                        <a:spcAft>
                          <a:spcPts val="0"/>
                        </a:spcAft>
                      </a:pPr>
                      <a:r>
                        <a:rPr lang="en-US" sz="1100">
                          <a:latin typeface="Calibri"/>
                          <a:ea typeface="Times New Roman"/>
                        </a:rPr>
                        <a:t>Status/Corrective Action</a:t>
                      </a:r>
                      <a:endParaRPr lang="en-US" sz="1200">
                        <a:latin typeface="Times New Roman"/>
                        <a:ea typeface="Times New Roman"/>
                      </a:endParaRPr>
                    </a:p>
                  </a:txBody>
                  <a:tcPr marL="68580" marR="68580" marT="0" marB="0" anchor="ctr"/>
                </a:tc>
                <a:tc>
                  <a:txBody>
                    <a:bodyPr/>
                    <a:lstStyle/>
                    <a:p>
                      <a:pPr marL="0" marR="0" algn="l">
                        <a:spcBef>
                          <a:spcPts val="0"/>
                        </a:spcBef>
                        <a:spcAft>
                          <a:spcPts val="0"/>
                        </a:spcAft>
                      </a:pPr>
                      <a:r>
                        <a:rPr lang="en-US" sz="1100">
                          <a:latin typeface="Calibri"/>
                          <a:ea typeface="Times New Roman"/>
                        </a:rPr>
                        <a:t>Due Date</a:t>
                      </a:r>
                      <a:endParaRPr lang="en-US" sz="1200">
                        <a:latin typeface="Times New Roman"/>
                        <a:ea typeface="Times New Roman"/>
                      </a:endParaRPr>
                    </a:p>
                  </a:txBody>
                  <a:tcPr marL="68580" marR="68580" marT="0" marB="0" anchor="ctr"/>
                </a:tc>
                <a:tc>
                  <a:txBody>
                    <a:bodyPr/>
                    <a:lstStyle/>
                    <a:p>
                      <a:pPr marL="0" marR="0" algn="l">
                        <a:spcBef>
                          <a:spcPts val="0"/>
                        </a:spcBef>
                        <a:spcAft>
                          <a:spcPts val="0"/>
                        </a:spcAft>
                      </a:pPr>
                      <a:r>
                        <a:rPr lang="en-US" sz="1100" dirty="0">
                          <a:latin typeface="Calibri"/>
                          <a:ea typeface="Times New Roman"/>
                        </a:rPr>
                        <a:t>Closed</a:t>
                      </a:r>
                      <a:endParaRPr lang="en-US" sz="1200" dirty="0">
                        <a:latin typeface="Times New Roman"/>
                        <a:ea typeface="Times New Roman"/>
                      </a:endParaRPr>
                    </a:p>
                  </a:txBody>
                  <a:tcPr marL="68580" marR="68580" marT="0" marB="0"/>
                </a:tc>
              </a:tr>
              <a:tr h="223798">
                <a:tc>
                  <a:txBody>
                    <a:bodyPr/>
                    <a:lstStyle/>
                    <a:p>
                      <a:pPr marL="0" marR="0" algn="l">
                        <a:spcBef>
                          <a:spcPts val="0"/>
                        </a:spcBef>
                        <a:spcAft>
                          <a:spcPts val="0"/>
                        </a:spcAft>
                      </a:pPr>
                      <a:r>
                        <a:rPr lang="en-US" sz="1200" dirty="0">
                          <a:latin typeface="Calibri"/>
                          <a:ea typeface="Times New Roman"/>
                        </a:rPr>
                        <a:t>2.0</a:t>
                      </a:r>
                      <a:endParaRPr lang="en-US" sz="1200" dirty="0">
                        <a:latin typeface="Times New Roman"/>
                        <a:ea typeface="Times New Roman"/>
                      </a:endParaRPr>
                    </a:p>
                  </a:txBody>
                  <a:tcPr marL="68580" marR="68580" marT="0" marB="0"/>
                </a:tc>
                <a:tc>
                  <a:txBody>
                    <a:bodyPr/>
                    <a:lstStyle/>
                    <a:p>
                      <a:pPr marL="0" marR="0">
                        <a:lnSpc>
                          <a:spcPct val="115000"/>
                        </a:lnSpc>
                        <a:spcBef>
                          <a:spcPts val="0"/>
                        </a:spcBef>
                        <a:spcAft>
                          <a:spcPts val="0"/>
                        </a:spcAft>
                      </a:pPr>
                      <a:r>
                        <a:rPr lang="en-US" sz="1200" b="1" dirty="0">
                          <a:latin typeface="Calibri"/>
                          <a:ea typeface="Calibri"/>
                          <a:cs typeface="Times New Roman"/>
                        </a:rPr>
                        <a:t>Project Preparedness</a:t>
                      </a:r>
                      <a:endParaRPr lang="en-US" sz="1200" dirty="0">
                        <a:latin typeface="Calibri"/>
                        <a:ea typeface="Calibri"/>
                        <a:cs typeface="Times New Roman"/>
                      </a:endParaRPr>
                    </a:p>
                  </a:txBody>
                  <a:tcPr marL="68580" marR="68580" marT="0" marB="0"/>
                </a:tc>
                <a:tc>
                  <a:txBody>
                    <a:bodyPr/>
                    <a:lstStyle/>
                    <a:p>
                      <a:pPr marL="0" marR="0" algn="l">
                        <a:spcBef>
                          <a:spcPts val="0"/>
                        </a:spcBef>
                        <a:spcAft>
                          <a:spcPts val="0"/>
                        </a:spcAft>
                      </a:pPr>
                      <a:endParaRPr lang="en-US" sz="1200">
                        <a:latin typeface="Calibri"/>
                        <a:ea typeface="Times New Roman"/>
                      </a:endParaRPr>
                    </a:p>
                  </a:txBody>
                  <a:tcPr marL="68580" marR="68580" marT="0" marB="0"/>
                </a:tc>
                <a:tc>
                  <a:txBody>
                    <a:bodyPr/>
                    <a:lstStyle/>
                    <a:p>
                      <a:pPr marL="0" marR="0" algn="l">
                        <a:spcBef>
                          <a:spcPts val="0"/>
                        </a:spcBef>
                        <a:spcAft>
                          <a:spcPts val="0"/>
                        </a:spcAft>
                      </a:pPr>
                      <a:endParaRPr lang="en-US" sz="1200">
                        <a:latin typeface="Calibri"/>
                        <a:ea typeface="Times New Roman"/>
                      </a:endParaRPr>
                    </a:p>
                  </a:txBody>
                  <a:tcPr marL="68580" marR="68580" marT="0" marB="0"/>
                </a:tc>
                <a:tc>
                  <a:txBody>
                    <a:bodyPr/>
                    <a:lstStyle/>
                    <a:p>
                      <a:pPr marL="0" marR="0" algn="l">
                        <a:spcBef>
                          <a:spcPts val="0"/>
                        </a:spcBef>
                        <a:spcAft>
                          <a:spcPts val="0"/>
                        </a:spcAft>
                      </a:pPr>
                      <a:endParaRPr lang="en-US" sz="1200">
                        <a:latin typeface="Calibri"/>
                        <a:ea typeface="Times New Roman"/>
                      </a:endParaRPr>
                    </a:p>
                  </a:txBody>
                  <a:tcPr marL="68580" marR="68580" marT="0" marB="0"/>
                </a:tc>
                <a:tc>
                  <a:txBody>
                    <a:bodyPr/>
                    <a:lstStyle/>
                    <a:p>
                      <a:pPr marL="0" marR="0" algn="l">
                        <a:spcBef>
                          <a:spcPts val="0"/>
                        </a:spcBef>
                        <a:spcAft>
                          <a:spcPts val="0"/>
                        </a:spcAft>
                      </a:pPr>
                      <a:endParaRPr lang="en-US" sz="1200" dirty="0">
                        <a:latin typeface="Calibri"/>
                        <a:ea typeface="Times New Roman"/>
                      </a:endParaRPr>
                    </a:p>
                  </a:txBody>
                  <a:tcPr marL="68580" marR="68580" marT="0" marB="0"/>
                </a:tc>
              </a:tr>
              <a:tr h="233321">
                <a:tc>
                  <a:txBody>
                    <a:bodyPr/>
                    <a:lstStyle/>
                    <a:p>
                      <a:pPr marL="0" marR="0" algn="l">
                        <a:spcBef>
                          <a:spcPts val="0"/>
                        </a:spcBef>
                        <a:spcAft>
                          <a:spcPts val="0"/>
                        </a:spcAft>
                      </a:pPr>
                      <a:r>
                        <a:rPr lang="en-US" sz="1200">
                          <a:latin typeface="Calibri"/>
                          <a:ea typeface="Times New Roman"/>
                        </a:rPr>
                        <a:t>2.1</a:t>
                      </a:r>
                      <a:endParaRPr lang="en-US" sz="1200">
                        <a:latin typeface="Times New Roman"/>
                        <a:ea typeface="Times New Roman"/>
                      </a:endParaRPr>
                    </a:p>
                  </a:txBody>
                  <a:tcPr marL="68580" marR="68580" marT="0" marB="0"/>
                </a:tc>
                <a:tc>
                  <a:txBody>
                    <a:bodyPr/>
                    <a:lstStyle/>
                    <a:p>
                      <a:pPr marL="0" marR="0">
                        <a:lnSpc>
                          <a:spcPct val="115000"/>
                        </a:lnSpc>
                        <a:spcBef>
                          <a:spcPts val="0"/>
                        </a:spcBef>
                        <a:spcAft>
                          <a:spcPts val="0"/>
                        </a:spcAft>
                      </a:pPr>
                      <a:r>
                        <a:rPr lang="en-US" sz="1200" b="1" dirty="0">
                          <a:latin typeface="Calibri"/>
                          <a:ea typeface="Calibri"/>
                          <a:cs typeface="Times New Roman"/>
                        </a:rPr>
                        <a:t>Cost and Scope</a:t>
                      </a:r>
                      <a:endParaRPr lang="en-US" sz="1200" dirty="0">
                        <a:latin typeface="Calibri"/>
                        <a:ea typeface="Calibri"/>
                        <a:cs typeface="Times New Roman"/>
                      </a:endParaRPr>
                    </a:p>
                  </a:txBody>
                  <a:tcPr marL="68580" marR="68580" marT="0" marB="0"/>
                </a:tc>
                <a:tc>
                  <a:txBody>
                    <a:bodyPr/>
                    <a:lstStyle/>
                    <a:p>
                      <a:pPr marL="0" marR="0" algn="l">
                        <a:spcBef>
                          <a:spcPts val="0"/>
                        </a:spcBef>
                        <a:spcAft>
                          <a:spcPts val="0"/>
                        </a:spcAft>
                      </a:pPr>
                      <a:endParaRPr lang="en-US" sz="1200">
                        <a:latin typeface="Calibri"/>
                        <a:ea typeface="Times New Roman"/>
                      </a:endParaRPr>
                    </a:p>
                  </a:txBody>
                  <a:tcPr marL="68580" marR="68580" marT="0" marB="0"/>
                </a:tc>
                <a:tc>
                  <a:txBody>
                    <a:bodyPr/>
                    <a:lstStyle/>
                    <a:p>
                      <a:pPr marL="0" marR="0" algn="l">
                        <a:spcBef>
                          <a:spcPts val="0"/>
                        </a:spcBef>
                        <a:spcAft>
                          <a:spcPts val="0"/>
                        </a:spcAft>
                      </a:pPr>
                      <a:endParaRPr lang="en-US" sz="1200">
                        <a:latin typeface="Calibri"/>
                        <a:ea typeface="Times New Roman"/>
                      </a:endParaRPr>
                    </a:p>
                  </a:txBody>
                  <a:tcPr marL="68580" marR="68580" marT="0" marB="0"/>
                </a:tc>
                <a:tc>
                  <a:txBody>
                    <a:bodyPr/>
                    <a:lstStyle/>
                    <a:p>
                      <a:pPr marL="0" marR="0" algn="l">
                        <a:spcBef>
                          <a:spcPts val="0"/>
                        </a:spcBef>
                        <a:spcAft>
                          <a:spcPts val="0"/>
                        </a:spcAft>
                      </a:pPr>
                      <a:endParaRPr lang="en-US" sz="1200">
                        <a:latin typeface="Calibri"/>
                        <a:ea typeface="Times New Roman"/>
                      </a:endParaRPr>
                    </a:p>
                  </a:txBody>
                  <a:tcPr marL="68580" marR="68580" marT="0" marB="0"/>
                </a:tc>
                <a:tc>
                  <a:txBody>
                    <a:bodyPr/>
                    <a:lstStyle/>
                    <a:p>
                      <a:pPr marL="0" marR="0" algn="l">
                        <a:spcBef>
                          <a:spcPts val="0"/>
                        </a:spcBef>
                        <a:spcAft>
                          <a:spcPts val="0"/>
                        </a:spcAft>
                      </a:pPr>
                      <a:endParaRPr lang="en-US" sz="1200" dirty="0">
                        <a:latin typeface="Calibri"/>
                        <a:ea typeface="Times New Roman"/>
                      </a:endParaRPr>
                    </a:p>
                  </a:txBody>
                  <a:tcPr marL="68580" marR="68580" marT="0" marB="0"/>
                </a:tc>
              </a:tr>
              <a:tr h="1379926">
                <a:tc>
                  <a:txBody>
                    <a:bodyPr/>
                    <a:lstStyle/>
                    <a:p>
                      <a:pPr marL="0" marR="0" algn="l">
                        <a:spcBef>
                          <a:spcPts val="0"/>
                        </a:spcBef>
                        <a:spcAft>
                          <a:spcPts val="0"/>
                        </a:spcAft>
                      </a:pPr>
                      <a:r>
                        <a:rPr lang="en-US" sz="1200" dirty="0">
                          <a:latin typeface="Calibri"/>
                          <a:ea typeface="Times New Roman"/>
                        </a:rPr>
                        <a:t>1.</a:t>
                      </a:r>
                      <a:endParaRPr lang="en-US" sz="1200" dirty="0">
                        <a:latin typeface="Times New Roman"/>
                        <a:ea typeface="Times New Roman"/>
                      </a:endParaRPr>
                    </a:p>
                  </a:txBody>
                  <a:tcPr marL="68580" marR="68580" marT="0" marB="0"/>
                </a:tc>
                <a:tc>
                  <a:txBody>
                    <a:bodyPr/>
                    <a:lstStyle/>
                    <a:p>
                      <a:pPr marL="0" marR="0">
                        <a:lnSpc>
                          <a:spcPct val="115000"/>
                        </a:lnSpc>
                        <a:spcBef>
                          <a:spcPts val="0"/>
                        </a:spcBef>
                        <a:spcAft>
                          <a:spcPts val="0"/>
                        </a:spcAft>
                      </a:pPr>
                      <a:r>
                        <a:rPr lang="en-US" sz="1200" dirty="0">
                          <a:latin typeface="Calibri"/>
                          <a:ea typeface="Calibri"/>
                          <a:cs typeface="Times New Roman"/>
                        </a:rPr>
                        <a:t>The use of the DOE escalation rate for FY12 is not a recognized best practice.  Facility and construction escalation costs have historically been significantly higher than DOE rates.  It is recommended more appropriate escalation rates be used for the cost estimate.</a:t>
                      </a:r>
                    </a:p>
                  </a:txBody>
                  <a:tcPr marL="68580" marR="68580" marT="0" marB="0" anchor="ctr"/>
                </a:tc>
                <a:tc>
                  <a:txBody>
                    <a:bodyPr/>
                    <a:lstStyle/>
                    <a:p>
                      <a:pPr marL="0" marR="0" algn="l">
                        <a:spcBef>
                          <a:spcPts val="0"/>
                        </a:spcBef>
                        <a:spcAft>
                          <a:spcPts val="0"/>
                        </a:spcAft>
                      </a:pPr>
                      <a:r>
                        <a:rPr lang="en-US" sz="1200" dirty="0" smtClean="0">
                          <a:latin typeface="Calibri"/>
                          <a:ea typeface="Times New Roman"/>
                        </a:rPr>
                        <a:t>Merchut</a:t>
                      </a:r>
                      <a:endParaRPr lang="en-US" sz="1200" dirty="0">
                        <a:latin typeface="Times New Roman"/>
                        <a:ea typeface="Times New Roman"/>
                      </a:endParaRPr>
                    </a:p>
                  </a:txBody>
                  <a:tcPr marL="68580" marR="68580" marT="0" marB="0"/>
                </a:tc>
                <a:tc>
                  <a:txBody>
                    <a:bodyPr/>
                    <a:lstStyle/>
                    <a:p>
                      <a:pPr marL="0" marR="0" algn="l">
                        <a:spcBef>
                          <a:spcPts val="0"/>
                        </a:spcBef>
                        <a:spcAft>
                          <a:spcPts val="0"/>
                        </a:spcAft>
                      </a:pPr>
                      <a:r>
                        <a:rPr lang="en-US" sz="1200" dirty="0">
                          <a:latin typeface="Calibri"/>
                          <a:ea typeface="Times New Roman"/>
                        </a:rPr>
                        <a:t>Comment withdrawn by J. Budd per email 10/14/10. </a:t>
                      </a:r>
                      <a:endParaRPr lang="en-US" sz="1200" dirty="0">
                        <a:latin typeface="Times New Roman"/>
                        <a:ea typeface="Times New Roman"/>
                      </a:endParaRPr>
                    </a:p>
                    <a:p>
                      <a:pPr marL="0" marR="0" algn="l">
                        <a:spcBef>
                          <a:spcPts val="0"/>
                        </a:spcBef>
                        <a:spcAft>
                          <a:spcPts val="0"/>
                        </a:spcAft>
                      </a:pPr>
                      <a:r>
                        <a:rPr lang="en-US" sz="1200" dirty="0">
                          <a:latin typeface="Calibri"/>
                          <a:ea typeface="Times New Roman"/>
                        </a:rPr>
                        <a:t>5.4% Escalation indicated in PP adequate.</a:t>
                      </a:r>
                      <a:endParaRPr lang="en-US" sz="1200" dirty="0">
                        <a:latin typeface="Times New Roman"/>
                        <a:ea typeface="Times New Roman"/>
                      </a:endParaRPr>
                    </a:p>
                  </a:txBody>
                  <a:tcPr marL="68580" marR="68580" marT="0" marB="0"/>
                </a:tc>
                <a:tc>
                  <a:txBody>
                    <a:bodyPr/>
                    <a:lstStyle/>
                    <a:p>
                      <a:pPr marL="0" marR="0" algn="l">
                        <a:spcBef>
                          <a:spcPts val="0"/>
                        </a:spcBef>
                        <a:spcAft>
                          <a:spcPts val="0"/>
                        </a:spcAft>
                      </a:pPr>
                      <a:endParaRPr lang="en-US" sz="1200" dirty="0">
                        <a:latin typeface="Calibri"/>
                        <a:ea typeface="Times New Roman"/>
                      </a:endParaRPr>
                    </a:p>
                  </a:txBody>
                  <a:tcPr marL="68580" marR="68580" marT="0" marB="0"/>
                </a:tc>
                <a:tc>
                  <a:txBody>
                    <a:bodyPr/>
                    <a:lstStyle/>
                    <a:p>
                      <a:pPr marL="0" marR="0" algn="l">
                        <a:spcBef>
                          <a:spcPts val="0"/>
                        </a:spcBef>
                        <a:spcAft>
                          <a:spcPts val="0"/>
                        </a:spcAft>
                      </a:pPr>
                      <a:r>
                        <a:rPr lang="en-US" sz="1200" dirty="0" smtClean="0">
                          <a:latin typeface="Calibri"/>
                          <a:ea typeface="Times New Roman"/>
                        </a:rPr>
                        <a:t>10/14/10</a:t>
                      </a:r>
                    </a:p>
                  </a:txBody>
                  <a:tcPr marL="68580" marR="68580" marT="0" marB="0"/>
                </a:tc>
              </a:tr>
              <a:tr h="1182794">
                <a:tc>
                  <a:txBody>
                    <a:bodyPr/>
                    <a:lstStyle/>
                    <a:p>
                      <a:pPr marL="0" marR="0" algn="l">
                        <a:spcBef>
                          <a:spcPts val="0"/>
                        </a:spcBef>
                        <a:spcAft>
                          <a:spcPts val="0"/>
                        </a:spcAft>
                      </a:pPr>
                      <a:r>
                        <a:rPr lang="en-US" sz="1200" dirty="0" smtClean="0">
                          <a:latin typeface="Calibri"/>
                          <a:ea typeface="Times New Roman"/>
                        </a:rPr>
                        <a:t>2.</a:t>
                      </a:r>
                      <a:endParaRPr lang="en-US" sz="1200" dirty="0">
                        <a:latin typeface="Times New Roman"/>
                        <a:ea typeface="Times New Roman"/>
                      </a:endParaRPr>
                    </a:p>
                  </a:txBody>
                  <a:tcPr marL="68580" marR="68580" marT="0" marB="0"/>
                </a:tc>
                <a:tc>
                  <a:txBody>
                    <a:bodyPr/>
                    <a:lstStyle/>
                    <a:p>
                      <a:pPr marL="0" marR="0">
                        <a:lnSpc>
                          <a:spcPct val="115000"/>
                        </a:lnSpc>
                        <a:spcBef>
                          <a:spcPts val="0"/>
                        </a:spcBef>
                        <a:spcAft>
                          <a:spcPts val="0"/>
                        </a:spcAft>
                      </a:pPr>
                      <a:r>
                        <a:rPr lang="en-US" sz="1200" dirty="0">
                          <a:latin typeface="Calibri"/>
                          <a:ea typeface="Calibri"/>
                          <a:cs typeface="Times New Roman"/>
                        </a:rPr>
                        <a:t>Additional scope items need to be identified, estimated, and prioritized so in the event favorable bids are received during the construction RFP a clear plan is in place for allocating the additional funds.</a:t>
                      </a:r>
                    </a:p>
                  </a:txBody>
                  <a:tcPr marL="68580" marR="68580" marT="0" marB="0"/>
                </a:tc>
                <a:tc>
                  <a:txBody>
                    <a:bodyPr/>
                    <a:lstStyle/>
                    <a:p>
                      <a:pPr marL="0" marR="0" algn="l">
                        <a:spcBef>
                          <a:spcPts val="0"/>
                        </a:spcBef>
                        <a:spcAft>
                          <a:spcPts val="0"/>
                        </a:spcAft>
                      </a:pPr>
                      <a:r>
                        <a:rPr lang="en-US" sz="1200" dirty="0" smtClean="0">
                          <a:latin typeface="Calibri"/>
                          <a:ea typeface="Times New Roman"/>
                        </a:rPr>
                        <a:t>Merchut</a:t>
                      </a:r>
                      <a:endParaRPr lang="en-US" sz="1200" dirty="0">
                        <a:latin typeface="Times New Roman"/>
                        <a:ea typeface="Times New Roman"/>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a:ea typeface="Times New Roman"/>
                        </a:rPr>
                        <a:t>Additional Scope items identification &amp; design included as part of HOK scope of work</a:t>
                      </a:r>
                      <a:r>
                        <a:rPr lang="en-US" sz="1200" dirty="0" smtClean="0">
                          <a:latin typeface="Calibri"/>
                          <a:ea typeface="Times New Roman"/>
                        </a:rPr>
                        <a:t>.</a:t>
                      </a:r>
                      <a:r>
                        <a:rPr lang="en-US" sz="1200" dirty="0" smtClean="0">
                          <a:solidFill>
                            <a:srgbClr val="FF0000"/>
                          </a:solidFill>
                          <a:latin typeface="+mn-lt"/>
                          <a:ea typeface="Times New Roman"/>
                          <a:cs typeface="Times New Roman"/>
                        </a:rPr>
                        <a:t> </a:t>
                      </a:r>
                      <a:r>
                        <a:rPr lang="en-US" sz="1200" dirty="0" smtClean="0">
                          <a:solidFill>
                            <a:schemeClr val="tx1"/>
                          </a:solidFill>
                          <a:latin typeface="+mn-lt"/>
                          <a:ea typeface="Times New Roman"/>
                          <a:cs typeface="Times New Roman"/>
                        </a:rPr>
                        <a:t>Postponed until prelim design complete</a:t>
                      </a:r>
                      <a:endParaRPr lang="en-US" sz="1200" dirty="0">
                        <a:solidFill>
                          <a:schemeClr val="tx1"/>
                        </a:solidFill>
                        <a:latin typeface="Times New Roman"/>
                        <a:ea typeface="Times New Roman"/>
                      </a:endParaRPr>
                    </a:p>
                  </a:txBody>
                  <a:tcPr marL="68580" marR="68580" marT="0" marB="0"/>
                </a:tc>
                <a:tc>
                  <a:txBody>
                    <a:bodyPr/>
                    <a:lstStyle/>
                    <a:p>
                      <a:pPr marL="0" marR="0" algn="l">
                        <a:spcBef>
                          <a:spcPts val="0"/>
                        </a:spcBef>
                        <a:spcAft>
                          <a:spcPts val="0"/>
                        </a:spcAft>
                      </a:pPr>
                      <a:r>
                        <a:rPr lang="en-US" sz="1200" dirty="0" smtClean="0">
                          <a:latin typeface="+mn-lt"/>
                          <a:ea typeface="Times New Roman"/>
                          <a:cs typeface="Times New Roman"/>
                        </a:rPr>
                        <a:t>Prelim: </a:t>
                      </a:r>
                      <a:r>
                        <a:rPr lang="en-US" sz="1200" dirty="0" smtClean="0">
                          <a:solidFill>
                            <a:schemeClr val="tx1"/>
                          </a:solidFill>
                          <a:latin typeface="+mn-lt"/>
                          <a:ea typeface="Times New Roman"/>
                          <a:cs typeface="Times New Roman"/>
                        </a:rPr>
                        <a:t>5/1/11</a:t>
                      </a:r>
                    </a:p>
                    <a:p>
                      <a:pPr marL="0" marR="0" algn="l">
                        <a:spcBef>
                          <a:spcPts val="0"/>
                        </a:spcBef>
                        <a:spcAft>
                          <a:spcPts val="0"/>
                        </a:spcAft>
                      </a:pPr>
                      <a:endParaRPr lang="en-US" sz="1200" dirty="0" smtClean="0">
                        <a:solidFill>
                          <a:srgbClr val="FF0000"/>
                        </a:solidFill>
                        <a:latin typeface="+mn-lt"/>
                        <a:ea typeface="Times New Roman"/>
                        <a:cs typeface="Times New Roman"/>
                      </a:endParaRPr>
                    </a:p>
                    <a:p>
                      <a:pPr marL="0" marR="0" algn="l">
                        <a:spcBef>
                          <a:spcPts val="0"/>
                        </a:spcBef>
                        <a:spcAft>
                          <a:spcPts val="0"/>
                        </a:spcAft>
                      </a:pPr>
                      <a:r>
                        <a:rPr lang="en-US" sz="1200" dirty="0" smtClean="0">
                          <a:latin typeface="Calibri"/>
                          <a:ea typeface="Times New Roman"/>
                        </a:rPr>
                        <a:t>Final</a:t>
                      </a:r>
                      <a:r>
                        <a:rPr lang="en-US" sz="1200" dirty="0">
                          <a:latin typeface="Calibri"/>
                          <a:ea typeface="Times New Roman"/>
                        </a:rPr>
                        <a:t>: 7/14/11</a:t>
                      </a:r>
                      <a:endParaRPr lang="en-US" sz="1200" dirty="0">
                        <a:latin typeface="Times New Roman"/>
                        <a:ea typeface="Times New Roman"/>
                      </a:endParaRPr>
                    </a:p>
                  </a:txBody>
                  <a:tcPr marL="68580" marR="68580" marT="0" marB="0"/>
                </a:tc>
                <a:tc>
                  <a:txBody>
                    <a:bodyPr/>
                    <a:lstStyle/>
                    <a:p>
                      <a:pPr marL="0" marR="0" algn="l">
                        <a:spcBef>
                          <a:spcPts val="0"/>
                        </a:spcBef>
                        <a:spcAft>
                          <a:spcPts val="0"/>
                        </a:spcAft>
                      </a:pPr>
                      <a:endParaRPr lang="en-US" sz="1200" dirty="0">
                        <a:latin typeface="Calibri"/>
                        <a:ea typeface="Times New Roman"/>
                      </a:endParaRPr>
                    </a:p>
                  </a:txBody>
                  <a:tcPr marL="68580" marR="68580" marT="0" marB="0"/>
                </a:tc>
              </a:tr>
              <a:tr h="2331304">
                <a:tc>
                  <a:txBody>
                    <a:bodyPr/>
                    <a:lstStyle/>
                    <a:p>
                      <a:pPr marL="0" marR="0" algn="l">
                        <a:spcBef>
                          <a:spcPts val="0"/>
                        </a:spcBef>
                        <a:spcAft>
                          <a:spcPts val="0"/>
                        </a:spcAft>
                      </a:pPr>
                      <a:r>
                        <a:rPr lang="en-US" sz="1200" dirty="0" smtClean="0">
                          <a:latin typeface="Calibri"/>
                          <a:ea typeface="Times New Roman"/>
                        </a:rPr>
                        <a:t>3.</a:t>
                      </a:r>
                      <a:endParaRPr lang="en-US" sz="1200" dirty="0">
                        <a:latin typeface="Times New Roman"/>
                        <a:ea typeface="Times New Roman"/>
                      </a:endParaRPr>
                    </a:p>
                  </a:txBody>
                  <a:tcPr marL="68580" marR="68580" marT="0" marB="0"/>
                </a:tc>
                <a:tc>
                  <a:txBody>
                    <a:bodyPr/>
                    <a:lstStyle/>
                    <a:p>
                      <a:pPr marL="0" marR="0">
                        <a:lnSpc>
                          <a:spcPct val="115000"/>
                        </a:lnSpc>
                        <a:spcBef>
                          <a:spcPts val="0"/>
                        </a:spcBef>
                        <a:spcAft>
                          <a:spcPts val="0"/>
                        </a:spcAft>
                      </a:pPr>
                      <a:r>
                        <a:rPr lang="en-US" sz="1200" dirty="0">
                          <a:latin typeface="Calibri"/>
                          <a:ea typeface="Calibri"/>
                          <a:cs typeface="Times New Roman"/>
                        </a:rPr>
                        <a:t>Project currently plans include continuation of RBA as LEED project manager to insure the project obtains Gold certification.  Project should consider assigning responsibility for LEEDs Gold certification as part of the HOK design contract.  In the same manner that “design to cost” is a contract requirement, “design to LEEDs Gold” could also be a delivery requirement.</a:t>
                      </a:r>
                    </a:p>
                  </a:txBody>
                  <a:tcPr marL="68580" marR="68580" marT="0" marB="0"/>
                </a:tc>
                <a:tc>
                  <a:txBody>
                    <a:bodyPr/>
                    <a:lstStyle/>
                    <a:p>
                      <a:pPr marL="0" marR="0" algn="l">
                        <a:spcBef>
                          <a:spcPts val="0"/>
                        </a:spcBef>
                        <a:spcAft>
                          <a:spcPts val="0"/>
                        </a:spcAft>
                      </a:pPr>
                      <a:r>
                        <a:rPr lang="en-US" sz="1200" dirty="0">
                          <a:latin typeface="Calibri"/>
                          <a:ea typeface="Times New Roman"/>
                        </a:rPr>
                        <a:t>R. Merchut</a:t>
                      </a:r>
                      <a:endParaRPr lang="en-US" sz="1200" dirty="0">
                        <a:latin typeface="Times New Roman"/>
                        <a:ea typeface="Times New Roman"/>
                      </a:endParaRPr>
                    </a:p>
                  </a:txBody>
                  <a:tcPr marL="68580" marR="68580" marT="0" marB="0"/>
                </a:tc>
                <a:tc>
                  <a:txBody>
                    <a:bodyPr/>
                    <a:lstStyle/>
                    <a:p>
                      <a:pPr marL="0" marR="0" algn="l">
                        <a:spcBef>
                          <a:spcPts val="0"/>
                        </a:spcBef>
                        <a:spcAft>
                          <a:spcPts val="0"/>
                        </a:spcAft>
                      </a:pPr>
                      <a:r>
                        <a:rPr lang="en-US" sz="1200" dirty="0">
                          <a:latin typeface="Calibri"/>
                          <a:ea typeface="Times New Roman"/>
                        </a:rPr>
                        <a:t>LEED Manager responsibility to provide final design documents to achieve LEED Gold, with all supporting documentation, tracking, shop drawing verification, &amp; final systems verification included in HOK scope of services.</a:t>
                      </a:r>
                      <a:endParaRPr lang="en-US" sz="1200" dirty="0">
                        <a:latin typeface="Times New Roman"/>
                        <a:ea typeface="Times New Roman"/>
                      </a:endParaRPr>
                    </a:p>
                    <a:p>
                      <a:pPr marL="0" marR="0">
                        <a:lnSpc>
                          <a:spcPct val="115000"/>
                        </a:lnSpc>
                        <a:spcBef>
                          <a:spcPts val="0"/>
                        </a:spcBef>
                        <a:spcAft>
                          <a:spcPts val="0"/>
                        </a:spcAft>
                      </a:pPr>
                      <a:r>
                        <a:rPr lang="en-US" sz="1200" dirty="0">
                          <a:latin typeface="Calibri"/>
                          <a:ea typeface="Times New Roman"/>
                          <a:cs typeface="Times New Roman"/>
                        </a:rPr>
                        <a:t>RBA project coordination RFP is to provide review &amp; oversight of HOK LEED work.</a:t>
                      </a:r>
                      <a:endParaRPr lang="en-US" sz="1200" dirty="0">
                        <a:latin typeface="Calibri"/>
                        <a:ea typeface="Calibri"/>
                        <a:cs typeface="Times New Roman"/>
                      </a:endParaRPr>
                    </a:p>
                  </a:txBody>
                  <a:tcPr marL="68580" marR="68580" marT="0" marB="0"/>
                </a:tc>
                <a:tc>
                  <a:txBody>
                    <a:bodyPr/>
                    <a:lstStyle/>
                    <a:p>
                      <a:pPr marL="0" marR="0" algn="l">
                        <a:spcBef>
                          <a:spcPts val="0"/>
                        </a:spcBef>
                        <a:spcAft>
                          <a:spcPts val="0"/>
                        </a:spcAft>
                      </a:pPr>
                      <a:endParaRPr lang="en-US" sz="1200">
                        <a:latin typeface="Calibri"/>
                        <a:ea typeface="Times New Roman"/>
                      </a:endParaRPr>
                    </a:p>
                  </a:txBody>
                  <a:tcPr marL="68580" marR="68580" marT="0" marB="0"/>
                </a:tc>
                <a:tc>
                  <a:txBody>
                    <a:bodyPr/>
                    <a:lstStyle/>
                    <a:p>
                      <a:pPr marL="0" marR="0" algn="l">
                        <a:spcBef>
                          <a:spcPts val="0"/>
                        </a:spcBef>
                        <a:spcAft>
                          <a:spcPts val="0"/>
                        </a:spcAft>
                      </a:pPr>
                      <a:r>
                        <a:rPr lang="en-US" sz="1200" dirty="0">
                          <a:latin typeface="Calibri"/>
                          <a:ea typeface="Times New Roman"/>
                        </a:rPr>
                        <a:t>11/18/10</a:t>
                      </a:r>
                      <a:endParaRPr lang="en-US" sz="1200" dirty="0">
                        <a:latin typeface="Times New Roman"/>
                        <a:ea typeface="Times New Roman"/>
                      </a:endParaRPr>
                    </a:p>
                  </a:txBody>
                  <a:tcPr marL="68580" marR="68580" marT="0" marB="0"/>
                </a:tc>
              </a:tr>
            </a:tbl>
          </a:graphicData>
        </a:graphic>
      </p:graphicFrame>
      <p:sp>
        <p:nvSpPr>
          <p:cNvPr id="4" name="Slide Number Placeholder 3"/>
          <p:cNvSpPr>
            <a:spLocks noGrp="1"/>
          </p:cNvSpPr>
          <p:nvPr>
            <p:ph type="sldNum" sz="quarter" idx="12"/>
          </p:nvPr>
        </p:nvSpPr>
        <p:spPr/>
        <p:txBody>
          <a:bodyPr/>
          <a:lstStyle/>
          <a:p>
            <a:fld id="{0B875B05-EBB7-4B44-80B4-14C580CB3000}" type="slidenum">
              <a:rPr lang="en-US" smtClean="0"/>
              <a:pPr/>
              <a:t>5</a:t>
            </a:fld>
            <a:endParaRPr lang="en-US"/>
          </a:p>
        </p:txBody>
      </p:sp>
    </p:spTree>
    <p:extLst>
      <p:ext uri="{BB962C8B-B14F-4D97-AF65-F5344CB8AC3E}">
        <p14:creationId xmlns:p14="http://schemas.microsoft.com/office/powerpoint/2010/main" val="691921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09647456"/>
              </p:ext>
            </p:extLst>
          </p:nvPr>
        </p:nvGraphicFramePr>
        <p:xfrm>
          <a:off x="381000" y="381001"/>
          <a:ext cx="8305800" cy="5975564"/>
        </p:xfrm>
        <a:graphic>
          <a:graphicData uri="http://schemas.openxmlformats.org/drawingml/2006/table">
            <a:tbl>
              <a:tblPr firstRow="1" bandRow="1">
                <a:tableStyleId>{5C22544A-7EE6-4342-B048-85BDC9FD1C3A}</a:tableStyleId>
              </a:tblPr>
              <a:tblGrid>
                <a:gridCol w="384528"/>
                <a:gridCol w="2768600"/>
                <a:gridCol w="845961"/>
                <a:gridCol w="1768828"/>
                <a:gridCol w="1153583"/>
                <a:gridCol w="1384300"/>
              </a:tblGrid>
              <a:tr h="158531">
                <a:tc>
                  <a:txBody>
                    <a:bodyPr/>
                    <a:lstStyle/>
                    <a:p>
                      <a:pPr marL="0" marR="0" algn="l">
                        <a:spcBef>
                          <a:spcPts val="0"/>
                        </a:spcBef>
                        <a:spcAft>
                          <a:spcPts val="0"/>
                        </a:spcAft>
                      </a:pPr>
                      <a:r>
                        <a:rPr lang="en-US" sz="1100" dirty="0">
                          <a:latin typeface="Calibri"/>
                          <a:ea typeface="Times New Roman"/>
                        </a:rPr>
                        <a:t>#</a:t>
                      </a:r>
                      <a:endParaRPr lang="en-US" sz="1200" dirty="0">
                        <a:latin typeface="Times New Roman"/>
                        <a:ea typeface="Times New Roman"/>
                      </a:endParaRPr>
                    </a:p>
                  </a:txBody>
                  <a:tcPr marL="68580" marR="68580" marT="0" marB="0" anchor="ctr"/>
                </a:tc>
                <a:tc>
                  <a:txBody>
                    <a:bodyPr/>
                    <a:lstStyle/>
                    <a:p>
                      <a:pPr marL="0" marR="0" algn="l">
                        <a:spcBef>
                          <a:spcPts val="0"/>
                        </a:spcBef>
                        <a:spcAft>
                          <a:spcPts val="0"/>
                        </a:spcAft>
                      </a:pPr>
                      <a:r>
                        <a:rPr lang="en-US" sz="1100" dirty="0">
                          <a:latin typeface="Calibri"/>
                          <a:ea typeface="Times New Roman"/>
                        </a:rPr>
                        <a:t>Recommendations</a:t>
                      </a:r>
                      <a:endParaRPr lang="en-US" sz="1200" dirty="0">
                        <a:latin typeface="Times New Roman"/>
                        <a:ea typeface="Times New Roman"/>
                      </a:endParaRPr>
                    </a:p>
                  </a:txBody>
                  <a:tcPr marL="68580" marR="68580" marT="0" marB="0" anchor="ctr"/>
                </a:tc>
                <a:tc>
                  <a:txBody>
                    <a:bodyPr/>
                    <a:lstStyle/>
                    <a:p>
                      <a:pPr marL="0" marR="0" algn="l">
                        <a:spcBef>
                          <a:spcPts val="0"/>
                        </a:spcBef>
                        <a:spcAft>
                          <a:spcPts val="0"/>
                        </a:spcAft>
                      </a:pPr>
                      <a:r>
                        <a:rPr lang="en-US" sz="1100" dirty="0">
                          <a:latin typeface="Calibri"/>
                          <a:ea typeface="Times New Roman"/>
                        </a:rPr>
                        <a:t>Assigned to</a:t>
                      </a:r>
                      <a:endParaRPr lang="en-US" sz="1200" dirty="0">
                        <a:latin typeface="Times New Roman"/>
                        <a:ea typeface="Times New Roman"/>
                      </a:endParaRPr>
                    </a:p>
                  </a:txBody>
                  <a:tcPr marL="68580" marR="68580" marT="0" marB="0" anchor="ctr"/>
                </a:tc>
                <a:tc>
                  <a:txBody>
                    <a:bodyPr/>
                    <a:lstStyle/>
                    <a:p>
                      <a:pPr marL="0" marR="0" algn="l">
                        <a:spcBef>
                          <a:spcPts val="0"/>
                        </a:spcBef>
                        <a:spcAft>
                          <a:spcPts val="0"/>
                        </a:spcAft>
                      </a:pPr>
                      <a:r>
                        <a:rPr lang="en-US" sz="1100">
                          <a:latin typeface="Calibri"/>
                          <a:ea typeface="Times New Roman"/>
                        </a:rPr>
                        <a:t>Status/Corrective Action</a:t>
                      </a:r>
                      <a:endParaRPr lang="en-US" sz="1200">
                        <a:latin typeface="Times New Roman"/>
                        <a:ea typeface="Times New Roman"/>
                      </a:endParaRPr>
                    </a:p>
                  </a:txBody>
                  <a:tcPr marL="68580" marR="68580" marT="0" marB="0" anchor="ctr"/>
                </a:tc>
                <a:tc>
                  <a:txBody>
                    <a:bodyPr/>
                    <a:lstStyle/>
                    <a:p>
                      <a:pPr marL="0" marR="0" algn="l">
                        <a:spcBef>
                          <a:spcPts val="0"/>
                        </a:spcBef>
                        <a:spcAft>
                          <a:spcPts val="0"/>
                        </a:spcAft>
                      </a:pPr>
                      <a:r>
                        <a:rPr lang="en-US" sz="1100">
                          <a:latin typeface="Calibri"/>
                          <a:ea typeface="Times New Roman"/>
                        </a:rPr>
                        <a:t>Due Date</a:t>
                      </a:r>
                      <a:endParaRPr lang="en-US" sz="1200">
                        <a:latin typeface="Times New Roman"/>
                        <a:ea typeface="Times New Roman"/>
                      </a:endParaRPr>
                    </a:p>
                  </a:txBody>
                  <a:tcPr marL="68580" marR="68580" marT="0" marB="0" anchor="ctr"/>
                </a:tc>
                <a:tc>
                  <a:txBody>
                    <a:bodyPr/>
                    <a:lstStyle/>
                    <a:p>
                      <a:pPr marL="0" marR="0" algn="l">
                        <a:spcBef>
                          <a:spcPts val="0"/>
                        </a:spcBef>
                        <a:spcAft>
                          <a:spcPts val="0"/>
                        </a:spcAft>
                      </a:pPr>
                      <a:r>
                        <a:rPr lang="en-US" sz="1100" dirty="0">
                          <a:latin typeface="Calibri"/>
                          <a:ea typeface="Times New Roman"/>
                        </a:rPr>
                        <a:t>Closed</a:t>
                      </a:r>
                      <a:endParaRPr lang="en-US" sz="1200" dirty="0">
                        <a:latin typeface="Times New Roman"/>
                        <a:ea typeface="Times New Roman"/>
                      </a:endParaRPr>
                    </a:p>
                  </a:txBody>
                  <a:tcPr marL="68580" marR="68580" marT="0" marB="0"/>
                </a:tc>
              </a:tr>
              <a:tr h="198884">
                <a:tc>
                  <a:txBody>
                    <a:bodyPr/>
                    <a:lstStyle/>
                    <a:p>
                      <a:pPr marL="0" marR="0" algn="l">
                        <a:spcBef>
                          <a:spcPts val="0"/>
                        </a:spcBef>
                        <a:spcAft>
                          <a:spcPts val="0"/>
                        </a:spcAft>
                      </a:pPr>
                      <a:r>
                        <a:rPr lang="en-US" sz="1200" dirty="0">
                          <a:latin typeface="Calibri"/>
                          <a:ea typeface="Times New Roman"/>
                        </a:rPr>
                        <a:t>2.0</a:t>
                      </a:r>
                      <a:endParaRPr lang="en-US" sz="1200" dirty="0">
                        <a:latin typeface="Times New Roman"/>
                        <a:ea typeface="Times New Roman"/>
                      </a:endParaRPr>
                    </a:p>
                  </a:txBody>
                  <a:tcPr marL="68580" marR="68580" marT="0" marB="0"/>
                </a:tc>
                <a:tc>
                  <a:txBody>
                    <a:bodyPr/>
                    <a:lstStyle/>
                    <a:p>
                      <a:pPr marL="0" marR="0">
                        <a:lnSpc>
                          <a:spcPct val="115000"/>
                        </a:lnSpc>
                        <a:spcBef>
                          <a:spcPts val="0"/>
                        </a:spcBef>
                        <a:spcAft>
                          <a:spcPts val="0"/>
                        </a:spcAft>
                      </a:pPr>
                      <a:r>
                        <a:rPr lang="en-US" sz="1200" b="1" dirty="0">
                          <a:latin typeface="Calibri"/>
                          <a:ea typeface="Calibri"/>
                          <a:cs typeface="Times New Roman"/>
                        </a:rPr>
                        <a:t>Project Preparedness</a:t>
                      </a:r>
                      <a:endParaRPr lang="en-US" sz="1200" dirty="0">
                        <a:latin typeface="Calibri"/>
                        <a:ea typeface="Calibri"/>
                        <a:cs typeface="Times New Roman"/>
                      </a:endParaRPr>
                    </a:p>
                  </a:txBody>
                  <a:tcPr marL="68580" marR="68580" marT="0" marB="0"/>
                </a:tc>
                <a:tc>
                  <a:txBody>
                    <a:bodyPr/>
                    <a:lstStyle/>
                    <a:p>
                      <a:pPr marL="0" marR="0" algn="l">
                        <a:spcBef>
                          <a:spcPts val="0"/>
                        </a:spcBef>
                        <a:spcAft>
                          <a:spcPts val="0"/>
                        </a:spcAft>
                      </a:pPr>
                      <a:endParaRPr lang="en-US" sz="1200">
                        <a:latin typeface="Calibri"/>
                        <a:ea typeface="Times New Roman"/>
                      </a:endParaRPr>
                    </a:p>
                  </a:txBody>
                  <a:tcPr marL="68580" marR="68580" marT="0" marB="0"/>
                </a:tc>
                <a:tc>
                  <a:txBody>
                    <a:bodyPr/>
                    <a:lstStyle/>
                    <a:p>
                      <a:pPr marL="0" marR="0" algn="l">
                        <a:spcBef>
                          <a:spcPts val="0"/>
                        </a:spcBef>
                        <a:spcAft>
                          <a:spcPts val="0"/>
                        </a:spcAft>
                      </a:pPr>
                      <a:endParaRPr lang="en-US" sz="1200" dirty="0">
                        <a:latin typeface="Calibri"/>
                        <a:ea typeface="Times New Roman"/>
                      </a:endParaRPr>
                    </a:p>
                  </a:txBody>
                  <a:tcPr marL="68580" marR="68580" marT="0" marB="0"/>
                </a:tc>
                <a:tc>
                  <a:txBody>
                    <a:bodyPr/>
                    <a:lstStyle/>
                    <a:p>
                      <a:pPr marL="0" marR="0" algn="l">
                        <a:spcBef>
                          <a:spcPts val="0"/>
                        </a:spcBef>
                        <a:spcAft>
                          <a:spcPts val="0"/>
                        </a:spcAft>
                      </a:pPr>
                      <a:endParaRPr lang="en-US" sz="1200" dirty="0">
                        <a:latin typeface="Calibri"/>
                        <a:ea typeface="Times New Roman"/>
                      </a:endParaRPr>
                    </a:p>
                  </a:txBody>
                  <a:tcPr marL="68580" marR="68580" marT="0" marB="0"/>
                </a:tc>
                <a:tc>
                  <a:txBody>
                    <a:bodyPr/>
                    <a:lstStyle/>
                    <a:p>
                      <a:pPr marL="0" marR="0" algn="l">
                        <a:spcBef>
                          <a:spcPts val="0"/>
                        </a:spcBef>
                        <a:spcAft>
                          <a:spcPts val="0"/>
                        </a:spcAft>
                      </a:pPr>
                      <a:endParaRPr lang="en-US" sz="1200" dirty="0">
                        <a:latin typeface="Calibri"/>
                        <a:ea typeface="Times New Roman"/>
                      </a:endParaRPr>
                    </a:p>
                  </a:txBody>
                  <a:tcPr marL="68580" marR="68580" marT="0" marB="0"/>
                </a:tc>
              </a:tr>
              <a:tr h="198884">
                <a:tc>
                  <a:txBody>
                    <a:bodyPr/>
                    <a:lstStyle/>
                    <a:p>
                      <a:pPr marL="0" marR="0" algn="l">
                        <a:spcBef>
                          <a:spcPts val="0"/>
                        </a:spcBef>
                        <a:spcAft>
                          <a:spcPts val="0"/>
                        </a:spcAft>
                      </a:pPr>
                      <a:r>
                        <a:rPr lang="en-US" sz="1200" dirty="0" smtClean="0">
                          <a:latin typeface="Calibri"/>
                          <a:ea typeface="Times New Roman"/>
                        </a:rPr>
                        <a:t>2.2</a:t>
                      </a:r>
                      <a:endParaRPr lang="en-US" sz="1200" dirty="0">
                        <a:latin typeface="Times New Roman"/>
                        <a:ea typeface="Times New Roman"/>
                      </a:endParaRPr>
                    </a:p>
                  </a:txBody>
                  <a:tcPr marL="68580" marR="68580" marT="0" marB="0"/>
                </a:tc>
                <a:tc>
                  <a:txBody>
                    <a:bodyPr/>
                    <a:lstStyle/>
                    <a:p>
                      <a:pPr marL="0" marR="0">
                        <a:lnSpc>
                          <a:spcPct val="115000"/>
                        </a:lnSpc>
                        <a:spcBef>
                          <a:spcPts val="0"/>
                        </a:spcBef>
                        <a:spcAft>
                          <a:spcPts val="0"/>
                        </a:spcAft>
                      </a:pPr>
                      <a:r>
                        <a:rPr lang="en-US" sz="1200" b="1" dirty="0" smtClean="0">
                          <a:latin typeface="Calibri"/>
                          <a:ea typeface="Calibri"/>
                          <a:cs typeface="Times New Roman"/>
                        </a:rPr>
                        <a:t>Schedule</a:t>
                      </a:r>
                      <a:endParaRPr lang="en-US" sz="1200" dirty="0">
                        <a:latin typeface="Calibri"/>
                        <a:ea typeface="Calibri"/>
                        <a:cs typeface="Times New Roman"/>
                      </a:endParaRPr>
                    </a:p>
                  </a:txBody>
                  <a:tcPr marL="68580" marR="68580" marT="0" marB="0"/>
                </a:tc>
                <a:tc>
                  <a:txBody>
                    <a:bodyPr/>
                    <a:lstStyle/>
                    <a:p>
                      <a:pPr marL="0" marR="0" algn="l">
                        <a:spcBef>
                          <a:spcPts val="0"/>
                        </a:spcBef>
                        <a:spcAft>
                          <a:spcPts val="0"/>
                        </a:spcAft>
                      </a:pPr>
                      <a:endParaRPr lang="en-US" sz="1200" dirty="0">
                        <a:latin typeface="Calibri"/>
                        <a:ea typeface="Times New Roman"/>
                      </a:endParaRPr>
                    </a:p>
                  </a:txBody>
                  <a:tcPr marL="68580" marR="68580" marT="0" marB="0"/>
                </a:tc>
                <a:tc>
                  <a:txBody>
                    <a:bodyPr/>
                    <a:lstStyle/>
                    <a:p>
                      <a:pPr marL="0" marR="0" algn="l">
                        <a:spcBef>
                          <a:spcPts val="0"/>
                        </a:spcBef>
                        <a:spcAft>
                          <a:spcPts val="0"/>
                        </a:spcAft>
                      </a:pPr>
                      <a:endParaRPr lang="en-US" sz="1200" dirty="0">
                        <a:latin typeface="Calibri"/>
                        <a:ea typeface="Times New Roman"/>
                      </a:endParaRPr>
                    </a:p>
                  </a:txBody>
                  <a:tcPr marL="68580" marR="68580" marT="0" marB="0"/>
                </a:tc>
                <a:tc>
                  <a:txBody>
                    <a:bodyPr/>
                    <a:lstStyle/>
                    <a:p>
                      <a:pPr marL="0" marR="0" algn="l">
                        <a:spcBef>
                          <a:spcPts val="0"/>
                        </a:spcBef>
                        <a:spcAft>
                          <a:spcPts val="0"/>
                        </a:spcAft>
                      </a:pPr>
                      <a:endParaRPr lang="en-US" sz="1200" dirty="0">
                        <a:latin typeface="Calibri"/>
                        <a:ea typeface="Times New Roman"/>
                      </a:endParaRPr>
                    </a:p>
                  </a:txBody>
                  <a:tcPr marL="68580" marR="68580" marT="0" marB="0"/>
                </a:tc>
                <a:tc>
                  <a:txBody>
                    <a:bodyPr/>
                    <a:lstStyle/>
                    <a:p>
                      <a:pPr marL="0" marR="0" algn="l">
                        <a:spcBef>
                          <a:spcPts val="0"/>
                        </a:spcBef>
                        <a:spcAft>
                          <a:spcPts val="0"/>
                        </a:spcAft>
                      </a:pPr>
                      <a:endParaRPr lang="en-US" sz="1200" dirty="0">
                        <a:latin typeface="Calibri"/>
                        <a:ea typeface="Times New Roman"/>
                      </a:endParaRPr>
                    </a:p>
                  </a:txBody>
                  <a:tcPr marL="68580" marR="68580" marT="0" marB="0"/>
                </a:tc>
              </a:tr>
              <a:tr h="1835937">
                <a:tc>
                  <a:txBody>
                    <a:bodyPr/>
                    <a:lstStyle/>
                    <a:p>
                      <a:pPr marL="0" marR="0" algn="l">
                        <a:spcBef>
                          <a:spcPts val="0"/>
                        </a:spcBef>
                        <a:spcAft>
                          <a:spcPts val="0"/>
                        </a:spcAft>
                      </a:pPr>
                      <a:r>
                        <a:rPr lang="en-US" sz="1200" dirty="0" smtClean="0">
                          <a:latin typeface="Calibri"/>
                          <a:ea typeface="Times New Roman"/>
                        </a:rPr>
                        <a:t>4.</a:t>
                      </a:r>
                      <a:endParaRPr lang="en-US" sz="1200" dirty="0">
                        <a:latin typeface="Times New Roman"/>
                        <a:ea typeface="Times New Roman"/>
                      </a:endParaRPr>
                    </a:p>
                  </a:txBody>
                  <a:tcPr marL="68580" marR="68580" marT="0" marB="0"/>
                </a:tc>
                <a:tc>
                  <a:txBody>
                    <a:bodyPr/>
                    <a:lstStyle/>
                    <a:p>
                      <a:pPr marL="0" marR="0">
                        <a:lnSpc>
                          <a:spcPct val="115000"/>
                        </a:lnSpc>
                        <a:spcBef>
                          <a:spcPts val="0"/>
                        </a:spcBef>
                        <a:spcAft>
                          <a:spcPts val="0"/>
                        </a:spcAft>
                      </a:pPr>
                      <a:r>
                        <a:rPr lang="en-US" sz="1200" dirty="0">
                          <a:latin typeface="Calibri"/>
                          <a:ea typeface="Calibri"/>
                          <a:cs typeface="Times New Roman"/>
                        </a:rPr>
                        <a:t>Create an integrated overall IARC schedule which includes accelerator operation decision points, scheduled shutdowns, the utility upgrade project, and the OTE design and construction schedules.</a:t>
                      </a:r>
                    </a:p>
                  </a:txBody>
                  <a:tcPr marL="68580" marR="68580" marT="0" marB="0"/>
                </a:tc>
                <a:tc>
                  <a:txBody>
                    <a:bodyPr/>
                    <a:lstStyle/>
                    <a:p>
                      <a:pPr marL="0" marR="0" algn="l">
                        <a:spcBef>
                          <a:spcPts val="0"/>
                        </a:spcBef>
                        <a:spcAft>
                          <a:spcPts val="0"/>
                        </a:spcAft>
                      </a:pPr>
                      <a:r>
                        <a:rPr lang="en-US" sz="1200">
                          <a:latin typeface="Calibri"/>
                          <a:ea typeface="Times New Roman"/>
                        </a:rPr>
                        <a:t>R. Merchut</a:t>
                      </a:r>
                      <a:endParaRPr lang="en-US" sz="1200">
                        <a:latin typeface="Times New Roman"/>
                        <a:ea typeface="Times New Roman"/>
                      </a:endParaRPr>
                    </a:p>
                    <a:p>
                      <a:pPr marL="0" marR="0">
                        <a:lnSpc>
                          <a:spcPct val="115000"/>
                        </a:lnSpc>
                        <a:spcBef>
                          <a:spcPts val="0"/>
                        </a:spcBef>
                        <a:spcAft>
                          <a:spcPts val="0"/>
                        </a:spcAft>
                      </a:pPr>
                      <a:r>
                        <a:rPr lang="en-US" sz="1200">
                          <a:latin typeface="Calibri"/>
                          <a:ea typeface="Times New Roman"/>
                          <a:cs typeface="Times New Roman"/>
                        </a:rPr>
                        <a:t>B. Aprile</a:t>
                      </a:r>
                      <a:endParaRPr lang="en-US" sz="1200">
                        <a:latin typeface="Calibri"/>
                        <a:ea typeface="Calibri"/>
                        <a:cs typeface="Times New Roman"/>
                      </a:endParaRPr>
                    </a:p>
                    <a:p>
                      <a:pPr marL="0" marR="0">
                        <a:lnSpc>
                          <a:spcPct val="115000"/>
                        </a:lnSpc>
                        <a:spcBef>
                          <a:spcPts val="0"/>
                        </a:spcBef>
                        <a:spcAft>
                          <a:spcPts val="0"/>
                        </a:spcAft>
                      </a:pPr>
                      <a:r>
                        <a:rPr lang="en-US" sz="1200">
                          <a:latin typeface="Calibri"/>
                          <a:ea typeface="Times New Roman"/>
                          <a:cs typeface="Times New Roman"/>
                        </a:rPr>
                        <a:t>AD</a:t>
                      </a:r>
                      <a:endParaRPr lang="en-US" sz="1200">
                        <a:latin typeface="Calibri"/>
                        <a:ea typeface="Calibri"/>
                        <a:cs typeface="Times New Roman"/>
                      </a:endParaRPr>
                    </a:p>
                    <a:p>
                      <a:pPr marL="0" marR="0">
                        <a:lnSpc>
                          <a:spcPct val="115000"/>
                        </a:lnSpc>
                        <a:spcBef>
                          <a:spcPts val="0"/>
                        </a:spcBef>
                        <a:spcAft>
                          <a:spcPts val="0"/>
                        </a:spcAft>
                      </a:pPr>
                      <a:r>
                        <a:rPr lang="en-US" sz="1200">
                          <a:latin typeface="Calibri"/>
                          <a:ea typeface="Times New Roman"/>
                          <a:cs typeface="Times New Roman"/>
                        </a:rPr>
                        <a:t>CDF</a:t>
                      </a:r>
                      <a:endParaRPr lang="en-US" sz="1200">
                        <a:latin typeface="Calibri"/>
                        <a:ea typeface="Calibri"/>
                        <a:cs typeface="Times New Roman"/>
                      </a:endParaRPr>
                    </a:p>
                  </a:txBody>
                  <a:tcPr marL="68580" marR="68580" marT="0" marB="0"/>
                </a:tc>
                <a:tc>
                  <a:txBody>
                    <a:bodyPr/>
                    <a:lstStyle/>
                    <a:p>
                      <a:pPr marL="53975" marR="0" lvl="0" indent="-53975" algn="l">
                        <a:spcBef>
                          <a:spcPts val="0"/>
                        </a:spcBef>
                        <a:spcAft>
                          <a:spcPts val="0"/>
                        </a:spcAft>
                        <a:buFont typeface="Symbol"/>
                        <a:buChar char=""/>
                      </a:pPr>
                      <a:r>
                        <a:rPr lang="en-US" sz="1200" dirty="0" smtClean="0">
                          <a:latin typeface="Calibri"/>
                          <a:ea typeface="Times New Roman"/>
                        </a:rPr>
                        <a:t>Baseline integrated schedule for utility upgrade project and OTE created and will be updated and expanded on-going during final design &amp; construction.</a:t>
                      </a:r>
                      <a:endParaRPr lang="en-US" sz="1200" dirty="0" smtClean="0">
                        <a:latin typeface="Times New Roman"/>
                        <a:ea typeface="Times New Roman"/>
                      </a:endParaRPr>
                    </a:p>
                    <a:p>
                      <a:pPr marL="53975" marR="0" lvl="0" indent="-53975" algn="l">
                        <a:spcBef>
                          <a:spcPts val="0"/>
                        </a:spcBef>
                        <a:spcAft>
                          <a:spcPts val="0"/>
                        </a:spcAft>
                        <a:buFont typeface="Symbol"/>
                        <a:buChar char=""/>
                        <a:tabLst/>
                      </a:pPr>
                      <a:r>
                        <a:rPr lang="en-US" sz="1200" dirty="0" smtClean="0">
                          <a:solidFill>
                            <a:schemeClr val="tx1"/>
                          </a:solidFill>
                          <a:latin typeface="Calibri"/>
                          <a:ea typeface="Times New Roman"/>
                        </a:rPr>
                        <a:t>Start of construction scheduled after </a:t>
                      </a:r>
                      <a:r>
                        <a:rPr lang="en-US" sz="1200" dirty="0" err="1" smtClean="0">
                          <a:solidFill>
                            <a:schemeClr val="tx1"/>
                          </a:solidFill>
                          <a:latin typeface="Calibri"/>
                          <a:ea typeface="Times New Roman"/>
                        </a:rPr>
                        <a:t>Tev</a:t>
                      </a:r>
                      <a:r>
                        <a:rPr lang="en-US" sz="1200" dirty="0" smtClean="0">
                          <a:solidFill>
                            <a:schemeClr val="tx1"/>
                          </a:solidFill>
                          <a:latin typeface="Calibri"/>
                          <a:ea typeface="Times New Roman"/>
                        </a:rPr>
                        <a:t> close 9/30/11</a:t>
                      </a:r>
                      <a:endParaRPr lang="en-US" sz="1200" dirty="0">
                        <a:solidFill>
                          <a:schemeClr val="tx1"/>
                        </a:solidFill>
                        <a:latin typeface="Times New Roman"/>
                        <a:ea typeface="Times New Roman"/>
                      </a:endParaRPr>
                    </a:p>
                  </a:txBody>
                  <a:tcPr marL="68580" marR="68580" marT="0" marB="0"/>
                </a:tc>
                <a:tc>
                  <a:txBody>
                    <a:bodyPr/>
                    <a:lstStyle/>
                    <a:p>
                      <a:pPr marL="0" marR="0" algn="l">
                        <a:spcBef>
                          <a:spcPts val="0"/>
                        </a:spcBef>
                        <a:spcAft>
                          <a:spcPts val="0"/>
                        </a:spcAft>
                      </a:pPr>
                      <a:endParaRPr lang="en-US" sz="1200" dirty="0">
                        <a:latin typeface="Calibri"/>
                        <a:ea typeface="Times New Roman"/>
                      </a:endParaRPr>
                    </a:p>
                    <a:p>
                      <a:pPr marL="0" marR="0" algn="l">
                        <a:spcBef>
                          <a:spcPts val="0"/>
                        </a:spcBef>
                        <a:spcAft>
                          <a:spcPts val="0"/>
                        </a:spcAft>
                      </a:pPr>
                      <a:endParaRPr lang="en-US" sz="1200" dirty="0" smtClean="0">
                        <a:latin typeface="Calibri"/>
                        <a:ea typeface="Times New Roman"/>
                      </a:endParaRPr>
                    </a:p>
                    <a:p>
                      <a:pPr marL="0" marR="0" algn="l">
                        <a:spcBef>
                          <a:spcPts val="0"/>
                        </a:spcBef>
                        <a:spcAft>
                          <a:spcPts val="0"/>
                        </a:spcAft>
                      </a:pPr>
                      <a:endParaRPr lang="en-US" sz="1200" dirty="0" smtClean="0">
                        <a:latin typeface="Calibri"/>
                        <a:ea typeface="Times New Roman"/>
                      </a:endParaRPr>
                    </a:p>
                    <a:p>
                      <a:pPr marL="0" marR="0" algn="l">
                        <a:spcBef>
                          <a:spcPts val="0"/>
                        </a:spcBef>
                        <a:spcAft>
                          <a:spcPts val="0"/>
                        </a:spcAft>
                      </a:pPr>
                      <a:endParaRPr lang="en-US" sz="1200" dirty="0" smtClean="0">
                        <a:latin typeface="Calibri"/>
                        <a:ea typeface="Times New Roman"/>
                      </a:endParaRPr>
                    </a:p>
                    <a:p>
                      <a:pPr marL="0" marR="0" algn="l">
                        <a:spcBef>
                          <a:spcPts val="0"/>
                        </a:spcBef>
                        <a:spcAft>
                          <a:spcPts val="0"/>
                        </a:spcAft>
                      </a:pPr>
                      <a:endParaRPr lang="en-US" sz="1200" dirty="0" smtClean="0">
                        <a:latin typeface="Calibri"/>
                        <a:ea typeface="Times New Roman"/>
                      </a:endParaRPr>
                    </a:p>
                    <a:p>
                      <a:pPr marL="0" marR="0" algn="l">
                        <a:spcBef>
                          <a:spcPts val="0"/>
                        </a:spcBef>
                        <a:spcAft>
                          <a:spcPts val="0"/>
                        </a:spcAft>
                      </a:pPr>
                      <a:endParaRPr lang="en-US" sz="1200" dirty="0" smtClean="0">
                        <a:latin typeface="Calibri"/>
                        <a:ea typeface="Times New Roman"/>
                      </a:endParaRPr>
                    </a:p>
                    <a:p>
                      <a:pPr marL="0" marR="0" algn="l">
                        <a:spcBef>
                          <a:spcPts val="0"/>
                        </a:spcBef>
                        <a:spcAft>
                          <a:spcPts val="0"/>
                        </a:spcAft>
                      </a:pPr>
                      <a:endParaRPr lang="en-US" sz="1200" dirty="0" smtClean="0">
                        <a:latin typeface="Calibri"/>
                        <a:ea typeface="Times New Roman"/>
                      </a:endParaRPr>
                    </a:p>
                    <a:p>
                      <a:pPr marL="0" marR="0" algn="l">
                        <a:spcBef>
                          <a:spcPts val="0"/>
                        </a:spcBef>
                        <a:spcAft>
                          <a:spcPts val="0"/>
                        </a:spcAft>
                      </a:pPr>
                      <a:endParaRPr lang="en-US" sz="1200" dirty="0" smtClean="0">
                        <a:latin typeface="Calibri"/>
                        <a:ea typeface="Times New Roman"/>
                      </a:endParaRPr>
                    </a:p>
                    <a:p>
                      <a:pPr marL="0" marR="0" algn="l">
                        <a:spcBef>
                          <a:spcPts val="0"/>
                        </a:spcBef>
                        <a:spcAft>
                          <a:spcPts val="0"/>
                        </a:spcAft>
                      </a:pPr>
                      <a:r>
                        <a:rPr lang="en-US" sz="1200" dirty="0" smtClean="0">
                          <a:latin typeface="Calibri"/>
                          <a:ea typeface="Times New Roman"/>
                        </a:rPr>
                        <a:t>6/2/11</a:t>
                      </a:r>
                      <a:endParaRPr lang="en-US" sz="1200" dirty="0">
                        <a:latin typeface="Times New Roman"/>
                        <a:ea typeface="Times New Roman"/>
                      </a:endParaRPr>
                    </a:p>
                  </a:txBody>
                  <a:tcPr marL="68580" marR="68580" marT="0" marB="0"/>
                </a:tc>
                <a:tc>
                  <a:txBody>
                    <a:bodyPr/>
                    <a:lstStyle/>
                    <a:p>
                      <a:pPr marL="0" marR="0" algn="l">
                        <a:spcBef>
                          <a:spcPts val="0"/>
                        </a:spcBef>
                        <a:spcAft>
                          <a:spcPts val="0"/>
                        </a:spcAft>
                      </a:pPr>
                      <a:r>
                        <a:rPr lang="en-US" sz="1200" dirty="0" smtClean="0">
                          <a:latin typeface="Calibri"/>
                          <a:ea typeface="Times New Roman"/>
                        </a:rPr>
                        <a:t>11/10/10</a:t>
                      </a:r>
                    </a:p>
                    <a:p>
                      <a:pPr marL="0" marR="0" algn="l">
                        <a:spcBef>
                          <a:spcPts val="0"/>
                        </a:spcBef>
                        <a:spcAft>
                          <a:spcPts val="0"/>
                        </a:spcAft>
                      </a:pPr>
                      <a:endParaRPr lang="en-US" sz="1200" dirty="0" smtClean="0">
                        <a:latin typeface="Calibri"/>
                        <a:ea typeface="Times New Roman"/>
                      </a:endParaRPr>
                    </a:p>
                    <a:p>
                      <a:pPr marL="0" marR="0" algn="l">
                        <a:spcBef>
                          <a:spcPts val="0"/>
                        </a:spcBef>
                        <a:spcAft>
                          <a:spcPts val="0"/>
                        </a:spcAft>
                      </a:pPr>
                      <a:endParaRPr lang="en-US" sz="1200" dirty="0" smtClean="0">
                        <a:latin typeface="Calibri"/>
                        <a:ea typeface="Times New Roman"/>
                      </a:endParaRPr>
                    </a:p>
                    <a:p>
                      <a:pPr marL="0" marR="0" algn="l">
                        <a:spcBef>
                          <a:spcPts val="0"/>
                        </a:spcBef>
                        <a:spcAft>
                          <a:spcPts val="0"/>
                        </a:spcAft>
                      </a:pPr>
                      <a:endParaRPr lang="en-US" sz="1200" dirty="0" smtClean="0">
                        <a:latin typeface="Calibri"/>
                        <a:ea typeface="Times New Roman"/>
                      </a:endParaRPr>
                    </a:p>
                    <a:p>
                      <a:pPr marL="0" marR="0" algn="l">
                        <a:spcBef>
                          <a:spcPts val="0"/>
                        </a:spcBef>
                        <a:spcAft>
                          <a:spcPts val="0"/>
                        </a:spcAft>
                      </a:pPr>
                      <a:endParaRPr lang="en-US" sz="1200" dirty="0" smtClean="0">
                        <a:latin typeface="Calibri"/>
                        <a:ea typeface="Times New Roman"/>
                      </a:endParaRPr>
                    </a:p>
                    <a:p>
                      <a:pPr marL="0" marR="0" algn="l">
                        <a:spcBef>
                          <a:spcPts val="0"/>
                        </a:spcBef>
                        <a:spcAft>
                          <a:spcPts val="0"/>
                        </a:spcAft>
                      </a:pPr>
                      <a:endParaRPr lang="en-US" sz="1200" dirty="0" smtClean="0">
                        <a:latin typeface="Calibri"/>
                        <a:ea typeface="Times New Roman"/>
                      </a:endParaRPr>
                    </a:p>
                    <a:p>
                      <a:pPr marL="0" marR="0" algn="l">
                        <a:spcBef>
                          <a:spcPts val="0"/>
                        </a:spcBef>
                        <a:spcAft>
                          <a:spcPts val="0"/>
                        </a:spcAft>
                      </a:pPr>
                      <a:endParaRPr lang="en-US" sz="1200" dirty="0" smtClean="0">
                        <a:latin typeface="Calibri"/>
                        <a:ea typeface="Times New Roman"/>
                      </a:endParaRPr>
                    </a:p>
                    <a:p>
                      <a:pPr marL="0" marR="0" algn="l">
                        <a:spcBef>
                          <a:spcPts val="0"/>
                        </a:spcBef>
                        <a:spcAft>
                          <a:spcPts val="0"/>
                        </a:spcAft>
                      </a:pPr>
                      <a:endParaRPr lang="en-US" sz="1200" dirty="0" smtClean="0">
                        <a:latin typeface="Calibri"/>
                        <a:ea typeface="Times New Roman"/>
                      </a:endParaRPr>
                    </a:p>
                    <a:p>
                      <a:pPr marL="0" marR="0" algn="l">
                        <a:spcBef>
                          <a:spcPts val="0"/>
                        </a:spcBef>
                        <a:spcAft>
                          <a:spcPts val="0"/>
                        </a:spcAft>
                      </a:pPr>
                      <a:endParaRPr lang="en-US" sz="1200" dirty="0" smtClean="0">
                        <a:latin typeface="Calibri"/>
                        <a:ea typeface="Times New Roman"/>
                      </a:endParaRPr>
                    </a:p>
                    <a:p>
                      <a:pPr marL="0" marR="0" algn="l">
                        <a:spcBef>
                          <a:spcPts val="0"/>
                        </a:spcBef>
                        <a:spcAft>
                          <a:spcPts val="0"/>
                        </a:spcAft>
                      </a:pPr>
                      <a:endParaRPr lang="en-US" sz="1200" dirty="0" smtClean="0">
                        <a:latin typeface="Calibri"/>
                        <a:ea typeface="Times New Roman"/>
                      </a:endParaRPr>
                    </a:p>
                  </a:txBody>
                  <a:tcPr marL="68580" marR="68580" marT="0" marB="0"/>
                </a:tc>
              </a:tr>
              <a:tr h="1498978">
                <a:tc>
                  <a:txBody>
                    <a:bodyPr/>
                    <a:lstStyle/>
                    <a:p>
                      <a:pPr marL="0" marR="0" algn="l">
                        <a:spcBef>
                          <a:spcPts val="0"/>
                        </a:spcBef>
                        <a:spcAft>
                          <a:spcPts val="0"/>
                        </a:spcAft>
                      </a:pPr>
                      <a:r>
                        <a:rPr lang="en-US" sz="1200" dirty="0" smtClean="0">
                          <a:latin typeface="Calibri"/>
                          <a:ea typeface="Times New Roman"/>
                        </a:rPr>
                        <a:t>5.</a:t>
                      </a:r>
                      <a:endParaRPr lang="en-US" sz="1200" dirty="0">
                        <a:latin typeface="Times New Roman"/>
                        <a:ea typeface="Times New Roman"/>
                      </a:endParaRPr>
                    </a:p>
                  </a:txBody>
                  <a:tcPr marL="68580" marR="68580" marT="0" marB="0"/>
                </a:tc>
                <a:tc>
                  <a:txBody>
                    <a:bodyPr/>
                    <a:lstStyle/>
                    <a:p>
                      <a:pPr marL="0" marR="0">
                        <a:lnSpc>
                          <a:spcPct val="115000"/>
                        </a:lnSpc>
                        <a:spcBef>
                          <a:spcPts val="0"/>
                        </a:spcBef>
                        <a:spcAft>
                          <a:spcPts val="0"/>
                        </a:spcAft>
                      </a:pPr>
                      <a:r>
                        <a:rPr lang="en-US" sz="1200" dirty="0">
                          <a:latin typeface="Calibri"/>
                          <a:ea typeface="Calibri"/>
                          <a:cs typeface="Times New Roman"/>
                        </a:rPr>
                        <a:t>Review the OTE project schedule to assure that adequate time is included for performing reviews, addressing recommendations and obtaining signoff/approval of final procurement documents.</a:t>
                      </a:r>
                    </a:p>
                  </a:txBody>
                  <a:tcPr marL="68580" marR="68580" marT="0" marB="0"/>
                </a:tc>
                <a:tc>
                  <a:txBody>
                    <a:bodyPr/>
                    <a:lstStyle/>
                    <a:p>
                      <a:pPr marL="0" marR="0" algn="l">
                        <a:spcBef>
                          <a:spcPts val="0"/>
                        </a:spcBef>
                        <a:spcAft>
                          <a:spcPts val="0"/>
                        </a:spcAft>
                      </a:pPr>
                      <a:r>
                        <a:rPr lang="en-US" sz="1200">
                          <a:latin typeface="Calibri"/>
                          <a:ea typeface="Times New Roman"/>
                        </a:rPr>
                        <a:t>R. Kephart</a:t>
                      </a:r>
                      <a:endParaRPr lang="en-US" sz="1200">
                        <a:latin typeface="Times New Roman"/>
                        <a:ea typeface="Times New Roman"/>
                      </a:endParaRPr>
                    </a:p>
                    <a:p>
                      <a:pPr marL="0" marR="0" algn="l">
                        <a:spcBef>
                          <a:spcPts val="0"/>
                        </a:spcBef>
                        <a:spcAft>
                          <a:spcPts val="0"/>
                        </a:spcAft>
                      </a:pPr>
                      <a:r>
                        <a:rPr lang="en-US" sz="1200">
                          <a:latin typeface="Calibri"/>
                          <a:ea typeface="Times New Roman"/>
                        </a:rPr>
                        <a:t>R. Merchut</a:t>
                      </a:r>
                      <a:endParaRPr lang="en-US" sz="1200">
                        <a:latin typeface="Times New Roman"/>
                        <a:ea typeface="Times New Roman"/>
                      </a:endParaRPr>
                    </a:p>
                  </a:txBody>
                  <a:tcPr marL="68580" marR="68580" marT="0" marB="0"/>
                </a:tc>
                <a:tc>
                  <a:txBody>
                    <a:bodyPr/>
                    <a:lstStyle/>
                    <a:p>
                      <a:pPr marL="53975" marR="0" lvl="0" indent="-53975" algn="l">
                        <a:spcBef>
                          <a:spcPts val="0"/>
                        </a:spcBef>
                        <a:spcAft>
                          <a:spcPts val="0"/>
                        </a:spcAft>
                        <a:buFont typeface="Symbol"/>
                        <a:buChar char=""/>
                      </a:pPr>
                      <a:r>
                        <a:rPr lang="en-US" sz="1200" dirty="0">
                          <a:latin typeface="Calibri"/>
                          <a:ea typeface="Times New Roman"/>
                        </a:rPr>
                        <a:t>The additional Director’s Review at the end of final design is incorporated into the schedule. </a:t>
                      </a:r>
                      <a:endParaRPr lang="en-US" sz="1200" dirty="0">
                        <a:latin typeface="Times New Roman"/>
                        <a:ea typeface="Times New Roman"/>
                      </a:endParaRPr>
                    </a:p>
                    <a:p>
                      <a:pPr marL="53975" marR="0" lvl="0" indent="-53975" algn="l">
                        <a:spcBef>
                          <a:spcPts val="0"/>
                        </a:spcBef>
                        <a:spcAft>
                          <a:spcPts val="0"/>
                        </a:spcAft>
                        <a:buFont typeface="Symbol"/>
                        <a:buChar char=""/>
                      </a:pPr>
                      <a:r>
                        <a:rPr lang="en-US" sz="1200" dirty="0" err="1">
                          <a:latin typeface="Calibri"/>
                          <a:ea typeface="Times New Roman"/>
                        </a:rPr>
                        <a:t>Add’l</a:t>
                      </a:r>
                      <a:r>
                        <a:rPr lang="en-US" sz="1200" dirty="0">
                          <a:latin typeface="Calibri"/>
                          <a:ea typeface="Times New Roman"/>
                        </a:rPr>
                        <a:t> time DOE approvals to be determined and added.</a:t>
                      </a:r>
                      <a:endParaRPr lang="en-US" sz="1200" dirty="0">
                        <a:latin typeface="Times New Roman"/>
                        <a:ea typeface="Times New Roman"/>
                      </a:endParaRPr>
                    </a:p>
                  </a:txBody>
                  <a:tcPr marL="68580" marR="68580" marT="0" marB="0"/>
                </a:tc>
                <a:tc>
                  <a:txBody>
                    <a:bodyPr/>
                    <a:lstStyle/>
                    <a:p>
                      <a:pPr marL="0" marR="0" algn="l">
                        <a:spcBef>
                          <a:spcPts val="0"/>
                        </a:spcBef>
                        <a:spcAft>
                          <a:spcPts val="0"/>
                        </a:spcAft>
                      </a:pPr>
                      <a:endParaRPr lang="en-US" sz="1200" dirty="0">
                        <a:latin typeface="Calibri"/>
                        <a:ea typeface="Times New Roman"/>
                      </a:endParaRPr>
                    </a:p>
                    <a:p>
                      <a:pPr marL="0" marR="0" algn="l">
                        <a:spcBef>
                          <a:spcPts val="0"/>
                        </a:spcBef>
                        <a:spcAft>
                          <a:spcPts val="0"/>
                        </a:spcAft>
                      </a:pPr>
                      <a:endParaRPr lang="en-US" sz="1200" dirty="0" smtClean="0">
                        <a:latin typeface="Calibri"/>
                        <a:ea typeface="Times New Roman"/>
                      </a:endParaRPr>
                    </a:p>
                    <a:p>
                      <a:pPr marL="0" marR="0" algn="l">
                        <a:spcBef>
                          <a:spcPts val="0"/>
                        </a:spcBef>
                        <a:spcAft>
                          <a:spcPts val="0"/>
                        </a:spcAft>
                      </a:pPr>
                      <a:endParaRPr lang="en-US" sz="1200" dirty="0" smtClean="0">
                        <a:latin typeface="Calibri"/>
                        <a:ea typeface="Times New Roman"/>
                      </a:endParaRPr>
                    </a:p>
                    <a:p>
                      <a:pPr marL="0" marR="0" algn="l">
                        <a:spcBef>
                          <a:spcPts val="0"/>
                        </a:spcBef>
                        <a:spcAft>
                          <a:spcPts val="0"/>
                        </a:spcAft>
                      </a:pPr>
                      <a:endParaRPr lang="en-US" sz="1200" dirty="0" smtClean="0">
                        <a:latin typeface="Calibri"/>
                        <a:ea typeface="Times New Roman"/>
                      </a:endParaRPr>
                    </a:p>
                    <a:p>
                      <a:pPr marL="0" marR="0" algn="l">
                        <a:spcBef>
                          <a:spcPts val="0"/>
                        </a:spcBef>
                        <a:spcAft>
                          <a:spcPts val="0"/>
                        </a:spcAft>
                      </a:pPr>
                      <a:endParaRPr lang="en-US" sz="1200" dirty="0" smtClean="0">
                        <a:latin typeface="Calibri"/>
                        <a:ea typeface="Times New Roman"/>
                      </a:endParaRPr>
                    </a:p>
                    <a:p>
                      <a:pPr marL="0" marR="0" algn="l">
                        <a:spcBef>
                          <a:spcPts val="0"/>
                        </a:spcBef>
                        <a:spcAft>
                          <a:spcPts val="0"/>
                        </a:spcAft>
                      </a:pPr>
                      <a:endParaRPr lang="en-US" sz="1200" dirty="0" smtClean="0">
                        <a:latin typeface="Calibri"/>
                        <a:ea typeface="Times New Roman"/>
                      </a:endParaRPr>
                    </a:p>
                    <a:p>
                      <a:pPr marL="0" marR="0" algn="l">
                        <a:spcBef>
                          <a:spcPts val="0"/>
                        </a:spcBef>
                        <a:spcAft>
                          <a:spcPts val="0"/>
                        </a:spcAft>
                      </a:pPr>
                      <a:endParaRPr lang="en-US" sz="1200" dirty="0" smtClean="0">
                        <a:latin typeface="Calibri"/>
                        <a:ea typeface="Times New Roman"/>
                      </a:endParaRPr>
                    </a:p>
                    <a:p>
                      <a:pPr marL="0" marR="0" algn="l">
                        <a:spcBef>
                          <a:spcPts val="0"/>
                        </a:spcBef>
                        <a:spcAft>
                          <a:spcPts val="0"/>
                        </a:spcAft>
                      </a:pPr>
                      <a:r>
                        <a:rPr lang="en-US" sz="1200" dirty="0" smtClean="0">
                          <a:latin typeface="Calibri"/>
                          <a:ea typeface="Times New Roman"/>
                        </a:rPr>
                        <a:t>5/6/11</a:t>
                      </a:r>
                      <a:endParaRPr lang="en-US" sz="1200" dirty="0">
                        <a:latin typeface="Times New Roman"/>
                        <a:ea typeface="Times New Roman"/>
                      </a:endParaRPr>
                    </a:p>
                  </a:txBody>
                  <a:tcPr marL="68580" marR="68580" marT="0" marB="0"/>
                </a:tc>
                <a:tc>
                  <a:txBody>
                    <a:bodyPr/>
                    <a:lstStyle/>
                    <a:p>
                      <a:pPr marL="0" marR="0" algn="l">
                        <a:spcBef>
                          <a:spcPts val="0"/>
                        </a:spcBef>
                        <a:spcAft>
                          <a:spcPts val="0"/>
                        </a:spcAft>
                      </a:pPr>
                      <a:r>
                        <a:rPr lang="en-US" sz="1200" dirty="0">
                          <a:latin typeface="Calibri"/>
                          <a:ea typeface="Times New Roman"/>
                        </a:rPr>
                        <a:t>11/10/10</a:t>
                      </a:r>
                      <a:endParaRPr lang="en-US" sz="1200" dirty="0">
                        <a:latin typeface="Times New Roman"/>
                        <a:ea typeface="Times New Roman"/>
                      </a:endParaRPr>
                    </a:p>
                  </a:txBody>
                  <a:tcPr marL="68580" marR="68580" marT="0" marB="0"/>
                </a:tc>
              </a:tr>
              <a:tr h="2052385">
                <a:tc>
                  <a:txBody>
                    <a:bodyPr/>
                    <a:lstStyle/>
                    <a:p>
                      <a:pPr marL="0" marR="0" algn="l">
                        <a:spcBef>
                          <a:spcPts val="0"/>
                        </a:spcBef>
                        <a:spcAft>
                          <a:spcPts val="0"/>
                        </a:spcAft>
                      </a:pPr>
                      <a:r>
                        <a:rPr lang="en-US" sz="1200" dirty="0" smtClean="0">
                          <a:latin typeface="Calibri"/>
                          <a:ea typeface="Times New Roman"/>
                        </a:rPr>
                        <a:t>6.</a:t>
                      </a:r>
                      <a:endParaRPr lang="en-US" sz="1200" dirty="0">
                        <a:latin typeface="Times New Roman"/>
                        <a:ea typeface="Times New Roman"/>
                      </a:endParaRPr>
                    </a:p>
                  </a:txBody>
                  <a:tcPr marL="68580" marR="68580" marT="0" marB="0"/>
                </a:tc>
                <a:tc>
                  <a:txBody>
                    <a:bodyPr/>
                    <a:lstStyle/>
                    <a:p>
                      <a:pPr marL="0" marR="0">
                        <a:lnSpc>
                          <a:spcPct val="115000"/>
                        </a:lnSpc>
                        <a:spcBef>
                          <a:spcPts val="0"/>
                        </a:spcBef>
                        <a:spcAft>
                          <a:spcPts val="0"/>
                        </a:spcAft>
                      </a:pPr>
                      <a:r>
                        <a:rPr lang="en-US" sz="1200" dirty="0">
                          <a:latin typeface="Calibri"/>
                          <a:ea typeface="Calibri"/>
                          <a:cs typeface="Times New Roman"/>
                        </a:rPr>
                        <a:t>The impact of vibration due to construction on accelerator operations has not been clearly understood.  The committee recommends pre-drilling a prototype casing foundation to measure the impact on operations.</a:t>
                      </a:r>
                    </a:p>
                  </a:txBody>
                  <a:tcPr marL="68580" marR="68580" marT="0" marB="0"/>
                </a:tc>
                <a:tc>
                  <a:txBody>
                    <a:bodyPr/>
                    <a:lstStyle/>
                    <a:p>
                      <a:pPr marL="0" marR="0" algn="l">
                        <a:spcBef>
                          <a:spcPts val="0"/>
                        </a:spcBef>
                        <a:spcAft>
                          <a:spcPts val="0"/>
                        </a:spcAft>
                      </a:pPr>
                      <a:r>
                        <a:rPr lang="en-US" sz="1200">
                          <a:latin typeface="Calibri"/>
                          <a:ea typeface="Times New Roman"/>
                        </a:rPr>
                        <a:t>R. Merchut</a:t>
                      </a:r>
                      <a:endParaRPr lang="en-US" sz="1200">
                        <a:latin typeface="Times New Roman"/>
                        <a:ea typeface="Times New Roman"/>
                      </a:endParaRPr>
                    </a:p>
                    <a:p>
                      <a:pPr marL="0" marR="0">
                        <a:lnSpc>
                          <a:spcPct val="115000"/>
                        </a:lnSpc>
                        <a:spcBef>
                          <a:spcPts val="0"/>
                        </a:spcBef>
                        <a:spcAft>
                          <a:spcPts val="0"/>
                        </a:spcAft>
                      </a:pPr>
                      <a:r>
                        <a:rPr lang="en-US" sz="1200">
                          <a:latin typeface="Calibri"/>
                          <a:ea typeface="Times New Roman"/>
                          <a:cs typeface="Times New Roman"/>
                        </a:rPr>
                        <a:t>CDF</a:t>
                      </a:r>
                      <a:endParaRPr lang="en-US" sz="1200">
                        <a:latin typeface="Calibri"/>
                        <a:ea typeface="Calibri"/>
                        <a:cs typeface="Times New Roman"/>
                      </a:endParaRPr>
                    </a:p>
                    <a:p>
                      <a:pPr marL="0" marR="0">
                        <a:lnSpc>
                          <a:spcPct val="115000"/>
                        </a:lnSpc>
                        <a:spcBef>
                          <a:spcPts val="0"/>
                        </a:spcBef>
                        <a:spcAft>
                          <a:spcPts val="0"/>
                        </a:spcAft>
                      </a:pPr>
                      <a:r>
                        <a:rPr lang="en-US" sz="1200">
                          <a:latin typeface="Calibri"/>
                          <a:ea typeface="Times New Roman"/>
                          <a:cs typeface="Times New Roman"/>
                        </a:rPr>
                        <a:t>AD</a:t>
                      </a:r>
                      <a:endParaRPr lang="en-US" sz="1200">
                        <a:latin typeface="Calibri"/>
                        <a:ea typeface="Calibri"/>
                        <a:cs typeface="Times New Roman"/>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Prototype caisson will NOT be pursued. Caissons work to be after 9/30/11.</a:t>
                      </a:r>
                      <a:endParaRPr lang="en-US" sz="1200" strike="sngStrike" dirty="0">
                        <a:solidFill>
                          <a:schemeClr val="tx1"/>
                        </a:solidFill>
                        <a:latin typeface="Times New Roman"/>
                        <a:ea typeface="Times New Roman"/>
                      </a:endParaRPr>
                    </a:p>
                  </a:txBody>
                  <a:tcPr marL="68580" marR="68580" marT="0" marB="0"/>
                </a:tc>
                <a:tc>
                  <a:txBody>
                    <a:bodyPr/>
                    <a:lstStyle/>
                    <a:p>
                      <a:pPr marL="0" marR="0" algn="l">
                        <a:spcBef>
                          <a:spcPts val="0"/>
                        </a:spcBef>
                        <a:spcAft>
                          <a:spcPts val="0"/>
                        </a:spcAft>
                      </a:pPr>
                      <a:r>
                        <a:rPr lang="en-US" sz="1200">
                          <a:latin typeface="Calibri"/>
                          <a:ea typeface="Times New Roman"/>
                        </a:rPr>
                        <a:t>Spring 2011</a:t>
                      </a:r>
                      <a:endParaRPr lang="en-US" sz="1200">
                        <a:latin typeface="Times New Roman"/>
                        <a:ea typeface="Times New Roman"/>
                      </a:endParaRPr>
                    </a:p>
                  </a:txBody>
                  <a:tcPr marL="68580" marR="68580" marT="0" marB="0"/>
                </a:tc>
                <a:tc>
                  <a:txBody>
                    <a:bodyPr/>
                    <a:lstStyle/>
                    <a:p>
                      <a:pPr marL="0" marR="0" algn="l">
                        <a:spcBef>
                          <a:spcPts val="0"/>
                        </a:spcBef>
                        <a:spcAft>
                          <a:spcPts val="0"/>
                        </a:spcAft>
                      </a:pPr>
                      <a:r>
                        <a:rPr lang="en-US" sz="1200" kern="1200" dirty="0" smtClean="0">
                          <a:solidFill>
                            <a:schemeClr val="tx1"/>
                          </a:solidFill>
                          <a:latin typeface="+mn-lt"/>
                          <a:ea typeface="+mn-ea"/>
                          <a:cs typeface="+mn-cs"/>
                        </a:rPr>
                        <a:t>1/19/11</a:t>
                      </a:r>
                      <a:endParaRPr lang="en-US" sz="1200" dirty="0">
                        <a:solidFill>
                          <a:schemeClr val="tx1"/>
                        </a:solidFill>
                        <a:latin typeface="Calibri"/>
                        <a:ea typeface="Times New Roman"/>
                      </a:endParaRPr>
                    </a:p>
                  </a:txBody>
                  <a:tcPr marL="68580" marR="68580" marT="0" marB="0"/>
                </a:tc>
              </a:tr>
            </a:tbl>
          </a:graphicData>
        </a:graphic>
      </p:graphicFrame>
      <p:sp>
        <p:nvSpPr>
          <p:cNvPr id="4" name="Slide Number Placeholder 3"/>
          <p:cNvSpPr>
            <a:spLocks noGrp="1"/>
          </p:cNvSpPr>
          <p:nvPr>
            <p:ph type="sldNum" sz="quarter" idx="12"/>
          </p:nvPr>
        </p:nvSpPr>
        <p:spPr/>
        <p:txBody>
          <a:bodyPr/>
          <a:lstStyle/>
          <a:p>
            <a:fld id="{0B875B05-EBB7-4B44-80B4-14C580CB3000}" type="slidenum">
              <a:rPr lang="en-US" smtClean="0"/>
              <a:pPr/>
              <a:t>6</a:t>
            </a:fld>
            <a:endParaRPr lang="en-US"/>
          </a:p>
        </p:txBody>
      </p:sp>
    </p:spTree>
    <p:extLst>
      <p:ext uri="{BB962C8B-B14F-4D97-AF65-F5344CB8AC3E}">
        <p14:creationId xmlns:p14="http://schemas.microsoft.com/office/powerpoint/2010/main" val="997296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82677945"/>
              </p:ext>
            </p:extLst>
          </p:nvPr>
        </p:nvGraphicFramePr>
        <p:xfrm>
          <a:off x="381000" y="381001"/>
          <a:ext cx="8305800" cy="6172199"/>
        </p:xfrm>
        <a:graphic>
          <a:graphicData uri="http://schemas.openxmlformats.org/drawingml/2006/table">
            <a:tbl>
              <a:tblPr firstRow="1" bandRow="1">
                <a:tableStyleId>{5C22544A-7EE6-4342-B048-85BDC9FD1C3A}</a:tableStyleId>
              </a:tblPr>
              <a:tblGrid>
                <a:gridCol w="384528"/>
                <a:gridCol w="2768600"/>
                <a:gridCol w="845961"/>
                <a:gridCol w="1768828"/>
                <a:gridCol w="1153583"/>
                <a:gridCol w="1384300"/>
              </a:tblGrid>
              <a:tr h="158531">
                <a:tc>
                  <a:txBody>
                    <a:bodyPr/>
                    <a:lstStyle/>
                    <a:p>
                      <a:pPr marL="0" marR="0" algn="l">
                        <a:spcBef>
                          <a:spcPts val="0"/>
                        </a:spcBef>
                        <a:spcAft>
                          <a:spcPts val="0"/>
                        </a:spcAft>
                      </a:pPr>
                      <a:r>
                        <a:rPr lang="en-US" sz="1100" dirty="0">
                          <a:latin typeface="Calibri"/>
                          <a:ea typeface="Times New Roman"/>
                        </a:rPr>
                        <a:t>#</a:t>
                      </a:r>
                      <a:endParaRPr lang="en-US" sz="1200" dirty="0">
                        <a:latin typeface="Times New Roman"/>
                        <a:ea typeface="Times New Roman"/>
                      </a:endParaRPr>
                    </a:p>
                  </a:txBody>
                  <a:tcPr marL="68580" marR="68580" marT="0" marB="0" anchor="ctr"/>
                </a:tc>
                <a:tc>
                  <a:txBody>
                    <a:bodyPr/>
                    <a:lstStyle/>
                    <a:p>
                      <a:pPr marL="0" marR="0" algn="l">
                        <a:spcBef>
                          <a:spcPts val="0"/>
                        </a:spcBef>
                        <a:spcAft>
                          <a:spcPts val="0"/>
                        </a:spcAft>
                      </a:pPr>
                      <a:r>
                        <a:rPr lang="en-US" sz="1100" dirty="0">
                          <a:latin typeface="Calibri"/>
                          <a:ea typeface="Times New Roman"/>
                        </a:rPr>
                        <a:t>Recommendations</a:t>
                      </a:r>
                      <a:endParaRPr lang="en-US" sz="1200" dirty="0">
                        <a:latin typeface="Times New Roman"/>
                        <a:ea typeface="Times New Roman"/>
                      </a:endParaRPr>
                    </a:p>
                  </a:txBody>
                  <a:tcPr marL="68580" marR="68580" marT="0" marB="0" anchor="ctr"/>
                </a:tc>
                <a:tc>
                  <a:txBody>
                    <a:bodyPr/>
                    <a:lstStyle/>
                    <a:p>
                      <a:pPr marL="0" marR="0" algn="l">
                        <a:spcBef>
                          <a:spcPts val="0"/>
                        </a:spcBef>
                        <a:spcAft>
                          <a:spcPts val="0"/>
                        </a:spcAft>
                      </a:pPr>
                      <a:r>
                        <a:rPr lang="en-US" sz="1100" dirty="0">
                          <a:latin typeface="Calibri"/>
                          <a:ea typeface="Times New Roman"/>
                        </a:rPr>
                        <a:t>Assigned to</a:t>
                      </a:r>
                      <a:endParaRPr lang="en-US" sz="1200" dirty="0">
                        <a:latin typeface="Times New Roman"/>
                        <a:ea typeface="Times New Roman"/>
                      </a:endParaRPr>
                    </a:p>
                  </a:txBody>
                  <a:tcPr marL="68580" marR="68580" marT="0" marB="0" anchor="ctr"/>
                </a:tc>
                <a:tc>
                  <a:txBody>
                    <a:bodyPr/>
                    <a:lstStyle/>
                    <a:p>
                      <a:pPr marL="0" marR="0" algn="l">
                        <a:spcBef>
                          <a:spcPts val="0"/>
                        </a:spcBef>
                        <a:spcAft>
                          <a:spcPts val="0"/>
                        </a:spcAft>
                      </a:pPr>
                      <a:r>
                        <a:rPr lang="en-US" sz="1100">
                          <a:latin typeface="Calibri"/>
                          <a:ea typeface="Times New Roman"/>
                        </a:rPr>
                        <a:t>Status/Corrective Action</a:t>
                      </a:r>
                      <a:endParaRPr lang="en-US" sz="1200">
                        <a:latin typeface="Times New Roman"/>
                        <a:ea typeface="Times New Roman"/>
                      </a:endParaRPr>
                    </a:p>
                  </a:txBody>
                  <a:tcPr marL="68580" marR="68580" marT="0" marB="0" anchor="ctr"/>
                </a:tc>
                <a:tc>
                  <a:txBody>
                    <a:bodyPr/>
                    <a:lstStyle/>
                    <a:p>
                      <a:pPr marL="0" marR="0" algn="l">
                        <a:spcBef>
                          <a:spcPts val="0"/>
                        </a:spcBef>
                        <a:spcAft>
                          <a:spcPts val="0"/>
                        </a:spcAft>
                      </a:pPr>
                      <a:r>
                        <a:rPr lang="en-US" sz="1100">
                          <a:latin typeface="Calibri"/>
                          <a:ea typeface="Times New Roman"/>
                        </a:rPr>
                        <a:t>Due Date</a:t>
                      </a:r>
                      <a:endParaRPr lang="en-US" sz="1200">
                        <a:latin typeface="Times New Roman"/>
                        <a:ea typeface="Times New Roman"/>
                      </a:endParaRPr>
                    </a:p>
                  </a:txBody>
                  <a:tcPr marL="68580" marR="68580" marT="0" marB="0" anchor="ctr"/>
                </a:tc>
                <a:tc>
                  <a:txBody>
                    <a:bodyPr/>
                    <a:lstStyle/>
                    <a:p>
                      <a:pPr marL="0" marR="0" algn="l">
                        <a:spcBef>
                          <a:spcPts val="0"/>
                        </a:spcBef>
                        <a:spcAft>
                          <a:spcPts val="0"/>
                        </a:spcAft>
                      </a:pPr>
                      <a:r>
                        <a:rPr lang="en-US" sz="1100" dirty="0">
                          <a:latin typeface="Calibri"/>
                          <a:ea typeface="Times New Roman"/>
                        </a:rPr>
                        <a:t>Closed</a:t>
                      </a:r>
                      <a:endParaRPr lang="en-US" sz="1200" dirty="0">
                        <a:latin typeface="Times New Roman"/>
                        <a:ea typeface="Times New Roman"/>
                      </a:endParaRPr>
                    </a:p>
                  </a:txBody>
                  <a:tcPr marL="68580" marR="68580" marT="0" marB="0"/>
                </a:tc>
              </a:tr>
              <a:tr h="198884">
                <a:tc>
                  <a:txBody>
                    <a:bodyPr/>
                    <a:lstStyle/>
                    <a:p>
                      <a:pPr marL="0" marR="0" algn="l">
                        <a:spcBef>
                          <a:spcPts val="0"/>
                        </a:spcBef>
                        <a:spcAft>
                          <a:spcPts val="0"/>
                        </a:spcAft>
                      </a:pPr>
                      <a:r>
                        <a:rPr lang="en-US" sz="1200" dirty="0">
                          <a:latin typeface="Calibri"/>
                          <a:ea typeface="Times New Roman"/>
                        </a:rPr>
                        <a:t>2.0</a:t>
                      </a:r>
                      <a:endParaRPr lang="en-US" sz="1200" dirty="0">
                        <a:latin typeface="Times New Roman"/>
                        <a:ea typeface="Times New Roman"/>
                      </a:endParaRPr>
                    </a:p>
                  </a:txBody>
                  <a:tcPr marL="68580" marR="68580" marT="0" marB="0"/>
                </a:tc>
                <a:tc>
                  <a:txBody>
                    <a:bodyPr/>
                    <a:lstStyle/>
                    <a:p>
                      <a:pPr marL="0" marR="0">
                        <a:lnSpc>
                          <a:spcPct val="115000"/>
                        </a:lnSpc>
                        <a:spcBef>
                          <a:spcPts val="0"/>
                        </a:spcBef>
                        <a:spcAft>
                          <a:spcPts val="0"/>
                        </a:spcAft>
                      </a:pPr>
                      <a:r>
                        <a:rPr lang="en-US" sz="1200" b="1" dirty="0">
                          <a:latin typeface="Calibri"/>
                          <a:ea typeface="Calibri"/>
                          <a:cs typeface="Times New Roman"/>
                        </a:rPr>
                        <a:t>Project Preparedness</a:t>
                      </a:r>
                      <a:endParaRPr lang="en-US" sz="1200" dirty="0">
                        <a:latin typeface="Calibri"/>
                        <a:ea typeface="Calibri"/>
                        <a:cs typeface="Times New Roman"/>
                      </a:endParaRPr>
                    </a:p>
                  </a:txBody>
                  <a:tcPr marL="68580" marR="68580" marT="0" marB="0"/>
                </a:tc>
                <a:tc>
                  <a:txBody>
                    <a:bodyPr/>
                    <a:lstStyle/>
                    <a:p>
                      <a:pPr marL="0" marR="0" algn="l">
                        <a:spcBef>
                          <a:spcPts val="0"/>
                        </a:spcBef>
                        <a:spcAft>
                          <a:spcPts val="0"/>
                        </a:spcAft>
                      </a:pPr>
                      <a:endParaRPr lang="en-US" sz="1200">
                        <a:latin typeface="Calibri"/>
                        <a:ea typeface="Times New Roman"/>
                      </a:endParaRPr>
                    </a:p>
                  </a:txBody>
                  <a:tcPr marL="68580" marR="68580" marT="0" marB="0"/>
                </a:tc>
                <a:tc>
                  <a:txBody>
                    <a:bodyPr/>
                    <a:lstStyle/>
                    <a:p>
                      <a:pPr marL="0" marR="0" algn="l">
                        <a:spcBef>
                          <a:spcPts val="0"/>
                        </a:spcBef>
                        <a:spcAft>
                          <a:spcPts val="0"/>
                        </a:spcAft>
                      </a:pPr>
                      <a:endParaRPr lang="en-US" sz="1200" dirty="0">
                        <a:latin typeface="Calibri"/>
                        <a:ea typeface="Times New Roman"/>
                      </a:endParaRPr>
                    </a:p>
                  </a:txBody>
                  <a:tcPr marL="68580" marR="68580" marT="0" marB="0"/>
                </a:tc>
                <a:tc>
                  <a:txBody>
                    <a:bodyPr/>
                    <a:lstStyle/>
                    <a:p>
                      <a:pPr marL="0" marR="0" algn="l">
                        <a:spcBef>
                          <a:spcPts val="0"/>
                        </a:spcBef>
                        <a:spcAft>
                          <a:spcPts val="0"/>
                        </a:spcAft>
                      </a:pPr>
                      <a:endParaRPr lang="en-US" sz="1200" dirty="0">
                        <a:latin typeface="Calibri"/>
                        <a:ea typeface="Times New Roman"/>
                      </a:endParaRPr>
                    </a:p>
                  </a:txBody>
                  <a:tcPr marL="68580" marR="68580" marT="0" marB="0"/>
                </a:tc>
                <a:tc>
                  <a:txBody>
                    <a:bodyPr/>
                    <a:lstStyle/>
                    <a:p>
                      <a:pPr marL="0" marR="0" algn="l">
                        <a:spcBef>
                          <a:spcPts val="0"/>
                        </a:spcBef>
                        <a:spcAft>
                          <a:spcPts val="0"/>
                        </a:spcAft>
                      </a:pPr>
                      <a:endParaRPr lang="en-US" sz="1200" dirty="0">
                        <a:latin typeface="Calibri"/>
                        <a:ea typeface="Times New Roman"/>
                      </a:endParaRPr>
                    </a:p>
                  </a:txBody>
                  <a:tcPr marL="68580" marR="68580" marT="0" marB="0"/>
                </a:tc>
              </a:tr>
              <a:tr h="198884">
                <a:tc>
                  <a:txBody>
                    <a:bodyPr/>
                    <a:lstStyle/>
                    <a:p>
                      <a:pPr marL="0" marR="0" algn="l">
                        <a:spcBef>
                          <a:spcPts val="0"/>
                        </a:spcBef>
                        <a:spcAft>
                          <a:spcPts val="0"/>
                        </a:spcAft>
                      </a:pPr>
                      <a:r>
                        <a:rPr lang="en-US" sz="1200" dirty="0" smtClean="0">
                          <a:latin typeface="Calibri"/>
                          <a:ea typeface="Times New Roman"/>
                        </a:rPr>
                        <a:t>2.3</a:t>
                      </a:r>
                      <a:endParaRPr lang="en-US" sz="1200" dirty="0">
                        <a:latin typeface="Times New Roman"/>
                        <a:ea typeface="Times New Roman"/>
                      </a:endParaRPr>
                    </a:p>
                  </a:txBody>
                  <a:tcPr marL="68580" marR="68580" marT="0" marB="0"/>
                </a:tc>
                <a:tc>
                  <a:txBody>
                    <a:bodyPr/>
                    <a:lstStyle/>
                    <a:p>
                      <a:pPr marL="0" marR="0">
                        <a:lnSpc>
                          <a:spcPct val="115000"/>
                        </a:lnSpc>
                        <a:spcBef>
                          <a:spcPts val="0"/>
                        </a:spcBef>
                        <a:spcAft>
                          <a:spcPts val="0"/>
                        </a:spcAft>
                      </a:pPr>
                      <a:r>
                        <a:rPr lang="en-US" sz="1200" b="1" dirty="0" smtClean="0">
                          <a:latin typeface="Calibri"/>
                          <a:ea typeface="Calibri"/>
                          <a:cs typeface="Times New Roman"/>
                        </a:rPr>
                        <a:t>Management &amp; Oversight</a:t>
                      </a:r>
                      <a:endParaRPr lang="en-US" sz="1200" dirty="0">
                        <a:latin typeface="Calibri"/>
                        <a:ea typeface="Calibri"/>
                        <a:cs typeface="Times New Roman"/>
                      </a:endParaRPr>
                    </a:p>
                  </a:txBody>
                  <a:tcPr marL="68580" marR="68580" marT="0" marB="0"/>
                </a:tc>
                <a:tc>
                  <a:txBody>
                    <a:bodyPr/>
                    <a:lstStyle/>
                    <a:p>
                      <a:pPr marL="0" marR="0" algn="l">
                        <a:spcBef>
                          <a:spcPts val="0"/>
                        </a:spcBef>
                        <a:spcAft>
                          <a:spcPts val="0"/>
                        </a:spcAft>
                      </a:pPr>
                      <a:endParaRPr lang="en-US" sz="1200" dirty="0">
                        <a:latin typeface="Calibri"/>
                        <a:ea typeface="Times New Roman"/>
                      </a:endParaRPr>
                    </a:p>
                  </a:txBody>
                  <a:tcPr marL="68580" marR="68580" marT="0" marB="0"/>
                </a:tc>
                <a:tc>
                  <a:txBody>
                    <a:bodyPr/>
                    <a:lstStyle/>
                    <a:p>
                      <a:pPr marL="0" marR="0" algn="l">
                        <a:spcBef>
                          <a:spcPts val="0"/>
                        </a:spcBef>
                        <a:spcAft>
                          <a:spcPts val="0"/>
                        </a:spcAft>
                      </a:pPr>
                      <a:endParaRPr lang="en-US" sz="1200" dirty="0">
                        <a:latin typeface="Calibri"/>
                        <a:ea typeface="Times New Roman"/>
                      </a:endParaRPr>
                    </a:p>
                  </a:txBody>
                  <a:tcPr marL="68580" marR="68580" marT="0" marB="0"/>
                </a:tc>
                <a:tc>
                  <a:txBody>
                    <a:bodyPr/>
                    <a:lstStyle/>
                    <a:p>
                      <a:pPr marL="0" marR="0" algn="l">
                        <a:spcBef>
                          <a:spcPts val="0"/>
                        </a:spcBef>
                        <a:spcAft>
                          <a:spcPts val="0"/>
                        </a:spcAft>
                      </a:pPr>
                      <a:endParaRPr lang="en-US" sz="1200" dirty="0">
                        <a:latin typeface="Calibri"/>
                        <a:ea typeface="Times New Roman"/>
                      </a:endParaRPr>
                    </a:p>
                  </a:txBody>
                  <a:tcPr marL="68580" marR="68580" marT="0" marB="0"/>
                </a:tc>
                <a:tc>
                  <a:txBody>
                    <a:bodyPr/>
                    <a:lstStyle/>
                    <a:p>
                      <a:pPr marL="0" marR="0" algn="l">
                        <a:spcBef>
                          <a:spcPts val="0"/>
                        </a:spcBef>
                        <a:spcAft>
                          <a:spcPts val="0"/>
                        </a:spcAft>
                      </a:pPr>
                      <a:endParaRPr lang="en-US" sz="1200" dirty="0">
                        <a:latin typeface="Calibri"/>
                        <a:ea typeface="Times New Roman"/>
                      </a:endParaRPr>
                    </a:p>
                  </a:txBody>
                  <a:tcPr marL="68580" marR="68580" marT="0" marB="0"/>
                </a:tc>
              </a:tr>
              <a:tr h="1240535">
                <a:tc>
                  <a:txBody>
                    <a:bodyPr/>
                    <a:lstStyle/>
                    <a:p>
                      <a:pPr marL="0" marR="0" algn="l">
                        <a:spcBef>
                          <a:spcPts val="0"/>
                        </a:spcBef>
                        <a:spcAft>
                          <a:spcPts val="0"/>
                        </a:spcAft>
                      </a:pPr>
                      <a:r>
                        <a:rPr lang="en-US" sz="1200" dirty="0" smtClean="0">
                          <a:latin typeface="Calibri"/>
                          <a:ea typeface="Times New Roman"/>
                        </a:rPr>
                        <a:t>7.</a:t>
                      </a:r>
                      <a:endParaRPr lang="en-US" sz="1200" dirty="0">
                        <a:latin typeface="Times New Roman"/>
                        <a:ea typeface="Times New Roman"/>
                      </a:endParaRPr>
                    </a:p>
                  </a:txBody>
                  <a:tcPr marL="68580" marR="68580" marT="0" marB="0"/>
                </a:tc>
                <a:tc>
                  <a:txBody>
                    <a:bodyPr/>
                    <a:lstStyle/>
                    <a:p>
                      <a:pPr marL="0" marR="0">
                        <a:lnSpc>
                          <a:spcPct val="115000"/>
                        </a:lnSpc>
                        <a:spcBef>
                          <a:spcPts val="0"/>
                        </a:spcBef>
                        <a:spcAft>
                          <a:spcPts val="0"/>
                        </a:spcAft>
                      </a:pPr>
                      <a:r>
                        <a:rPr lang="en-US" sz="1200" dirty="0">
                          <a:latin typeface="Calibri"/>
                          <a:ea typeface="Calibri"/>
                          <a:cs typeface="Times New Roman"/>
                        </a:rPr>
                        <a:t>There should be CDF and AD people on the IPT.</a:t>
                      </a:r>
                    </a:p>
                  </a:txBody>
                  <a:tcPr marL="68580" marR="68580" marT="0" marB="0"/>
                </a:tc>
                <a:tc>
                  <a:txBody>
                    <a:bodyPr/>
                    <a:lstStyle/>
                    <a:p>
                      <a:pPr marL="0" marR="0" algn="l">
                        <a:spcBef>
                          <a:spcPts val="0"/>
                        </a:spcBef>
                        <a:spcAft>
                          <a:spcPts val="0"/>
                        </a:spcAft>
                      </a:pPr>
                      <a:r>
                        <a:rPr lang="en-US" sz="1200" dirty="0">
                          <a:latin typeface="Calibri"/>
                          <a:ea typeface="Times New Roman"/>
                        </a:rPr>
                        <a:t>R. Merchut</a:t>
                      </a:r>
                      <a:endParaRPr lang="en-US" sz="1200" dirty="0">
                        <a:latin typeface="Times New Roman"/>
                        <a:ea typeface="Times New Roman"/>
                      </a:endParaRPr>
                    </a:p>
                    <a:p>
                      <a:pPr marL="0" marR="0">
                        <a:lnSpc>
                          <a:spcPct val="115000"/>
                        </a:lnSpc>
                        <a:spcBef>
                          <a:spcPts val="0"/>
                        </a:spcBef>
                        <a:spcAft>
                          <a:spcPts val="0"/>
                        </a:spcAft>
                      </a:pPr>
                      <a:r>
                        <a:rPr lang="en-US" sz="1200" dirty="0">
                          <a:latin typeface="Calibri"/>
                          <a:ea typeface="Times New Roman"/>
                          <a:cs typeface="Times New Roman"/>
                        </a:rPr>
                        <a:t>P. Czarapata</a:t>
                      </a:r>
                      <a:endParaRPr lang="en-US" sz="1200" dirty="0">
                        <a:latin typeface="Calibri"/>
                        <a:ea typeface="Calibri"/>
                        <a:cs typeface="Times New Roman"/>
                      </a:endParaRPr>
                    </a:p>
                  </a:txBody>
                  <a:tcPr marL="68580" marR="68580" marT="0" marB="0"/>
                </a:tc>
                <a:tc>
                  <a:txBody>
                    <a:bodyPr/>
                    <a:lstStyle/>
                    <a:p>
                      <a:pPr marL="0" marR="0" algn="l">
                        <a:spcBef>
                          <a:spcPts val="0"/>
                        </a:spcBef>
                        <a:spcAft>
                          <a:spcPts val="0"/>
                        </a:spcAft>
                      </a:pPr>
                      <a:r>
                        <a:rPr lang="en-US" sz="1200" dirty="0">
                          <a:latin typeface="Calibri"/>
                          <a:ea typeface="Times New Roman"/>
                        </a:rPr>
                        <a:t>Dervin Allen has been added for CDF. AD representative to be identified</a:t>
                      </a:r>
                      <a:r>
                        <a:rPr lang="en-US" sz="1200" dirty="0" smtClean="0">
                          <a:latin typeface="Calibri"/>
                          <a:ea typeface="Times New Roman"/>
                        </a:rPr>
                        <a:t>.</a:t>
                      </a:r>
                      <a:r>
                        <a:rPr lang="en-US" sz="1200" kern="1200" dirty="0" smtClean="0">
                          <a:solidFill>
                            <a:schemeClr val="dk1"/>
                          </a:solidFill>
                          <a:latin typeface="+mn-lt"/>
                          <a:ea typeface="+mn-ea"/>
                          <a:cs typeface="+mn-cs"/>
                        </a:rPr>
                        <a:t> </a:t>
                      </a:r>
                      <a:r>
                        <a:rPr lang="en-US" sz="1200" kern="1200" dirty="0" smtClean="0">
                          <a:solidFill>
                            <a:schemeClr val="tx1"/>
                          </a:solidFill>
                          <a:latin typeface="+mn-lt"/>
                          <a:ea typeface="+mn-ea"/>
                          <a:cs typeface="+mn-cs"/>
                        </a:rPr>
                        <a:t>Duane Newhart added as AD representative.</a:t>
                      </a:r>
                      <a:endParaRPr lang="en-US" sz="1200" dirty="0">
                        <a:solidFill>
                          <a:schemeClr val="tx1"/>
                        </a:solidFill>
                        <a:latin typeface="Times New Roman"/>
                        <a:ea typeface="Times New Roman"/>
                      </a:endParaRPr>
                    </a:p>
                  </a:txBody>
                  <a:tcPr marL="68580" marR="68580" marT="0" marB="0"/>
                </a:tc>
                <a:tc>
                  <a:txBody>
                    <a:bodyPr/>
                    <a:lstStyle/>
                    <a:p>
                      <a:pPr marL="0" marR="0" algn="l">
                        <a:spcBef>
                          <a:spcPts val="0"/>
                        </a:spcBef>
                        <a:spcAft>
                          <a:spcPts val="0"/>
                        </a:spcAft>
                      </a:pPr>
                      <a:r>
                        <a:rPr lang="en-US" sz="1200" dirty="0">
                          <a:latin typeface="Calibri"/>
                          <a:ea typeface="Times New Roman"/>
                        </a:rPr>
                        <a:t>12/15/10</a:t>
                      </a:r>
                      <a:endParaRPr lang="en-US" sz="1200" dirty="0">
                        <a:latin typeface="Times New Roman"/>
                        <a:ea typeface="Times New Roman"/>
                      </a:endParaRPr>
                    </a:p>
                  </a:txBody>
                  <a:tcPr marL="68580" marR="68580" marT="0" marB="0"/>
                </a:tc>
                <a:tc>
                  <a:txBody>
                    <a:bodyPr/>
                    <a:lstStyle/>
                    <a:p>
                      <a:pPr marL="0" marR="0" algn="l">
                        <a:spcBef>
                          <a:spcPts val="0"/>
                        </a:spcBef>
                        <a:spcAft>
                          <a:spcPts val="0"/>
                        </a:spcAft>
                      </a:pPr>
                      <a:r>
                        <a:rPr lang="en-US" sz="1200" kern="1200" dirty="0" smtClean="0">
                          <a:solidFill>
                            <a:schemeClr val="tx1"/>
                          </a:solidFill>
                          <a:latin typeface="+mn-lt"/>
                          <a:ea typeface="+mn-ea"/>
                          <a:cs typeface="+mn-cs"/>
                        </a:rPr>
                        <a:t>12/15/10</a:t>
                      </a:r>
                      <a:endParaRPr lang="en-US" sz="1200" dirty="0">
                        <a:solidFill>
                          <a:schemeClr val="tx1"/>
                        </a:solidFill>
                        <a:latin typeface="Calibri"/>
                        <a:ea typeface="Times New Roman"/>
                      </a:endParaRPr>
                    </a:p>
                  </a:txBody>
                  <a:tcPr marL="68580" marR="68580" marT="0" marB="0"/>
                </a:tc>
              </a:tr>
              <a:tr h="1498978">
                <a:tc>
                  <a:txBody>
                    <a:bodyPr/>
                    <a:lstStyle/>
                    <a:p>
                      <a:pPr marL="0" marR="0" algn="l">
                        <a:spcBef>
                          <a:spcPts val="0"/>
                        </a:spcBef>
                        <a:spcAft>
                          <a:spcPts val="0"/>
                        </a:spcAft>
                      </a:pPr>
                      <a:r>
                        <a:rPr lang="en-US" sz="1200" dirty="0" smtClean="0">
                          <a:latin typeface="Calibri"/>
                          <a:ea typeface="Times New Roman"/>
                        </a:rPr>
                        <a:t>8.</a:t>
                      </a:r>
                      <a:endParaRPr lang="en-US" sz="1200" dirty="0">
                        <a:latin typeface="Times New Roman"/>
                        <a:ea typeface="Times New Roman"/>
                      </a:endParaRPr>
                    </a:p>
                  </a:txBody>
                  <a:tcPr marL="68580" marR="68580" marT="0" marB="0"/>
                </a:tc>
                <a:tc>
                  <a:txBody>
                    <a:bodyPr/>
                    <a:lstStyle/>
                    <a:p>
                      <a:pPr marL="0" marR="0">
                        <a:lnSpc>
                          <a:spcPct val="115000"/>
                        </a:lnSpc>
                        <a:spcBef>
                          <a:spcPts val="0"/>
                        </a:spcBef>
                        <a:spcAft>
                          <a:spcPts val="0"/>
                        </a:spcAft>
                      </a:pPr>
                      <a:r>
                        <a:rPr lang="en-US" sz="1200" dirty="0">
                          <a:latin typeface="Calibri"/>
                          <a:ea typeface="Calibri"/>
                          <a:cs typeface="Times New Roman"/>
                        </a:rPr>
                        <a:t>Retain the Project Managers control over change to a reasonable level, and make the PMG function as the change control board for larger changes.  This eliminates the separate change control board and removes the need to check with the PMG for changes that require broader consideration.</a:t>
                      </a:r>
                    </a:p>
                  </a:txBody>
                  <a:tcPr marL="68580" marR="68580" marT="0" marB="0"/>
                </a:tc>
                <a:tc>
                  <a:txBody>
                    <a:bodyPr/>
                    <a:lstStyle/>
                    <a:p>
                      <a:pPr marL="0" marR="0" algn="l">
                        <a:spcBef>
                          <a:spcPts val="0"/>
                        </a:spcBef>
                        <a:spcAft>
                          <a:spcPts val="0"/>
                        </a:spcAft>
                      </a:pPr>
                      <a:r>
                        <a:rPr lang="en-US" sz="1200" dirty="0">
                          <a:latin typeface="Calibri"/>
                          <a:ea typeface="Times New Roman"/>
                        </a:rPr>
                        <a:t>R. Kephart</a:t>
                      </a:r>
                      <a:endParaRPr lang="en-US" sz="1200" dirty="0">
                        <a:latin typeface="Times New Roman"/>
                        <a:ea typeface="Times New Roman"/>
                      </a:endParaRPr>
                    </a:p>
                    <a:p>
                      <a:pPr marL="0" marR="0">
                        <a:lnSpc>
                          <a:spcPct val="115000"/>
                        </a:lnSpc>
                        <a:spcBef>
                          <a:spcPts val="0"/>
                        </a:spcBef>
                        <a:spcAft>
                          <a:spcPts val="0"/>
                        </a:spcAft>
                      </a:pPr>
                      <a:r>
                        <a:rPr lang="en-US" sz="1200" dirty="0">
                          <a:latin typeface="Calibri"/>
                          <a:ea typeface="Times New Roman"/>
                          <a:cs typeface="Times New Roman"/>
                        </a:rPr>
                        <a:t>R. Merchut</a:t>
                      </a:r>
                      <a:endParaRPr lang="en-US" sz="1200" dirty="0">
                        <a:latin typeface="Calibri"/>
                        <a:ea typeface="Calibri"/>
                        <a:cs typeface="Times New Roman"/>
                      </a:endParaRPr>
                    </a:p>
                  </a:txBody>
                  <a:tcPr marL="68580" marR="68580" marT="0" marB="0"/>
                </a:tc>
                <a:tc>
                  <a:txBody>
                    <a:bodyPr/>
                    <a:lstStyle/>
                    <a:p>
                      <a:pPr marL="0" marR="0" algn="l">
                        <a:spcBef>
                          <a:spcPts val="0"/>
                        </a:spcBef>
                        <a:spcAft>
                          <a:spcPts val="0"/>
                        </a:spcAft>
                      </a:pPr>
                      <a:r>
                        <a:rPr lang="en-US" sz="1200" dirty="0">
                          <a:latin typeface="Calibri"/>
                          <a:ea typeface="Times New Roman"/>
                        </a:rPr>
                        <a:t>The Project Plan has been revised to eliminate the separate Change Control Board. The PMG is now identified as the Change Control Board.</a:t>
                      </a:r>
                      <a:endParaRPr lang="en-US" sz="1200" dirty="0">
                        <a:latin typeface="Times New Roman"/>
                        <a:ea typeface="Times New Roman"/>
                      </a:endParaRPr>
                    </a:p>
                  </a:txBody>
                  <a:tcPr marL="68580" marR="68580" marT="0" marB="0"/>
                </a:tc>
                <a:tc>
                  <a:txBody>
                    <a:bodyPr/>
                    <a:lstStyle/>
                    <a:p>
                      <a:pPr marL="0" marR="0" algn="l">
                        <a:spcBef>
                          <a:spcPts val="0"/>
                        </a:spcBef>
                        <a:spcAft>
                          <a:spcPts val="0"/>
                        </a:spcAft>
                      </a:pPr>
                      <a:endParaRPr lang="en-US" sz="1200" dirty="0">
                        <a:latin typeface="Calibri"/>
                        <a:ea typeface="Times New Roman"/>
                      </a:endParaRPr>
                    </a:p>
                  </a:txBody>
                  <a:tcPr marL="68580" marR="68580" marT="0" marB="0"/>
                </a:tc>
                <a:tc>
                  <a:txBody>
                    <a:bodyPr/>
                    <a:lstStyle/>
                    <a:p>
                      <a:pPr marL="0" marR="0" algn="l">
                        <a:spcBef>
                          <a:spcPts val="0"/>
                        </a:spcBef>
                        <a:spcAft>
                          <a:spcPts val="0"/>
                        </a:spcAft>
                      </a:pPr>
                      <a:r>
                        <a:rPr lang="en-US" sz="1200" dirty="0">
                          <a:latin typeface="Calibri"/>
                          <a:ea typeface="Times New Roman"/>
                        </a:rPr>
                        <a:t>10/29/10</a:t>
                      </a:r>
                      <a:endParaRPr lang="en-US" sz="1200" dirty="0">
                        <a:latin typeface="Times New Roman"/>
                        <a:ea typeface="Times New Roman"/>
                      </a:endParaRPr>
                    </a:p>
                  </a:txBody>
                  <a:tcPr marL="68580" marR="68580" marT="0" marB="0"/>
                </a:tc>
              </a:tr>
              <a:tr h="1594104">
                <a:tc>
                  <a:txBody>
                    <a:bodyPr/>
                    <a:lstStyle/>
                    <a:p>
                      <a:pPr marL="0" marR="0" algn="l">
                        <a:spcBef>
                          <a:spcPts val="0"/>
                        </a:spcBef>
                        <a:spcAft>
                          <a:spcPts val="0"/>
                        </a:spcAft>
                      </a:pPr>
                      <a:r>
                        <a:rPr lang="en-US" sz="1200" dirty="0" smtClean="0">
                          <a:latin typeface="Calibri"/>
                          <a:ea typeface="Times New Roman"/>
                        </a:rPr>
                        <a:t>9.</a:t>
                      </a:r>
                      <a:endParaRPr lang="en-US" sz="1200" dirty="0">
                        <a:latin typeface="Times New Roman"/>
                        <a:ea typeface="Times New Roman"/>
                      </a:endParaRPr>
                    </a:p>
                  </a:txBody>
                  <a:tcPr marL="68580" marR="68580" marT="0" marB="0"/>
                </a:tc>
                <a:tc>
                  <a:txBody>
                    <a:bodyPr/>
                    <a:lstStyle/>
                    <a:p>
                      <a:pPr marL="0" marR="0">
                        <a:lnSpc>
                          <a:spcPct val="115000"/>
                        </a:lnSpc>
                        <a:spcBef>
                          <a:spcPts val="0"/>
                        </a:spcBef>
                        <a:spcAft>
                          <a:spcPts val="0"/>
                        </a:spcAft>
                      </a:pPr>
                      <a:r>
                        <a:rPr lang="en-US" sz="1200" dirty="0">
                          <a:latin typeface="Calibri"/>
                          <a:ea typeface="Calibri"/>
                          <a:cs typeface="Times New Roman"/>
                        </a:rPr>
                        <a:t>Project management should convene a working group or mini-review where operations experts can work with the FESS to ensure the proposed building construction steps fit the schedule and minimally impact operations, e.g. CDF, TD, Road D, fire response, etc.</a:t>
                      </a:r>
                    </a:p>
                  </a:txBody>
                  <a:tcPr marL="68580" marR="68580" marT="0" marB="0"/>
                </a:tc>
                <a:tc>
                  <a:txBody>
                    <a:bodyPr/>
                    <a:lstStyle/>
                    <a:p>
                      <a:pPr marL="0" marR="0" algn="l">
                        <a:spcBef>
                          <a:spcPts val="0"/>
                        </a:spcBef>
                        <a:spcAft>
                          <a:spcPts val="0"/>
                        </a:spcAft>
                      </a:pPr>
                      <a:r>
                        <a:rPr lang="en-US" sz="1200">
                          <a:latin typeface="Calibri"/>
                          <a:ea typeface="Times New Roman"/>
                        </a:rPr>
                        <a:t>R. Merchut</a:t>
                      </a:r>
                      <a:endParaRPr lang="en-US" sz="1200">
                        <a:latin typeface="Times New Roman"/>
                        <a:ea typeface="Times New Roman"/>
                      </a:endParaRPr>
                    </a:p>
                  </a:txBody>
                  <a:tcPr marL="68580" marR="68580" marT="0" marB="0"/>
                </a:tc>
                <a:tc>
                  <a:txBody>
                    <a:bodyPr/>
                    <a:lstStyle/>
                    <a:p>
                      <a:pPr marL="342900" marR="0" lvl="0" indent="-342900" algn="l">
                        <a:spcBef>
                          <a:spcPts val="600"/>
                        </a:spcBef>
                        <a:spcAft>
                          <a:spcPts val="0"/>
                        </a:spcAft>
                        <a:buFont typeface="Symbol"/>
                        <a:buChar char=""/>
                      </a:pPr>
                      <a:r>
                        <a:rPr lang="en-US" sz="1200">
                          <a:latin typeface="Calibri"/>
                          <a:ea typeface="Times New Roman"/>
                        </a:rPr>
                        <a:t>To be conducted during Concept validation. </a:t>
                      </a:r>
                      <a:endParaRPr lang="en-US" sz="1200">
                        <a:latin typeface="Times New Roman"/>
                        <a:ea typeface="Times New Roman"/>
                      </a:endParaRPr>
                    </a:p>
                    <a:p>
                      <a:pPr marL="342900" marR="0" lvl="0" indent="-342900" algn="l">
                        <a:spcBef>
                          <a:spcPts val="600"/>
                        </a:spcBef>
                        <a:spcAft>
                          <a:spcPts val="0"/>
                        </a:spcAft>
                        <a:buFont typeface="Symbol"/>
                        <a:buChar char=""/>
                      </a:pPr>
                      <a:r>
                        <a:rPr lang="en-US" sz="1200">
                          <a:latin typeface="Calibri"/>
                          <a:ea typeface="Times New Roman"/>
                        </a:rPr>
                        <a:t>Additional reviews will take place as the design develops</a:t>
                      </a:r>
                      <a:endParaRPr lang="en-US" sz="1200">
                        <a:latin typeface="Times New Roman"/>
                        <a:ea typeface="Times New Roman"/>
                      </a:endParaRPr>
                    </a:p>
                  </a:txBody>
                  <a:tcPr marL="68580" marR="68580" marT="0" marB="0"/>
                </a:tc>
                <a:tc>
                  <a:txBody>
                    <a:bodyPr/>
                    <a:lstStyle/>
                    <a:p>
                      <a:pPr marL="0" marR="0" algn="l">
                        <a:spcBef>
                          <a:spcPts val="600"/>
                        </a:spcBef>
                        <a:spcAft>
                          <a:spcPts val="0"/>
                        </a:spcAft>
                      </a:pPr>
                      <a:r>
                        <a:rPr lang="en-US" sz="1200" dirty="0">
                          <a:latin typeface="Calibri"/>
                          <a:ea typeface="Times New Roman"/>
                        </a:rPr>
                        <a:t>12/30/10</a:t>
                      </a:r>
                      <a:endParaRPr lang="en-US" sz="1200" dirty="0">
                        <a:latin typeface="Times New Roman"/>
                        <a:ea typeface="Times New Roman"/>
                      </a:endParaRPr>
                    </a:p>
                    <a:p>
                      <a:pPr marL="0" marR="0" algn="l">
                        <a:spcBef>
                          <a:spcPts val="600"/>
                        </a:spcBef>
                        <a:spcAft>
                          <a:spcPts val="0"/>
                        </a:spcAft>
                      </a:pPr>
                      <a:endParaRPr lang="en-US" sz="1200" dirty="0" smtClean="0">
                        <a:latin typeface="Calibri"/>
                        <a:ea typeface="Times New Roman"/>
                      </a:endParaRPr>
                    </a:p>
                    <a:p>
                      <a:pPr marL="0" marR="0" algn="l">
                        <a:spcBef>
                          <a:spcPts val="600"/>
                        </a:spcBef>
                        <a:spcAft>
                          <a:spcPts val="0"/>
                        </a:spcAft>
                      </a:pPr>
                      <a:endParaRPr lang="en-US" sz="1200" dirty="0" smtClean="0">
                        <a:latin typeface="Calibri"/>
                        <a:ea typeface="Times New Roman"/>
                      </a:endParaRPr>
                    </a:p>
                    <a:p>
                      <a:pPr marL="0" marR="0" algn="l">
                        <a:spcBef>
                          <a:spcPts val="600"/>
                        </a:spcBef>
                        <a:spcAft>
                          <a:spcPts val="0"/>
                        </a:spcAft>
                      </a:pPr>
                      <a:endParaRPr lang="en-US" sz="1200" dirty="0" smtClean="0">
                        <a:latin typeface="Calibri"/>
                        <a:ea typeface="Times New Roman"/>
                      </a:endParaRPr>
                    </a:p>
                    <a:p>
                      <a:pPr marL="0" marR="0" algn="l">
                        <a:spcBef>
                          <a:spcPts val="600"/>
                        </a:spcBef>
                        <a:spcAft>
                          <a:spcPts val="0"/>
                        </a:spcAft>
                      </a:pPr>
                      <a:r>
                        <a:rPr lang="en-US" sz="1200" dirty="0" smtClean="0">
                          <a:latin typeface="Calibri"/>
                          <a:ea typeface="Times New Roman"/>
                        </a:rPr>
                        <a:t>7/14/11</a:t>
                      </a:r>
                      <a:endParaRPr lang="en-US" sz="1200" dirty="0">
                        <a:latin typeface="Times New Roman"/>
                        <a:ea typeface="Times New Roman"/>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mn-lt"/>
                          <a:ea typeface="Times New Roman"/>
                          <a:cs typeface="Times New Roman"/>
                        </a:rPr>
                        <a:t>12/30/10</a:t>
                      </a:r>
                      <a:endParaRPr lang="en-US" sz="1200" dirty="0">
                        <a:solidFill>
                          <a:schemeClr val="tx1"/>
                        </a:solidFill>
                        <a:latin typeface="Calibri"/>
                        <a:ea typeface="Times New Roman"/>
                      </a:endParaRPr>
                    </a:p>
                  </a:txBody>
                  <a:tcPr marL="68580" marR="68580" marT="0" marB="0"/>
                </a:tc>
              </a:tr>
              <a:tr h="1066800">
                <a:tc>
                  <a:txBody>
                    <a:bodyPr/>
                    <a:lstStyle/>
                    <a:p>
                      <a:pPr marL="0" marR="0" algn="l">
                        <a:spcBef>
                          <a:spcPts val="0"/>
                        </a:spcBef>
                        <a:spcAft>
                          <a:spcPts val="0"/>
                        </a:spcAft>
                      </a:pPr>
                      <a:r>
                        <a:rPr lang="en-US" sz="1200" dirty="0" smtClean="0">
                          <a:latin typeface="Calibri"/>
                          <a:ea typeface="Times New Roman"/>
                        </a:rPr>
                        <a:t>10.</a:t>
                      </a:r>
                      <a:endParaRPr lang="en-US" sz="1200" dirty="0">
                        <a:latin typeface="Times New Roman"/>
                        <a:ea typeface="Times New Roman"/>
                      </a:endParaRPr>
                    </a:p>
                  </a:txBody>
                  <a:tcPr marL="68580" marR="68580" marT="0" marB="0"/>
                </a:tc>
                <a:tc>
                  <a:txBody>
                    <a:bodyPr/>
                    <a:lstStyle/>
                    <a:p>
                      <a:pPr marL="0" marR="0">
                        <a:lnSpc>
                          <a:spcPct val="115000"/>
                        </a:lnSpc>
                        <a:spcBef>
                          <a:spcPts val="0"/>
                        </a:spcBef>
                        <a:spcAft>
                          <a:spcPts val="0"/>
                        </a:spcAft>
                      </a:pPr>
                      <a:r>
                        <a:rPr lang="en-US" sz="1200" dirty="0">
                          <a:latin typeface="Calibri"/>
                          <a:ea typeface="Calibri"/>
                          <a:cs typeface="Times New Roman"/>
                        </a:rPr>
                        <a:t>There should be a review prior to submitting an RFP for the construction contract to ensure that the cost, schedule and interface conditions are well understood. </a:t>
                      </a:r>
                    </a:p>
                  </a:txBody>
                  <a:tcPr marL="68580" marR="68580" marT="0" marB="0"/>
                </a:tc>
                <a:tc>
                  <a:txBody>
                    <a:bodyPr/>
                    <a:lstStyle/>
                    <a:p>
                      <a:pPr marL="0" marR="0" algn="l">
                        <a:spcBef>
                          <a:spcPts val="0"/>
                        </a:spcBef>
                        <a:spcAft>
                          <a:spcPts val="0"/>
                        </a:spcAft>
                      </a:pPr>
                      <a:r>
                        <a:rPr lang="en-US" sz="1200" dirty="0">
                          <a:latin typeface="Calibri"/>
                          <a:ea typeface="Times New Roman"/>
                        </a:rPr>
                        <a:t>R. Merchut</a:t>
                      </a:r>
                      <a:endParaRPr lang="en-US" sz="1200" dirty="0">
                        <a:latin typeface="Times New Roman"/>
                        <a:ea typeface="Times New Roman"/>
                      </a:endParaRPr>
                    </a:p>
                  </a:txBody>
                  <a:tcPr marL="68580" marR="68580" marT="0" marB="0"/>
                </a:tc>
                <a:tc>
                  <a:txBody>
                    <a:bodyPr/>
                    <a:lstStyle/>
                    <a:p>
                      <a:pPr marL="0" marR="0" algn="l">
                        <a:spcBef>
                          <a:spcPts val="0"/>
                        </a:spcBef>
                        <a:spcAft>
                          <a:spcPts val="0"/>
                        </a:spcAft>
                      </a:pPr>
                      <a:r>
                        <a:rPr lang="en-US" sz="1200">
                          <a:latin typeface="Calibri"/>
                          <a:ea typeface="Times New Roman"/>
                        </a:rPr>
                        <a:t>A Director’s Review at the conclusion of Final Design has been added to the schedule. </a:t>
                      </a:r>
                      <a:endParaRPr lang="en-US" sz="1200">
                        <a:latin typeface="Times New Roman"/>
                        <a:ea typeface="Times New Roman"/>
                      </a:endParaRPr>
                    </a:p>
                  </a:txBody>
                  <a:tcPr marL="68580" marR="68580" marT="0" marB="0"/>
                </a:tc>
                <a:tc>
                  <a:txBody>
                    <a:bodyPr/>
                    <a:lstStyle/>
                    <a:p>
                      <a:pPr marL="0" marR="0" algn="l">
                        <a:spcBef>
                          <a:spcPts val="0"/>
                        </a:spcBef>
                        <a:spcAft>
                          <a:spcPts val="0"/>
                        </a:spcAft>
                      </a:pPr>
                      <a:r>
                        <a:rPr lang="en-US" sz="1200">
                          <a:latin typeface="Calibri"/>
                          <a:ea typeface="Times New Roman"/>
                        </a:rPr>
                        <a:t>7/21/11</a:t>
                      </a:r>
                      <a:endParaRPr lang="en-US" sz="1200">
                        <a:latin typeface="Times New Roman"/>
                        <a:ea typeface="Times New Roman"/>
                      </a:endParaRPr>
                    </a:p>
                  </a:txBody>
                  <a:tcPr marL="68580" marR="68580" marT="0" marB="0"/>
                </a:tc>
                <a:tc>
                  <a:txBody>
                    <a:bodyPr/>
                    <a:lstStyle/>
                    <a:p>
                      <a:pPr marL="0" marR="0" algn="l">
                        <a:spcBef>
                          <a:spcPts val="0"/>
                        </a:spcBef>
                        <a:spcAft>
                          <a:spcPts val="0"/>
                        </a:spcAft>
                      </a:pPr>
                      <a:endParaRPr lang="en-US" sz="1200" dirty="0">
                        <a:latin typeface="Calibri"/>
                        <a:ea typeface="Times New Roman"/>
                      </a:endParaRPr>
                    </a:p>
                  </a:txBody>
                  <a:tcPr marL="68580" marR="68580" marT="0" marB="0"/>
                </a:tc>
              </a:tr>
            </a:tbl>
          </a:graphicData>
        </a:graphic>
      </p:graphicFrame>
      <p:sp>
        <p:nvSpPr>
          <p:cNvPr id="4" name="Slide Number Placeholder 3"/>
          <p:cNvSpPr>
            <a:spLocks noGrp="1"/>
          </p:cNvSpPr>
          <p:nvPr>
            <p:ph type="sldNum" sz="quarter" idx="12"/>
          </p:nvPr>
        </p:nvSpPr>
        <p:spPr/>
        <p:txBody>
          <a:bodyPr/>
          <a:lstStyle/>
          <a:p>
            <a:fld id="{0B875B05-EBB7-4B44-80B4-14C580CB3000}" type="slidenum">
              <a:rPr lang="en-US" smtClean="0"/>
              <a:pPr/>
              <a:t>7</a:t>
            </a:fld>
            <a:endParaRPr lang="en-US"/>
          </a:p>
        </p:txBody>
      </p:sp>
    </p:spTree>
    <p:extLst>
      <p:ext uri="{BB962C8B-B14F-4D97-AF65-F5344CB8AC3E}">
        <p14:creationId xmlns:p14="http://schemas.microsoft.com/office/powerpoint/2010/main" val="2076490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762000"/>
          </a:xfrm>
        </p:spPr>
        <p:txBody>
          <a:bodyPr>
            <a:normAutofit fontScale="90000"/>
          </a:bodyPr>
          <a:lstStyle/>
          <a:p>
            <a:pPr lvl="0" algn="l"/>
            <a:r>
              <a:rPr lang="en-US" b="1" dirty="0"/>
              <a:t>Fiscal – EDI Professional </a:t>
            </a:r>
            <a:r>
              <a:rPr lang="en-US" b="1" dirty="0" smtClean="0"/>
              <a:t>Services</a:t>
            </a:r>
            <a:br>
              <a:rPr lang="en-US" b="1" dirty="0" smtClean="0"/>
            </a:br>
            <a:endParaRPr lang="en-US" dirty="0"/>
          </a:p>
        </p:txBody>
      </p:sp>
      <p:pic>
        <p:nvPicPr>
          <p:cNvPr id="5" name="Content Placeholder 4" descr="FY11_IARC_for_PMG insert.jpg"/>
          <p:cNvPicPr>
            <a:picLocks noGrp="1" noChangeAspect="1"/>
          </p:cNvPicPr>
          <p:nvPr>
            <p:ph idx="1"/>
          </p:nvPr>
        </p:nvPicPr>
        <p:blipFill>
          <a:blip r:embed="rId2" cstate="print"/>
          <a:srcRect l="7868" t="4578" r="6888" b="8617"/>
          <a:stretch>
            <a:fillRect/>
          </a:stretch>
        </p:blipFill>
        <p:spPr>
          <a:xfrm>
            <a:off x="228600" y="2819400"/>
            <a:ext cx="8763000" cy="3021724"/>
          </a:xfrm>
        </p:spPr>
      </p:pic>
      <p:sp>
        <p:nvSpPr>
          <p:cNvPr id="3" name="TextBox 2"/>
          <p:cNvSpPr txBox="1"/>
          <p:nvPr/>
        </p:nvSpPr>
        <p:spPr>
          <a:xfrm>
            <a:off x="457200" y="1339487"/>
            <a:ext cx="8001000" cy="1477328"/>
          </a:xfrm>
          <a:prstGeom prst="rect">
            <a:avLst/>
          </a:prstGeom>
          <a:noFill/>
        </p:spPr>
        <p:txBody>
          <a:bodyPr wrap="square" rtlCol="0">
            <a:spAutoFit/>
          </a:bodyPr>
          <a:lstStyle/>
          <a:p>
            <a:pPr marL="285750" indent="-285750">
              <a:buFont typeface="Arial" pitchFamily="34" charset="0"/>
              <a:buChar char="•"/>
            </a:pPr>
            <a:r>
              <a:rPr lang="en-US" b="1" dirty="0"/>
              <a:t>Anticipate </a:t>
            </a:r>
            <a:r>
              <a:rPr lang="en-US" b="1" dirty="0" err="1"/>
              <a:t>add’l</a:t>
            </a:r>
            <a:r>
              <a:rPr lang="en-US" b="1" dirty="0"/>
              <a:t> conference room A/E services at $</a:t>
            </a:r>
            <a:r>
              <a:rPr lang="en-US" b="1" dirty="0" smtClean="0"/>
              <a:t>55K</a:t>
            </a:r>
          </a:p>
          <a:p>
            <a:pPr marL="285750" indent="-285750">
              <a:buFont typeface="Arial" pitchFamily="34" charset="0"/>
              <a:buChar char="•"/>
            </a:pPr>
            <a:r>
              <a:rPr lang="en-US" b="1" dirty="0" smtClean="0"/>
              <a:t>Geothermal test bore:  $15K</a:t>
            </a:r>
          </a:p>
          <a:p>
            <a:pPr marL="285750" indent="-285750">
              <a:buFont typeface="Arial" pitchFamily="34" charset="0"/>
              <a:buChar char="•"/>
            </a:pPr>
            <a:r>
              <a:rPr lang="en-US" b="1" dirty="0" err="1" smtClean="0"/>
              <a:t>Perc</a:t>
            </a:r>
            <a:r>
              <a:rPr lang="en-US" b="1" dirty="0" smtClean="0"/>
              <a:t> tests if permeable pavers will be used: $4-$5K</a:t>
            </a:r>
          </a:p>
          <a:p>
            <a:pPr marL="285750" indent="-285750">
              <a:buFont typeface="Arial" pitchFamily="34" charset="0"/>
              <a:buChar char="•"/>
            </a:pPr>
            <a:r>
              <a:rPr lang="en-US" b="1" dirty="0" smtClean="0"/>
              <a:t>Site Survey: ??</a:t>
            </a:r>
            <a:r>
              <a:rPr lang="en-US" dirty="0"/>
              <a:t/>
            </a:r>
            <a:br>
              <a:rPr lang="en-US" dirty="0"/>
            </a:br>
            <a:endParaRPr lang="en-US" dirty="0"/>
          </a:p>
        </p:txBody>
      </p:sp>
      <p:sp>
        <p:nvSpPr>
          <p:cNvPr id="4" name="Slide Number Placeholder 3"/>
          <p:cNvSpPr>
            <a:spLocks noGrp="1"/>
          </p:cNvSpPr>
          <p:nvPr>
            <p:ph type="sldNum" sz="quarter" idx="12"/>
          </p:nvPr>
        </p:nvSpPr>
        <p:spPr/>
        <p:txBody>
          <a:bodyPr/>
          <a:lstStyle/>
          <a:p>
            <a:fld id="{0B875B05-EBB7-4B44-80B4-14C580CB3000}"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p:spPr>
        <p:txBody>
          <a:bodyPr>
            <a:normAutofit fontScale="90000"/>
          </a:bodyPr>
          <a:lstStyle/>
          <a:p>
            <a:pPr marL="742950" lvl="0" indent="-742950" algn="l"/>
            <a:r>
              <a:rPr lang="en-US" dirty="0"/>
              <a:t/>
            </a:r>
            <a:br>
              <a:rPr lang="en-US" dirty="0"/>
            </a:br>
            <a:r>
              <a:rPr lang="en-US" dirty="0" smtClean="0"/>
              <a:t>Schedule</a:t>
            </a:r>
            <a:br>
              <a:rPr lang="en-US" dirty="0" smtClean="0"/>
            </a:br>
            <a:r>
              <a:rPr lang="en-US" sz="2700" b="1" dirty="0" smtClean="0"/>
              <a:t>Resource </a:t>
            </a:r>
            <a:r>
              <a:rPr lang="en-US" sz="2700" b="1" dirty="0"/>
              <a:t>loaded schedule in progress</a:t>
            </a:r>
            <a:r>
              <a:rPr lang="en-US" dirty="0"/>
              <a:t/>
            </a:r>
            <a:br>
              <a:rPr lang="en-US" dirty="0"/>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96834575"/>
              </p:ext>
            </p:extLst>
          </p:nvPr>
        </p:nvGraphicFramePr>
        <p:xfrm>
          <a:off x="457200" y="1600200"/>
          <a:ext cx="8229600" cy="489458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pPr marL="0" marR="0" algn="ctr">
                        <a:lnSpc>
                          <a:spcPct val="115000"/>
                        </a:lnSpc>
                        <a:spcBef>
                          <a:spcPts val="0"/>
                        </a:spcBef>
                        <a:spcAft>
                          <a:spcPts val="0"/>
                        </a:spcAft>
                      </a:pPr>
                      <a:r>
                        <a:rPr lang="en-US" sz="1100" dirty="0" smtClean="0">
                          <a:ln>
                            <a:solidFill>
                              <a:schemeClr val="tx1"/>
                            </a:solidFill>
                          </a:ln>
                          <a:solidFill>
                            <a:srgbClr val="000000"/>
                          </a:solidFill>
                          <a:latin typeface="Calibri"/>
                          <a:ea typeface="Times New Roman"/>
                          <a:cs typeface="Times New Roman"/>
                        </a:rPr>
                        <a:t>Tracking Milestone</a:t>
                      </a:r>
                      <a:endParaRPr lang="en-US" sz="1100" dirty="0">
                        <a:ln>
                          <a:solidFill>
                            <a:schemeClr val="tx1"/>
                          </a:solidFill>
                        </a:ln>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smtClean="0">
                          <a:ln>
                            <a:solidFill>
                              <a:schemeClr val="tx1"/>
                            </a:solidFill>
                          </a:ln>
                          <a:solidFill>
                            <a:srgbClr val="000000"/>
                          </a:solidFill>
                          <a:latin typeface="Calibri"/>
                          <a:ea typeface="Times New Roman"/>
                          <a:cs typeface="Times New Roman"/>
                        </a:rPr>
                        <a:t>Definition</a:t>
                      </a:r>
                      <a:endParaRPr lang="en-US" sz="1100">
                        <a:ln>
                          <a:solidFill>
                            <a:schemeClr val="tx1"/>
                          </a:solidFill>
                        </a:ln>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100" smtClean="0">
                          <a:ln>
                            <a:solidFill>
                              <a:schemeClr val="tx1"/>
                            </a:solidFill>
                          </a:ln>
                          <a:solidFill>
                            <a:srgbClr val="FF0000"/>
                          </a:solidFill>
                          <a:latin typeface="Calibri"/>
                          <a:ea typeface="Times New Roman"/>
                          <a:cs typeface="Times New Roman"/>
                        </a:rPr>
                        <a:t>Target Date</a:t>
                      </a:r>
                      <a:endParaRPr lang="en-US" sz="1100">
                        <a:ln>
                          <a:solidFill>
                            <a:schemeClr val="tx1"/>
                          </a:solidFill>
                        </a:ln>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smtClean="0">
                          <a:ln>
                            <a:solidFill>
                              <a:schemeClr val="tx1"/>
                            </a:solidFill>
                          </a:ln>
                          <a:solidFill>
                            <a:srgbClr val="000000"/>
                          </a:solidFill>
                          <a:latin typeface="Calibri"/>
                          <a:ea typeface="Times New Roman"/>
                          <a:cs typeface="Times New Roman"/>
                        </a:rPr>
                        <a:t>Date Accomplished</a:t>
                      </a:r>
                      <a:endParaRPr lang="en-US" sz="1100">
                        <a:ln>
                          <a:solidFill>
                            <a:schemeClr val="tx1"/>
                          </a:solidFill>
                        </a:ln>
                        <a:latin typeface="Calibri"/>
                        <a:ea typeface="Calibri"/>
                        <a:cs typeface="Times New Roman"/>
                      </a:endParaRPr>
                    </a:p>
                  </a:txBody>
                  <a:tcPr marL="68580" marR="68580" marT="0" marB="0"/>
                </a:tc>
              </a:tr>
              <a:tr h="370840">
                <a:tc>
                  <a:txBody>
                    <a:bodyPr/>
                    <a:lstStyle/>
                    <a:p>
                      <a:pPr marL="0" marR="0">
                        <a:lnSpc>
                          <a:spcPct val="115000"/>
                        </a:lnSpc>
                        <a:spcBef>
                          <a:spcPts val="0"/>
                        </a:spcBef>
                        <a:spcAft>
                          <a:spcPts val="0"/>
                        </a:spcAft>
                      </a:pPr>
                      <a:r>
                        <a:rPr lang="en-US" sz="1400" b="1" smtClean="0">
                          <a:ln>
                            <a:solidFill>
                              <a:schemeClr val="tx1"/>
                            </a:solidFill>
                          </a:ln>
                          <a:solidFill>
                            <a:srgbClr val="0070C0"/>
                          </a:solidFill>
                          <a:latin typeface="Calibri"/>
                          <a:ea typeface="Times New Roman"/>
                          <a:cs typeface="Times New Roman"/>
                        </a:rPr>
                        <a:t>OTE Building</a:t>
                      </a:r>
                      <a:endParaRPr lang="en-US" sz="1100">
                        <a:ln>
                          <a:solidFill>
                            <a:schemeClr val="tx1"/>
                          </a:solidFill>
                        </a:ln>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100" smtClean="0">
                          <a:ln>
                            <a:solidFill>
                              <a:schemeClr val="tx1"/>
                            </a:solidFill>
                          </a:ln>
                          <a:solidFill>
                            <a:srgbClr val="000000"/>
                          </a:solidFill>
                          <a:latin typeface="Calibri"/>
                          <a:ea typeface="Times New Roman"/>
                          <a:cs typeface="Times New Roman"/>
                        </a:rPr>
                        <a:t> </a:t>
                      </a:r>
                      <a:endParaRPr lang="en-US" sz="1100">
                        <a:ln>
                          <a:solidFill>
                            <a:schemeClr val="tx1"/>
                          </a:solidFill>
                        </a:ln>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100" smtClean="0">
                          <a:ln>
                            <a:solidFill>
                              <a:schemeClr val="tx1"/>
                            </a:solidFill>
                          </a:ln>
                          <a:solidFill>
                            <a:srgbClr val="000000"/>
                          </a:solidFill>
                          <a:latin typeface="Calibri"/>
                          <a:ea typeface="Times New Roman"/>
                          <a:cs typeface="Times New Roman"/>
                        </a:rPr>
                        <a:t> </a:t>
                      </a:r>
                      <a:endParaRPr lang="en-US" sz="1100">
                        <a:ln>
                          <a:solidFill>
                            <a:schemeClr val="tx1"/>
                          </a:solidFill>
                        </a:ln>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100" smtClean="0">
                          <a:ln>
                            <a:solidFill>
                              <a:schemeClr val="tx1"/>
                            </a:solidFill>
                          </a:ln>
                          <a:solidFill>
                            <a:srgbClr val="000000"/>
                          </a:solidFill>
                          <a:latin typeface="Calibri"/>
                          <a:ea typeface="Times New Roman"/>
                          <a:cs typeface="Times New Roman"/>
                        </a:rPr>
                        <a:t> </a:t>
                      </a:r>
                      <a:endParaRPr lang="en-US" sz="1100">
                        <a:ln>
                          <a:solidFill>
                            <a:schemeClr val="tx1"/>
                          </a:solidFill>
                        </a:ln>
                        <a:latin typeface="Calibri"/>
                        <a:ea typeface="Calibri"/>
                        <a:cs typeface="Times New Roman"/>
                      </a:endParaRPr>
                    </a:p>
                  </a:txBody>
                  <a:tcPr marL="68580" marR="68580" marT="0" marB="0"/>
                </a:tc>
              </a:tr>
              <a:tr h="370840">
                <a:tc>
                  <a:txBody>
                    <a:bodyPr/>
                    <a:lstStyle/>
                    <a:p>
                      <a:pPr marL="0" marR="0">
                        <a:lnSpc>
                          <a:spcPct val="115000"/>
                        </a:lnSpc>
                        <a:spcBef>
                          <a:spcPts val="0"/>
                        </a:spcBef>
                        <a:spcAft>
                          <a:spcPts val="0"/>
                        </a:spcAft>
                      </a:pPr>
                      <a:r>
                        <a:rPr lang="en-US" sz="1100" smtClean="0">
                          <a:ln>
                            <a:solidFill>
                              <a:schemeClr val="tx1"/>
                            </a:solidFill>
                          </a:ln>
                          <a:solidFill>
                            <a:srgbClr val="0070C0"/>
                          </a:solidFill>
                          <a:latin typeface="Calibri"/>
                          <a:ea typeface="Times New Roman"/>
                          <a:cs typeface="Times New Roman"/>
                        </a:rPr>
                        <a:t>CDR Complete</a:t>
                      </a:r>
                      <a:endParaRPr lang="en-US" sz="1100">
                        <a:ln>
                          <a:solidFill>
                            <a:schemeClr val="tx1"/>
                          </a:solidFill>
                        </a:ln>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smtClean="0">
                          <a:ln>
                            <a:solidFill>
                              <a:schemeClr val="tx1"/>
                            </a:solidFill>
                          </a:ln>
                          <a:solidFill>
                            <a:srgbClr val="0070C0"/>
                          </a:solidFill>
                          <a:latin typeface="Calibri"/>
                          <a:ea typeface="Times New Roman"/>
                          <a:cs typeface="Times New Roman"/>
                        </a:rPr>
                        <a:t>RBA delivers CDR document</a:t>
                      </a:r>
                      <a:endParaRPr lang="en-US" sz="1100">
                        <a:ln>
                          <a:solidFill>
                            <a:schemeClr val="tx1"/>
                          </a:solidFill>
                        </a:ln>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100" smtClean="0">
                          <a:ln>
                            <a:solidFill>
                              <a:schemeClr val="tx1"/>
                            </a:solidFill>
                          </a:ln>
                          <a:solidFill>
                            <a:srgbClr val="0070C0"/>
                          </a:solidFill>
                          <a:latin typeface="Calibri"/>
                          <a:ea typeface="Times New Roman"/>
                          <a:cs typeface="Times New Roman"/>
                        </a:rPr>
                        <a:t>6-Oct-10</a:t>
                      </a:r>
                      <a:endParaRPr lang="en-US" sz="1100">
                        <a:ln>
                          <a:solidFill>
                            <a:schemeClr val="tx1"/>
                          </a:solidFill>
                        </a:ln>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100" smtClean="0">
                          <a:ln>
                            <a:solidFill>
                              <a:schemeClr val="tx1"/>
                            </a:solidFill>
                          </a:ln>
                          <a:solidFill>
                            <a:srgbClr val="0070C0"/>
                          </a:solidFill>
                          <a:latin typeface="Calibri"/>
                          <a:ea typeface="Times New Roman"/>
                          <a:cs typeface="Times New Roman"/>
                        </a:rPr>
                        <a:t>6-Oct-10</a:t>
                      </a:r>
                      <a:endParaRPr lang="en-US" sz="1100">
                        <a:ln>
                          <a:solidFill>
                            <a:schemeClr val="tx1"/>
                          </a:solidFill>
                        </a:ln>
                        <a:latin typeface="Calibri"/>
                        <a:ea typeface="Calibri"/>
                        <a:cs typeface="Times New Roman"/>
                      </a:endParaRPr>
                    </a:p>
                  </a:txBody>
                  <a:tcPr marL="68580" marR="68580" marT="0" marB="0"/>
                </a:tc>
              </a:tr>
              <a:tr h="370840">
                <a:tc>
                  <a:txBody>
                    <a:bodyPr/>
                    <a:lstStyle/>
                    <a:p>
                      <a:pPr marL="0" marR="0">
                        <a:lnSpc>
                          <a:spcPct val="115000"/>
                        </a:lnSpc>
                        <a:spcBef>
                          <a:spcPts val="0"/>
                        </a:spcBef>
                        <a:spcAft>
                          <a:spcPts val="0"/>
                        </a:spcAft>
                      </a:pPr>
                      <a:r>
                        <a:rPr lang="en-US" sz="1100" smtClean="0">
                          <a:ln>
                            <a:solidFill>
                              <a:schemeClr val="tx1"/>
                            </a:solidFill>
                          </a:ln>
                          <a:solidFill>
                            <a:srgbClr val="0070C0"/>
                          </a:solidFill>
                          <a:latin typeface="Calibri"/>
                          <a:ea typeface="Times New Roman"/>
                          <a:cs typeface="Times New Roman"/>
                        </a:rPr>
                        <a:t>Director’s Review</a:t>
                      </a:r>
                      <a:endParaRPr lang="en-US" sz="1100">
                        <a:ln>
                          <a:solidFill>
                            <a:schemeClr val="tx1"/>
                          </a:solidFill>
                        </a:ln>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smtClean="0">
                          <a:ln>
                            <a:solidFill>
                              <a:schemeClr val="tx1"/>
                            </a:solidFill>
                          </a:ln>
                          <a:solidFill>
                            <a:srgbClr val="0070C0"/>
                          </a:solidFill>
                          <a:latin typeface="Calibri"/>
                          <a:ea typeface="Times New Roman"/>
                          <a:cs typeface="Times New Roman"/>
                        </a:rPr>
                        <a:t>Review by FNAL mgmt of Proj Plan</a:t>
                      </a:r>
                      <a:endParaRPr lang="en-US" sz="1100">
                        <a:ln>
                          <a:solidFill>
                            <a:schemeClr val="tx1"/>
                          </a:solidFill>
                        </a:ln>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100" smtClean="0">
                          <a:ln>
                            <a:solidFill>
                              <a:schemeClr val="tx1"/>
                            </a:solidFill>
                          </a:ln>
                          <a:solidFill>
                            <a:srgbClr val="0070C0"/>
                          </a:solidFill>
                          <a:latin typeface="Calibri"/>
                          <a:ea typeface="Times New Roman"/>
                          <a:cs typeface="Times New Roman"/>
                        </a:rPr>
                        <a:t>13-Oct-10</a:t>
                      </a:r>
                      <a:endParaRPr lang="en-US" sz="1100">
                        <a:ln>
                          <a:solidFill>
                            <a:schemeClr val="tx1"/>
                          </a:solidFill>
                        </a:ln>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100" smtClean="0">
                          <a:ln>
                            <a:solidFill>
                              <a:schemeClr val="tx1"/>
                            </a:solidFill>
                          </a:ln>
                          <a:solidFill>
                            <a:srgbClr val="0070C0"/>
                          </a:solidFill>
                          <a:latin typeface="Calibri"/>
                          <a:ea typeface="Times New Roman"/>
                          <a:cs typeface="Times New Roman"/>
                        </a:rPr>
                        <a:t>13-Oct-10</a:t>
                      </a:r>
                      <a:endParaRPr lang="en-US" sz="1100">
                        <a:ln>
                          <a:solidFill>
                            <a:schemeClr val="tx1"/>
                          </a:solidFill>
                        </a:ln>
                        <a:latin typeface="Calibri"/>
                        <a:ea typeface="Calibri"/>
                        <a:cs typeface="Times New Roman"/>
                      </a:endParaRPr>
                    </a:p>
                  </a:txBody>
                  <a:tcPr marL="68580" marR="68580" marT="0" marB="0"/>
                </a:tc>
              </a:tr>
              <a:tr h="370840">
                <a:tc>
                  <a:txBody>
                    <a:bodyPr/>
                    <a:lstStyle/>
                    <a:p>
                      <a:pPr marL="0" marR="0">
                        <a:lnSpc>
                          <a:spcPct val="115000"/>
                        </a:lnSpc>
                        <a:spcBef>
                          <a:spcPts val="0"/>
                        </a:spcBef>
                        <a:spcAft>
                          <a:spcPts val="0"/>
                        </a:spcAft>
                      </a:pPr>
                      <a:r>
                        <a:rPr lang="en-US" sz="1100" smtClean="0">
                          <a:ln>
                            <a:solidFill>
                              <a:schemeClr val="tx1"/>
                            </a:solidFill>
                          </a:ln>
                          <a:solidFill>
                            <a:srgbClr val="0070C0"/>
                          </a:solidFill>
                          <a:latin typeface="Calibri"/>
                          <a:ea typeface="Times New Roman"/>
                          <a:cs typeface="Times New Roman"/>
                        </a:rPr>
                        <a:t>Engineering Start</a:t>
                      </a:r>
                      <a:endParaRPr lang="en-US" sz="1100">
                        <a:ln>
                          <a:solidFill>
                            <a:schemeClr val="tx1"/>
                          </a:solidFill>
                        </a:ln>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smtClean="0">
                          <a:ln>
                            <a:solidFill>
                              <a:schemeClr val="tx1"/>
                            </a:solidFill>
                          </a:ln>
                          <a:solidFill>
                            <a:srgbClr val="0070C0"/>
                          </a:solidFill>
                          <a:latin typeface="Calibri"/>
                          <a:ea typeface="Times New Roman"/>
                          <a:cs typeface="Times New Roman"/>
                        </a:rPr>
                        <a:t>Proj Plan approved, directorate sign-off</a:t>
                      </a:r>
                      <a:endParaRPr lang="en-US" sz="1100">
                        <a:ln>
                          <a:solidFill>
                            <a:schemeClr val="tx1"/>
                          </a:solidFill>
                        </a:ln>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100" smtClean="0">
                          <a:ln>
                            <a:solidFill>
                              <a:schemeClr val="tx1"/>
                            </a:solidFill>
                          </a:ln>
                          <a:solidFill>
                            <a:srgbClr val="0070C0"/>
                          </a:solidFill>
                          <a:latin typeface="Calibri"/>
                          <a:ea typeface="Times New Roman"/>
                          <a:cs typeface="Times New Roman"/>
                        </a:rPr>
                        <a:t>18-Nov-10</a:t>
                      </a:r>
                      <a:endParaRPr lang="en-US" sz="1100">
                        <a:ln>
                          <a:solidFill>
                            <a:schemeClr val="tx1"/>
                          </a:solidFill>
                        </a:ln>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100" smtClean="0">
                          <a:ln>
                            <a:solidFill>
                              <a:schemeClr val="tx1"/>
                            </a:solidFill>
                          </a:ln>
                          <a:solidFill>
                            <a:srgbClr val="0070C0"/>
                          </a:solidFill>
                          <a:latin typeface="Calibri"/>
                          <a:ea typeface="Times New Roman"/>
                          <a:cs typeface="Times New Roman"/>
                        </a:rPr>
                        <a:t>16-NOV-10</a:t>
                      </a:r>
                      <a:endParaRPr lang="en-US" sz="1100" smtClean="0">
                        <a:ln>
                          <a:solidFill>
                            <a:schemeClr val="tx1"/>
                          </a:solidFill>
                        </a:ln>
                        <a:latin typeface="Calibri"/>
                        <a:ea typeface="Calibri"/>
                        <a:cs typeface="Times New Roman"/>
                      </a:endParaRPr>
                    </a:p>
                    <a:p>
                      <a:pPr marL="0" marR="0" algn="r">
                        <a:lnSpc>
                          <a:spcPct val="115000"/>
                        </a:lnSpc>
                        <a:spcBef>
                          <a:spcPts val="0"/>
                        </a:spcBef>
                        <a:spcAft>
                          <a:spcPts val="0"/>
                        </a:spcAft>
                      </a:pPr>
                      <a:r>
                        <a:rPr lang="en-US" sz="1100" smtClean="0">
                          <a:ln>
                            <a:solidFill>
                              <a:schemeClr val="tx1"/>
                            </a:solidFill>
                          </a:ln>
                          <a:solidFill>
                            <a:srgbClr val="0070C0"/>
                          </a:solidFill>
                          <a:latin typeface="Calibri"/>
                          <a:ea typeface="Times New Roman"/>
                          <a:cs typeface="Times New Roman"/>
                        </a:rPr>
                        <a:t> </a:t>
                      </a:r>
                      <a:endParaRPr lang="en-US" sz="1100">
                        <a:ln>
                          <a:solidFill>
                            <a:schemeClr val="tx1"/>
                          </a:solidFill>
                        </a:ln>
                        <a:latin typeface="Calibri"/>
                        <a:ea typeface="Calibri"/>
                        <a:cs typeface="Times New Roman"/>
                      </a:endParaRPr>
                    </a:p>
                  </a:txBody>
                  <a:tcPr marL="68580" marR="68580" marT="0" marB="0"/>
                </a:tc>
              </a:tr>
              <a:tr h="370840">
                <a:tc>
                  <a:txBody>
                    <a:bodyPr/>
                    <a:lstStyle/>
                    <a:p>
                      <a:pPr marL="0" marR="0">
                        <a:lnSpc>
                          <a:spcPct val="115000"/>
                        </a:lnSpc>
                        <a:spcBef>
                          <a:spcPts val="0"/>
                        </a:spcBef>
                        <a:spcAft>
                          <a:spcPts val="0"/>
                        </a:spcAft>
                      </a:pPr>
                      <a:r>
                        <a:rPr lang="en-US" sz="1100" dirty="0" smtClean="0">
                          <a:ln>
                            <a:solidFill>
                              <a:schemeClr val="tx1"/>
                            </a:solidFill>
                          </a:ln>
                          <a:solidFill>
                            <a:schemeClr val="tx1"/>
                          </a:solidFill>
                          <a:latin typeface="Calibri"/>
                          <a:ea typeface="Times New Roman"/>
                          <a:cs typeface="Times New Roman"/>
                        </a:rPr>
                        <a:t>A/E start</a:t>
                      </a:r>
                      <a:endParaRPr lang="en-US" sz="1100" dirty="0">
                        <a:ln>
                          <a:solidFill>
                            <a:schemeClr val="tx1"/>
                          </a:solidFill>
                        </a:ln>
                        <a:solidFill>
                          <a:schemeClr val="tx1"/>
                        </a:solidFill>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dirty="0" smtClean="0">
                          <a:ln>
                            <a:solidFill>
                              <a:schemeClr val="tx1"/>
                            </a:solidFill>
                          </a:ln>
                          <a:solidFill>
                            <a:schemeClr val="tx1"/>
                          </a:solidFill>
                          <a:latin typeface="Calibri"/>
                          <a:ea typeface="Times New Roman"/>
                          <a:cs typeface="Times New Roman"/>
                        </a:rPr>
                        <a:t>Proposal negotiations complete, PO issued</a:t>
                      </a:r>
                      <a:endParaRPr lang="en-US" sz="1100" dirty="0">
                        <a:ln>
                          <a:solidFill>
                            <a:schemeClr val="tx1"/>
                          </a:solidFill>
                        </a:ln>
                        <a:solidFill>
                          <a:schemeClr val="tx1"/>
                        </a:solidFill>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100" dirty="0" smtClean="0">
                          <a:ln>
                            <a:solidFill>
                              <a:schemeClr val="tx1"/>
                            </a:solidFill>
                          </a:ln>
                          <a:solidFill>
                            <a:schemeClr val="tx1"/>
                          </a:solidFill>
                          <a:latin typeface="Calibri"/>
                          <a:ea typeface="Times New Roman"/>
                          <a:cs typeface="Times New Roman"/>
                        </a:rPr>
                        <a:t>18-Nov-10</a:t>
                      </a:r>
                      <a:endParaRPr lang="en-US" sz="1100" dirty="0">
                        <a:ln>
                          <a:solidFill>
                            <a:schemeClr val="tx1"/>
                          </a:solidFill>
                        </a:ln>
                        <a:solidFill>
                          <a:schemeClr val="tx1"/>
                        </a:solidFill>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100" dirty="0" smtClean="0">
                          <a:ln>
                            <a:solidFill>
                              <a:schemeClr val="tx1"/>
                            </a:solidFill>
                          </a:ln>
                          <a:solidFill>
                            <a:schemeClr val="tx1"/>
                          </a:solidFill>
                          <a:latin typeface="Calibri"/>
                          <a:ea typeface="Times New Roman"/>
                          <a:cs typeface="Times New Roman"/>
                        </a:rPr>
                        <a:t>3-DEC</a:t>
                      </a:r>
                      <a:r>
                        <a:rPr lang="en-US" sz="1100" baseline="0" dirty="0" smtClean="0">
                          <a:ln>
                            <a:solidFill>
                              <a:schemeClr val="tx1"/>
                            </a:solidFill>
                          </a:ln>
                          <a:solidFill>
                            <a:schemeClr val="tx1"/>
                          </a:solidFill>
                          <a:latin typeface="Calibri"/>
                          <a:ea typeface="Times New Roman"/>
                          <a:cs typeface="Times New Roman"/>
                        </a:rPr>
                        <a:t>-10</a:t>
                      </a:r>
                      <a:r>
                        <a:rPr lang="en-US" sz="1100" dirty="0" smtClean="0">
                          <a:ln>
                            <a:solidFill>
                              <a:schemeClr val="tx1"/>
                            </a:solidFill>
                          </a:ln>
                          <a:solidFill>
                            <a:schemeClr val="tx1"/>
                          </a:solidFill>
                          <a:latin typeface="Calibri"/>
                          <a:ea typeface="Times New Roman"/>
                          <a:cs typeface="Times New Roman"/>
                        </a:rPr>
                        <a:t> </a:t>
                      </a:r>
                      <a:endParaRPr lang="en-US" sz="1100" dirty="0">
                        <a:ln>
                          <a:solidFill>
                            <a:schemeClr val="tx1"/>
                          </a:solidFill>
                        </a:ln>
                        <a:solidFill>
                          <a:schemeClr val="tx1"/>
                        </a:solidFill>
                        <a:latin typeface="Calibri"/>
                        <a:ea typeface="Calibri"/>
                        <a:cs typeface="Times New Roman"/>
                      </a:endParaRPr>
                    </a:p>
                  </a:txBody>
                  <a:tcPr marL="68580" marR="68580" marT="0" marB="0"/>
                </a:tc>
              </a:tr>
              <a:tr h="370840">
                <a:tc>
                  <a:txBody>
                    <a:bodyPr/>
                    <a:lstStyle/>
                    <a:p>
                      <a:pPr marL="0" marR="0">
                        <a:lnSpc>
                          <a:spcPct val="115000"/>
                        </a:lnSpc>
                        <a:spcBef>
                          <a:spcPts val="0"/>
                        </a:spcBef>
                        <a:spcAft>
                          <a:spcPts val="0"/>
                        </a:spcAft>
                      </a:pPr>
                      <a:r>
                        <a:rPr lang="en-US" sz="900" smtClean="0">
                          <a:ln>
                            <a:solidFill>
                              <a:schemeClr val="tx1"/>
                            </a:solidFill>
                          </a:ln>
                          <a:latin typeface="Arial"/>
                          <a:ea typeface="Calibri"/>
                          <a:cs typeface="Times New Roman"/>
                        </a:rPr>
                        <a:t>Concept Validation</a:t>
                      </a:r>
                      <a:endParaRPr lang="en-US" sz="1100">
                        <a:ln>
                          <a:solidFill>
                            <a:schemeClr val="tx1"/>
                          </a:solidFill>
                        </a:ln>
                        <a:latin typeface="Calibri"/>
                        <a:ea typeface="Calibri"/>
                        <a:cs typeface="Times New Roman"/>
                      </a:endParaRPr>
                    </a:p>
                  </a:txBody>
                  <a:tcPr marL="68580" marR="68580" marT="0" marB="0"/>
                </a:tc>
                <a:tc>
                  <a:txBody>
                    <a:bodyPr/>
                    <a:lstStyle/>
                    <a:p>
                      <a:pPr>
                        <a:lnSpc>
                          <a:spcPct val="115000"/>
                        </a:lnSpc>
                      </a:pPr>
                      <a:endParaRPr lang="en-US" sz="1100">
                        <a:ln>
                          <a:solidFill>
                            <a:schemeClr val="tx1"/>
                          </a:solidFill>
                        </a:ln>
                        <a:latin typeface="Calibri"/>
                      </a:endParaRPr>
                    </a:p>
                  </a:txBody>
                  <a:tcPr marL="68580" marR="68580" marT="0" marB="0"/>
                </a:tc>
                <a:tc>
                  <a:txBody>
                    <a:bodyPr/>
                    <a:lstStyle/>
                    <a:p>
                      <a:pPr marL="0" marR="0" algn="r">
                        <a:lnSpc>
                          <a:spcPct val="115000"/>
                        </a:lnSpc>
                        <a:spcBef>
                          <a:spcPts val="0"/>
                        </a:spcBef>
                        <a:spcAft>
                          <a:spcPts val="0"/>
                        </a:spcAft>
                      </a:pPr>
                      <a:r>
                        <a:rPr lang="en-US" sz="1000" smtClean="0">
                          <a:ln>
                            <a:solidFill>
                              <a:schemeClr val="tx1"/>
                            </a:solidFill>
                          </a:ln>
                          <a:latin typeface="Calibri"/>
                          <a:ea typeface="Times New Roman"/>
                          <a:cs typeface="Times New Roman"/>
                        </a:rPr>
                        <a:t>30-Dec-10</a:t>
                      </a:r>
                      <a:endParaRPr lang="en-US" sz="1100">
                        <a:ln>
                          <a:solidFill>
                            <a:schemeClr val="tx1"/>
                          </a:solidFill>
                        </a:ln>
                        <a:latin typeface="Calibri"/>
                        <a:ea typeface="Calibri"/>
                        <a:cs typeface="Times New Roman"/>
                      </a:endParaRPr>
                    </a:p>
                  </a:txBody>
                  <a:tcPr marL="68580" marR="68580" marT="0" marB="0"/>
                </a:tc>
                <a:tc>
                  <a:txBody>
                    <a:bodyPr/>
                    <a:lstStyle/>
                    <a:p>
                      <a:pPr algn="r">
                        <a:lnSpc>
                          <a:spcPct val="115000"/>
                        </a:lnSpc>
                      </a:pPr>
                      <a:r>
                        <a:rPr lang="en-US" sz="1100" dirty="0" smtClean="0">
                          <a:ln>
                            <a:solidFill>
                              <a:schemeClr val="tx1"/>
                            </a:solidFill>
                          </a:ln>
                          <a:latin typeface="Calibri"/>
                        </a:rPr>
                        <a:t>7-Feb-11</a:t>
                      </a:r>
                      <a:endParaRPr lang="en-US" sz="1100" dirty="0">
                        <a:ln>
                          <a:solidFill>
                            <a:schemeClr val="tx1"/>
                          </a:solidFill>
                        </a:ln>
                        <a:latin typeface="Calibri"/>
                      </a:endParaRPr>
                    </a:p>
                  </a:txBody>
                  <a:tcPr marL="68580" marR="68580" marT="0" marB="0"/>
                </a:tc>
              </a:tr>
              <a:tr h="370840">
                <a:tc>
                  <a:txBody>
                    <a:bodyPr/>
                    <a:lstStyle/>
                    <a:p>
                      <a:pPr marL="0" marR="0">
                        <a:lnSpc>
                          <a:spcPct val="115000"/>
                        </a:lnSpc>
                        <a:spcBef>
                          <a:spcPts val="0"/>
                        </a:spcBef>
                        <a:spcAft>
                          <a:spcPts val="0"/>
                        </a:spcAft>
                      </a:pPr>
                      <a:r>
                        <a:rPr lang="en-US" sz="900" smtClean="0">
                          <a:ln>
                            <a:solidFill>
                              <a:schemeClr val="tx1"/>
                            </a:solidFill>
                          </a:ln>
                          <a:latin typeface="Arial"/>
                          <a:ea typeface="Calibri"/>
                          <a:cs typeface="Times New Roman"/>
                        </a:rPr>
                        <a:t>30% Final Design OTE building</a:t>
                      </a:r>
                      <a:endParaRPr lang="en-US" sz="1100">
                        <a:ln>
                          <a:solidFill>
                            <a:schemeClr val="tx1"/>
                          </a:solidFill>
                        </a:ln>
                        <a:latin typeface="Calibri"/>
                        <a:ea typeface="Calibri"/>
                        <a:cs typeface="Times New Roman"/>
                      </a:endParaRPr>
                    </a:p>
                  </a:txBody>
                  <a:tcPr marL="68580" marR="68580" marT="0" marB="0"/>
                </a:tc>
                <a:tc>
                  <a:txBody>
                    <a:bodyPr/>
                    <a:lstStyle/>
                    <a:p>
                      <a:pPr>
                        <a:lnSpc>
                          <a:spcPct val="115000"/>
                        </a:lnSpc>
                      </a:pPr>
                      <a:endParaRPr lang="en-US" sz="1100" dirty="0">
                        <a:ln>
                          <a:solidFill>
                            <a:schemeClr val="tx1"/>
                          </a:solidFill>
                        </a:ln>
                        <a:latin typeface="Calibri"/>
                      </a:endParaRPr>
                    </a:p>
                  </a:txBody>
                  <a:tcPr marL="68580" marR="68580" marT="0" marB="0"/>
                </a:tc>
                <a:tc>
                  <a:txBody>
                    <a:bodyPr/>
                    <a:lstStyle/>
                    <a:p>
                      <a:pPr marL="0" marR="0" algn="r">
                        <a:lnSpc>
                          <a:spcPct val="115000"/>
                        </a:lnSpc>
                        <a:spcBef>
                          <a:spcPts val="0"/>
                        </a:spcBef>
                        <a:spcAft>
                          <a:spcPts val="0"/>
                        </a:spcAft>
                      </a:pPr>
                      <a:r>
                        <a:rPr lang="en-US" sz="1100" baseline="0" dirty="0" smtClean="0">
                          <a:ln>
                            <a:solidFill>
                              <a:schemeClr val="tx1"/>
                            </a:solidFill>
                          </a:ln>
                          <a:solidFill>
                            <a:schemeClr val="tx1"/>
                          </a:solidFill>
                          <a:latin typeface="Calibri"/>
                          <a:ea typeface="Calibri"/>
                          <a:cs typeface="Times New Roman"/>
                        </a:rPr>
                        <a:t>30-March-11</a:t>
                      </a:r>
                      <a:endParaRPr lang="en-US" sz="1100" baseline="0" dirty="0">
                        <a:ln>
                          <a:solidFill>
                            <a:schemeClr val="tx1"/>
                          </a:solidFill>
                        </a:ln>
                        <a:solidFill>
                          <a:schemeClr val="tx1"/>
                        </a:solidFill>
                        <a:latin typeface="Calibri"/>
                        <a:ea typeface="Calibri"/>
                        <a:cs typeface="Times New Roman"/>
                      </a:endParaRPr>
                    </a:p>
                  </a:txBody>
                  <a:tcPr marL="68580" marR="68580" marT="0" marB="0"/>
                </a:tc>
                <a:tc>
                  <a:txBody>
                    <a:bodyPr/>
                    <a:lstStyle/>
                    <a:p>
                      <a:pPr>
                        <a:lnSpc>
                          <a:spcPct val="115000"/>
                        </a:lnSpc>
                      </a:pPr>
                      <a:endParaRPr lang="en-US" sz="1100" dirty="0">
                        <a:ln>
                          <a:solidFill>
                            <a:schemeClr val="tx1"/>
                          </a:solidFill>
                        </a:ln>
                        <a:latin typeface="Calibri"/>
                      </a:endParaRPr>
                    </a:p>
                  </a:txBody>
                  <a:tcPr marL="68580" marR="68580" marT="0" marB="0"/>
                </a:tc>
              </a:tr>
              <a:tr h="370840">
                <a:tc>
                  <a:txBody>
                    <a:bodyPr/>
                    <a:lstStyle/>
                    <a:p>
                      <a:pPr marL="0" marR="0">
                        <a:lnSpc>
                          <a:spcPct val="115000"/>
                        </a:lnSpc>
                        <a:spcBef>
                          <a:spcPts val="0"/>
                        </a:spcBef>
                        <a:spcAft>
                          <a:spcPts val="0"/>
                        </a:spcAft>
                      </a:pPr>
                      <a:r>
                        <a:rPr lang="en-US" sz="900" smtClean="0">
                          <a:ln>
                            <a:solidFill>
                              <a:schemeClr val="tx1"/>
                            </a:solidFill>
                          </a:ln>
                          <a:latin typeface="Arial"/>
                          <a:ea typeface="Calibri"/>
                          <a:cs typeface="Times New Roman"/>
                        </a:rPr>
                        <a:t>Pre-Final Design OTE Building</a:t>
                      </a:r>
                      <a:endParaRPr lang="en-US" sz="1100">
                        <a:ln>
                          <a:solidFill>
                            <a:schemeClr val="tx1"/>
                          </a:solidFill>
                        </a:ln>
                        <a:latin typeface="Calibri"/>
                        <a:ea typeface="Calibri"/>
                        <a:cs typeface="Times New Roman"/>
                      </a:endParaRPr>
                    </a:p>
                  </a:txBody>
                  <a:tcPr marL="68580" marR="68580" marT="0" marB="0"/>
                </a:tc>
                <a:tc>
                  <a:txBody>
                    <a:bodyPr/>
                    <a:lstStyle/>
                    <a:p>
                      <a:pPr>
                        <a:lnSpc>
                          <a:spcPct val="115000"/>
                        </a:lnSpc>
                      </a:pPr>
                      <a:endParaRPr lang="en-US" sz="1100">
                        <a:ln>
                          <a:solidFill>
                            <a:schemeClr val="tx1"/>
                          </a:solidFill>
                        </a:ln>
                        <a:latin typeface="Calibri"/>
                      </a:endParaRPr>
                    </a:p>
                  </a:txBody>
                  <a:tcPr marL="68580" marR="68580" marT="0" marB="0"/>
                </a:tc>
                <a:tc>
                  <a:txBody>
                    <a:bodyPr/>
                    <a:lstStyle/>
                    <a:p>
                      <a:pPr marL="0" marR="0" algn="r">
                        <a:lnSpc>
                          <a:spcPct val="115000"/>
                        </a:lnSpc>
                        <a:spcBef>
                          <a:spcPts val="0"/>
                        </a:spcBef>
                        <a:spcAft>
                          <a:spcPts val="0"/>
                        </a:spcAft>
                      </a:pPr>
                      <a:r>
                        <a:rPr lang="en-US" sz="1000" dirty="0" smtClean="0">
                          <a:ln>
                            <a:solidFill>
                              <a:schemeClr val="tx1"/>
                            </a:solidFill>
                          </a:ln>
                          <a:solidFill>
                            <a:schemeClr val="tx1"/>
                          </a:solidFill>
                          <a:latin typeface="Calibri"/>
                          <a:ea typeface="Times New Roman"/>
                          <a:cs typeface="Times New Roman"/>
                        </a:rPr>
                        <a:t>8-June-11</a:t>
                      </a:r>
                      <a:endParaRPr lang="en-US" sz="1100" dirty="0">
                        <a:ln>
                          <a:solidFill>
                            <a:schemeClr val="tx1"/>
                          </a:solidFill>
                        </a:ln>
                        <a:solidFill>
                          <a:schemeClr val="tx1"/>
                        </a:solidFill>
                        <a:latin typeface="Calibri"/>
                        <a:ea typeface="Calibri"/>
                        <a:cs typeface="Times New Roman"/>
                      </a:endParaRPr>
                    </a:p>
                  </a:txBody>
                  <a:tcPr marL="68580" marR="68580" marT="0" marB="0"/>
                </a:tc>
                <a:tc>
                  <a:txBody>
                    <a:bodyPr/>
                    <a:lstStyle/>
                    <a:p>
                      <a:pPr>
                        <a:lnSpc>
                          <a:spcPct val="115000"/>
                        </a:lnSpc>
                      </a:pPr>
                      <a:endParaRPr lang="en-US" sz="1100" dirty="0">
                        <a:ln>
                          <a:solidFill>
                            <a:schemeClr val="tx1"/>
                          </a:solidFill>
                        </a:ln>
                        <a:solidFill>
                          <a:schemeClr val="tx1">
                            <a:lumMod val="95000"/>
                            <a:lumOff val="5000"/>
                          </a:schemeClr>
                        </a:solidFill>
                        <a:latin typeface="Calibri"/>
                      </a:endParaRPr>
                    </a:p>
                  </a:txBody>
                  <a:tcPr marL="68580" marR="68580" marT="0" marB="0"/>
                </a:tc>
              </a:tr>
              <a:tr h="370840">
                <a:tc>
                  <a:txBody>
                    <a:bodyPr/>
                    <a:lstStyle/>
                    <a:p>
                      <a:pPr marL="0" marR="0">
                        <a:lnSpc>
                          <a:spcPct val="115000"/>
                        </a:lnSpc>
                        <a:spcBef>
                          <a:spcPts val="0"/>
                        </a:spcBef>
                        <a:spcAft>
                          <a:spcPts val="0"/>
                        </a:spcAft>
                      </a:pPr>
                      <a:r>
                        <a:rPr lang="en-US" sz="900" smtClean="0">
                          <a:ln>
                            <a:solidFill>
                              <a:schemeClr val="tx1"/>
                            </a:solidFill>
                          </a:ln>
                          <a:latin typeface="Arial"/>
                          <a:ea typeface="Calibri"/>
                          <a:cs typeface="Times New Roman"/>
                        </a:rPr>
                        <a:t>CC Review Building Final Design</a:t>
                      </a:r>
                      <a:endParaRPr lang="en-US" sz="1100">
                        <a:ln>
                          <a:solidFill>
                            <a:schemeClr val="tx1"/>
                          </a:solidFill>
                        </a:ln>
                        <a:latin typeface="Calibri"/>
                        <a:ea typeface="Calibri"/>
                        <a:cs typeface="Times New Roman"/>
                      </a:endParaRPr>
                    </a:p>
                  </a:txBody>
                  <a:tcPr marL="68580" marR="68580" marT="0" marB="0"/>
                </a:tc>
                <a:tc>
                  <a:txBody>
                    <a:bodyPr/>
                    <a:lstStyle/>
                    <a:p>
                      <a:pPr>
                        <a:lnSpc>
                          <a:spcPct val="115000"/>
                        </a:lnSpc>
                      </a:pPr>
                      <a:endParaRPr lang="en-US" sz="1100">
                        <a:ln>
                          <a:solidFill>
                            <a:schemeClr val="tx1"/>
                          </a:solidFill>
                        </a:ln>
                        <a:latin typeface="Calibri"/>
                      </a:endParaRPr>
                    </a:p>
                  </a:txBody>
                  <a:tcPr marL="68580" marR="68580" marT="0" marB="0"/>
                </a:tc>
                <a:tc>
                  <a:txBody>
                    <a:bodyPr/>
                    <a:lstStyle/>
                    <a:p>
                      <a:pPr marL="0" marR="0" algn="r">
                        <a:lnSpc>
                          <a:spcPct val="115000"/>
                        </a:lnSpc>
                        <a:spcBef>
                          <a:spcPts val="0"/>
                        </a:spcBef>
                        <a:spcAft>
                          <a:spcPts val="0"/>
                        </a:spcAft>
                      </a:pPr>
                      <a:r>
                        <a:rPr lang="en-US" sz="1000" dirty="0" smtClean="0">
                          <a:ln>
                            <a:solidFill>
                              <a:schemeClr val="tx1"/>
                            </a:solidFill>
                          </a:ln>
                          <a:solidFill>
                            <a:schemeClr val="tx1"/>
                          </a:solidFill>
                          <a:latin typeface="Calibri"/>
                          <a:ea typeface="Times New Roman"/>
                          <a:cs typeface="Times New Roman"/>
                        </a:rPr>
                        <a:t>29-June-11</a:t>
                      </a:r>
                      <a:endParaRPr lang="en-US" sz="1100" dirty="0">
                        <a:ln>
                          <a:solidFill>
                            <a:schemeClr val="tx1"/>
                          </a:solidFill>
                        </a:ln>
                        <a:solidFill>
                          <a:schemeClr val="tx1"/>
                        </a:solidFill>
                        <a:latin typeface="Calibri"/>
                        <a:ea typeface="Calibri"/>
                        <a:cs typeface="Times New Roman"/>
                      </a:endParaRPr>
                    </a:p>
                  </a:txBody>
                  <a:tcPr marL="68580" marR="68580" marT="0" marB="0"/>
                </a:tc>
                <a:tc>
                  <a:txBody>
                    <a:bodyPr/>
                    <a:lstStyle/>
                    <a:p>
                      <a:pPr>
                        <a:lnSpc>
                          <a:spcPct val="115000"/>
                        </a:lnSpc>
                      </a:pPr>
                      <a:endParaRPr lang="en-US" sz="1100">
                        <a:ln>
                          <a:solidFill>
                            <a:schemeClr val="tx1"/>
                          </a:solidFill>
                        </a:ln>
                        <a:latin typeface="Calibri"/>
                      </a:endParaRPr>
                    </a:p>
                  </a:txBody>
                  <a:tcPr marL="68580" marR="68580" marT="0" marB="0"/>
                </a:tc>
              </a:tr>
              <a:tr h="370840">
                <a:tc>
                  <a:txBody>
                    <a:bodyPr/>
                    <a:lstStyle/>
                    <a:p>
                      <a:pPr marL="0" marR="0">
                        <a:lnSpc>
                          <a:spcPct val="115000"/>
                        </a:lnSpc>
                        <a:spcBef>
                          <a:spcPts val="0"/>
                        </a:spcBef>
                        <a:spcAft>
                          <a:spcPts val="0"/>
                        </a:spcAft>
                      </a:pPr>
                      <a:r>
                        <a:rPr lang="en-US" sz="1100" smtClean="0">
                          <a:ln>
                            <a:solidFill>
                              <a:schemeClr val="tx1"/>
                            </a:solidFill>
                          </a:ln>
                          <a:solidFill>
                            <a:srgbClr val="0070C0"/>
                          </a:solidFill>
                          <a:latin typeface="Calibri"/>
                          <a:ea typeface="Times New Roman"/>
                          <a:cs typeface="Times New Roman"/>
                        </a:rPr>
                        <a:t>Eng Drawings complete</a:t>
                      </a:r>
                      <a:endParaRPr lang="en-US" sz="1100">
                        <a:ln>
                          <a:solidFill>
                            <a:schemeClr val="tx1"/>
                          </a:solidFill>
                        </a:ln>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smtClean="0">
                          <a:ln>
                            <a:solidFill>
                              <a:schemeClr val="tx1"/>
                            </a:solidFill>
                          </a:ln>
                          <a:solidFill>
                            <a:srgbClr val="0070C0"/>
                          </a:solidFill>
                          <a:latin typeface="Calibri"/>
                          <a:ea typeface="Times New Roman"/>
                          <a:cs typeface="Times New Roman"/>
                        </a:rPr>
                        <a:t>CCR comments incorporated</a:t>
                      </a:r>
                      <a:endParaRPr lang="en-US" sz="1100">
                        <a:ln>
                          <a:solidFill>
                            <a:schemeClr val="tx1"/>
                          </a:solidFill>
                        </a:ln>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100" dirty="0" smtClean="0">
                          <a:ln>
                            <a:solidFill>
                              <a:schemeClr val="tx1"/>
                            </a:solidFill>
                          </a:ln>
                          <a:solidFill>
                            <a:schemeClr val="tx1"/>
                          </a:solidFill>
                          <a:latin typeface="Calibri"/>
                          <a:ea typeface="Times New Roman"/>
                          <a:cs typeface="Times New Roman"/>
                        </a:rPr>
                        <a:t>15-Jul-11</a:t>
                      </a:r>
                      <a:endParaRPr lang="en-US" sz="1100" dirty="0">
                        <a:ln>
                          <a:solidFill>
                            <a:schemeClr val="tx1"/>
                          </a:solidFill>
                        </a:ln>
                        <a:solidFill>
                          <a:schemeClr val="tx1"/>
                        </a:solidFill>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100" smtClean="0">
                          <a:ln>
                            <a:solidFill>
                              <a:schemeClr val="tx1"/>
                            </a:solidFill>
                          </a:ln>
                          <a:solidFill>
                            <a:srgbClr val="0070C0"/>
                          </a:solidFill>
                          <a:latin typeface="Calibri"/>
                          <a:ea typeface="Times New Roman"/>
                          <a:cs typeface="Times New Roman"/>
                        </a:rPr>
                        <a:t> </a:t>
                      </a:r>
                      <a:endParaRPr lang="en-US" sz="1100">
                        <a:ln>
                          <a:solidFill>
                            <a:schemeClr val="tx1"/>
                          </a:solidFill>
                        </a:ln>
                        <a:latin typeface="Calibri"/>
                        <a:ea typeface="Calibri"/>
                        <a:cs typeface="Times New Roman"/>
                      </a:endParaRPr>
                    </a:p>
                  </a:txBody>
                  <a:tcPr marL="68580" marR="68580" marT="0" marB="0"/>
                </a:tc>
              </a:tr>
              <a:tr h="370840">
                <a:tc>
                  <a:txBody>
                    <a:bodyPr/>
                    <a:lstStyle/>
                    <a:p>
                      <a:pPr marL="0" marR="0">
                        <a:lnSpc>
                          <a:spcPct val="115000"/>
                        </a:lnSpc>
                        <a:spcBef>
                          <a:spcPts val="0"/>
                        </a:spcBef>
                        <a:spcAft>
                          <a:spcPts val="0"/>
                        </a:spcAft>
                      </a:pPr>
                      <a:r>
                        <a:rPr lang="en-US" sz="1100" smtClean="0">
                          <a:ln>
                            <a:solidFill>
                              <a:schemeClr val="tx1"/>
                            </a:solidFill>
                          </a:ln>
                          <a:solidFill>
                            <a:srgbClr val="0070C0"/>
                          </a:solidFill>
                          <a:latin typeface="Calibri"/>
                          <a:ea typeface="Times New Roman"/>
                          <a:cs typeface="Times New Roman"/>
                        </a:rPr>
                        <a:t>Director’s Review</a:t>
                      </a:r>
                      <a:endParaRPr lang="en-US" sz="1100">
                        <a:ln>
                          <a:solidFill>
                            <a:schemeClr val="tx1"/>
                          </a:solidFill>
                        </a:ln>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smtClean="0">
                          <a:ln>
                            <a:solidFill>
                              <a:schemeClr val="tx1"/>
                            </a:solidFill>
                          </a:ln>
                          <a:solidFill>
                            <a:srgbClr val="0070C0"/>
                          </a:solidFill>
                          <a:latin typeface="Calibri"/>
                          <a:ea typeface="Times New Roman"/>
                          <a:cs typeface="Times New Roman"/>
                        </a:rPr>
                        <a:t>Review by FNAL management for cost, schedule, &amp; interface conditions per 10/13/10 Director's Review</a:t>
                      </a:r>
                      <a:endParaRPr lang="en-US" sz="1100">
                        <a:ln>
                          <a:solidFill>
                            <a:schemeClr val="tx1"/>
                          </a:solidFill>
                        </a:ln>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100" dirty="0" smtClean="0">
                          <a:ln>
                            <a:solidFill>
                              <a:schemeClr val="tx1"/>
                            </a:solidFill>
                          </a:ln>
                          <a:solidFill>
                            <a:schemeClr val="tx1"/>
                          </a:solidFill>
                          <a:latin typeface="Calibri"/>
                          <a:ea typeface="Times New Roman"/>
                          <a:cs typeface="Times New Roman"/>
                        </a:rPr>
                        <a:t>21-Jul-11</a:t>
                      </a:r>
                      <a:endParaRPr lang="en-US" sz="1100" dirty="0">
                        <a:ln>
                          <a:solidFill>
                            <a:schemeClr val="tx1"/>
                          </a:solidFill>
                        </a:ln>
                        <a:solidFill>
                          <a:schemeClr val="tx1"/>
                        </a:solidFill>
                        <a:latin typeface="Calibri"/>
                        <a:ea typeface="Calibri"/>
                        <a:cs typeface="Times New Roman"/>
                      </a:endParaRPr>
                    </a:p>
                  </a:txBody>
                  <a:tcPr marL="68580" marR="68580" marT="0" marB="0"/>
                </a:tc>
                <a:tc>
                  <a:txBody>
                    <a:bodyPr/>
                    <a:lstStyle/>
                    <a:p>
                      <a:pPr marL="0" marR="0" algn="r">
                        <a:lnSpc>
                          <a:spcPct val="115000"/>
                        </a:lnSpc>
                        <a:spcBef>
                          <a:spcPts val="0"/>
                        </a:spcBef>
                        <a:spcAft>
                          <a:spcPts val="0"/>
                        </a:spcAft>
                      </a:pPr>
                      <a:r>
                        <a:rPr lang="en-US" sz="1100" dirty="0" smtClean="0">
                          <a:ln>
                            <a:solidFill>
                              <a:schemeClr val="tx1"/>
                            </a:solidFill>
                          </a:ln>
                          <a:solidFill>
                            <a:srgbClr val="0070C0"/>
                          </a:solidFill>
                          <a:latin typeface="Calibri"/>
                          <a:ea typeface="Times New Roman"/>
                          <a:cs typeface="Times New Roman"/>
                        </a:rPr>
                        <a:t> </a:t>
                      </a:r>
                      <a:endParaRPr lang="en-US" sz="1100" dirty="0">
                        <a:ln>
                          <a:solidFill>
                            <a:schemeClr val="tx1"/>
                          </a:solidFill>
                        </a:ln>
                        <a:latin typeface="Calibri"/>
                        <a:ea typeface="Calibri"/>
                        <a:cs typeface="Times New Roman"/>
                      </a:endParaRPr>
                    </a:p>
                  </a:txBody>
                  <a:tcPr marL="68580" marR="68580" marT="0" marB="0"/>
                </a:tc>
              </a:tr>
            </a:tbl>
          </a:graphicData>
        </a:graphic>
      </p:graphicFrame>
      <p:sp>
        <p:nvSpPr>
          <p:cNvPr id="3" name="Left Arrow 2"/>
          <p:cNvSpPr/>
          <p:nvPr/>
        </p:nvSpPr>
        <p:spPr>
          <a:xfrm>
            <a:off x="6781800" y="4160982"/>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0B875B05-EBB7-4B44-80B4-14C580CB3000}" type="slidenum">
              <a:rPr lang="en-US" smtClean="0"/>
              <a:pPr/>
              <a:t>9</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1654</TotalTime>
  <Words>1705</Words>
  <Application>Microsoft Office PowerPoint</Application>
  <PresentationFormat>On-screen Show (4:3)</PresentationFormat>
  <Paragraphs>286</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OTE Building PMG Report 03/17/2011 </vt:lpstr>
      <vt:lpstr>Overall Project Summary Status: </vt:lpstr>
      <vt:lpstr>Overall Project Summary Status: </vt:lpstr>
      <vt:lpstr> Table of Recommendations – Corrective Action Plan (no changes this month)</vt:lpstr>
      <vt:lpstr>C A P</vt:lpstr>
      <vt:lpstr>PowerPoint Presentation</vt:lpstr>
      <vt:lpstr>PowerPoint Presentation</vt:lpstr>
      <vt:lpstr>Fiscal – EDI Professional Services </vt:lpstr>
      <vt:lpstr> Schedule Resource loaded schedule in progress </vt:lpstr>
      <vt:lpstr>External Milestones</vt:lpstr>
      <vt:lpstr>Risk Management External Risk Status</vt:lpstr>
      <vt:lpstr>Risk Management External Risk Status</vt:lpstr>
      <vt:lpstr>Risk Management External Risk Status</vt:lpstr>
      <vt:lpstr>Risk Management Internal Risk Status</vt:lpstr>
      <vt:lpstr>Risk Management Internal Risk Status</vt:lpstr>
      <vt:lpstr>PowerPoint Presentation</vt:lpstr>
      <vt:lpstr>PowerPoint Presentation</vt:lpstr>
      <vt:lpstr>PowerPoint Presentation</vt:lpstr>
      <vt:lpstr>Risk Management Internal Risk Status</vt:lpstr>
      <vt:lpstr>Procurements</vt:lpstr>
      <vt:lpstr>Labor Resources </vt:lpstr>
      <vt:lpstr>Change Request  </vt:lpstr>
      <vt:lpstr>Issues</vt:lpstr>
      <vt:lpstr>Issues</vt:lpstr>
      <vt:lpstr>Issues</vt:lpstr>
      <vt:lpstr>Look Ahead</vt:lpstr>
    </vt:vector>
  </TitlesOfParts>
  <Company>Fermi National Accelerator Laboratory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OTE Building PMG Report 11/29/10</dc:title>
  <dc:creator>Rhonda Merchut</dc:creator>
  <cp:lastModifiedBy>Rhonda Merchut</cp:lastModifiedBy>
  <cp:revision>78</cp:revision>
  <cp:lastPrinted>2011-03-16T19:23:13Z</cp:lastPrinted>
  <dcterms:created xsi:type="dcterms:W3CDTF">2010-11-29T18:55:41Z</dcterms:created>
  <dcterms:modified xsi:type="dcterms:W3CDTF">2011-03-16T20:49:59Z</dcterms:modified>
</cp:coreProperties>
</file>