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31"/>
  </p:notesMasterIdLst>
  <p:handoutMasterIdLst>
    <p:handoutMasterId r:id="rId32"/>
  </p:handoutMasterIdLst>
  <p:sldIdLst>
    <p:sldId id="643" r:id="rId2"/>
    <p:sldId id="498" r:id="rId3"/>
    <p:sldId id="497" r:id="rId4"/>
    <p:sldId id="597" r:id="rId5"/>
    <p:sldId id="514" r:id="rId6"/>
    <p:sldId id="515" r:id="rId7"/>
    <p:sldId id="706" r:id="rId8"/>
    <p:sldId id="707" r:id="rId9"/>
    <p:sldId id="708" r:id="rId10"/>
    <p:sldId id="713" r:id="rId11"/>
    <p:sldId id="709" r:id="rId12"/>
    <p:sldId id="710" r:id="rId13"/>
    <p:sldId id="711" r:id="rId14"/>
    <p:sldId id="536" r:id="rId15"/>
    <p:sldId id="661" r:id="rId16"/>
    <p:sldId id="721" r:id="rId17"/>
    <p:sldId id="712" r:id="rId18"/>
    <p:sldId id="702" r:id="rId19"/>
    <p:sldId id="683" r:id="rId20"/>
    <p:sldId id="684" r:id="rId21"/>
    <p:sldId id="685" r:id="rId22"/>
    <p:sldId id="686" r:id="rId23"/>
    <p:sldId id="687" r:id="rId24"/>
    <p:sldId id="676" r:id="rId25"/>
    <p:sldId id="677" r:id="rId26"/>
    <p:sldId id="718" r:id="rId27"/>
    <p:sldId id="719" r:id="rId28"/>
    <p:sldId id="720" r:id="rId29"/>
    <p:sldId id="717" r:id="rId30"/>
  </p:sldIdLst>
  <p:sldSz cx="9144000" cy="6858000" type="screen4x3"/>
  <p:notesSz cx="6997700" cy="92837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000000"/>
    <a:srgbClr val="00FFFF"/>
    <a:srgbClr val="FF6600"/>
    <a:srgbClr val="FFCC99"/>
    <a:srgbClr val="FF0000"/>
    <a:srgbClr val="CC0000"/>
    <a:srgbClr val="0033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3658" autoAdjust="0"/>
    <p:restoredTop sz="94518" autoAdjust="0"/>
  </p:normalViewPr>
  <p:slideViewPr>
    <p:cSldViewPr snapToGrid="0" snapToObjects="1">
      <p:cViewPr>
        <p:scale>
          <a:sx n="60" d="100"/>
          <a:sy n="60" d="100"/>
        </p:scale>
        <p:origin x="-2174" y="-998"/>
      </p:cViewPr>
      <p:guideLst>
        <p:guide orient="horz" pos="2154"/>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58" d="100"/>
          <a:sy n="58" d="100"/>
        </p:scale>
        <p:origin x="-1812" y="-7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E13713A8-BD80-408B-9D30-7DD919B03528}" type="datetimeFigureOut">
              <a:rPr lang="en-US" smtClean="0"/>
              <a:t>6/3/2011</a:t>
            </a:fld>
            <a:endParaRPr lang="en-US"/>
          </a:p>
        </p:txBody>
      </p:sp>
      <p:sp>
        <p:nvSpPr>
          <p:cNvPr id="4" name="Footer Placeholder 3"/>
          <p:cNvSpPr>
            <a:spLocks noGrp="1"/>
          </p:cNvSpPr>
          <p:nvPr>
            <p:ph type="ftr" sz="quarter" idx="2"/>
          </p:nvPr>
        </p:nvSpPr>
        <p:spPr>
          <a:xfrm>
            <a:off x="0" y="88185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18563"/>
            <a:ext cx="3032125" cy="463550"/>
          </a:xfrm>
          <a:prstGeom prst="rect">
            <a:avLst/>
          </a:prstGeom>
        </p:spPr>
        <p:txBody>
          <a:bodyPr vert="horz" lIns="91440" tIns="45720" rIns="91440" bIns="45720" rtlCol="0" anchor="b"/>
          <a:lstStyle>
            <a:lvl1pPr algn="r">
              <a:defRPr sz="1200"/>
            </a:lvl1pPr>
          </a:lstStyle>
          <a:p>
            <a:fld id="{7FBF1543-7570-42CA-A5BE-69C12C3677C4}" type="slidenum">
              <a:rPr lang="en-US" smtClean="0"/>
              <a:t>‹#›</a:t>
            </a:fld>
            <a:endParaRPr lang="en-US"/>
          </a:p>
        </p:txBody>
      </p:sp>
    </p:spTree>
    <p:extLst>
      <p:ext uri="{BB962C8B-B14F-4D97-AF65-F5344CB8AC3E}">
        <p14:creationId xmlns:p14="http://schemas.microsoft.com/office/powerpoint/2010/main" val="4120043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299" name="Rectangle 3"/>
          <p:cNvSpPr>
            <a:spLocks noGrp="1" noChangeArrowheads="1"/>
          </p:cNvSpPr>
          <p:nvPr>
            <p:ph type="dt" idx="1"/>
          </p:nvPr>
        </p:nvSpPr>
        <p:spPr bwMode="auto">
          <a:xfrm>
            <a:off x="3965363"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33027" y="4409758"/>
            <a:ext cx="5131647" cy="417766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303" name="Rectangle 7"/>
          <p:cNvSpPr>
            <a:spLocks noGrp="1" noChangeArrowheads="1"/>
          </p:cNvSpPr>
          <p:nvPr>
            <p:ph type="sldNum" sz="quarter" idx="5"/>
          </p:nvPr>
        </p:nvSpPr>
        <p:spPr bwMode="auto">
          <a:xfrm>
            <a:off x="3965363"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fld id="{DA63D670-C841-461E-B38E-D81B5C00E991}" type="slidenum">
              <a:rPr lang="en-US"/>
              <a:pPr>
                <a:defRPr/>
              </a:pPr>
              <a:t>‹#›</a:t>
            </a:fld>
            <a:endParaRPr lang="en-US" dirty="0"/>
          </a:p>
        </p:txBody>
      </p:sp>
    </p:spTree>
    <p:extLst>
      <p:ext uri="{BB962C8B-B14F-4D97-AF65-F5344CB8AC3E}">
        <p14:creationId xmlns:p14="http://schemas.microsoft.com/office/powerpoint/2010/main" val="9714302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4996" name="Slide Number Placeholder 3"/>
          <p:cNvSpPr>
            <a:spLocks noGrp="1"/>
          </p:cNvSpPr>
          <p:nvPr>
            <p:ph type="sldNum" sz="quarter" idx="5"/>
          </p:nvPr>
        </p:nvSpPr>
        <p:spPr/>
        <p:txBody>
          <a:bodyPr/>
          <a:lstStyle/>
          <a:p>
            <a:pPr>
              <a:defRPr/>
            </a:pPr>
            <a:fld id="{368667E3-B052-4731-82B3-B3C652A59157}" type="slidenum">
              <a:rPr lang="en-US" smtClean="0"/>
              <a:pPr>
                <a:defRPr/>
              </a:pPr>
              <a:t>29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dirty="0">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400"/>
            </a:lvl1pPr>
          </a:lstStyle>
          <a:p>
            <a:r>
              <a:rPr lang="en-US"/>
              <a:t>Click to edit Master 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Institutional Review, June 6th,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F345EE62-ED88-4173-8B27-8F4EB9CE5A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03200"/>
            <a:ext cx="1724025" cy="5441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57338" y="203200"/>
            <a:ext cx="5024437" cy="5441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Institutional Review, June 6th,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E810157E-72B2-4F55-BBC8-AFB56B89D1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Institutional Review, June 6th,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5800" y="1295400"/>
            <a:ext cx="7772400" cy="0"/>
          </a:xfrm>
          <a:prstGeom prst="line">
            <a:avLst/>
          </a:prstGeom>
          <a:noFill/>
          <a:ln w="25400">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sp>
        <p:nvSpPr>
          <p:cNvPr id="5" name="Line 8"/>
          <p:cNvSpPr>
            <a:spLocks noChangeShapeType="1"/>
          </p:cNvSpPr>
          <p:nvPr/>
        </p:nvSpPr>
        <p:spPr bwMode="auto">
          <a:xfrm>
            <a:off x="685800" y="6400800"/>
            <a:ext cx="7772400" cy="0"/>
          </a:xfrm>
          <a:prstGeom prst="line">
            <a:avLst/>
          </a:prstGeom>
          <a:noFill/>
          <a:ln w="9525">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pic>
        <p:nvPicPr>
          <p:cNvPr id="6" name="Picture 6" descr="fermilogo"/>
          <p:cNvPicPr>
            <a:picLocks noChangeAspect="1" noChangeArrowheads="1"/>
          </p:cNvPicPr>
          <p:nvPr userDrawn="1"/>
        </p:nvPicPr>
        <p:blipFill>
          <a:blip r:embed="rId2" cstate="print"/>
          <a:srcRect/>
          <a:stretch>
            <a:fillRect/>
          </a:stretch>
        </p:blipFill>
        <p:spPr bwMode="auto">
          <a:xfrm>
            <a:off x="7493000" y="304800"/>
            <a:ext cx="965200" cy="9652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smtClean="0"/>
              <a:t>P. Oddone,  DOE Institutional Review, June 6th,  2011</a:t>
            </a:r>
            <a:endParaRPr lang="en-US" sz="1200" dirty="0"/>
          </a:p>
        </p:txBody>
      </p:sp>
      <p:sp>
        <p:nvSpPr>
          <p:cNvPr id="5" name="Rectangle 17"/>
          <p:cNvSpPr>
            <a:spLocks noGrp="1" noChangeArrowheads="1"/>
          </p:cNvSpPr>
          <p:nvPr>
            <p:ph type="sldNum" sz="quarter" idx="11"/>
          </p:nvPr>
        </p:nvSpPr>
        <p:spPr/>
        <p:txBody>
          <a:bodyPr/>
          <a:lstStyle>
            <a:lvl1pPr>
              <a:defRPr/>
            </a:lvl1pPr>
          </a:lstStyle>
          <a:p>
            <a:pPr>
              <a:defRPr/>
            </a:pPr>
            <a:fld id="{DD335B24-A5D2-4BBF-9E7F-0C9CC4A20CBD}"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Institutional Review, June 6th,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D2D8E96C-89C8-4115-B502-E8A273FC030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Institutional Review, June 6th,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7A8D854-33E8-4529-AFFE-ECD716F5A45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P. Oddone,  DOE Institutional Review, June 6th,  2011</a:t>
            </a:r>
            <a:endParaRPr lang="en-US" sz="1200" dirty="0"/>
          </a:p>
        </p:txBody>
      </p:sp>
      <p:sp>
        <p:nvSpPr>
          <p:cNvPr id="8" name="Rectangle 17"/>
          <p:cNvSpPr>
            <a:spLocks noGrp="1" noChangeArrowheads="1"/>
          </p:cNvSpPr>
          <p:nvPr>
            <p:ph type="sldNum" sz="quarter" idx="11"/>
          </p:nvPr>
        </p:nvSpPr>
        <p:spPr>
          <a:ln/>
        </p:spPr>
        <p:txBody>
          <a:bodyPr/>
          <a:lstStyle>
            <a:lvl1pPr>
              <a:defRPr/>
            </a:lvl1pPr>
          </a:lstStyle>
          <a:p>
            <a:pPr>
              <a:defRPr/>
            </a:pPr>
            <a:fld id="{5BFC6DA6-91F6-426D-A145-7504F12760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xfrm>
            <a:off x="2832433" y="6305550"/>
            <a:ext cx="4707355" cy="457200"/>
          </a:xfrm>
          <a:ln/>
        </p:spPr>
        <p:txBody>
          <a:bodyPr/>
          <a:lstStyle>
            <a:lvl1pPr>
              <a:defRPr/>
            </a:lvl1pPr>
          </a:lstStyle>
          <a:p>
            <a:pPr>
              <a:defRPr/>
            </a:pPr>
            <a:r>
              <a:rPr lang="en-US" smtClean="0"/>
              <a:t>P. Oddone,  DOE Institutional Review, June 6th,  2011</a:t>
            </a:r>
            <a:endParaRPr lang="en-US" sz="1200" dirty="0"/>
          </a:p>
        </p:txBody>
      </p:sp>
      <p:sp>
        <p:nvSpPr>
          <p:cNvPr id="4" name="Rectangle 17"/>
          <p:cNvSpPr>
            <a:spLocks noGrp="1" noChangeArrowheads="1"/>
          </p:cNvSpPr>
          <p:nvPr>
            <p:ph type="sldNum" sz="quarter" idx="11"/>
          </p:nvPr>
        </p:nvSpPr>
        <p:spPr>
          <a:ln/>
        </p:spPr>
        <p:txBody>
          <a:bodyPr/>
          <a:lstStyle>
            <a:lvl1pPr>
              <a:defRPr/>
            </a:lvl1pPr>
          </a:lstStyle>
          <a:p>
            <a:pPr>
              <a:defRPr/>
            </a:pPr>
            <a:fld id="{35B77CE8-6CCD-40BE-BE5B-35486880A51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P. Oddone,  DOE Institutional Review, June 6th,  2011</a:t>
            </a:r>
            <a:endParaRPr lang="en-US" sz="1200" dirty="0"/>
          </a:p>
        </p:txBody>
      </p:sp>
      <p:sp>
        <p:nvSpPr>
          <p:cNvPr id="3" name="Rectangle 17"/>
          <p:cNvSpPr>
            <a:spLocks noGrp="1" noChangeArrowheads="1"/>
          </p:cNvSpPr>
          <p:nvPr>
            <p:ph type="sldNum" sz="quarter" idx="11"/>
          </p:nvPr>
        </p:nvSpPr>
        <p:spPr>
          <a:ln/>
        </p:spPr>
        <p:txBody>
          <a:bodyPr/>
          <a:lstStyle>
            <a:lvl1pPr>
              <a:defRPr/>
            </a:lvl1pPr>
          </a:lstStyle>
          <a:p>
            <a:pPr>
              <a:defRPr/>
            </a:pPr>
            <a:fld id="{4EE63935-E45B-46A4-BFD3-287CB7A07C9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Institutional Review, June 6th,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EA1EAC21-27E2-441C-BD22-211A29FDE63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Institutional Review, June 6th,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3AD108CD-BAB9-4798-B14D-0F76E02C4BC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050" name="Picture 24" descr="Fermi_Blue_subpage"/>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800349" y="6305550"/>
            <a:ext cx="4739439"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dirty="0" smtClean="0"/>
              <a:t>P. </a:t>
            </a:r>
            <a:r>
              <a:rPr lang="en-US" smtClean="0"/>
              <a:t>Oddone,  DOE Institutional Review, June 6</a:t>
            </a:r>
            <a:r>
              <a:rPr lang="en-US" baseline="30000" smtClean="0"/>
              <a:t>th</a:t>
            </a:r>
            <a:r>
              <a:rPr lang="en-US" smtClean="0"/>
              <a:t>,  2011</a:t>
            </a:r>
            <a:endParaRPr lang="en-US" sz="1200"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8718B7D7-3FFB-4269-A6DA-DD16FBE07F8E}" type="slidenum">
              <a:rPr lang="en-US"/>
              <a:pPr>
                <a:defRPr/>
              </a:pPr>
              <a:t>‹#›</a:t>
            </a:fld>
            <a:endParaRPr lang="en-US" dirty="0"/>
          </a:p>
        </p:txBody>
      </p:sp>
      <p:sp>
        <p:nvSpPr>
          <p:cNvPr id="2053" name="Rectangle 25"/>
          <p:cNvSpPr>
            <a:spLocks noGrp="1" noChangeArrowheads="1"/>
          </p:cNvSpPr>
          <p:nvPr>
            <p:ph type="title"/>
          </p:nvPr>
        </p:nvSpPr>
        <p:spPr bwMode="auto">
          <a:xfrm>
            <a:off x="1557338" y="2032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26"/>
          <p:cNvSpPr>
            <a:spLocks noGrp="1" noChangeArrowheads="1"/>
          </p:cNvSpPr>
          <p:nvPr>
            <p:ph type="body" idx="1"/>
          </p:nvPr>
        </p:nvSpPr>
        <p:spPr bwMode="auto">
          <a:xfrm>
            <a:off x="1600200" y="153035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6"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326" y="1292114"/>
            <a:ext cx="6051095" cy="4809126"/>
          </a:xfrm>
          <a:prstGeom prst="rect">
            <a:avLst/>
          </a:prstGeom>
        </p:spPr>
      </p:pic>
      <p:sp>
        <p:nvSpPr>
          <p:cNvPr id="6147" name="Rectangle 4"/>
          <p:cNvSpPr>
            <a:spLocks noGrp="1" noChangeArrowheads="1"/>
          </p:cNvSpPr>
          <p:nvPr>
            <p:ph type="ctrTitle"/>
          </p:nvPr>
        </p:nvSpPr>
        <p:spPr>
          <a:xfrm>
            <a:off x="1457326" y="-134268"/>
            <a:ext cx="6705600" cy="1200150"/>
          </a:xfrm>
        </p:spPr>
        <p:txBody>
          <a:bodyPr/>
          <a:lstStyle/>
          <a:p>
            <a:pPr algn="ctr" eaLnBrk="1" hangingPunct="1"/>
            <a:r>
              <a:rPr lang="en-US" sz="3200" dirty="0" err="1" smtClean="0"/>
              <a:t>Fermilab</a:t>
            </a:r>
            <a:r>
              <a:rPr lang="en-US" sz="3200" dirty="0" smtClean="0"/>
              <a:t> in Transition</a:t>
            </a:r>
            <a:r>
              <a:rPr lang="en-US" sz="1600" dirty="0" smtClean="0"/>
              <a:t>  </a:t>
            </a:r>
            <a:r>
              <a:rPr lang="en-US" sz="1600" dirty="0"/>
              <a:t/>
            </a:r>
            <a:br>
              <a:rPr lang="en-US" sz="1600" dirty="0"/>
            </a:br>
            <a:r>
              <a:rPr lang="en-US" sz="1600" dirty="0" smtClean="0"/>
              <a:t>DOE Institutional</a:t>
            </a:r>
            <a:r>
              <a:rPr lang="en-US" sz="1600" dirty="0" smtClean="0"/>
              <a:t> Review, June 6</a:t>
            </a:r>
            <a:r>
              <a:rPr lang="en-US" sz="1600" baseline="30000" dirty="0" smtClean="0"/>
              <a:t>th</a:t>
            </a:r>
            <a:r>
              <a:rPr lang="en-US" sz="1600" dirty="0" smtClean="0"/>
              <a:t>, 2011 </a:t>
            </a:r>
            <a:endParaRPr lang="en-US" sz="1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7252"/>
            <a:ext cx="8186739" cy="1143000"/>
          </a:xfrm>
        </p:spPr>
        <p:txBody>
          <a:bodyPr/>
          <a:lstStyle/>
          <a:p>
            <a:r>
              <a:rPr lang="en-US" b="1" dirty="0" smtClean="0"/>
              <a:t>Energy frontier: the legendary </a:t>
            </a:r>
            <a:r>
              <a:rPr lang="en-US" b="1" dirty="0" err="1" smtClean="0"/>
              <a:t>Tevatron</a:t>
            </a:r>
            <a:r>
              <a:rPr lang="en-US" b="1" dirty="0" smtClean="0"/>
              <a:t> </a:t>
            </a:r>
            <a:endParaRPr lang="en-US" sz="3200" b="1" dirty="0"/>
          </a:p>
        </p:txBody>
      </p:sp>
      <p:sp>
        <p:nvSpPr>
          <p:cNvPr id="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smtClean="0">
                <a:solidFill>
                  <a:srgbClr val="FFFFFF"/>
                </a:solidFill>
              </a:rPr>
              <a:t>P. Oddone,  DOE Institutional Review, June 6th,  2011</a:t>
            </a:r>
            <a:endParaRPr lang="en-US" sz="1200" dirty="0" smtClean="0">
              <a:solidFill>
                <a:srgbClr val="FFFFFF"/>
              </a:solidFill>
            </a:endParaRPr>
          </a:p>
        </p:txBody>
      </p:sp>
      <p:sp>
        <p:nvSpPr>
          <p:cNvPr id="4" name="Slide Number Placeholder 3"/>
          <p:cNvSpPr>
            <a:spLocks noGrp="1"/>
          </p:cNvSpPr>
          <p:nvPr>
            <p:ph type="sldNum" sz="quarter" idx="11"/>
          </p:nvPr>
        </p:nvSpPr>
        <p:spPr/>
        <p:txBody>
          <a:bodyPr/>
          <a:lstStyle/>
          <a:p>
            <a:pPr>
              <a:defRPr/>
            </a:pPr>
            <a:fld id="{CCBA97B7-8AF9-4904-B4B5-EE14A07C5722}" type="slidenum">
              <a:rPr lang="en-US" smtClean="0"/>
              <a:pPr>
                <a:defRPr/>
              </a:pPr>
              <a:t>10</a:t>
            </a:fld>
            <a:endParaRPr lang="en-US"/>
          </a:p>
        </p:txBody>
      </p:sp>
      <p:grpSp>
        <p:nvGrpSpPr>
          <p:cNvPr id="3" name="Group 2"/>
          <p:cNvGrpSpPr/>
          <p:nvPr/>
        </p:nvGrpSpPr>
        <p:grpSpPr>
          <a:xfrm>
            <a:off x="228599" y="881740"/>
            <a:ext cx="8763000" cy="5493652"/>
            <a:chOff x="228599" y="990600"/>
            <a:chExt cx="8763000" cy="5493652"/>
          </a:xfrm>
        </p:grpSpPr>
        <p:sp>
          <p:nvSpPr>
            <p:cNvPr id="6" name="Freeform 5"/>
            <p:cNvSpPr/>
            <p:nvPr/>
          </p:nvSpPr>
          <p:spPr>
            <a:xfrm>
              <a:off x="228599" y="997852"/>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kern="1200" dirty="0" smtClean="0"/>
                <a:t>Accelerator Innovations</a:t>
              </a:r>
            </a:p>
            <a:p>
              <a:pPr marL="114300" lvl="1" indent="-114300" algn="l" defTabSz="622300">
                <a:lnSpc>
                  <a:spcPct val="90000"/>
                </a:lnSpc>
                <a:spcBef>
                  <a:spcPct val="0"/>
                </a:spcBef>
                <a:spcAft>
                  <a:spcPct val="15000"/>
                </a:spcAft>
                <a:buChar char="••"/>
              </a:pPr>
              <a:r>
                <a:rPr lang="en-US" sz="1400" kern="1200" dirty="0" smtClean="0"/>
                <a:t>First major SC synchrotron</a:t>
              </a:r>
              <a:endParaRPr lang="en-US" sz="1400" kern="1200" dirty="0"/>
            </a:p>
            <a:p>
              <a:pPr marL="114300" lvl="1" indent="-114300" algn="l" defTabSz="622300">
                <a:lnSpc>
                  <a:spcPct val="90000"/>
                </a:lnSpc>
                <a:spcBef>
                  <a:spcPct val="0"/>
                </a:spcBef>
                <a:spcAft>
                  <a:spcPct val="15000"/>
                </a:spcAft>
                <a:buChar char="••"/>
              </a:pPr>
              <a:r>
                <a:rPr lang="en-US" sz="1400" kern="1200" dirty="0" smtClean="0"/>
                <a:t>Industrial production of SC cable (MRI)</a:t>
              </a:r>
              <a:endParaRPr lang="en-US" sz="1400" kern="1200" dirty="0"/>
            </a:p>
            <a:p>
              <a:pPr marL="114300" lvl="1" indent="-114300" algn="l" defTabSz="622300">
                <a:lnSpc>
                  <a:spcPct val="90000"/>
                </a:lnSpc>
                <a:spcBef>
                  <a:spcPct val="0"/>
                </a:spcBef>
                <a:spcAft>
                  <a:spcPct val="15000"/>
                </a:spcAft>
                <a:buChar char="••"/>
              </a:pPr>
              <a:r>
                <a:rPr lang="en-US" sz="1400" kern="1200" dirty="0" smtClean="0"/>
                <a:t>Electron cooling</a:t>
              </a:r>
              <a:endParaRPr lang="en-US" sz="1400" kern="1200" dirty="0"/>
            </a:p>
            <a:p>
              <a:pPr marL="114300" lvl="1" indent="-114300" algn="l" defTabSz="622300">
                <a:lnSpc>
                  <a:spcPct val="90000"/>
                </a:lnSpc>
                <a:spcBef>
                  <a:spcPct val="0"/>
                </a:spcBef>
                <a:spcAft>
                  <a:spcPct val="15000"/>
                </a:spcAft>
                <a:buChar char="••"/>
              </a:pPr>
              <a:r>
                <a:rPr lang="en-US" sz="1400" kern="1200" dirty="0" smtClean="0"/>
                <a:t>New RF manipulation techniques</a:t>
              </a:r>
              <a:endParaRPr lang="en-US" sz="1400" kern="1200" dirty="0"/>
            </a:p>
          </p:txBody>
        </p:sp>
        <p:sp>
          <p:nvSpPr>
            <p:cNvPr id="9" name="Freeform 8"/>
            <p:cNvSpPr/>
            <p:nvPr/>
          </p:nvSpPr>
          <p:spPr>
            <a:xfrm>
              <a:off x="1991469"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61385"/>
                <a:satOff val="-5397"/>
                <a:lumOff val="5000"/>
                <a:alphaOff val="0"/>
              </a:schemeClr>
            </a:fillRef>
            <a:effectRef idx="0">
              <a:schemeClr val="accent2">
                <a:hueOff val="61385"/>
                <a:satOff val="-5397"/>
                <a:lumOff val="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Detector innovations</a:t>
              </a:r>
              <a:endParaRPr lang="en-US" sz="1800" b="1" kern="1200" dirty="0"/>
            </a:p>
            <a:p>
              <a:pPr marL="114300" lvl="1" indent="-114300" algn="l" defTabSz="622300">
                <a:lnSpc>
                  <a:spcPct val="90000"/>
                </a:lnSpc>
                <a:spcBef>
                  <a:spcPct val="0"/>
                </a:spcBef>
                <a:spcAft>
                  <a:spcPct val="15000"/>
                </a:spcAft>
                <a:buChar char="••"/>
              </a:pPr>
              <a:r>
                <a:rPr lang="en-US" sz="1400" kern="1200" dirty="0" smtClean="0"/>
                <a:t>Silicon vertex detectors in hadron environment</a:t>
              </a:r>
            </a:p>
            <a:p>
              <a:pPr marL="114300" lvl="1" indent="-114300" algn="l" defTabSz="622300">
                <a:lnSpc>
                  <a:spcPct val="90000"/>
                </a:lnSpc>
                <a:spcBef>
                  <a:spcPct val="0"/>
                </a:spcBef>
                <a:spcAft>
                  <a:spcPct val="15000"/>
                </a:spcAft>
                <a:buChar char="••"/>
              </a:pPr>
              <a:r>
                <a:rPr lang="en-US" sz="1400" dirty="0" smtClean="0"/>
                <a:t>LAr-U238 hadron </a:t>
              </a:r>
              <a:r>
                <a:rPr lang="en-US" sz="1400" dirty="0" err="1" smtClean="0"/>
                <a:t>calorimetry</a:t>
              </a:r>
              <a:endParaRPr lang="en-US" sz="1400" dirty="0" smtClean="0"/>
            </a:p>
            <a:p>
              <a:pPr marL="114300" lvl="1" indent="-114300" algn="l" defTabSz="622300">
                <a:lnSpc>
                  <a:spcPct val="90000"/>
                </a:lnSpc>
                <a:spcBef>
                  <a:spcPct val="0"/>
                </a:spcBef>
                <a:spcAft>
                  <a:spcPct val="15000"/>
                </a:spcAft>
                <a:buChar char="••"/>
              </a:pPr>
              <a:r>
                <a:rPr lang="en-US" sz="1400" dirty="0" smtClean="0"/>
                <a:t>Advanced triggering</a:t>
              </a:r>
              <a:endParaRPr lang="en-US" sz="1300" kern="1200" dirty="0"/>
            </a:p>
          </p:txBody>
        </p:sp>
        <p:sp>
          <p:nvSpPr>
            <p:cNvPr id="11" name="Freeform 10"/>
            <p:cNvSpPr/>
            <p:nvPr/>
          </p:nvSpPr>
          <p:spPr>
            <a:xfrm>
              <a:off x="3754338"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22771"/>
                <a:satOff val="-10794"/>
                <a:lumOff val="10000"/>
                <a:alphaOff val="0"/>
              </a:schemeClr>
            </a:fillRef>
            <a:effectRef idx="0">
              <a:schemeClr val="accent2">
                <a:hueOff val="122771"/>
                <a:satOff val="-10794"/>
                <a:lumOff val="1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Analysis </a:t>
              </a:r>
              <a:r>
                <a:rPr lang="en-US" sz="1800" b="1" kern="1200" dirty="0" smtClean="0"/>
                <a:t>Innovations</a:t>
              </a:r>
            </a:p>
            <a:p>
              <a:pPr marL="114300" lvl="1" indent="-114300" algn="l" defTabSz="622300">
                <a:lnSpc>
                  <a:spcPct val="90000"/>
                </a:lnSpc>
                <a:spcBef>
                  <a:spcPct val="0"/>
                </a:spcBef>
                <a:spcAft>
                  <a:spcPct val="15000"/>
                </a:spcAft>
                <a:buChar char="••"/>
              </a:pPr>
              <a:r>
                <a:rPr lang="en-US" sz="1400" dirty="0" smtClean="0"/>
                <a:t>Data mining from Petabytes of data</a:t>
              </a:r>
            </a:p>
            <a:p>
              <a:pPr marL="114300" lvl="1" indent="-114300" algn="l" defTabSz="622300">
                <a:lnSpc>
                  <a:spcPct val="90000"/>
                </a:lnSpc>
                <a:spcBef>
                  <a:spcPct val="0"/>
                </a:spcBef>
                <a:spcAft>
                  <a:spcPct val="15000"/>
                </a:spcAft>
                <a:buChar char="••"/>
              </a:pPr>
              <a:r>
                <a:rPr lang="en-US" sz="1400" dirty="0" smtClean="0"/>
                <a:t>Use of </a:t>
              </a:r>
              <a:r>
                <a:rPr lang="en-US" sz="1400" dirty="0"/>
                <a:t>n</a:t>
              </a:r>
              <a:r>
                <a:rPr lang="en-US" sz="1400" kern="1200" dirty="0" smtClean="0"/>
                <a:t>eural networks, boosted decision trees</a:t>
              </a:r>
            </a:p>
            <a:p>
              <a:pPr marL="114300" lvl="1" indent="-114300" algn="l" defTabSz="622300">
                <a:lnSpc>
                  <a:spcPct val="90000"/>
                </a:lnSpc>
                <a:spcBef>
                  <a:spcPct val="0"/>
                </a:spcBef>
                <a:spcAft>
                  <a:spcPct val="15000"/>
                </a:spcAft>
                <a:buChar char="••"/>
              </a:pPr>
              <a:r>
                <a:rPr lang="en-US" sz="1400" dirty="0" smtClean="0"/>
                <a:t>Major impact on LHC planning and developing</a:t>
              </a:r>
            </a:p>
            <a:p>
              <a:pPr marL="114300" lvl="1" indent="-114300" algn="l" defTabSz="622300">
                <a:lnSpc>
                  <a:spcPct val="90000"/>
                </a:lnSpc>
                <a:spcBef>
                  <a:spcPct val="0"/>
                </a:spcBef>
                <a:spcAft>
                  <a:spcPct val="15000"/>
                </a:spcAft>
                <a:buChar char="••"/>
              </a:pPr>
              <a:r>
                <a:rPr lang="en-US" sz="1400" kern="1200" dirty="0" smtClean="0"/>
                <a:t>GRID pioneers</a:t>
              </a:r>
              <a:endParaRPr lang="en-US" sz="1400" kern="1200" dirty="0"/>
            </a:p>
          </p:txBody>
        </p:sp>
        <p:sp>
          <p:nvSpPr>
            <p:cNvPr id="13" name="Freeform 12"/>
            <p:cNvSpPr/>
            <p:nvPr/>
          </p:nvSpPr>
          <p:spPr>
            <a:xfrm>
              <a:off x="5517207"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a:effectLst/>
          </p:spPr>
          <p:style>
            <a:lnRef idx="2">
              <a:schemeClr val="lt1">
                <a:hueOff val="0"/>
                <a:satOff val="0"/>
                <a:lumOff val="0"/>
                <a:alphaOff val="0"/>
              </a:schemeClr>
            </a:lnRef>
            <a:fillRef idx="1">
              <a:schemeClr val="accent2">
                <a:hueOff val="184156"/>
                <a:satOff val="-16191"/>
                <a:lumOff val="15000"/>
                <a:alphaOff val="0"/>
              </a:schemeClr>
            </a:fillRef>
            <a:effectRef idx="0">
              <a:schemeClr val="accent2">
                <a:hueOff val="184156"/>
                <a:satOff val="-16191"/>
                <a:lumOff val="1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Major discoveries</a:t>
              </a:r>
              <a:endParaRPr lang="en-US" sz="1800" b="1" kern="1200" dirty="0"/>
            </a:p>
            <a:p>
              <a:pPr marL="114300" lvl="1" indent="-114300" algn="l" defTabSz="622300">
                <a:lnSpc>
                  <a:spcPct val="90000"/>
                </a:lnSpc>
                <a:spcBef>
                  <a:spcPct val="0"/>
                </a:spcBef>
                <a:spcAft>
                  <a:spcPct val="15000"/>
                </a:spcAft>
                <a:buChar char="••"/>
              </a:pPr>
              <a:r>
                <a:rPr lang="en-US" sz="1400" kern="1200" dirty="0" smtClean="0"/>
                <a:t>Top quark</a:t>
              </a:r>
            </a:p>
            <a:p>
              <a:pPr marL="114300" lvl="1" indent="-114300" algn="l" defTabSz="622300">
                <a:lnSpc>
                  <a:spcPct val="90000"/>
                </a:lnSpc>
                <a:spcBef>
                  <a:spcPct val="0"/>
                </a:spcBef>
                <a:spcAft>
                  <a:spcPct val="15000"/>
                </a:spcAft>
                <a:buChar char="••"/>
              </a:pPr>
              <a:r>
                <a:rPr lang="en-US" sz="1400" dirty="0" err="1" smtClean="0"/>
                <a:t>B</a:t>
              </a:r>
              <a:r>
                <a:rPr lang="en-US" sz="1400" baseline="-25000" dirty="0" err="1" smtClean="0"/>
                <a:t>s</a:t>
              </a:r>
              <a:r>
                <a:rPr lang="en-US" sz="1400" dirty="0" smtClean="0"/>
                <a:t> mixing</a:t>
              </a:r>
            </a:p>
            <a:p>
              <a:pPr marL="114300" lvl="1" indent="-114300" algn="l" defTabSz="622300">
                <a:lnSpc>
                  <a:spcPct val="90000"/>
                </a:lnSpc>
                <a:spcBef>
                  <a:spcPct val="0"/>
                </a:spcBef>
                <a:spcAft>
                  <a:spcPct val="15000"/>
                </a:spcAft>
                <a:buChar char="••"/>
              </a:pPr>
              <a:r>
                <a:rPr lang="en-US" sz="1400" dirty="0" smtClean="0"/>
                <a:t>Precision </a:t>
              </a:r>
              <a:r>
                <a:rPr lang="en-US" sz="1400" dirty="0"/>
                <a:t>W</a:t>
              </a:r>
              <a:r>
                <a:rPr lang="en-US" sz="1400" dirty="0" smtClean="0"/>
                <a:t> and Top mass </a:t>
              </a:r>
              <a:r>
                <a:rPr lang="en-US" sz="1400" dirty="0" smtClean="0">
                  <a:sym typeface="Wingdings" pitchFamily="2" charset="2"/>
                </a:rPr>
                <a:t> Higgs mass prediction</a:t>
              </a:r>
            </a:p>
            <a:p>
              <a:pPr marL="114300" lvl="1" indent="-114300" algn="l" defTabSz="622300">
                <a:lnSpc>
                  <a:spcPct val="90000"/>
                </a:lnSpc>
                <a:spcBef>
                  <a:spcPct val="0"/>
                </a:spcBef>
                <a:spcAft>
                  <a:spcPct val="15000"/>
                </a:spcAft>
                <a:buChar char="••"/>
              </a:pPr>
              <a:r>
                <a:rPr lang="en-US" sz="1400" kern="1200" dirty="0" smtClean="0">
                  <a:sym typeface="Wingdings" pitchFamily="2" charset="2"/>
                </a:rPr>
                <a:t>Direct Higgs searches</a:t>
              </a:r>
            </a:p>
            <a:p>
              <a:pPr marL="114300" lvl="1" indent="-114300" algn="l" defTabSz="622300">
                <a:lnSpc>
                  <a:spcPct val="90000"/>
                </a:lnSpc>
                <a:spcBef>
                  <a:spcPct val="0"/>
                </a:spcBef>
                <a:spcAft>
                  <a:spcPct val="15000"/>
                </a:spcAft>
                <a:buChar char="••"/>
              </a:pPr>
              <a:r>
                <a:rPr lang="en-US" sz="1400" dirty="0" smtClean="0">
                  <a:sym typeface="Wingdings" pitchFamily="2" charset="2"/>
                </a:rPr>
                <a:t>Ruled out many exotica</a:t>
              </a:r>
            </a:p>
          </p:txBody>
        </p:sp>
        <p:sp>
          <p:nvSpPr>
            <p:cNvPr id="15" name="Freeform 14"/>
            <p:cNvSpPr/>
            <p:nvPr/>
          </p:nvSpPr>
          <p:spPr>
            <a:xfrm>
              <a:off x="7280076"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245542"/>
                <a:satOff val="-21588"/>
                <a:lumOff val="20000"/>
                <a:alphaOff val="0"/>
              </a:schemeClr>
            </a:fillRef>
            <a:effectRef idx="0">
              <a:schemeClr val="accent2">
                <a:hueOff val="245542"/>
                <a:satOff val="-21588"/>
                <a:lumOff val="2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The next generation</a:t>
              </a:r>
              <a:endParaRPr lang="en-US" sz="1800" b="1" kern="1200" dirty="0"/>
            </a:p>
            <a:p>
              <a:pPr marL="114300" lvl="1" indent="-114300" algn="l" defTabSz="622300">
                <a:lnSpc>
                  <a:spcPct val="90000"/>
                </a:lnSpc>
                <a:spcBef>
                  <a:spcPct val="0"/>
                </a:spcBef>
                <a:spcAft>
                  <a:spcPct val="15000"/>
                </a:spcAft>
                <a:buChar char="••"/>
              </a:pPr>
              <a:r>
                <a:rPr lang="en-US" sz="1400" kern="1200" dirty="0" smtClean="0"/>
                <a:t>Fantastic training ground for next generation</a:t>
              </a:r>
            </a:p>
            <a:p>
              <a:pPr marL="114300" lvl="1" indent="-114300" algn="l" defTabSz="622300">
                <a:lnSpc>
                  <a:spcPct val="90000"/>
                </a:lnSpc>
                <a:spcBef>
                  <a:spcPct val="0"/>
                </a:spcBef>
                <a:spcAft>
                  <a:spcPct val="15000"/>
                </a:spcAft>
                <a:buChar char="••"/>
              </a:pPr>
              <a:r>
                <a:rPr lang="en-US" sz="1400" dirty="0" smtClean="0"/>
                <a:t>More than 500 </a:t>
              </a:r>
              <a:r>
                <a:rPr lang="en-US" sz="1400" dirty="0" err="1" smtClean="0"/>
                <a:t>Ph.D.s</a:t>
              </a:r>
              <a:endParaRPr lang="en-US" sz="1400" dirty="0" smtClean="0"/>
            </a:p>
            <a:p>
              <a:pPr marL="114300" lvl="1" indent="-114300" algn="l" defTabSz="622300">
                <a:lnSpc>
                  <a:spcPct val="90000"/>
                </a:lnSpc>
                <a:spcBef>
                  <a:spcPct val="0"/>
                </a:spcBef>
                <a:spcAft>
                  <a:spcPct val="15000"/>
                </a:spcAft>
                <a:buChar char="••"/>
              </a:pPr>
              <a:r>
                <a:rPr lang="en-US" sz="1400" kern="1200" dirty="0" smtClean="0"/>
                <a:t>Produced critical personnel for the next steps, especially LHC</a:t>
              </a:r>
              <a:endParaRPr lang="en-US" sz="1400" kern="1200" dirty="0"/>
            </a:p>
          </p:txBody>
        </p:sp>
      </p:gr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03" y="1137355"/>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452" y="1139058"/>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5936" y="1137124"/>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643" y="1116527"/>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0153" y="1107574"/>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9873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Gaps and roles: cosmic frontier</a:t>
            </a:r>
            <a:endParaRPr lang="en-US" dirty="0"/>
          </a:p>
        </p:txBody>
      </p:sp>
      <p:sp>
        <p:nvSpPr>
          <p:cNvPr id="3" name="Content Placeholder 2"/>
          <p:cNvSpPr>
            <a:spLocks noGrp="1"/>
          </p:cNvSpPr>
          <p:nvPr>
            <p:ph idx="1"/>
          </p:nvPr>
        </p:nvSpPr>
        <p:spPr>
          <a:xfrm>
            <a:off x="1545608" y="1339281"/>
            <a:ext cx="7188959" cy="4114800"/>
          </a:xfrm>
        </p:spPr>
        <p:txBody>
          <a:bodyPr/>
          <a:lstStyle/>
          <a:p>
            <a:r>
              <a:rPr lang="en-US" sz="2000" dirty="0" smtClean="0"/>
              <a:t>The principal connection to particle physics today: the nature of dark matter and dark energy</a:t>
            </a:r>
          </a:p>
          <a:p>
            <a:endParaRPr lang="en-US" sz="900" dirty="0" smtClean="0"/>
          </a:p>
          <a:p>
            <a:r>
              <a:rPr lang="en-US" sz="2000" dirty="0" smtClean="0"/>
              <a:t>Gap in the direct search for dark matter: get to  “zero—background” technology. Gap in understanding dark energy is establishment of time evolution of the acceleration: new major telescopes (ground and space)</a:t>
            </a:r>
          </a:p>
          <a:p>
            <a:endParaRPr lang="en-US" sz="900" dirty="0" smtClean="0"/>
          </a:p>
          <a:p>
            <a:r>
              <a:rPr lang="en-US" sz="2000" dirty="0" smtClean="0"/>
              <a:t>Fermilab strategy: establish scalable “zero-background” technology for dark matter.  Commission and exploit DES. Participate in future ground and space telescopes (the principal agencies are NSF and NASA, not DOE) </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Roles: cosmic frontier </a:t>
            </a:r>
          </a:p>
        </p:txBody>
      </p:sp>
      <p:sp>
        <p:nvSpPr>
          <p:cNvPr id="11267" name="Footer Placeholder 2"/>
          <p:cNvSpPr>
            <a:spLocks noGrp="1"/>
          </p:cNvSpPr>
          <p:nvPr>
            <p:ph type="ftr" sz="quarter" idx="10"/>
          </p:nvPr>
        </p:nvSpPr>
        <p:spPr>
          <a:noFill/>
        </p:spPr>
        <p:txBody>
          <a:bodyPr/>
          <a:lstStyle/>
          <a:p>
            <a:r>
              <a:rPr lang="en-US" smtClean="0"/>
              <a:t>P. Oddone,  DOE Institutional Review, June 6th,  2011</a:t>
            </a:r>
            <a:endParaRPr lang="en-US" smtClean="0"/>
          </a:p>
        </p:txBody>
      </p:sp>
      <p:sp>
        <p:nvSpPr>
          <p:cNvPr id="11268" name="Slide Number Placeholder 3"/>
          <p:cNvSpPr>
            <a:spLocks noGrp="1"/>
          </p:cNvSpPr>
          <p:nvPr>
            <p:ph type="sldNum" sz="quarter" idx="11"/>
          </p:nvPr>
        </p:nvSpPr>
        <p:spPr>
          <a:noFill/>
        </p:spPr>
        <p:txBody>
          <a:bodyPr/>
          <a:lstStyle/>
          <a:p>
            <a:fld id="{2F618CC6-ED79-4DD4-8224-4A099C0D56A0}" type="slidenum">
              <a:rPr lang="en-US" smtClean="0"/>
              <a:pPr/>
              <a:t>12</a:t>
            </a:fld>
            <a:endParaRPr lang="en-US" smtClean="0"/>
          </a:p>
        </p:txBody>
      </p:sp>
      <p:pic>
        <p:nvPicPr>
          <p:cNvPr id="11270" name="Picture 10" descr="4mDome"/>
          <p:cNvPicPr>
            <a:picLocks noChangeAspect="1" noChangeArrowheads="1"/>
          </p:cNvPicPr>
          <p:nvPr/>
        </p:nvPicPr>
        <p:blipFill>
          <a:blip r:embed="rId2" cstate="print">
            <a:lum bright="14000"/>
          </a:blip>
          <a:srcRect t="7381" b="11520"/>
          <a:stretch>
            <a:fillRect/>
          </a:stretch>
        </p:blipFill>
        <p:spPr bwMode="auto">
          <a:xfrm>
            <a:off x="6545263" y="2727325"/>
            <a:ext cx="1808162" cy="1406525"/>
          </a:xfrm>
          <a:prstGeom prst="rect">
            <a:avLst/>
          </a:prstGeom>
          <a:noFill/>
          <a:ln w="9525">
            <a:noFill/>
            <a:miter lim="800000"/>
            <a:headEnd/>
            <a:tailEnd/>
          </a:ln>
        </p:spPr>
      </p:pic>
      <p:sp>
        <p:nvSpPr>
          <p:cNvPr id="11271" name="Rectangle 34"/>
          <p:cNvSpPr>
            <a:spLocks noChangeArrowheads="1"/>
          </p:cNvSpPr>
          <p:nvPr/>
        </p:nvSpPr>
        <p:spPr bwMode="auto">
          <a:xfrm>
            <a:off x="781050" y="4352925"/>
            <a:ext cx="7599363" cy="1368425"/>
          </a:xfrm>
          <a:prstGeom prst="rect">
            <a:avLst/>
          </a:prstGeom>
          <a:solidFill>
            <a:srgbClr val="00B0F0">
              <a:alpha val="20000"/>
            </a:srgbClr>
          </a:solidFill>
          <a:ln w="9525" algn="ctr">
            <a:solidFill>
              <a:srgbClr val="000000"/>
            </a:solidFill>
            <a:round/>
            <a:headEnd/>
            <a:tailEnd/>
          </a:ln>
        </p:spPr>
        <p:txBody>
          <a:bodyPr/>
          <a:lstStyle/>
          <a:p>
            <a:endParaRPr lang="en-US"/>
          </a:p>
        </p:txBody>
      </p:sp>
      <p:cxnSp>
        <p:nvCxnSpPr>
          <p:cNvPr id="11272" name="Straight Connector 5"/>
          <p:cNvCxnSpPr>
            <a:cxnSpLocks noChangeShapeType="1"/>
          </p:cNvCxnSpPr>
          <p:nvPr/>
        </p:nvCxnSpPr>
        <p:spPr bwMode="auto">
          <a:xfrm rot="5400000">
            <a:off x="119857" y="5003006"/>
            <a:ext cx="1347788" cy="9525"/>
          </a:xfrm>
          <a:prstGeom prst="line">
            <a:avLst/>
          </a:prstGeom>
          <a:noFill/>
          <a:ln w="9525" algn="ctr">
            <a:solidFill>
              <a:srgbClr val="FFFFFF"/>
            </a:solidFill>
            <a:round/>
            <a:headEnd/>
            <a:tailEnd/>
          </a:ln>
        </p:spPr>
      </p:cxnSp>
      <p:cxnSp>
        <p:nvCxnSpPr>
          <p:cNvPr id="11273" name="Straight Connector 9"/>
          <p:cNvCxnSpPr>
            <a:cxnSpLocks noChangeShapeType="1"/>
          </p:cNvCxnSpPr>
          <p:nvPr/>
        </p:nvCxnSpPr>
        <p:spPr bwMode="auto">
          <a:xfrm rot="16200000" flipH="1">
            <a:off x="7697787" y="5016501"/>
            <a:ext cx="1382713" cy="17462"/>
          </a:xfrm>
          <a:prstGeom prst="line">
            <a:avLst/>
          </a:prstGeom>
          <a:noFill/>
          <a:ln w="9525" algn="ctr">
            <a:solidFill>
              <a:srgbClr val="FFFFFF"/>
            </a:solidFill>
            <a:round/>
            <a:headEnd/>
            <a:tailEnd/>
          </a:ln>
        </p:spPr>
      </p:cxnSp>
      <p:cxnSp>
        <p:nvCxnSpPr>
          <p:cNvPr id="11274" name="Straight Connector 10"/>
          <p:cNvCxnSpPr>
            <a:cxnSpLocks noChangeShapeType="1"/>
          </p:cNvCxnSpPr>
          <p:nvPr/>
        </p:nvCxnSpPr>
        <p:spPr bwMode="auto">
          <a:xfrm>
            <a:off x="774700" y="5711825"/>
            <a:ext cx="7607300" cy="3175"/>
          </a:xfrm>
          <a:prstGeom prst="line">
            <a:avLst/>
          </a:prstGeom>
          <a:noFill/>
          <a:ln w="9525" algn="ctr">
            <a:solidFill>
              <a:srgbClr val="FFFFFF"/>
            </a:solidFill>
            <a:round/>
            <a:headEnd/>
            <a:tailEnd/>
          </a:ln>
        </p:spPr>
      </p:cxnSp>
      <p:cxnSp>
        <p:nvCxnSpPr>
          <p:cNvPr id="11275" name="Straight Connector 12"/>
          <p:cNvCxnSpPr>
            <a:cxnSpLocks noChangeShapeType="1"/>
          </p:cNvCxnSpPr>
          <p:nvPr/>
        </p:nvCxnSpPr>
        <p:spPr bwMode="auto">
          <a:xfrm>
            <a:off x="747713" y="4332288"/>
            <a:ext cx="7632700" cy="1587"/>
          </a:xfrm>
          <a:prstGeom prst="line">
            <a:avLst/>
          </a:prstGeom>
          <a:noFill/>
          <a:ln w="9525" algn="ctr">
            <a:solidFill>
              <a:srgbClr val="FFFFFF"/>
            </a:solidFill>
            <a:round/>
            <a:headEnd/>
            <a:tailEnd/>
          </a:ln>
        </p:spPr>
      </p:cxnSp>
      <p:cxnSp>
        <p:nvCxnSpPr>
          <p:cNvPr id="11276" name="Straight Connector 13"/>
          <p:cNvCxnSpPr>
            <a:cxnSpLocks noChangeShapeType="1"/>
          </p:cNvCxnSpPr>
          <p:nvPr/>
        </p:nvCxnSpPr>
        <p:spPr bwMode="auto">
          <a:xfrm rot="16200000" flipH="1">
            <a:off x="1995488" y="5018088"/>
            <a:ext cx="1387475" cy="3175"/>
          </a:xfrm>
          <a:prstGeom prst="line">
            <a:avLst/>
          </a:prstGeom>
          <a:noFill/>
          <a:ln w="9525" algn="ctr">
            <a:solidFill>
              <a:srgbClr val="FFFFFF"/>
            </a:solidFill>
            <a:round/>
            <a:headEnd/>
            <a:tailEnd/>
          </a:ln>
        </p:spPr>
      </p:cxnSp>
      <p:cxnSp>
        <p:nvCxnSpPr>
          <p:cNvPr id="11277" name="Straight Connector 14"/>
          <p:cNvCxnSpPr>
            <a:cxnSpLocks noChangeShapeType="1"/>
            <a:stCxn id="11271" idx="0"/>
          </p:cNvCxnSpPr>
          <p:nvPr/>
        </p:nvCxnSpPr>
        <p:spPr bwMode="auto">
          <a:xfrm rot="16200000" flipH="1">
            <a:off x="3896519" y="5036344"/>
            <a:ext cx="1374775" cy="7937"/>
          </a:xfrm>
          <a:prstGeom prst="line">
            <a:avLst/>
          </a:prstGeom>
          <a:noFill/>
          <a:ln w="9525" algn="ctr">
            <a:solidFill>
              <a:srgbClr val="FFFFFF"/>
            </a:solidFill>
            <a:round/>
            <a:headEnd/>
            <a:tailEnd/>
          </a:ln>
        </p:spPr>
      </p:cxnSp>
      <p:sp>
        <p:nvSpPr>
          <p:cNvPr id="11278" name="TextBox 20"/>
          <p:cNvSpPr txBox="1">
            <a:spLocks noChangeArrowheads="1"/>
          </p:cNvSpPr>
          <p:nvPr/>
        </p:nvSpPr>
        <p:spPr bwMode="auto">
          <a:xfrm>
            <a:off x="647700" y="5830888"/>
            <a:ext cx="738188" cy="369887"/>
          </a:xfrm>
          <a:prstGeom prst="rect">
            <a:avLst/>
          </a:prstGeom>
          <a:noFill/>
          <a:ln w="9525">
            <a:noFill/>
            <a:miter lim="800000"/>
            <a:headEnd/>
            <a:tailEnd/>
          </a:ln>
        </p:spPr>
        <p:txBody>
          <a:bodyPr wrap="none">
            <a:spAutoFit/>
          </a:bodyPr>
          <a:lstStyle/>
          <a:p>
            <a:r>
              <a:rPr lang="en-US" sz="1800"/>
              <a:t>Now </a:t>
            </a:r>
          </a:p>
        </p:txBody>
      </p:sp>
      <p:sp>
        <p:nvSpPr>
          <p:cNvPr id="11279" name="TextBox 21"/>
          <p:cNvSpPr txBox="1">
            <a:spLocks noChangeArrowheads="1"/>
          </p:cNvSpPr>
          <p:nvPr/>
        </p:nvSpPr>
        <p:spPr bwMode="auto">
          <a:xfrm>
            <a:off x="4141788" y="5770563"/>
            <a:ext cx="790575" cy="369887"/>
          </a:xfrm>
          <a:prstGeom prst="rect">
            <a:avLst/>
          </a:prstGeom>
          <a:noFill/>
          <a:ln w="9525">
            <a:noFill/>
            <a:miter lim="800000"/>
            <a:headEnd/>
            <a:tailEnd/>
          </a:ln>
        </p:spPr>
        <p:txBody>
          <a:bodyPr wrap="none">
            <a:spAutoFit/>
          </a:bodyPr>
          <a:lstStyle/>
          <a:p>
            <a:r>
              <a:rPr lang="en-US" sz="1800"/>
              <a:t> 2016</a:t>
            </a:r>
          </a:p>
        </p:txBody>
      </p:sp>
      <p:cxnSp>
        <p:nvCxnSpPr>
          <p:cNvPr id="11280" name="Straight Connector 26"/>
          <p:cNvCxnSpPr>
            <a:cxnSpLocks noChangeShapeType="1"/>
          </p:cNvCxnSpPr>
          <p:nvPr/>
        </p:nvCxnSpPr>
        <p:spPr bwMode="auto">
          <a:xfrm rot="5400000">
            <a:off x="5795962" y="5021263"/>
            <a:ext cx="1382713" cy="7938"/>
          </a:xfrm>
          <a:prstGeom prst="line">
            <a:avLst/>
          </a:prstGeom>
          <a:noFill/>
          <a:ln w="9525" algn="ctr">
            <a:solidFill>
              <a:srgbClr val="FFFFFF"/>
            </a:solidFill>
            <a:round/>
            <a:headEnd/>
            <a:tailEnd/>
          </a:ln>
        </p:spPr>
      </p:cxnSp>
      <p:sp>
        <p:nvSpPr>
          <p:cNvPr id="11281" name="TextBox 30"/>
          <p:cNvSpPr txBox="1">
            <a:spLocks noChangeArrowheads="1"/>
          </p:cNvSpPr>
          <p:nvPr/>
        </p:nvSpPr>
        <p:spPr bwMode="auto">
          <a:xfrm>
            <a:off x="2357438" y="5786438"/>
            <a:ext cx="723900" cy="369887"/>
          </a:xfrm>
          <a:prstGeom prst="rect">
            <a:avLst/>
          </a:prstGeom>
          <a:noFill/>
          <a:ln w="9525">
            <a:noFill/>
            <a:miter lim="800000"/>
            <a:headEnd/>
            <a:tailEnd/>
          </a:ln>
        </p:spPr>
        <p:txBody>
          <a:bodyPr wrap="none">
            <a:spAutoFit/>
          </a:bodyPr>
          <a:lstStyle/>
          <a:p>
            <a:r>
              <a:rPr lang="en-US" sz="1800"/>
              <a:t>2013</a:t>
            </a:r>
          </a:p>
        </p:txBody>
      </p:sp>
      <p:sp>
        <p:nvSpPr>
          <p:cNvPr id="11282" name="TextBox 31"/>
          <p:cNvSpPr txBox="1">
            <a:spLocks noChangeArrowheads="1"/>
          </p:cNvSpPr>
          <p:nvPr/>
        </p:nvSpPr>
        <p:spPr bwMode="auto">
          <a:xfrm>
            <a:off x="6122988" y="5741988"/>
            <a:ext cx="722312" cy="369887"/>
          </a:xfrm>
          <a:prstGeom prst="rect">
            <a:avLst/>
          </a:prstGeom>
          <a:noFill/>
          <a:ln w="9525">
            <a:noFill/>
            <a:miter lim="800000"/>
            <a:headEnd/>
            <a:tailEnd/>
          </a:ln>
        </p:spPr>
        <p:txBody>
          <a:bodyPr wrap="none">
            <a:spAutoFit/>
          </a:bodyPr>
          <a:lstStyle/>
          <a:p>
            <a:r>
              <a:rPr lang="en-US" sz="1800"/>
              <a:t>2019</a:t>
            </a:r>
          </a:p>
        </p:txBody>
      </p:sp>
      <p:sp>
        <p:nvSpPr>
          <p:cNvPr id="11283" name="TextBox 32"/>
          <p:cNvSpPr txBox="1">
            <a:spLocks noChangeArrowheads="1"/>
          </p:cNvSpPr>
          <p:nvPr/>
        </p:nvSpPr>
        <p:spPr bwMode="auto">
          <a:xfrm>
            <a:off x="920750" y="4508500"/>
            <a:ext cx="1423988" cy="923925"/>
          </a:xfrm>
          <a:prstGeom prst="rect">
            <a:avLst/>
          </a:prstGeom>
          <a:noFill/>
          <a:ln w="9525">
            <a:noFill/>
            <a:miter lim="800000"/>
            <a:headEnd/>
            <a:tailEnd/>
          </a:ln>
        </p:spPr>
        <p:txBody>
          <a:bodyPr wrap="none">
            <a:spAutoFit/>
          </a:bodyPr>
          <a:lstStyle/>
          <a:p>
            <a:r>
              <a:rPr lang="en-US" sz="1800"/>
              <a:t>DM: ~10 kg</a:t>
            </a:r>
          </a:p>
          <a:p>
            <a:r>
              <a:rPr lang="en-US" sz="1800"/>
              <a:t>DE: SDSS</a:t>
            </a:r>
          </a:p>
          <a:p>
            <a:r>
              <a:rPr lang="en-US" sz="1800"/>
              <a:t>P. Auger</a:t>
            </a:r>
          </a:p>
        </p:txBody>
      </p:sp>
      <p:sp>
        <p:nvSpPr>
          <p:cNvPr id="11284" name="TextBox 33"/>
          <p:cNvSpPr txBox="1">
            <a:spLocks noChangeArrowheads="1"/>
          </p:cNvSpPr>
          <p:nvPr/>
        </p:nvSpPr>
        <p:spPr bwMode="auto">
          <a:xfrm>
            <a:off x="2790825" y="4479925"/>
            <a:ext cx="1555750" cy="1477963"/>
          </a:xfrm>
          <a:prstGeom prst="rect">
            <a:avLst/>
          </a:prstGeom>
          <a:noFill/>
          <a:ln w="9525">
            <a:noFill/>
            <a:miter lim="800000"/>
            <a:headEnd/>
            <a:tailEnd/>
          </a:ln>
        </p:spPr>
        <p:txBody>
          <a:bodyPr wrap="none">
            <a:spAutoFit/>
          </a:bodyPr>
          <a:lstStyle/>
          <a:p>
            <a:r>
              <a:rPr lang="en-US" sz="1800"/>
              <a:t>DM: ~100 kg</a:t>
            </a:r>
          </a:p>
          <a:p>
            <a:r>
              <a:rPr lang="en-US" sz="1800"/>
              <a:t>DE: DES</a:t>
            </a:r>
          </a:p>
          <a:p>
            <a:r>
              <a:rPr lang="en-US" sz="1800"/>
              <a:t>P. Auger</a:t>
            </a:r>
          </a:p>
          <a:p>
            <a:r>
              <a:rPr lang="en-US" sz="1800"/>
              <a:t>Holometer?</a:t>
            </a:r>
          </a:p>
          <a:p>
            <a:endParaRPr lang="en-US" sz="1800"/>
          </a:p>
        </p:txBody>
      </p:sp>
      <p:sp>
        <p:nvSpPr>
          <p:cNvPr id="11285" name="TextBox 34"/>
          <p:cNvSpPr txBox="1">
            <a:spLocks noChangeArrowheads="1"/>
          </p:cNvSpPr>
          <p:nvPr/>
        </p:nvSpPr>
        <p:spPr bwMode="auto">
          <a:xfrm>
            <a:off x="4676775" y="4194175"/>
            <a:ext cx="1470025" cy="1477963"/>
          </a:xfrm>
          <a:prstGeom prst="rect">
            <a:avLst/>
          </a:prstGeom>
          <a:noFill/>
          <a:ln w="9525">
            <a:noFill/>
            <a:miter lim="800000"/>
            <a:headEnd/>
            <a:tailEnd/>
          </a:ln>
        </p:spPr>
        <p:txBody>
          <a:bodyPr wrap="none">
            <a:spAutoFit/>
          </a:bodyPr>
          <a:lstStyle/>
          <a:p>
            <a:endParaRPr lang="en-US" sz="1800" dirty="0"/>
          </a:p>
          <a:p>
            <a:r>
              <a:rPr lang="en-US" sz="1800" dirty="0">
                <a:solidFill>
                  <a:srgbClr val="FFFF00"/>
                </a:solidFill>
              </a:rPr>
              <a:t>DM: ~1 ton</a:t>
            </a:r>
          </a:p>
          <a:p>
            <a:r>
              <a:rPr lang="en-US" sz="1800" dirty="0"/>
              <a:t>DE: LSST </a:t>
            </a:r>
          </a:p>
          <a:p>
            <a:r>
              <a:rPr lang="en-US" sz="1800" dirty="0">
                <a:solidFill>
                  <a:srgbClr val="FFFF00"/>
                </a:solidFill>
              </a:rPr>
              <a:t>WFIRST??</a:t>
            </a:r>
          </a:p>
          <a:p>
            <a:r>
              <a:rPr lang="en-US" sz="1800" dirty="0" err="1">
                <a:solidFill>
                  <a:srgbClr val="FFFF00"/>
                </a:solidFill>
              </a:rPr>
              <a:t>BigBOSS</a:t>
            </a:r>
            <a:r>
              <a:rPr lang="en-US" sz="1800" dirty="0">
                <a:solidFill>
                  <a:srgbClr val="FFFF00"/>
                </a:solidFill>
              </a:rPr>
              <a:t>??</a:t>
            </a:r>
          </a:p>
        </p:txBody>
      </p:sp>
      <p:sp>
        <p:nvSpPr>
          <p:cNvPr id="11286" name="TextBox 35"/>
          <p:cNvSpPr txBox="1">
            <a:spLocks noChangeArrowheads="1"/>
          </p:cNvSpPr>
          <p:nvPr/>
        </p:nvSpPr>
        <p:spPr bwMode="auto">
          <a:xfrm>
            <a:off x="6732588" y="4467225"/>
            <a:ext cx="1443037" cy="646113"/>
          </a:xfrm>
          <a:prstGeom prst="rect">
            <a:avLst/>
          </a:prstGeom>
          <a:noFill/>
          <a:ln w="9525">
            <a:noFill/>
            <a:miter lim="800000"/>
            <a:headEnd/>
            <a:tailEnd/>
          </a:ln>
        </p:spPr>
        <p:txBody>
          <a:bodyPr wrap="none">
            <a:spAutoFit/>
          </a:bodyPr>
          <a:lstStyle/>
          <a:p>
            <a:pPr algn="just"/>
            <a:r>
              <a:rPr lang="en-US" sz="1800" dirty="0">
                <a:solidFill>
                  <a:srgbClr val="FFFFFF"/>
                </a:solidFill>
              </a:rPr>
              <a:t>DE: LSST</a:t>
            </a:r>
          </a:p>
          <a:p>
            <a:pPr algn="just"/>
            <a:r>
              <a:rPr lang="en-US" sz="1800" dirty="0">
                <a:solidFill>
                  <a:srgbClr val="FFFF00"/>
                </a:solidFill>
              </a:rPr>
              <a:t>WFIRST?? </a:t>
            </a:r>
          </a:p>
        </p:txBody>
      </p:sp>
      <p:sp>
        <p:nvSpPr>
          <p:cNvPr id="11287" name="Rectangle 25"/>
          <p:cNvSpPr>
            <a:spLocks noChangeArrowheads="1"/>
          </p:cNvSpPr>
          <p:nvPr/>
        </p:nvSpPr>
        <p:spPr bwMode="auto">
          <a:xfrm>
            <a:off x="7989888" y="5727700"/>
            <a:ext cx="725487" cy="369888"/>
          </a:xfrm>
          <a:prstGeom prst="rect">
            <a:avLst/>
          </a:prstGeom>
          <a:noFill/>
          <a:ln w="9525">
            <a:noFill/>
            <a:miter lim="800000"/>
            <a:headEnd/>
            <a:tailEnd/>
          </a:ln>
        </p:spPr>
        <p:txBody>
          <a:bodyPr wrap="none">
            <a:spAutoFit/>
          </a:bodyPr>
          <a:lstStyle/>
          <a:p>
            <a:r>
              <a:rPr lang="en-US" sz="1800"/>
              <a:t>2022</a:t>
            </a:r>
          </a:p>
        </p:txBody>
      </p:sp>
      <p:pic>
        <p:nvPicPr>
          <p:cNvPr id="11288" name="Picture 25" descr="CDMS.jpg"/>
          <p:cNvPicPr>
            <a:picLocks noChangeAspect="1"/>
          </p:cNvPicPr>
          <p:nvPr/>
        </p:nvPicPr>
        <p:blipFill>
          <a:blip r:embed="rId3" cstate="print"/>
          <a:srcRect/>
          <a:stretch>
            <a:fillRect/>
          </a:stretch>
        </p:blipFill>
        <p:spPr bwMode="auto">
          <a:xfrm>
            <a:off x="4716463" y="1409700"/>
            <a:ext cx="1806575" cy="2714625"/>
          </a:xfrm>
          <a:prstGeom prst="rect">
            <a:avLst/>
          </a:prstGeom>
          <a:noFill/>
          <a:ln w="9525">
            <a:noFill/>
            <a:miter lim="800000"/>
            <a:headEnd/>
            <a:tailEnd/>
          </a:ln>
        </p:spPr>
      </p:pic>
      <p:pic>
        <p:nvPicPr>
          <p:cNvPr id="11289" name="Picture 26" descr="COUPP 4 kg.jpg"/>
          <p:cNvPicPr>
            <a:picLocks noChangeAspect="1"/>
          </p:cNvPicPr>
          <p:nvPr/>
        </p:nvPicPr>
        <p:blipFill>
          <a:blip r:embed="rId4" cstate="print"/>
          <a:srcRect/>
          <a:stretch>
            <a:fillRect/>
          </a:stretch>
        </p:blipFill>
        <p:spPr bwMode="auto">
          <a:xfrm>
            <a:off x="2940050" y="1400175"/>
            <a:ext cx="1754188" cy="2692400"/>
          </a:xfrm>
          <a:prstGeom prst="rect">
            <a:avLst/>
          </a:prstGeom>
          <a:noFill/>
          <a:ln w="9525">
            <a:noFill/>
            <a:miter lim="800000"/>
            <a:headEnd/>
            <a:tailEnd/>
          </a:ln>
        </p:spPr>
      </p:pic>
      <p:pic>
        <p:nvPicPr>
          <p:cNvPr id="11291" name="Picture 27" descr="Telescope_Aug_2010-470.jpg"/>
          <p:cNvPicPr>
            <a:picLocks noChangeAspect="1"/>
          </p:cNvPicPr>
          <p:nvPr/>
        </p:nvPicPr>
        <p:blipFill>
          <a:blip r:embed="rId5" cstate="print"/>
          <a:srcRect/>
          <a:stretch>
            <a:fillRect/>
          </a:stretch>
        </p:blipFill>
        <p:spPr bwMode="auto">
          <a:xfrm>
            <a:off x="6543675" y="1408113"/>
            <a:ext cx="1800225" cy="1506537"/>
          </a:xfrm>
          <a:prstGeom prst="rect">
            <a:avLst/>
          </a:prstGeom>
          <a:noFill/>
          <a:ln w="9525">
            <a:noFill/>
            <a:miter lim="800000"/>
            <a:headEnd/>
            <a:tailEnd/>
          </a:ln>
        </p:spPr>
      </p:pic>
      <p:pic>
        <p:nvPicPr>
          <p:cNvPr id="28" name="Picture 27" descr="11-0035-08D.jpg"/>
          <p:cNvPicPr>
            <a:picLocks noChangeAspect="1"/>
          </p:cNvPicPr>
          <p:nvPr/>
        </p:nvPicPr>
        <p:blipFill>
          <a:blip r:embed="rId6" cstate="print"/>
          <a:stretch>
            <a:fillRect/>
          </a:stretch>
        </p:blipFill>
        <p:spPr>
          <a:xfrm>
            <a:off x="895349" y="1427956"/>
            <a:ext cx="1981208" cy="266461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Gaps and roles: intensity frontier</a:t>
            </a:r>
            <a:endParaRPr lang="en-US" dirty="0"/>
          </a:p>
        </p:txBody>
      </p:sp>
      <p:sp>
        <p:nvSpPr>
          <p:cNvPr id="3" name="Content Placeholder 2"/>
          <p:cNvSpPr>
            <a:spLocks noGrp="1"/>
          </p:cNvSpPr>
          <p:nvPr>
            <p:ph idx="1"/>
          </p:nvPr>
        </p:nvSpPr>
        <p:spPr/>
        <p:txBody>
          <a:bodyPr/>
          <a:lstStyle/>
          <a:p>
            <a:r>
              <a:rPr lang="en-US" sz="2000" dirty="0" smtClean="0"/>
              <a:t>Two principal approaches: 1) proton super-beams to study neutrinos and rare decays and 2) quark factories: in </a:t>
            </a:r>
            <a:r>
              <a:rPr lang="en-US" sz="2000" dirty="0" err="1" smtClean="0"/>
              <a:t>e</a:t>
            </a:r>
            <a:r>
              <a:rPr lang="en-US" sz="2000" baseline="30000" dirty="0" err="1" smtClean="0"/>
              <a:t>+</a:t>
            </a:r>
            <a:r>
              <a:rPr lang="en-US" sz="2000" dirty="0" err="1" smtClean="0"/>
              <a:t>e</a:t>
            </a:r>
            <a:r>
              <a:rPr lang="en-US" sz="2000" baseline="30000" dirty="0" smtClean="0"/>
              <a:t>- </a:t>
            </a:r>
            <a:r>
              <a:rPr lang="en-US" sz="2000" dirty="0" smtClean="0"/>
              <a:t> and </a:t>
            </a:r>
            <a:r>
              <a:rPr lang="en-US" sz="2000" dirty="0" err="1" smtClean="0"/>
              <a:t>LHCb</a:t>
            </a:r>
            <a:endParaRPr lang="en-US" sz="2000" dirty="0" smtClean="0"/>
          </a:p>
          <a:p>
            <a:endParaRPr lang="en-US" sz="900" dirty="0" smtClean="0"/>
          </a:p>
          <a:p>
            <a:r>
              <a:rPr lang="en-US" sz="2000" dirty="0" smtClean="0"/>
              <a:t>Principal gap is the understanding of neutrinos and the observation of rare decays coupled to new physics processes</a:t>
            </a:r>
          </a:p>
          <a:p>
            <a:pPr>
              <a:buNone/>
            </a:pPr>
            <a:endParaRPr lang="en-US" sz="900" dirty="0" smtClean="0"/>
          </a:p>
          <a:p>
            <a:r>
              <a:rPr lang="en-US" sz="2000" dirty="0" smtClean="0"/>
              <a:t>Fermilab strategy: develop the most powerful set of facilities in the world for the study of neutrinos and rare processes, well beyond the present state of the art.  Complementary to LHC and with discovery potential beyond LHC.  DOE has the central role. Will define the role of US facilities in the world’s program.</a:t>
            </a:r>
          </a:p>
          <a:p>
            <a:pPr lvl="1">
              <a:buNone/>
            </a:pPr>
            <a:r>
              <a:rPr lang="en-US" sz="1800" dirty="0" smtClean="0"/>
              <a:t> </a:t>
            </a:r>
            <a:endParaRPr lang="en-US" sz="1800" dirty="0"/>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Interplay:  LHC       Intensity Frontier</a:t>
            </a:r>
            <a:endParaRPr lang="en-US" dirty="0"/>
          </a:p>
        </p:txBody>
      </p:sp>
      <p:sp>
        <p:nvSpPr>
          <p:cNvPr id="3" name="Footer Placeholder 2"/>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4" name="Slide Number Placeholder 3"/>
          <p:cNvSpPr>
            <a:spLocks noGrp="1"/>
          </p:cNvSpPr>
          <p:nvPr>
            <p:ph type="sldNum" sz="quarter" idx="11"/>
          </p:nvPr>
        </p:nvSpPr>
        <p:spPr/>
        <p:txBody>
          <a:bodyPr/>
          <a:lstStyle/>
          <a:p>
            <a:pPr>
              <a:defRPr/>
            </a:pPr>
            <a:fld id="{B374930B-5E33-43C8-9A46-20A698C118E9}" type="slidenum">
              <a:rPr lang="en-US" smtClean="0"/>
              <a:pPr>
                <a:defRPr/>
              </a:pPr>
              <a:t>14</a:t>
            </a:fld>
            <a:endParaRPr lang="en-US" dirty="0"/>
          </a:p>
        </p:txBody>
      </p:sp>
      <p:sp>
        <p:nvSpPr>
          <p:cNvPr id="5" name="Left-Right Arrow 4"/>
          <p:cNvSpPr/>
          <p:nvPr/>
        </p:nvSpPr>
        <p:spPr bwMode="auto">
          <a:xfrm>
            <a:off x="4467225" y="647700"/>
            <a:ext cx="542925" cy="238125"/>
          </a:xfrm>
          <a:prstGeom prst="leftRightArrow">
            <a:avLst/>
          </a:prstGeom>
          <a:solidFill>
            <a:schemeClr val="accent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1838325" y="1428750"/>
            <a:ext cx="1609725" cy="4562475"/>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9525" cap="flat" cmpd="sng" algn="ctr">
            <a:solidFill>
              <a:srgbClr val="000000"/>
            </a:solidFill>
            <a:prstDash val="solid"/>
            <a:round/>
            <a:headEnd type="none" w="med" len="med"/>
            <a:tailEnd type="none" w="med" len="med"/>
          </a:ln>
          <a:effectLst>
            <a:outerShdw blurRad="50800" dist="50800" dir="5400000" sx="1000" sy="1000" algn="ctr" rotWithShape="0">
              <a:srgbClr val="000000"/>
            </a:outerShd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2247900" y="3514725"/>
            <a:ext cx="801823" cy="461665"/>
          </a:xfrm>
          <a:prstGeom prst="rect">
            <a:avLst/>
          </a:prstGeom>
          <a:noFill/>
        </p:spPr>
        <p:txBody>
          <a:bodyPr wrap="none" rtlCol="0">
            <a:spAutoFit/>
          </a:bodyPr>
          <a:lstStyle/>
          <a:p>
            <a:r>
              <a:rPr lang="en-US" dirty="0" smtClean="0"/>
              <a:t>LHC</a:t>
            </a:r>
            <a:endParaRPr lang="en-US" dirty="0"/>
          </a:p>
        </p:txBody>
      </p:sp>
      <p:sp>
        <p:nvSpPr>
          <p:cNvPr id="9" name="TextBox 8"/>
          <p:cNvSpPr txBox="1"/>
          <p:nvPr/>
        </p:nvSpPr>
        <p:spPr>
          <a:xfrm>
            <a:off x="2133600" y="1762125"/>
            <a:ext cx="1026243" cy="400110"/>
          </a:xfrm>
          <a:prstGeom prst="rect">
            <a:avLst/>
          </a:prstGeom>
          <a:noFill/>
        </p:spPr>
        <p:txBody>
          <a:bodyPr wrap="none" rtlCol="0">
            <a:spAutoFit/>
          </a:bodyPr>
          <a:lstStyle/>
          <a:p>
            <a:r>
              <a:rPr lang="en-US" sz="2000" dirty="0" smtClean="0"/>
              <a:t>nothing</a:t>
            </a:r>
            <a:endParaRPr lang="en-US" sz="2000" dirty="0"/>
          </a:p>
        </p:txBody>
      </p:sp>
      <p:sp>
        <p:nvSpPr>
          <p:cNvPr id="10" name="TextBox 9"/>
          <p:cNvSpPr txBox="1"/>
          <p:nvPr/>
        </p:nvSpPr>
        <p:spPr>
          <a:xfrm>
            <a:off x="2286000" y="5162550"/>
            <a:ext cx="668773" cy="400110"/>
          </a:xfrm>
          <a:prstGeom prst="rect">
            <a:avLst/>
          </a:prstGeom>
          <a:noFill/>
        </p:spPr>
        <p:txBody>
          <a:bodyPr wrap="none" rtlCol="0">
            <a:spAutoFit/>
          </a:bodyPr>
          <a:lstStyle/>
          <a:p>
            <a:r>
              <a:rPr lang="en-US" sz="2000" dirty="0" smtClean="0"/>
              <a:t>Lots</a:t>
            </a:r>
            <a:endParaRPr lang="en-US" sz="2000" dirty="0"/>
          </a:p>
        </p:txBody>
      </p:sp>
      <p:sp>
        <p:nvSpPr>
          <p:cNvPr id="11" name="Right Arrow 10"/>
          <p:cNvSpPr/>
          <p:nvPr/>
        </p:nvSpPr>
        <p:spPr bwMode="auto">
          <a:xfrm>
            <a:off x="3476626" y="1857375"/>
            <a:ext cx="2000250" cy="295275"/>
          </a:xfrm>
          <a:prstGeom prs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3" name="Rectangle 12"/>
          <p:cNvSpPr/>
          <p:nvPr/>
        </p:nvSpPr>
        <p:spPr bwMode="auto">
          <a:xfrm>
            <a:off x="5486399" y="1447800"/>
            <a:ext cx="2486025" cy="4572000"/>
          </a:xfrm>
          <a:prstGeom prst="rect">
            <a:avLst/>
          </a:prstGeom>
          <a:solidFill>
            <a:srgbClr val="33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4" name="TextBox 13"/>
          <p:cNvSpPr txBox="1"/>
          <p:nvPr/>
        </p:nvSpPr>
        <p:spPr>
          <a:xfrm>
            <a:off x="6057900" y="3257550"/>
            <a:ext cx="1415772" cy="830997"/>
          </a:xfrm>
          <a:prstGeom prst="rect">
            <a:avLst/>
          </a:prstGeom>
          <a:noFill/>
        </p:spPr>
        <p:txBody>
          <a:bodyPr wrap="none" rtlCol="0">
            <a:spAutoFit/>
          </a:bodyPr>
          <a:lstStyle/>
          <a:p>
            <a:r>
              <a:rPr lang="en-US" dirty="0" smtClean="0"/>
              <a:t>Intensity </a:t>
            </a:r>
          </a:p>
          <a:p>
            <a:r>
              <a:rPr lang="en-US" dirty="0" smtClean="0"/>
              <a:t>Frontier</a:t>
            </a:r>
            <a:endParaRPr lang="en-US" dirty="0"/>
          </a:p>
        </p:txBody>
      </p:sp>
      <p:sp>
        <p:nvSpPr>
          <p:cNvPr id="15" name="TextBox 14"/>
          <p:cNvSpPr txBox="1"/>
          <p:nvPr/>
        </p:nvSpPr>
        <p:spPr>
          <a:xfrm>
            <a:off x="5705475" y="1666875"/>
            <a:ext cx="2185214" cy="646331"/>
          </a:xfrm>
          <a:prstGeom prst="rect">
            <a:avLst/>
          </a:prstGeom>
          <a:noFill/>
        </p:spPr>
        <p:txBody>
          <a:bodyPr wrap="none" rtlCol="0">
            <a:spAutoFit/>
          </a:bodyPr>
          <a:lstStyle/>
          <a:p>
            <a:r>
              <a:rPr lang="en-US" sz="1800" dirty="0" smtClean="0"/>
              <a:t>Only handle on the </a:t>
            </a:r>
          </a:p>
          <a:p>
            <a:r>
              <a:rPr lang="en-US" sz="1800" dirty="0" smtClean="0"/>
              <a:t>next energy scale</a:t>
            </a:r>
            <a:endParaRPr lang="en-US" sz="1800" dirty="0"/>
          </a:p>
        </p:txBody>
      </p:sp>
      <p:sp>
        <p:nvSpPr>
          <p:cNvPr id="17" name="Left-Right Arrow 16"/>
          <p:cNvSpPr/>
          <p:nvPr/>
        </p:nvSpPr>
        <p:spPr bwMode="auto">
          <a:xfrm>
            <a:off x="3457575" y="5210175"/>
            <a:ext cx="2028825" cy="295275"/>
          </a:xfrm>
          <a:prstGeom prst="lef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8" name="TextBox 17"/>
          <p:cNvSpPr txBox="1"/>
          <p:nvPr/>
        </p:nvSpPr>
        <p:spPr>
          <a:xfrm>
            <a:off x="5867400" y="4743450"/>
            <a:ext cx="2031390" cy="1200329"/>
          </a:xfrm>
          <a:prstGeom prst="rect">
            <a:avLst/>
          </a:prstGeom>
          <a:noFill/>
        </p:spPr>
        <p:txBody>
          <a:bodyPr wrap="none" rtlCol="0">
            <a:spAutoFit/>
          </a:bodyPr>
          <a:lstStyle/>
          <a:p>
            <a:r>
              <a:rPr lang="en-US" sz="1800" dirty="0" smtClean="0"/>
              <a:t>Determine/verify</a:t>
            </a:r>
          </a:p>
          <a:p>
            <a:r>
              <a:rPr lang="en-US" sz="1800" dirty="0" smtClean="0"/>
              <a:t>structure of new </a:t>
            </a:r>
          </a:p>
          <a:p>
            <a:r>
              <a:rPr lang="en-US" sz="1800" dirty="0" smtClean="0"/>
              <a:t>physics. Anything </a:t>
            </a:r>
          </a:p>
          <a:p>
            <a:r>
              <a:rPr lang="en-US" sz="1800" dirty="0" smtClean="0"/>
              <a:t>beyond?</a:t>
            </a:r>
            <a:endParaRPr lang="en-US" sz="1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this decade</a:t>
            </a:r>
            <a:endParaRPr lang="en-US" dirty="0"/>
          </a:p>
        </p:txBody>
      </p:sp>
      <p:sp>
        <p:nvSpPr>
          <p:cNvPr id="3" name="Content Placeholder 2"/>
          <p:cNvSpPr>
            <a:spLocks noGrp="1"/>
          </p:cNvSpPr>
          <p:nvPr>
            <p:ph idx="1"/>
          </p:nvPr>
        </p:nvSpPr>
        <p:spPr>
          <a:xfrm>
            <a:off x="1600200" y="1530350"/>
            <a:ext cx="7150396" cy="4114800"/>
          </a:xfrm>
        </p:spPr>
        <p:txBody>
          <a:bodyPr/>
          <a:lstStyle/>
          <a:p>
            <a:r>
              <a:rPr lang="en-US" sz="2000" dirty="0" smtClean="0">
                <a:solidFill>
                  <a:srgbClr val="FFFF00"/>
                </a:solidFill>
              </a:rPr>
              <a:t>In the intermediate term</a:t>
            </a:r>
            <a:r>
              <a:rPr lang="en-US" sz="2000" dirty="0" smtClean="0"/>
              <a:t>, a series of world-class experiments exploiting the present complex:</a:t>
            </a:r>
          </a:p>
          <a:p>
            <a:endParaRPr lang="en-US" sz="1000" dirty="0" smtClean="0"/>
          </a:p>
          <a:p>
            <a:pPr lvl="1"/>
            <a:r>
              <a:rPr lang="en-US" sz="1800" dirty="0" err="1" smtClean="0">
                <a:solidFill>
                  <a:srgbClr val="FFFF00"/>
                </a:solidFill>
              </a:rPr>
              <a:t>NOvA</a:t>
            </a:r>
            <a:r>
              <a:rPr lang="en-US" sz="1800" dirty="0" smtClean="0">
                <a:solidFill>
                  <a:srgbClr val="FFFF00"/>
                </a:solidFill>
              </a:rPr>
              <a:t>: </a:t>
            </a:r>
            <a:r>
              <a:rPr lang="en-US" sz="1800" dirty="0" smtClean="0">
                <a:solidFill>
                  <a:srgbClr val="FFFFFF"/>
                </a:solidFill>
                <a:latin typeface="Symbol" pitchFamily="18" charset="2"/>
              </a:rPr>
              <a:t>n</a:t>
            </a:r>
            <a:r>
              <a:rPr lang="en-US" sz="1800" dirty="0" smtClean="0">
                <a:solidFill>
                  <a:srgbClr val="FFFFFF"/>
                </a:solidFill>
              </a:rPr>
              <a:t> vs. </a:t>
            </a:r>
            <a:r>
              <a:rPr lang="en-US" sz="1800" dirty="0" smtClean="0">
                <a:solidFill>
                  <a:srgbClr val="FFFFFF"/>
                </a:solidFill>
                <a:latin typeface="Symbol" pitchFamily="18" charset="2"/>
              </a:rPr>
              <a:t>n</a:t>
            </a:r>
            <a:r>
              <a:rPr lang="en-US" sz="1800" dirty="0" smtClean="0">
                <a:solidFill>
                  <a:srgbClr val="FFFFFF"/>
                </a:solidFill>
              </a:rPr>
              <a:t>, next step in oscillation parameters </a:t>
            </a:r>
          </a:p>
          <a:p>
            <a:pPr lvl="1"/>
            <a:r>
              <a:rPr lang="en-US" sz="1800" dirty="0" err="1" smtClean="0">
                <a:solidFill>
                  <a:srgbClr val="FFFF00"/>
                </a:solidFill>
              </a:rPr>
              <a:t>MicroBooNE</a:t>
            </a:r>
            <a:r>
              <a:rPr lang="en-US" sz="1800" dirty="0" smtClean="0">
                <a:solidFill>
                  <a:srgbClr val="FFFF00"/>
                </a:solidFill>
              </a:rPr>
              <a:t>:</a:t>
            </a:r>
            <a:r>
              <a:rPr lang="en-US" sz="1800" dirty="0" smtClean="0"/>
              <a:t> follow </a:t>
            </a:r>
            <a:r>
              <a:rPr lang="en-US" sz="1800" dirty="0" err="1" smtClean="0">
                <a:solidFill>
                  <a:srgbClr val="FFFF00"/>
                </a:solidFill>
              </a:rPr>
              <a:t>MiniBooNE</a:t>
            </a:r>
            <a:r>
              <a:rPr lang="en-US" sz="1800" dirty="0" smtClean="0"/>
              <a:t> anomaly; </a:t>
            </a:r>
            <a:r>
              <a:rPr lang="en-US" sz="1800" dirty="0" err="1" smtClean="0"/>
              <a:t>LAr</a:t>
            </a:r>
            <a:r>
              <a:rPr lang="en-US" sz="1800" dirty="0" smtClean="0"/>
              <a:t> TPC</a:t>
            </a:r>
          </a:p>
          <a:p>
            <a:pPr lvl="1"/>
            <a:r>
              <a:rPr lang="en-US" sz="1800" dirty="0" err="1" smtClean="0">
                <a:solidFill>
                  <a:srgbClr val="FFFF00"/>
                </a:solidFill>
              </a:rPr>
              <a:t>MINERvA</a:t>
            </a:r>
            <a:r>
              <a:rPr lang="en-US" sz="1800" dirty="0" smtClean="0">
                <a:solidFill>
                  <a:srgbClr val="FFFF00"/>
                </a:solidFill>
              </a:rPr>
              <a:t>: </a:t>
            </a:r>
            <a:r>
              <a:rPr lang="en-US" sz="1800" dirty="0" smtClean="0">
                <a:solidFill>
                  <a:srgbClr val="FFFFFF"/>
                </a:solidFill>
                <a:latin typeface="Symbol" pitchFamily="18" charset="2"/>
              </a:rPr>
              <a:t>n</a:t>
            </a:r>
            <a:r>
              <a:rPr lang="en-US" sz="1800" dirty="0" smtClean="0">
                <a:solidFill>
                  <a:srgbClr val="FFFFFF"/>
                </a:solidFill>
              </a:rPr>
              <a:t> nuclear cross sections/nuclear structure</a:t>
            </a:r>
          </a:p>
          <a:p>
            <a:pPr lvl="1"/>
            <a:r>
              <a:rPr lang="en-US" sz="1800" dirty="0" smtClean="0">
                <a:solidFill>
                  <a:srgbClr val="FFFF00"/>
                </a:solidFill>
              </a:rPr>
              <a:t>MINOS+ (proposed): </a:t>
            </a:r>
            <a:r>
              <a:rPr lang="en-US" sz="1800" dirty="0" smtClean="0">
                <a:solidFill>
                  <a:srgbClr val="FFFFFF"/>
                </a:solidFill>
                <a:latin typeface="Symbol" pitchFamily="18" charset="2"/>
              </a:rPr>
              <a:t>n</a:t>
            </a:r>
            <a:r>
              <a:rPr lang="en-US" sz="1800" dirty="0" smtClean="0">
                <a:solidFill>
                  <a:srgbClr val="FFFFFF"/>
                </a:solidFill>
              </a:rPr>
              <a:t> vs. </a:t>
            </a:r>
            <a:r>
              <a:rPr lang="en-US" sz="1800" dirty="0" smtClean="0">
                <a:solidFill>
                  <a:srgbClr val="FFFFFF"/>
                </a:solidFill>
                <a:latin typeface="Symbol" pitchFamily="18" charset="2"/>
              </a:rPr>
              <a:t>n</a:t>
            </a:r>
            <a:r>
              <a:rPr lang="en-US" sz="1800" dirty="0" smtClean="0">
                <a:solidFill>
                  <a:srgbClr val="FFFFFF"/>
                </a:solidFill>
              </a:rPr>
              <a:t>; anomalous interactions</a:t>
            </a:r>
          </a:p>
          <a:p>
            <a:pPr lvl="1"/>
            <a:endParaRPr lang="en-US" sz="1200" dirty="0" smtClean="0">
              <a:solidFill>
                <a:srgbClr val="FFFF00"/>
              </a:solidFill>
            </a:endParaRPr>
          </a:p>
          <a:p>
            <a:pPr lvl="1"/>
            <a:r>
              <a:rPr lang="en-US" sz="1800" dirty="0" smtClean="0">
                <a:solidFill>
                  <a:srgbClr val="FFFF00"/>
                </a:solidFill>
              </a:rPr>
              <a:t>LBNE (700 kW): </a:t>
            </a:r>
            <a:r>
              <a:rPr lang="en-US" sz="1800" dirty="0" smtClean="0">
                <a:solidFill>
                  <a:srgbClr val="FFFFFF"/>
                </a:solidFill>
              </a:rPr>
              <a:t>neutrino oscillations, neutrino mass spectrum, matter-antimatter symmetry, proton decay, SN burst</a:t>
            </a:r>
            <a:endParaRPr lang="en-US" sz="1800" dirty="0">
              <a:solidFill>
                <a:srgbClr val="FFFFFF"/>
              </a:solidFill>
            </a:endParaRPr>
          </a:p>
          <a:p>
            <a:pPr lvl="1"/>
            <a:endParaRPr lang="en-US" sz="1200" dirty="0" smtClean="0">
              <a:solidFill>
                <a:srgbClr val="FFFF00"/>
              </a:solidFill>
            </a:endParaRPr>
          </a:p>
          <a:p>
            <a:pPr lvl="1"/>
            <a:r>
              <a:rPr lang="en-US" sz="1800" dirty="0" smtClean="0">
                <a:solidFill>
                  <a:srgbClr val="FFFF00"/>
                </a:solidFill>
              </a:rPr>
              <a:t>g-2</a:t>
            </a:r>
            <a:r>
              <a:rPr lang="en-US" sz="1800" dirty="0">
                <a:solidFill>
                  <a:srgbClr val="FFFF00"/>
                </a:solidFill>
              </a:rPr>
              <a:t>:</a:t>
            </a:r>
            <a:r>
              <a:rPr lang="en-US" sz="1800" dirty="0"/>
              <a:t> anomalous magnetic moment of the </a:t>
            </a:r>
            <a:r>
              <a:rPr lang="en-US" sz="1800" dirty="0" err="1" smtClean="0"/>
              <a:t>muon</a:t>
            </a:r>
            <a:endParaRPr lang="en-US" sz="1800" dirty="0" smtClean="0"/>
          </a:p>
          <a:p>
            <a:pPr lvl="1"/>
            <a:r>
              <a:rPr lang="en-US" sz="1800" dirty="0">
                <a:solidFill>
                  <a:srgbClr val="FFFF00"/>
                </a:solidFill>
              </a:rPr>
              <a:t>Mu2e: </a:t>
            </a:r>
            <a:r>
              <a:rPr lang="en-US" sz="1800" dirty="0">
                <a:solidFill>
                  <a:srgbClr val="FFFFFF"/>
                </a:solidFill>
              </a:rPr>
              <a:t>direct </a:t>
            </a:r>
            <a:r>
              <a:rPr lang="en-US" sz="1800" dirty="0" err="1">
                <a:solidFill>
                  <a:srgbClr val="FFFFFF"/>
                </a:solidFill>
              </a:rPr>
              <a:t>muon</a:t>
            </a:r>
            <a:r>
              <a:rPr lang="en-US" sz="1800" dirty="0">
                <a:solidFill>
                  <a:srgbClr val="FFFFFF"/>
                </a:solidFill>
              </a:rPr>
              <a:t> to electron </a:t>
            </a:r>
            <a:r>
              <a:rPr lang="en-US" sz="1800" dirty="0" smtClean="0">
                <a:solidFill>
                  <a:srgbClr val="FFFFFF"/>
                </a:solidFill>
              </a:rPr>
              <a:t>conversion</a:t>
            </a:r>
          </a:p>
          <a:p>
            <a:pPr lvl="1"/>
            <a:r>
              <a:rPr lang="en-US" sz="1800" dirty="0" err="1" smtClean="0">
                <a:solidFill>
                  <a:srgbClr val="FFFF00"/>
                </a:solidFill>
              </a:rPr>
              <a:t>SeaQuest</a:t>
            </a:r>
            <a:r>
              <a:rPr lang="en-US" sz="1800" dirty="0">
                <a:solidFill>
                  <a:srgbClr val="FFFF00"/>
                </a:solidFill>
              </a:rPr>
              <a:t>: </a:t>
            </a:r>
            <a:r>
              <a:rPr lang="en-US" sz="1800" dirty="0">
                <a:solidFill>
                  <a:srgbClr val="FFFFFF"/>
                </a:solidFill>
              </a:rPr>
              <a:t>nuclear physics Drell-Yan process</a:t>
            </a:r>
          </a:p>
          <a:p>
            <a:pPr lvl="1"/>
            <a:endParaRPr lang="en-US" sz="1800" dirty="0">
              <a:solidFill>
                <a:srgbClr val="FFFFFF"/>
              </a:solidFill>
            </a:endParaRPr>
          </a:p>
          <a:p>
            <a:pPr lvl="1"/>
            <a:endParaRPr lang="en-US" sz="1800" dirty="0" smtClean="0"/>
          </a:p>
          <a:p>
            <a:pPr marL="457200" lvl="1" indent="0">
              <a:buNone/>
            </a:pPr>
            <a:endParaRPr lang="en-US" sz="1800" dirty="0">
              <a:solidFill>
                <a:srgbClr val="FFFFFF"/>
              </a:solidFill>
            </a:endParaRPr>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15</a:t>
            </a:fld>
            <a:endParaRPr lang="en-US" dirty="0"/>
          </a:p>
        </p:txBody>
      </p:sp>
      <p:cxnSp>
        <p:nvCxnSpPr>
          <p:cNvPr id="7" name="Straight Connector 6"/>
          <p:cNvCxnSpPr/>
          <p:nvPr/>
        </p:nvCxnSpPr>
        <p:spPr bwMode="auto">
          <a:xfrm flipV="1">
            <a:off x="3706092" y="2488683"/>
            <a:ext cx="120650" cy="3175"/>
          </a:xfrm>
          <a:prstGeom prst="line">
            <a:avLst/>
          </a:prstGeom>
          <a:noFill/>
          <a:ln w="19050" cap="flat" cmpd="sng" algn="ctr">
            <a:solidFill>
              <a:srgbClr val="FFFFFF"/>
            </a:solidFill>
            <a:prstDash val="solid"/>
            <a:round/>
            <a:headEnd type="none" w="med" len="med"/>
            <a:tailEnd type="none" w="med" len="med"/>
          </a:ln>
          <a:effectLst/>
        </p:spPr>
      </p:cxnSp>
      <p:cxnSp>
        <p:nvCxnSpPr>
          <p:cNvPr id="9" name="Straight Connector 8"/>
          <p:cNvCxnSpPr/>
          <p:nvPr/>
        </p:nvCxnSpPr>
        <p:spPr bwMode="auto">
          <a:xfrm flipV="1">
            <a:off x="5139600" y="3482835"/>
            <a:ext cx="120650" cy="3175"/>
          </a:xfrm>
          <a:prstGeom prst="line">
            <a:avLst/>
          </a:prstGeom>
          <a:noFill/>
          <a:ln w="19050" cap="flat" cmpd="sng" algn="ctr">
            <a:solidFill>
              <a:srgbClr val="FFFFFF"/>
            </a:solidFill>
            <a:prstDash val="solid"/>
            <a:round/>
            <a:headEnd type="none" w="med" len="med"/>
            <a:tailEnd type="none" w="med" len="med"/>
          </a:ln>
          <a:effectLst/>
        </p:spPr>
      </p:cxnSp>
    </p:spTree>
    <p:extLst>
      <p:ext uri="{BB962C8B-B14F-4D97-AF65-F5344CB8AC3E}">
        <p14:creationId xmlns:p14="http://schemas.microsoft.com/office/powerpoint/2010/main" val="3892032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next decade</a:t>
            </a:r>
            <a:endParaRPr lang="en-US" dirty="0"/>
          </a:p>
        </p:txBody>
      </p:sp>
      <p:sp>
        <p:nvSpPr>
          <p:cNvPr id="3" name="Content Placeholder 2"/>
          <p:cNvSpPr>
            <a:spLocks noGrp="1"/>
          </p:cNvSpPr>
          <p:nvPr>
            <p:ph idx="1"/>
          </p:nvPr>
        </p:nvSpPr>
        <p:spPr>
          <a:xfrm>
            <a:off x="1600200" y="1530350"/>
            <a:ext cx="7150396" cy="4114800"/>
          </a:xfrm>
        </p:spPr>
        <p:txBody>
          <a:bodyPr/>
          <a:lstStyle/>
          <a:p>
            <a:r>
              <a:rPr lang="en-US" sz="2000" dirty="0" smtClean="0">
                <a:solidFill>
                  <a:srgbClr val="FFFF00"/>
                </a:solidFill>
              </a:rPr>
              <a:t>LBNE (2+ MW)</a:t>
            </a:r>
            <a:r>
              <a:rPr lang="en-US" sz="2000" dirty="0" smtClean="0">
                <a:solidFill>
                  <a:srgbClr val="FFFFFF"/>
                </a:solidFill>
              </a:rPr>
              <a:t>: the long-base line experiment</a:t>
            </a:r>
            <a:endParaRPr lang="en-US" sz="2000" dirty="0">
              <a:solidFill>
                <a:srgbClr val="FFFFFF"/>
              </a:solidFill>
            </a:endParaRPr>
          </a:p>
          <a:p>
            <a:pPr lvl="1"/>
            <a:r>
              <a:rPr lang="en-US" sz="1600" dirty="0" smtClean="0">
                <a:solidFill>
                  <a:srgbClr val="FFFFFF"/>
                </a:solidFill>
              </a:rPr>
              <a:t>Neutrino mass spectrum (mass hierarchy)</a:t>
            </a:r>
          </a:p>
          <a:p>
            <a:pPr lvl="1"/>
            <a:r>
              <a:rPr lang="en-US" sz="1600" dirty="0" smtClean="0">
                <a:solidFill>
                  <a:srgbClr val="FFFFFF"/>
                </a:solidFill>
              </a:rPr>
              <a:t>Matter-antimatter symmetry</a:t>
            </a:r>
          </a:p>
          <a:p>
            <a:pPr lvl="1"/>
            <a:r>
              <a:rPr lang="en-US" sz="1600" dirty="0" smtClean="0">
                <a:solidFill>
                  <a:srgbClr val="FFFFFF"/>
                </a:solidFill>
              </a:rPr>
              <a:t>Neutrino/antineutrino differences</a:t>
            </a:r>
          </a:p>
          <a:p>
            <a:pPr lvl="1"/>
            <a:r>
              <a:rPr lang="en-US" sz="1600" dirty="0" smtClean="0">
                <a:solidFill>
                  <a:srgbClr val="FFFFFF"/>
                </a:solidFill>
              </a:rPr>
              <a:t>Anomalous interactions</a:t>
            </a:r>
          </a:p>
          <a:p>
            <a:pPr lvl="1"/>
            <a:endParaRPr lang="en-US" sz="1600" dirty="0" smtClean="0">
              <a:solidFill>
                <a:srgbClr val="FFFFFF"/>
              </a:solidFill>
            </a:endParaRPr>
          </a:p>
          <a:p>
            <a:r>
              <a:rPr lang="en-US" sz="2000" dirty="0" smtClean="0">
                <a:solidFill>
                  <a:srgbClr val="FFFF00"/>
                </a:solidFill>
              </a:rPr>
              <a:t>Project X</a:t>
            </a:r>
            <a:r>
              <a:rPr lang="en-US" sz="2000" dirty="0" smtClean="0">
                <a:solidFill>
                  <a:srgbClr val="FFFFFF"/>
                </a:solidFill>
              </a:rPr>
              <a:t>: a broad program with megawatts of continuous beam, ideal to lead at the intensity frontier </a:t>
            </a:r>
          </a:p>
          <a:p>
            <a:pPr lvl="1"/>
            <a:r>
              <a:rPr lang="en-US" sz="1600" dirty="0" smtClean="0">
                <a:solidFill>
                  <a:srgbClr val="FFFFFF"/>
                </a:solidFill>
              </a:rPr>
              <a:t>Neutrino, long/short base-lines, more than 2 MW to LBNE</a:t>
            </a:r>
          </a:p>
          <a:p>
            <a:pPr lvl="1"/>
            <a:r>
              <a:rPr lang="en-US" sz="1600" dirty="0" err="1">
                <a:solidFill>
                  <a:srgbClr val="FFFFFF"/>
                </a:solidFill>
              </a:rPr>
              <a:t>K</a:t>
            </a:r>
            <a:r>
              <a:rPr lang="en-US" sz="1600" dirty="0" err="1" smtClean="0">
                <a:solidFill>
                  <a:srgbClr val="FFFFFF"/>
                </a:solidFill>
              </a:rPr>
              <a:t>aons</a:t>
            </a:r>
            <a:r>
              <a:rPr lang="en-US" sz="1600" dirty="0" smtClean="0">
                <a:solidFill>
                  <a:srgbClr val="FFFFFF"/>
                </a:solidFill>
              </a:rPr>
              <a:t> where the Standard Model backgrounds are minimal and we are sensitive to many models including </a:t>
            </a:r>
            <a:r>
              <a:rPr lang="en-US" sz="1600" dirty="0" err="1" smtClean="0">
                <a:solidFill>
                  <a:srgbClr val="FFFFFF"/>
                </a:solidFill>
              </a:rPr>
              <a:t>supersymmetry</a:t>
            </a:r>
            <a:endParaRPr lang="en-US" sz="1600" dirty="0" smtClean="0">
              <a:solidFill>
                <a:srgbClr val="FFFFFF"/>
              </a:solidFill>
            </a:endParaRPr>
          </a:p>
          <a:p>
            <a:pPr lvl="1"/>
            <a:r>
              <a:rPr lang="en-US" sz="1600" dirty="0" smtClean="0">
                <a:solidFill>
                  <a:srgbClr val="FFFFFF"/>
                </a:solidFill>
              </a:rPr>
              <a:t>Rare </a:t>
            </a:r>
            <a:r>
              <a:rPr lang="en-US" sz="1600" dirty="0" err="1" smtClean="0">
                <a:solidFill>
                  <a:srgbClr val="FFFFFF"/>
                </a:solidFill>
              </a:rPr>
              <a:t>muon</a:t>
            </a:r>
            <a:r>
              <a:rPr lang="en-US" sz="1600" dirty="0" smtClean="0">
                <a:solidFill>
                  <a:srgbClr val="FFFFFF"/>
                </a:solidFill>
              </a:rPr>
              <a:t> decay with sensitivity to masses 1000 </a:t>
            </a:r>
            <a:r>
              <a:rPr lang="en-US" sz="1600" dirty="0" err="1" smtClean="0">
                <a:solidFill>
                  <a:srgbClr val="FFFFFF"/>
                </a:solidFill>
              </a:rPr>
              <a:t>TeV</a:t>
            </a:r>
            <a:endParaRPr lang="en-US" sz="1600" dirty="0" smtClean="0">
              <a:solidFill>
                <a:srgbClr val="FFFFFF"/>
              </a:solidFill>
            </a:endParaRPr>
          </a:p>
          <a:p>
            <a:pPr lvl="1"/>
            <a:r>
              <a:rPr lang="en-US" sz="1600" dirty="0" smtClean="0">
                <a:solidFill>
                  <a:srgbClr val="FFFFFF"/>
                </a:solidFill>
              </a:rPr>
              <a:t>Symmetry violations through electric dipole moments in nuclei</a:t>
            </a:r>
          </a:p>
          <a:p>
            <a:pPr lvl="1"/>
            <a:r>
              <a:rPr lang="en-US" sz="1600" dirty="0" smtClean="0">
                <a:solidFill>
                  <a:srgbClr val="FFFFFF"/>
                </a:solidFill>
              </a:rPr>
              <a:t>Applications to transmutation, spallation targets, ADS</a:t>
            </a:r>
          </a:p>
          <a:p>
            <a:pPr lvl="1"/>
            <a:endParaRPr lang="en-US" sz="1600" dirty="0" smtClean="0">
              <a:solidFill>
                <a:srgbClr val="FFFFFF"/>
              </a:solidFill>
            </a:endParaRPr>
          </a:p>
          <a:p>
            <a:endParaRPr lang="en-US" sz="1000" dirty="0" smtClean="0"/>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16</a:t>
            </a:fld>
            <a:endParaRPr lang="en-US" dirty="0"/>
          </a:p>
        </p:txBody>
      </p:sp>
    </p:spTree>
    <p:extLst>
      <p:ext uri="{BB962C8B-B14F-4D97-AF65-F5344CB8AC3E}">
        <p14:creationId xmlns:p14="http://schemas.microsoft.com/office/powerpoint/2010/main" val="2944408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3"/>
          <p:cNvSpPr>
            <a:spLocks noChangeArrowheads="1"/>
          </p:cNvSpPr>
          <p:nvPr/>
        </p:nvSpPr>
        <p:spPr bwMode="auto">
          <a:xfrm>
            <a:off x="864394" y="2782094"/>
            <a:ext cx="7323137" cy="1726405"/>
          </a:xfrm>
          <a:prstGeom prst="rect">
            <a:avLst/>
          </a:prstGeom>
          <a:solidFill>
            <a:srgbClr val="FF0000">
              <a:alpha val="18823"/>
            </a:srgbClr>
          </a:solidFill>
          <a:ln w="9525" algn="ctr">
            <a:solidFill>
              <a:srgbClr val="000000"/>
            </a:solidFill>
            <a:round/>
            <a:headEnd/>
            <a:tailEnd/>
          </a:ln>
        </p:spPr>
        <p:txBody>
          <a:bodyPr/>
          <a:lstStyle/>
          <a:p>
            <a:endParaRPr lang="en-US"/>
          </a:p>
        </p:txBody>
      </p:sp>
      <p:sp>
        <p:nvSpPr>
          <p:cNvPr id="10243" name="Title 1"/>
          <p:cNvSpPr>
            <a:spLocks noGrp="1"/>
          </p:cNvSpPr>
          <p:nvPr>
            <p:ph type="title"/>
          </p:nvPr>
        </p:nvSpPr>
        <p:spPr/>
        <p:txBody>
          <a:bodyPr/>
          <a:lstStyle/>
          <a:p>
            <a:r>
              <a:rPr lang="en-US" dirty="0" smtClean="0"/>
              <a:t>Roles: intensity frontier</a:t>
            </a:r>
          </a:p>
        </p:txBody>
      </p:sp>
      <p:sp>
        <p:nvSpPr>
          <p:cNvPr id="10244" name="Footer Placeholder 2"/>
          <p:cNvSpPr>
            <a:spLocks noGrp="1"/>
          </p:cNvSpPr>
          <p:nvPr>
            <p:ph type="ftr" sz="quarter" idx="10"/>
          </p:nvPr>
        </p:nvSpPr>
        <p:spPr>
          <a:noFill/>
        </p:spPr>
        <p:txBody>
          <a:bodyPr/>
          <a:lstStyle/>
          <a:p>
            <a:r>
              <a:rPr lang="en-US" smtClean="0"/>
              <a:t>P. Oddone,  DOE Institutional Review, June 6th,  2011</a:t>
            </a:r>
            <a:endParaRPr lang="en-US" smtClean="0"/>
          </a:p>
        </p:txBody>
      </p:sp>
      <p:sp>
        <p:nvSpPr>
          <p:cNvPr id="10245" name="Slide Number Placeholder 3"/>
          <p:cNvSpPr>
            <a:spLocks noGrp="1"/>
          </p:cNvSpPr>
          <p:nvPr>
            <p:ph type="sldNum" sz="quarter" idx="11"/>
          </p:nvPr>
        </p:nvSpPr>
        <p:spPr>
          <a:noFill/>
        </p:spPr>
        <p:txBody>
          <a:bodyPr/>
          <a:lstStyle/>
          <a:p>
            <a:fld id="{2C88271C-889E-471A-A184-E429D17AED4C}" type="slidenum">
              <a:rPr lang="en-US" smtClean="0"/>
              <a:pPr/>
              <a:t>17</a:t>
            </a:fld>
            <a:endParaRPr lang="en-US" smtClean="0"/>
          </a:p>
        </p:txBody>
      </p:sp>
      <p:cxnSp>
        <p:nvCxnSpPr>
          <p:cNvPr id="10246" name="Straight Connector 5"/>
          <p:cNvCxnSpPr>
            <a:cxnSpLocks noChangeShapeType="1"/>
          </p:cNvCxnSpPr>
          <p:nvPr/>
        </p:nvCxnSpPr>
        <p:spPr bwMode="auto">
          <a:xfrm>
            <a:off x="864394" y="2766220"/>
            <a:ext cx="0" cy="1739105"/>
          </a:xfrm>
          <a:prstGeom prst="line">
            <a:avLst/>
          </a:prstGeom>
          <a:noFill/>
          <a:ln w="9525" algn="ctr">
            <a:solidFill>
              <a:srgbClr val="FFFFFF"/>
            </a:solidFill>
            <a:round/>
            <a:headEnd/>
            <a:tailEnd/>
          </a:ln>
        </p:spPr>
      </p:cxnSp>
      <p:cxnSp>
        <p:nvCxnSpPr>
          <p:cNvPr id="10247" name="Straight Connector 9"/>
          <p:cNvCxnSpPr>
            <a:cxnSpLocks noChangeShapeType="1"/>
            <a:endCxn id="10267" idx="0"/>
          </p:cNvCxnSpPr>
          <p:nvPr/>
        </p:nvCxnSpPr>
        <p:spPr bwMode="auto">
          <a:xfrm>
            <a:off x="8219282" y="2766220"/>
            <a:ext cx="0" cy="1680368"/>
          </a:xfrm>
          <a:prstGeom prst="line">
            <a:avLst/>
          </a:prstGeom>
          <a:noFill/>
          <a:ln w="9525" algn="ctr">
            <a:solidFill>
              <a:srgbClr val="FFFFFF"/>
            </a:solidFill>
            <a:round/>
            <a:headEnd/>
            <a:tailEnd/>
          </a:ln>
        </p:spPr>
      </p:cxnSp>
      <p:cxnSp>
        <p:nvCxnSpPr>
          <p:cNvPr id="10248" name="Straight Connector 11"/>
          <p:cNvCxnSpPr>
            <a:cxnSpLocks noChangeShapeType="1"/>
          </p:cNvCxnSpPr>
          <p:nvPr/>
        </p:nvCxnSpPr>
        <p:spPr bwMode="auto">
          <a:xfrm flipV="1">
            <a:off x="884238" y="2766220"/>
            <a:ext cx="7327900" cy="11112"/>
          </a:xfrm>
          <a:prstGeom prst="line">
            <a:avLst/>
          </a:prstGeom>
          <a:noFill/>
          <a:ln w="9525" algn="ctr">
            <a:solidFill>
              <a:srgbClr val="FFFFFF"/>
            </a:solidFill>
            <a:round/>
            <a:headEnd/>
            <a:tailEnd/>
          </a:ln>
        </p:spPr>
      </p:cxnSp>
      <p:cxnSp>
        <p:nvCxnSpPr>
          <p:cNvPr id="10249" name="Straight Connector 12"/>
          <p:cNvCxnSpPr>
            <a:cxnSpLocks noChangeShapeType="1"/>
          </p:cNvCxnSpPr>
          <p:nvPr/>
        </p:nvCxnSpPr>
        <p:spPr bwMode="auto">
          <a:xfrm>
            <a:off x="874713" y="4503738"/>
            <a:ext cx="7354887" cy="1587"/>
          </a:xfrm>
          <a:prstGeom prst="line">
            <a:avLst/>
          </a:prstGeom>
          <a:noFill/>
          <a:ln w="9525" algn="ctr">
            <a:solidFill>
              <a:srgbClr val="FFFFFF"/>
            </a:solidFill>
            <a:round/>
            <a:headEnd/>
            <a:tailEnd/>
          </a:ln>
        </p:spPr>
      </p:cxnSp>
      <p:cxnSp>
        <p:nvCxnSpPr>
          <p:cNvPr id="10250" name="Straight Connector 13"/>
          <p:cNvCxnSpPr>
            <a:cxnSpLocks noChangeShapeType="1"/>
            <a:endCxn id="10259" idx="0"/>
          </p:cNvCxnSpPr>
          <p:nvPr/>
        </p:nvCxnSpPr>
        <p:spPr bwMode="auto">
          <a:xfrm>
            <a:off x="2738439" y="2782094"/>
            <a:ext cx="20636" cy="1634331"/>
          </a:xfrm>
          <a:prstGeom prst="line">
            <a:avLst/>
          </a:prstGeom>
          <a:noFill/>
          <a:ln w="9525" algn="ctr">
            <a:solidFill>
              <a:srgbClr val="FFFFFF"/>
            </a:solidFill>
            <a:round/>
            <a:headEnd/>
            <a:tailEnd/>
          </a:ln>
        </p:spPr>
      </p:cxnSp>
      <p:cxnSp>
        <p:nvCxnSpPr>
          <p:cNvPr id="10251" name="Straight Connector 14"/>
          <p:cNvCxnSpPr>
            <a:cxnSpLocks noChangeShapeType="1"/>
            <a:stCxn id="10242" idx="0"/>
            <a:endCxn id="10242" idx="2"/>
          </p:cNvCxnSpPr>
          <p:nvPr/>
        </p:nvCxnSpPr>
        <p:spPr bwMode="auto">
          <a:xfrm>
            <a:off x="4525963" y="2782094"/>
            <a:ext cx="0" cy="1726405"/>
          </a:xfrm>
          <a:prstGeom prst="line">
            <a:avLst/>
          </a:prstGeom>
          <a:noFill/>
          <a:ln w="9525" algn="ctr">
            <a:solidFill>
              <a:srgbClr val="FFFFFF"/>
            </a:solidFill>
            <a:round/>
            <a:headEnd/>
            <a:tailEnd/>
          </a:ln>
        </p:spPr>
      </p:cxnSp>
      <p:sp>
        <p:nvSpPr>
          <p:cNvPr id="10252" name="TextBox 17"/>
          <p:cNvSpPr txBox="1">
            <a:spLocks noChangeArrowheads="1"/>
          </p:cNvSpPr>
          <p:nvPr/>
        </p:nvSpPr>
        <p:spPr bwMode="auto">
          <a:xfrm>
            <a:off x="1154113" y="3014663"/>
            <a:ext cx="1350962" cy="1200150"/>
          </a:xfrm>
          <a:prstGeom prst="rect">
            <a:avLst/>
          </a:prstGeom>
          <a:noFill/>
          <a:ln w="9525">
            <a:noFill/>
            <a:miter lim="800000"/>
            <a:headEnd/>
            <a:tailEnd/>
          </a:ln>
        </p:spPr>
        <p:txBody>
          <a:bodyPr wrap="none">
            <a:spAutoFit/>
          </a:bodyPr>
          <a:lstStyle/>
          <a:p>
            <a:r>
              <a:rPr lang="en-US" sz="1800"/>
              <a:t>MINOS</a:t>
            </a:r>
          </a:p>
          <a:p>
            <a:r>
              <a:rPr lang="en-US" sz="1800"/>
              <a:t>MiniBooNE</a:t>
            </a:r>
          </a:p>
          <a:p>
            <a:r>
              <a:rPr lang="en-US" sz="1800"/>
              <a:t>MINERvA</a:t>
            </a:r>
          </a:p>
          <a:p>
            <a:r>
              <a:rPr lang="en-US" sz="1800"/>
              <a:t>SeaQuest</a:t>
            </a:r>
          </a:p>
        </p:txBody>
      </p:sp>
      <p:sp>
        <p:nvSpPr>
          <p:cNvPr id="10253" name="TextBox 18"/>
          <p:cNvSpPr txBox="1">
            <a:spLocks noChangeArrowheads="1"/>
          </p:cNvSpPr>
          <p:nvPr/>
        </p:nvSpPr>
        <p:spPr bwMode="auto">
          <a:xfrm>
            <a:off x="2914650" y="2765425"/>
            <a:ext cx="1479892" cy="1754326"/>
          </a:xfrm>
          <a:prstGeom prst="rect">
            <a:avLst/>
          </a:prstGeom>
          <a:noFill/>
          <a:ln w="9525">
            <a:noFill/>
            <a:miter lim="800000"/>
            <a:headEnd/>
            <a:tailEnd/>
          </a:ln>
        </p:spPr>
        <p:txBody>
          <a:bodyPr wrap="none">
            <a:spAutoFit/>
          </a:bodyPr>
          <a:lstStyle/>
          <a:p>
            <a:r>
              <a:rPr lang="en-US" sz="1800" dirty="0" err="1"/>
              <a:t>NOvA</a:t>
            </a:r>
            <a:endParaRPr lang="en-US" sz="1800" dirty="0"/>
          </a:p>
          <a:p>
            <a:r>
              <a:rPr lang="en-US" sz="1800" dirty="0"/>
              <a:t>MicroBooNE</a:t>
            </a:r>
          </a:p>
          <a:p>
            <a:r>
              <a:rPr lang="en-US" sz="1800" dirty="0" smtClean="0">
                <a:solidFill>
                  <a:srgbClr val="FFFFFF"/>
                </a:solidFill>
              </a:rPr>
              <a:t>g-2</a:t>
            </a:r>
          </a:p>
          <a:p>
            <a:r>
              <a:rPr lang="en-US" sz="1800" dirty="0" err="1" smtClean="0"/>
              <a:t>MINERvA</a:t>
            </a:r>
            <a:endParaRPr lang="en-US" sz="1800" dirty="0" smtClean="0"/>
          </a:p>
          <a:p>
            <a:r>
              <a:rPr lang="en-US" sz="1800" dirty="0" smtClean="0">
                <a:solidFill>
                  <a:srgbClr val="FFFF00"/>
                </a:solidFill>
              </a:rPr>
              <a:t>MINOS</a:t>
            </a:r>
            <a:endParaRPr lang="en-US" sz="1800" dirty="0">
              <a:solidFill>
                <a:srgbClr val="FFFF00"/>
              </a:solidFill>
            </a:endParaRPr>
          </a:p>
          <a:p>
            <a:r>
              <a:rPr lang="en-US" sz="1800" dirty="0" err="1"/>
              <a:t>SeaQuest</a:t>
            </a:r>
            <a:endParaRPr lang="en-US" sz="1800" dirty="0"/>
          </a:p>
        </p:txBody>
      </p:sp>
      <p:sp>
        <p:nvSpPr>
          <p:cNvPr id="10254" name="TextBox 20"/>
          <p:cNvSpPr txBox="1">
            <a:spLocks noChangeArrowheads="1"/>
          </p:cNvSpPr>
          <p:nvPr/>
        </p:nvSpPr>
        <p:spPr bwMode="auto">
          <a:xfrm>
            <a:off x="604838" y="4408488"/>
            <a:ext cx="711200" cy="369887"/>
          </a:xfrm>
          <a:prstGeom prst="rect">
            <a:avLst/>
          </a:prstGeom>
          <a:noFill/>
          <a:ln w="9525">
            <a:noFill/>
            <a:miter lim="800000"/>
            <a:headEnd/>
            <a:tailEnd/>
          </a:ln>
        </p:spPr>
        <p:txBody>
          <a:bodyPr wrap="none">
            <a:spAutoFit/>
          </a:bodyPr>
          <a:lstStyle/>
          <a:p>
            <a:r>
              <a:rPr lang="en-US" sz="1800" dirty="0"/>
              <a:t>Now </a:t>
            </a:r>
          </a:p>
        </p:txBody>
      </p:sp>
      <p:sp>
        <p:nvSpPr>
          <p:cNvPr id="10255" name="TextBox 21"/>
          <p:cNvSpPr txBox="1">
            <a:spLocks noChangeArrowheads="1"/>
          </p:cNvSpPr>
          <p:nvPr/>
        </p:nvSpPr>
        <p:spPr bwMode="auto">
          <a:xfrm>
            <a:off x="4144963" y="4433888"/>
            <a:ext cx="762000" cy="369887"/>
          </a:xfrm>
          <a:prstGeom prst="rect">
            <a:avLst/>
          </a:prstGeom>
          <a:noFill/>
          <a:ln w="9525">
            <a:noFill/>
            <a:miter lim="800000"/>
            <a:headEnd/>
            <a:tailEnd/>
          </a:ln>
        </p:spPr>
        <p:txBody>
          <a:bodyPr wrap="none">
            <a:spAutoFit/>
          </a:bodyPr>
          <a:lstStyle/>
          <a:p>
            <a:r>
              <a:rPr lang="en-US" sz="1800" dirty="0"/>
              <a:t> 2016</a:t>
            </a:r>
          </a:p>
        </p:txBody>
      </p:sp>
      <p:cxnSp>
        <p:nvCxnSpPr>
          <p:cNvPr id="10256" name="Straight Connector 26"/>
          <p:cNvCxnSpPr>
            <a:cxnSpLocks noChangeShapeType="1"/>
          </p:cNvCxnSpPr>
          <p:nvPr/>
        </p:nvCxnSpPr>
        <p:spPr bwMode="auto">
          <a:xfrm>
            <a:off x="6353175" y="2782094"/>
            <a:ext cx="24209" cy="1664494"/>
          </a:xfrm>
          <a:prstGeom prst="line">
            <a:avLst/>
          </a:prstGeom>
          <a:noFill/>
          <a:ln w="9525" algn="ctr">
            <a:solidFill>
              <a:srgbClr val="FFFFFF"/>
            </a:solidFill>
            <a:round/>
            <a:headEnd/>
            <a:tailEnd/>
          </a:ln>
        </p:spPr>
      </p:cxnSp>
      <p:sp>
        <p:nvSpPr>
          <p:cNvPr id="10257" name="TextBox 28"/>
          <p:cNvSpPr txBox="1">
            <a:spLocks noChangeArrowheads="1"/>
          </p:cNvSpPr>
          <p:nvPr/>
        </p:nvSpPr>
        <p:spPr bwMode="auto">
          <a:xfrm>
            <a:off x="5006975" y="3043238"/>
            <a:ext cx="800219" cy="1200329"/>
          </a:xfrm>
          <a:prstGeom prst="rect">
            <a:avLst/>
          </a:prstGeom>
          <a:noFill/>
          <a:ln w="9525">
            <a:noFill/>
            <a:miter lim="800000"/>
            <a:headEnd/>
            <a:tailEnd/>
          </a:ln>
        </p:spPr>
        <p:txBody>
          <a:bodyPr wrap="none">
            <a:spAutoFit/>
          </a:bodyPr>
          <a:lstStyle/>
          <a:p>
            <a:r>
              <a:rPr lang="en-US" sz="1800" dirty="0" err="1" smtClean="0"/>
              <a:t>NOvA</a:t>
            </a:r>
            <a:endParaRPr lang="en-US" sz="1800" dirty="0" smtClean="0"/>
          </a:p>
          <a:p>
            <a:r>
              <a:rPr lang="en-US" sz="1800" dirty="0" smtClean="0">
                <a:solidFill>
                  <a:srgbClr val="FFFFFF"/>
                </a:solidFill>
              </a:rPr>
              <a:t>g-2</a:t>
            </a:r>
          </a:p>
          <a:p>
            <a:r>
              <a:rPr lang="en-US" sz="1800" dirty="0" smtClean="0">
                <a:solidFill>
                  <a:srgbClr val="FFFF00"/>
                </a:solidFill>
              </a:rPr>
              <a:t>LBNE</a:t>
            </a:r>
            <a:endParaRPr lang="en-US" sz="1800" dirty="0">
              <a:solidFill>
                <a:srgbClr val="FFFF00"/>
              </a:solidFill>
            </a:endParaRPr>
          </a:p>
          <a:p>
            <a:r>
              <a:rPr lang="en-US" sz="1800" dirty="0"/>
              <a:t>Mu2e</a:t>
            </a:r>
          </a:p>
        </p:txBody>
      </p:sp>
      <p:sp>
        <p:nvSpPr>
          <p:cNvPr id="10258" name="TextBox 29"/>
          <p:cNvSpPr txBox="1">
            <a:spLocks noChangeArrowheads="1"/>
          </p:cNvSpPr>
          <p:nvPr/>
        </p:nvSpPr>
        <p:spPr bwMode="auto">
          <a:xfrm>
            <a:off x="6353175" y="3206750"/>
            <a:ext cx="1858963" cy="923925"/>
          </a:xfrm>
          <a:prstGeom prst="rect">
            <a:avLst/>
          </a:prstGeom>
          <a:noFill/>
          <a:ln w="9525">
            <a:noFill/>
            <a:miter lim="800000"/>
            <a:headEnd/>
            <a:tailEnd/>
          </a:ln>
        </p:spPr>
        <p:txBody>
          <a:bodyPr wrap="none">
            <a:spAutoFit/>
          </a:bodyPr>
          <a:lstStyle/>
          <a:p>
            <a:r>
              <a:rPr lang="en-US" sz="1800" dirty="0">
                <a:solidFill>
                  <a:srgbClr val="FFFF00"/>
                </a:solidFill>
              </a:rPr>
              <a:t>Project X+LBNE</a:t>
            </a:r>
          </a:p>
          <a:p>
            <a:r>
              <a:rPr lang="en-US" sz="1800" dirty="0">
                <a:solidFill>
                  <a:srgbClr val="FFFF00"/>
                </a:solidFill>
                <a:latin typeface="Symbol" pitchFamily="18" charset="2"/>
              </a:rPr>
              <a:t>m</a:t>
            </a:r>
            <a:r>
              <a:rPr lang="en-US" sz="1800" dirty="0">
                <a:solidFill>
                  <a:srgbClr val="FFFF00"/>
                </a:solidFill>
              </a:rPr>
              <a:t>, K, nuclear, …</a:t>
            </a:r>
          </a:p>
          <a:p>
            <a:r>
              <a:rPr lang="en-US" sz="1800" dirty="0">
                <a:solidFill>
                  <a:srgbClr val="FFFF00"/>
                </a:solidFill>
                <a:latin typeface="Symbol" pitchFamily="18" charset="2"/>
              </a:rPr>
              <a:t>n</a:t>
            </a:r>
            <a:r>
              <a:rPr lang="en-US" sz="1800" dirty="0">
                <a:solidFill>
                  <a:srgbClr val="FFFF00"/>
                </a:solidFill>
              </a:rPr>
              <a:t> Factory ??</a:t>
            </a:r>
          </a:p>
        </p:txBody>
      </p:sp>
      <p:sp>
        <p:nvSpPr>
          <p:cNvPr id="10259" name="TextBox 30"/>
          <p:cNvSpPr txBox="1">
            <a:spLocks noChangeArrowheads="1"/>
          </p:cNvSpPr>
          <p:nvPr/>
        </p:nvSpPr>
        <p:spPr bwMode="auto">
          <a:xfrm>
            <a:off x="2409825" y="4416425"/>
            <a:ext cx="698500" cy="368300"/>
          </a:xfrm>
          <a:prstGeom prst="rect">
            <a:avLst/>
          </a:prstGeom>
          <a:noFill/>
          <a:ln w="9525">
            <a:noFill/>
            <a:miter lim="800000"/>
            <a:headEnd/>
            <a:tailEnd/>
          </a:ln>
        </p:spPr>
        <p:txBody>
          <a:bodyPr wrap="none">
            <a:spAutoFit/>
          </a:bodyPr>
          <a:lstStyle/>
          <a:p>
            <a:r>
              <a:rPr lang="en-US" sz="1800" dirty="0"/>
              <a:t>2013</a:t>
            </a:r>
          </a:p>
        </p:txBody>
      </p:sp>
      <p:sp>
        <p:nvSpPr>
          <p:cNvPr id="10260" name="TextBox 31"/>
          <p:cNvSpPr txBox="1">
            <a:spLocks noChangeArrowheads="1"/>
          </p:cNvSpPr>
          <p:nvPr/>
        </p:nvSpPr>
        <p:spPr bwMode="auto">
          <a:xfrm>
            <a:off x="6053138" y="4459288"/>
            <a:ext cx="696912" cy="369887"/>
          </a:xfrm>
          <a:prstGeom prst="rect">
            <a:avLst/>
          </a:prstGeom>
          <a:noFill/>
          <a:ln w="9525">
            <a:noFill/>
            <a:miter lim="800000"/>
            <a:headEnd/>
            <a:tailEnd/>
          </a:ln>
        </p:spPr>
        <p:txBody>
          <a:bodyPr wrap="none">
            <a:spAutoFit/>
          </a:bodyPr>
          <a:lstStyle/>
          <a:p>
            <a:r>
              <a:rPr lang="en-US" sz="1800" dirty="0"/>
              <a:t>2019</a:t>
            </a:r>
          </a:p>
        </p:txBody>
      </p:sp>
      <p:pic>
        <p:nvPicPr>
          <p:cNvPr id="10261" name="Picture 5" descr="MiniBooNEPPT"/>
          <p:cNvPicPr>
            <a:picLocks noChangeAspect="1" noChangeArrowheads="1"/>
          </p:cNvPicPr>
          <p:nvPr/>
        </p:nvPicPr>
        <p:blipFill>
          <a:blip r:embed="rId2" cstate="print"/>
          <a:srcRect l="17526" t="2295" r="16290"/>
          <a:stretch>
            <a:fillRect/>
          </a:stretch>
        </p:blipFill>
        <p:spPr bwMode="auto">
          <a:xfrm>
            <a:off x="928689" y="1190982"/>
            <a:ext cx="1138236" cy="1495425"/>
          </a:xfrm>
          <a:prstGeom prst="rect">
            <a:avLst/>
          </a:prstGeom>
          <a:noFill/>
          <a:ln w="9525">
            <a:noFill/>
            <a:miter lim="800000"/>
            <a:headEnd/>
            <a:tailEnd/>
          </a:ln>
        </p:spPr>
      </p:pic>
      <p:pic>
        <p:nvPicPr>
          <p:cNvPr id="10262" name="Picture 3" descr="Minos detectorPPT"/>
          <p:cNvPicPr>
            <a:picLocks noChangeAspect="1" noChangeArrowheads="1"/>
          </p:cNvPicPr>
          <p:nvPr/>
        </p:nvPicPr>
        <p:blipFill>
          <a:blip r:embed="rId3" cstate="print"/>
          <a:srcRect/>
          <a:stretch>
            <a:fillRect/>
          </a:stretch>
        </p:blipFill>
        <p:spPr bwMode="auto">
          <a:xfrm>
            <a:off x="930275" y="4791075"/>
            <a:ext cx="1716088" cy="1446213"/>
          </a:xfrm>
          <a:prstGeom prst="rect">
            <a:avLst/>
          </a:prstGeom>
          <a:noFill/>
          <a:ln w="9525">
            <a:noFill/>
            <a:miter lim="800000"/>
            <a:headEnd/>
            <a:tailEnd/>
          </a:ln>
        </p:spPr>
      </p:pic>
      <p:pic>
        <p:nvPicPr>
          <p:cNvPr id="10263" name="Picture 6"/>
          <p:cNvPicPr>
            <a:picLocks noChangeAspect="1" noChangeArrowheads="1"/>
          </p:cNvPicPr>
          <p:nvPr/>
        </p:nvPicPr>
        <p:blipFill>
          <a:blip r:embed="rId4" cstate="print"/>
          <a:srcRect/>
          <a:stretch>
            <a:fillRect/>
          </a:stretch>
        </p:blipFill>
        <p:spPr bwMode="auto">
          <a:xfrm>
            <a:off x="2149475" y="1183045"/>
            <a:ext cx="1803400" cy="1503362"/>
          </a:xfrm>
          <a:prstGeom prst="rect">
            <a:avLst/>
          </a:prstGeom>
          <a:noFill/>
          <a:ln w="9525">
            <a:noFill/>
            <a:miter lim="800000"/>
            <a:headEnd/>
            <a:tailEnd/>
          </a:ln>
        </p:spPr>
      </p:pic>
      <p:pic>
        <p:nvPicPr>
          <p:cNvPr id="10264" name="Picture 11" descr="TP_in_wideband.jpg"/>
          <p:cNvPicPr>
            <a:picLocks noChangeAspect="1"/>
          </p:cNvPicPr>
          <p:nvPr/>
        </p:nvPicPr>
        <p:blipFill>
          <a:blip r:embed="rId5" cstate="print"/>
          <a:srcRect/>
          <a:stretch>
            <a:fillRect/>
          </a:stretch>
        </p:blipFill>
        <p:spPr bwMode="auto">
          <a:xfrm>
            <a:off x="2738438" y="4791075"/>
            <a:ext cx="1843087" cy="1436687"/>
          </a:xfrm>
          <a:prstGeom prst="rect">
            <a:avLst/>
          </a:prstGeom>
          <a:noFill/>
          <a:ln w="9525">
            <a:noFill/>
            <a:miter lim="800000"/>
            <a:headEnd/>
            <a:tailEnd/>
          </a:ln>
        </p:spPr>
      </p:pic>
      <p:pic>
        <p:nvPicPr>
          <p:cNvPr id="10265" name="Picture 4" descr="full_meco_apparatus"/>
          <p:cNvPicPr>
            <a:picLocks noChangeAspect="1" noChangeArrowheads="1"/>
          </p:cNvPicPr>
          <p:nvPr/>
        </p:nvPicPr>
        <p:blipFill>
          <a:blip r:embed="rId6" cstate="print"/>
          <a:srcRect/>
          <a:stretch>
            <a:fillRect/>
          </a:stretch>
        </p:blipFill>
        <p:spPr bwMode="auto">
          <a:xfrm>
            <a:off x="4022725" y="1182688"/>
            <a:ext cx="2930525" cy="1503719"/>
          </a:xfrm>
          <a:prstGeom prst="rect">
            <a:avLst/>
          </a:prstGeom>
          <a:noFill/>
          <a:ln w="9525">
            <a:noFill/>
            <a:miter lim="800000"/>
            <a:headEnd/>
            <a:tailEnd/>
          </a:ln>
        </p:spPr>
      </p:pic>
      <p:pic>
        <p:nvPicPr>
          <p:cNvPr id="10266" name="Picture 4" descr="ArgoNeuT_NCpi0.jpg"/>
          <p:cNvPicPr>
            <a:picLocks noChangeAspect="1"/>
          </p:cNvPicPr>
          <p:nvPr/>
        </p:nvPicPr>
        <p:blipFill>
          <a:blip r:embed="rId7" cstate="print"/>
          <a:srcRect t="9027"/>
          <a:stretch>
            <a:fillRect/>
          </a:stretch>
        </p:blipFill>
        <p:spPr bwMode="auto">
          <a:xfrm>
            <a:off x="4657725" y="4791075"/>
            <a:ext cx="2063750" cy="1436687"/>
          </a:xfrm>
          <a:prstGeom prst="rect">
            <a:avLst/>
          </a:prstGeom>
          <a:noFill/>
          <a:ln w="9525">
            <a:noFill/>
            <a:miter lim="800000"/>
            <a:headEnd/>
            <a:tailEnd/>
          </a:ln>
        </p:spPr>
      </p:pic>
      <p:sp>
        <p:nvSpPr>
          <p:cNvPr id="10267" name="Rectangle 27"/>
          <p:cNvSpPr>
            <a:spLocks noChangeArrowheads="1"/>
          </p:cNvSpPr>
          <p:nvPr/>
        </p:nvSpPr>
        <p:spPr bwMode="auto">
          <a:xfrm>
            <a:off x="7870825" y="4446588"/>
            <a:ext cx="696913" cy="368300"/>
          </a:xfrm>
          <a:prstGeom prst="rect">
            <a:avLst/>
          </a:prstGeom>
          <a:noFill/>
          <a:ln w="9525">
            <a:noFill/>
            <a:miter lim="800000"/>
            <a:headEnd/>
            <a:tailEnd/>
          </a:ln>
        </p:spPr>
        <p:txBody>
          <a:bodyPr wrap="none">
            <a:spAutoFit/>
          </a:bodyPr>
          <a:lstStyle/>
          <a:p>
            <a:r>
              <a:rPr lang="en-US" sz="1800" dirty="0"/>
              <a:t>2022</a:t>
            </a:r>
          </a:p>
        </p:txBody>
      </p:sp>
      <p:pic>
        <p:nvPicPr>
          <p:cNvPr id="10268" name="Picture 9"/>
          <p:cNvPicPr>
            <a:picLocks noChangeAspect="1" noChangeArrowheads="1"/>
          </p:cNvPicPr>
          <p:nvPr/>
        </p:nvPicPr>
        <p:blipFill>
          <a:blip r:embed="rId8" cstate="print"/>
          <a:srcRect/>
          <a:stretch>
            <a:fillRect/>
          </a:stretch>
        </p:blipFill>
        <p:spPr bwMode="auto">
          <a:xfrm>
            <a:off x="6800850" y="4791074"/>
            <a:ext cx="1389063" cy="1436687"/>
          </a:xfrm>
          <a:prstGeom prst="rect">
            <a:avLst/>
          </a:prstGeom>
          <a:noFill/>
          <a:ln w="9525">
            <a:noFill/>
            <a:miter lim="800000"/>
            <a:headEnd/>
            <a:tailEnd/>
          </a:ln>
        </p:spPr>
      </p:pic>
      <p:pic>
        <p:nvPicPr>
          <p:cNvPr id="10269" name="Picture 2"/>
          <p:cNvPicPr>
            <a:picLocks noChangeAspect="1" noChangeArrowheads="1"/>
          </p:cNvPicPr>
          <p:nvPr/>
        </p:nvPicPr>
        <p:blipFill>
          <a:blip r:embed="rId9" cstate="print"/>
          <a:srcRect l="2682" t="3345" b="3348"/>
          <a:stretch>
            <a:fillRect/>
          </a:stretch>
        </p:blipFill>
        <p:spPr bwMode="auto">
          <a:xfrm>
            <a:off x="7038632" y="1190982"/>
            <a:ext cx="1069496" cy="149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Frontier Today at </a:t>
            </a:r>
            <a:r>
              <a:rPr lang="en-US" dirty="0" err="1" smtClean="0"/>
              <a:t>Fermilab</a:t>
            </a:r>
            <a:endParaRPr lang="en-US" dirty="0"/>
          </a:p>
        </p:txBody>
      </p:sp>
      <p:sp>
        <p:nvSpPr>
          <p:cNvPr id="3" name="Footer Placeholder 2"/>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18</a:t>
            </a:fld>
            <a:endParaRPr lang="en-US" dirty="0"/>
          </a:p>
        </p:txBody>
      </p:sp>
      <p:sp>
        <p:nvSpPr>
          <p:cNvPr id="6" name="Rectangle 1"/>
          <p:cNvSpPr>
            <a:spLocks noChangeArrowheads="1"/>
          </p:cNvSpPr>
          <p:nvPr/>
        </p:nvSpPr>
        <p:spPr bwMode="auto">
          <a:xfrm>
            <a:off x="1251846" y="1355336"/>
            <a:ext cx="66993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strike="noStrike" cap="none" normalizeH="0" baseline="0" dirty="0" smtClean="0">
                <a:ln>
                  <a:noFill/>
                </a:ln>
                <a:solidFill>
                  <a:schemeClr val="tx1"/>
                </a:solidFill>
                <a:effectLst/>
                <a:latin typeface="+mj-lt"/>
                <a:ea typeface="Calibri" pitchFamily="34" charset="0"/>
                <a:cs typeface="Times New Roman" pitchFamily="18" charset="0"/>
              </a:rPr>
              <a:t>Take Home Message: we</a:t>
            </a:r>
            <a:r>
              <a:rPr kumimoji="0" lang="en-US" sz="1800" i="0" strike="noStrike" cap="none" normalizeH="0" dirty="0" smtClean="0">
                <a:ln>
                  <a:noFill/>
                </a:ln>
                <a:solidFill>
                  <a:schemeClr val="tx1"/>
                </a:solidFill>
                <a:effectLst/>
                <a:latin typeface="+mj-lt"/>
                <a:ea typeface="Calibri" pitchFamily="34" charset="0"/>
                <a:cs typeface="Times New Roman" pitchFamily="18" charset="0"/>
              </a:rPr>
              <a:t> have a set of world-class experiments</a:t>
            </a:r>
          </a:p>
          <a:p>
            <a:pPr marL="0" marR="0" lvl="0" indent="0" algn="l" defTabSz="914400" rtl="0" eaLnBrk="1" fontAlgn="base" latinLnBrk="0" hangingPunct="1">
              <a:lnSpc>
                <a:spcPct val="100000"/>
              </a:lnSpc>
              <a:spcBef>
                <a:spcPct val="0"/>
              </a:spcBef>
              <a:spcAft>
                <a:spcPct val="0"/>
              </a:spcAft>
              <a:buClrTx/>
              <a:buSzTx/>
              <a:buFontTx/>
              <a:buNone/>
              <a:tabLst/>
            </a:pPr>
            <a:r>
              <a:rPr lang="en-US" sz="1800" dirty="0">
                <a:latin typeface="+mj-lt"/>
                <a:ea typeface="Calibri" pitchFamily="34" charset="0"/>
                <a:cs typeface="Times New Roman" pitchFamily="18" charset="0"/>
              </a:rPr>
              <a:t>o</a:t>
            </a:r>
            <a:r>
              <a:rPr lang="en-US" sz="1800" baseline="0" dirty="0" smtClean="0">
                <a:latin typeface="+mj-lt"/>
                <a:ea typeface="Calibri" pitchFamily="34" charset="0"/>
                <a:cs typeface="Times New Roman" pitchFamily="18" charset="0"/>
              </a:rPr>
              <a:t>ver</a:t>
            </a:r>
            <a:r>
              <a:rPr lang="en-US" sz="1800" dirty="0" smtClean="0">
                <a:latin typeface="+mj-lt"/>
                <a:ea typeface="Calibri" pitchFamily="34" charset="0"/>
                <a:cs typeface="Times New Roman" pitchFamily="18" charset="0"/>
              </a:rPr>
              <a:t> the next decade BEFORE Project starts operating</a:t>
            </a:r>
            <a:endParaRPr kumimoji="0" lang="en-US" sz="800" i="0"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671539016"/>
              </p:ext>
            </p:extLst>
          </p:nvPr>
        </p:nvGraphicFramePr>
        <p:xfrm>
          <a:off x="1347543" y="2065531"/>
          <a:ext cx="7368278" cy="3396264"/>
        </p:xfrm>
        <a:graphic>
          <a:graphicData uri="http://schemas.openxmlformats.org/drawingml/2006/table">
            <a:tbl>
              <a:tblPr firstRow="1" firstCol="1" bandRow="1">
                <a:tableStyleId>{21E4AEA4-8DFA-4A89-87EB-49C32662AFE0}</a:tableStyleId>
              </a:tblPr>
              <a:tblGrid>
                <a:gridCol w="1174460"/>
                <a:gridCol w="1098619"/>
                <a:gridCol w="1165379"/>
                <a:gridCol w="1314925"/>
                <a:gridCol w="2614895"/>
              </a:tblGrid>
              <a:tr h="486276">
                <a:tc>
                  <a:txBody>
                    <a:bodyPr/>
                    <a:lstStyle/>
                    <a:p>
                      <a:pPr marL="0" marR="0" algn="ctr">
                        <a:lnSpc>
                          <a:spcPct val="115000"/>
                        </a:lnSpc>
                        <a:spcBef>
                          <a:spcPts val="1200"/>
                        </a:spcBef>
                        <a:spcAft>
                          <a:spcPts val="0"/>
                        </a:spcAft>
                      </a:pPr>
                      <a:r>
                        <a:rPr lang="en-US" sz="1000" dirty="0">
                          <a:effectLst/>
                        </a:rPr>
                        <a:t>EXPERIMENT</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INSTITUTIONS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NATIONAL LABORATORIES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COLLABORATORS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rPr>
                        <a:t>FOREIGN COUNTRIES</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MINOS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29</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3</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148</a:t>
                      </a:r>
                      <a:endParaRPr lang="en-US" sz="100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U.K, Brazil, Poland, Greece</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a:effectLst/>
                        </a:rPr>
                        <a:t>MiniBooNE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18</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84</a:t>
                      </a:r>
                      <a:endParaRPr lang="en-US" sz="100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 </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a:effectLst/>
                        </a:rPr>
                        <a:t>MINERvA</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27</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127</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Peru, Greece, Brazil, Chile, Mexico, Russia</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smtClean="0">
                          <a:effectLst/>
                        </a:rPr>
                        <a:t>SeaQuest</a:t>
                      </a:r>
                      <a:r>
                        <a:rPr lang="en-US" sz="1000" baseline="0" dirty="0" smtClean="0">
                          <a:effectLst/>
                        </a:rPr>
                        <a:t> </a:t>
                      </a:r>
                      <a:r>
                        <a:rPr lang="en-US" sz="1000" dirty="0" smtClean="0">
                          <a:effectLst/>
                        </a:rPr>
                        <a:t>(NP</a:t>
                      </a:r>
                      <a:r>
                        <a:rPr lang="en-US" sz="1000" dirty="0">
                          <a:effectLst/>
                        </a:rPr>
                        <a:t>)</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18</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4</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65</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Japan, China</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NOVA</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28</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180</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Greece U.K, Russia, Germany, Brazil</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a:effectLst/>
                        </a:rPr>
                        <a:t>MicroBooNE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13</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3</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70</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 </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g-2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20</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67</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Russia, U.K, Italy, Germany, Japan</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Mu2e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22</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3</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105</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Italy, Russia</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LBNE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rPr>
                        <a:t>58</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latin typeface="+mn-lt"/>
                          <a:ea typeface="+mn-ea"/>
                          <a:cs typeface="+mn-cs"/>
                        </a:rPr>
                        <a:t>6</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rPr>
                        <a:t>306</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U.K, </a:t>
                      </a:r>
                      <a:r>
                        <a:rPr lang="en-US" sz="1000" dirty="0" smtClean="0">
                          <a:effectLst/>
                        </a:rPr>
                        <a:t>Japan, Italy, India</a:t>
                      </a:r>
                      <a:endParaRPr lang="en-US" sz="1000" dirty="0">
                        <a:effectLst/>
                        <a:latin typeface="Calibri"/>
                        <a:ea typeface="Calibri"/>
                        <a:cs typeface="Times New Roman"/>
                      </a:endParaRPr>
                    </a:p>
                  </a:txBody>
                  <a:tcPr marL="53687" marR="53687" marT="0" marB="0" anchor="ctr"/>
                </a:tc>
              </a:tr>
            </a:tbl>
          </a:graphicData>
        </a:graphic>
      </p:graphicFrame>
      <p:sp>
        <p:nvSpPr>
          <p:cNvPr id="8" name="Rectangle 1"/>
          <p:cNvSpPr>
            <a:spLocks noChangeArrowheads="1"/>
          </p:cNvSpPr>
          <p:nvPr/>
        </p:nvSpPr>
        <p:spPr bwMode="auto">
          <a:xfrm>
            <a:off x="1600200" y="26828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1251846" y="5437190"/>
            <a:ext cx="7663554" cy="830997"/>
          </a:xfrm>
          <a:prstGeom prst="rect">
            <a:avLst/>
          </a:prstGeom>
          <a:noFill/>
        </p:spPr>
        <p:txBody>
          <a:bodyPr wrap="square" rtlCol="0">
            <a:spAutoFit/>
          </a:bodyPr>
          <a:lstStyle/>
          <a:p>
            <a:r>
              <a:rPr lang="en-US" sz="1600" dirty="0" smtClean="0"/>
              <a:t>More than 1000 additional users in CMS (ROC,LPC,TIER 1), Particle </a:t>
            </a:r>
            <a:r>
              <a:rPr lang="en-US" sz="1600" dirty="0" err="1" smtClean="0"/>
              <a:t>Astro</a:t>
            </a:r>
            <a:r>
              <a:rPr lang="en-US" sz="1600" dirty="0" smtClean="0"/>
              <a:t> and Accelerator R&amp;D; Intensity Frontier experiments will double in the next </a:t>
            </a:r>
            <a:r>
              <a:rPr lang="en-US" sz="1600" dirty="0" err="1" smtClean="0"/>
              <a:t>fewyears</a:t>
            </a:r>
            <a:r>
              <a:rPr lang="en-US" sz="1600" dirty="0" smtClean="0"/>
              <a:t>.</a:t>
            </a:r>
          </a:p>
          <a:p>
            <a:endParaRPr lang="en-US" sz="1600" dirty="0"/>
          </a:p>
        </p:txBody>
      </p:sp>
    </p:spTree>
    <p:extLst>
      <p:ext uri="{BB962C8B-B14F-4D97-AF65-F5344CB8AC3E}">
        <p14:creationId xmlns:p14="http://schemas.microsoft.com/office/powerpoint/2010/main" val="4282427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Implementing the vision: LBNE</a:t>
            </a:r>
            <a:endParaRPr lang="en-US" dirty="0"/>
          </a:p>
        </p:txBody>
      </p:sp>
      <p:sp>
        <p:nvSpPr>
          <p:cNvPr id="3" name="Content Placeholder 2"/>
          <p:cNvSpPr>
            <a:spLocks noGrp="1"/>
          </p:cNvSpPr>
          <p:nvPr>
            <p:ph idx="1"/>
          </p:nvPr>
        </p:nvSpPr>
        <p:spPr/>
        <p:txBody>
          <a:bodyPr/>
          <a:lstStyle/>
          <a:p>
            <a:r>
              <a:rPr lang="en-US" sz="2000" dirty="0" smtClean="0"/>
              <a:t>LBNE</a:t>
            </a:r>
            <a:r>
              <a:rPr lang="en-US" dirty="0" smtClean="0"/>
              <a:t> is a key experiment in the neutrino area and already engages a very broad collaboration</a:t>
            </a:r>
          </a:p>
          <a:p>
            <a:endParaRPr lang="en-US" sz="1200" dirty="0" smtClean="0"/>
          </a:p>
          <a:p>
            <a:r>
              <a:rPr lang="en-US" dirty="0" smtClean="0"/>
              <a:t>It can start with the 700kW beam developed for </a:t>
            </a:r>
            <a:r>
              <a:rPr lang="en-US" dirty="0" err="1" smtClean="0"/>
              <a:t>NOvA</a:t>
            </a:r>
            <a:r>
              <a:rPr lang="en-US" dirty="0" smtClean="0"/>
              <a:t> (facilities have to be built towards the DUSEL direction)</a:t>
            </a:r>
          </a:p>
          <a:p>
            <a:endParaRPr lang="en-US" sz="1200" dirty="0" smtClean="0"/>
          </a:p>
          <a:p>
            <a:r>
              <a:rPr lang="en-US" dirty="0" smtClean="0"/>
              <a:t>It would ultimately use over &gt;2000kW in the </a:t>
            </a:r>
            <a:r>
              <a:rPr lang="en-US" i="1" dirty="0" smtClean="0"/>
              <a:t>Project X</a:t>
            </a:r>
            <a:r>
              <a:rPr lang="en-US" dirty="0" smtClean="0"/>
              <a:t> era</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smtClean="0"/>
              <a:t>Fermilab characteristics (FY2010)</a:t>
            </a:r>
          </a:p>
        </p:txBody>
      </p:sp>
      <p:sp>
        <p:nvSpPr>
          <p:cNvPr id="10243" name="Rectangle 3"/>
          <p:cNvSpPr>
            <a:spLocks noGrp="1" noChangeArrowheads="1"/>
          </p:cNvSpPr>
          <p:nvPr>
            <p:ph type="body" sz="half" idx="1"/>
          </p:nvPr>
        </p:nvSpPr>
        <p:spPr>
          <a:xfrm>
            <a:off x="439738" y="1516063"/>
            <a:ext cx="4494212" cy="4530725"/>
          </a:xfrm>
        </p:spPr>
        <p:txBody>
          <a:bodyPr/>
          <a:lstStyle/>
          <a:p>
            <a:r>
              <a:rPr lang="en-US" sz="2000" dirty="0" smtClean="0"/>
              <a:t>1925 employees; $ 399M</a:t>
            </a:r>
          </a:p>
          <a:p>
            <a:r>
              <a:rPr lang="en-US" sz="2000" dirty="0" smtClean="0"/>
              <a:t>2300 users and visiting scientists </a:t>
            </a:r>
          </a:p>
          <a:p>
            <a:r>
              <a:rPr lang="en-US" sz="2000" dirty="0" smtClean="0"/>
              <a:t>6800 acres, park-like site</a:t>
            </a:r>
          </a:p>
          <a:p>
            <a:r>
              <a:rPr lang="en-US" sz="2000" dirty="0" smtClean="0"/>
              <a:t>Tevatron: the only p-p collider through FY 2011</a:t>
            </a:r>
          </a:p>
        </p:txBody>
      </p:sp>
      <p:sp>
        <p:nvSpPr>
          <p:cNvPr id="10244" name="Rectangle 4"/>
          <p:cNvSpPr>
            <a:spLocks noGrp="1" noChangeArrowheads="1"/>
          </p:cNvSpPr>
          <p:nvPr>
            <p:ph type="body" sz="half" idx="2"/>
          </p:nvPr>
        </p:nvSpPr>
        <p:spPr>
          <a:xfrm>
            <a:off x="4724400" y="1219200"/>
            <a:ext cx="4038600" cy="4530725"/>
          </a:xfrm>
        </p:spPr>
        <p:txBody>
          <a:bodyPr/>
          <a:lstStyle/>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buFontTx/>
              <a:buNone/>
            </a:pPr>
            <a:endParaRPr lang="en-US" sz="2400" dirty="0" smtClean="0"/>
          </a:p>
          <a:p>
            <a:pPr>
              <a:lnSpc>
                <a:spcPct val="80000"/>
              </a:lnSpc>
            </a:pPr>
            <a:r>
              <a:rPr lang="en-US" sz="2000" dirty="0" smtClean="0"/>
              <a:t>Highest intensity neutrino beams (low and high energy)</a:t>
            </a:r>
          </a:p>
          <a:p>
            <a:pPr>
              <a:lnSpc>
                <a:spcPct val="80000"/>
              </a:lnSpc>
            </a:pPr>
            <a:r>
              <a:rPr lang="en-US" sz="2000" dirty="0" smtClean="0"/>
              <a:t>A world class astrophysics, particle theory and computation programs</a:t>
            </a:r>
          </a:p>
          <a:p>
            <a:pPr>
              <a:lnSpc>
                <a:spcPct val="80000"/>
              </a:lnSpc>
            </a:pPr>
            <a:r>
              <a:rPr lang="en-US" sz="2000" dirty="0" smtClean="0"/>
              <a:t>Advanced detector and accelerator technology</a:t>
            </a:r>
          </a:p>
          <a:p>
            <a:pPr>
              <a:lnSpc>
                <a:spcPct val="80000"/>
              </a:lnSpc>
            </a:pPr>
            <a:endParaRPr lang="en-US" sz="2400" b="1"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p:txBody>
      </p:sp>
      <p:pic>
        <p:nvPicPr>
          <p:cNvPr id="10245" name="Picture 5" descr="Wilson Hall for ppt"/>
          <p:cNvPicPr>
            <a:picLocks noChangeAspect="1" noChangeArrowheads="1"/>
          </p:cNvPicPr>
          <p:nvPr/>
        </p:nvPicPr>
        <p:blipFill>
          <a:blip r:embed="rId2" cstate="print"/>
          <a:srcRect/>
          <a:stretch>
            <a:fillRect/>
          </a:stretch>
        </p:blipFill>
        <p:spPr bwMode="auto">
          <a:xfrm>
            <a:off x="4810125" y="1495425"/>
            <a:ext cx="3829050" cy="2524125"/>
          </a:xfrm>
          <a:prstGeom prst="rect">
            <a:avLst/>
          </a:prstGeom>
          <a:noFill/>
          <a:ln w="9525">
            <a:noFill/>
            <a:miter lim="800000"/>
            <a:headEnd/>
            <a:tailEnd/>
          </a:ln>
        </p:spPr>
      </p:pic>
      <p:pic>
        <p:nvPicPr>
          <p:cNvPr id="10246" name="Picture 6" descr="Prairie for ppt"/>
          <p:cNvPicPr>
            <a:picLocks noChangeAspect="1" noChangeArrowheads="1"/>
          </p:cNvPicPr>
          <p:nvPr/>
        </p:nvPicPr>
        <p:blipFill>
          <a:blip r:embed="rId3" cstate="print"/>
          <a:srcRect/>
          <a:stretch>
            <a:fillRect/>
          </a:stretch>
        </p:blipFill>
        <p:spPr bwMode="auto">
          <a:xfrm>
            <a:off x="414338" y="3538538"/>
            <a:ext cx="3952875" cy="2678112"/>
          </a:xfrm>
          <a:prstGeom prst="rect">
            <a:avLst/>
          </a:prstGeom>
          <a:noFill/>
          <a:ln w="9525">
            <a:noFill/>
            <a:miter lim="800000"/>
            <a:headEnd/>
            <a:tailEnd/>
          </a:ln>
        </p:spPr>
      </p:pic>
      <p:sp>
        <p:nvSpPr>
          <p:cNvPr id="10247" name="Slide Number Placeholder 6"/>
          <p:cNvSpPr>
            <a:spLocks noGrp="1"/>
          </p:cNvSpPr>
          <p:nvPr>
            <p:ph type="sldNum" sz="quarter" idx="11"/>
          </p:nvPr>
        </p:nvSpPr>
        <p:spPr>
          <a:noFill/>
        </p:spPr>
        <p:txBody>
          <a:bodyPr/>
          <a:lstStyle/>
          <a:p>
            <a:fld id="{822C29DC-5D26-4626-B199-0CE6864755CE}" type="slidenum">
              <a:rPr lang="en-US" smtClean="0"/>
              <a:pPr/>
              <a:t>2</a:t>
            </a:fld>
            <a:endParaRPr lang="en-US" dirty="0" smtClean="0"/>
          </a:p>
        </p:txBody>
      </p:sp>
      <p:sp>
        <p:nvSpPr>
          <p:cNvPr id="10248" name="Footer Placeholder 7"/>
          <p:cNvSpPr>
            <a:spLocks noGrp="1"/>
          </p:cNvSpPr>
          <p:nvPr>
            <p:ph type="ftr" sz="quarter" idx="10"/>
          </p:nvPr>
        </p:nvSpPr>
        <p:spPr>
          <a:noFill/>
        </p:spPr>
        <p:txBody>
          <a:bodyPr/>
          <a:lstStyle/>
          <a:p>
            <a:r>
              <a:rPr lang="en-US" smtClean="0"/>
              <a:t>P. Oddone,  DOE Institutional Review, June 6th,  2011</a:t>
            </a:r>
            <a:endParaRPr lang="en-US" sz="1200" dirty="0" smtClean="0"/>
          </a:p>
        </p:txBody>
      </p:sp>
      <p:cxnSp>
        <p:nvCxnSpPr>
          <p:cNvPr id="3" name="Straight Connector 2"/>
          <p:cNvCxnSpPr/>
          <p:nvPr/>
        </p:nvCxnSpPr>
        <p:spPr bwMode="auto">
          <a:xfrm flipV="1">
            <a:off x="3219449" y="2724147"/>
            <a:ext cx="80962" cy="2"/>
          </a:xfrm>
          <a:prstGeom prst="line">
            <a:avLst/>
          </a:prstGeom>
          <a:noFill/>
          <a:ln w="19050" cap="flat" cmpd="sng" algn="ctr">
            <a:solidFill>
              <a:srgbClr val="FFFFFF"/>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a:xfrm>
            <a:off x="0" y="0"/>
            <a:ext cx="9235440" cy="6858000"/>
            <a:chOff x="1" y="0"/>
            <a:chExt cx="10158605" cy="7772400"/>
          </a:xfrm>
        </p:grpSpPr>
        <p:grpSp>
          <p:nvGrpSpPr>
            <p:cNvPr id="3" name="Group 27"/>
            <p:cNvGrpSpPr/>
            <p:nvPr/>
          </p:nvGrpSpPr>
          <p:grpSpPr>
            <a:xfrm>
              <a:off x="1" y="0"/>
              <a:ext cx="10074569" cy="7772400"/>
              <a:chOff x="0" y="0"/>
              <a:chExt cx="9158699" cy="6858000"/>
            </a:xfrm>
          </p:grpSpPr>
          <p:pic>
            <p:nvPicPr>
              <p:cNvPr id="16" name="Picture 1"/>
              <p:cNvPicPr>
                <a:picLocks noChangeArrowheads="1"/>
              </p:cNvPicPr>
              <p:nvPr/>
            </p:nvPicPr>
            <p:blipFill>
              <a:blip r:embed="rId2" cstate="print"/>
              <a:srcRect/>
              <a:stretch>
                <a:fillRect/>
              </a:stretch>
            </p:blipFill>
            <p:spPr bwMode="auto">
              <a:xfrm>
                <a:off x="0" y="0"/>
                <a:ext cx="9144000" cy="6858000"/>
              </a:xfrm>
              <a:prstGeom prst="rect">
                <a:avLst/>
              </a:prstGeom>
              <a:noFill/>
              <a:ln w="12700">
                <a:noFill/>
                <a:miter lim="800000"/>
                <a:headEnd/>
                <a:tailEnd/>
              </a:ln>
            </p:spPr>
          </p:pic>
          <p:pic>
            <p:nvPicPr>
              <p:cNvPr id="17" name="Picture 3"/>
              <p:cNvPicPr>
                <a:picLocks noChangeAspect="1" noChangeArrowheads="1"/>
              </p:cNvPicPr>
              <p:nvPr/>
            </p:nvPicPr>
            <p:blipFill>
              <a:blip r:embed="rId3" cstate="print"/>
              <a:srcRect/>
              <a:stretch>
                <a:fillRect/>
              </a:stretch>
            </p:blipFill>
            <p:spPr bwMode="auto">
              <a:xfrm rot="21300000">
                <a:off x="6634132" y="3127248"/>
                <a:ext cx="2524567" cy="1706785"/>
              </a:xfrm>
              <a:prstGeom prst="rect">
                <a:avLst/>
              </a:prstGeom>
              <a:noFill/>
              <a:ln w="9525" cap="flat" cmpd="sng">
                <a:noFill/>
                <a:prstDash val="solid"/>
                <a:miter lim="800000"/>
                <a:headEnd/>
                <a:tailEnd/>
              </a:ln>
              <a:effectLst/>
            </p:spPr>
          </p:pic>
          <p:pic>
            <p:nvPicPr>
              <p:cNvPr id="18" name="Picture 4"/>
              <p:cNvPicPr>
                <a:picLocks noChangeAspect="1" noChangeArrowheads="1"/>
              </p:cNvPicPr>
              <p:nvPr/>
            </p:nvPicPr>
            <p:blipFill>
              <a:blip r:embed="rId4" cstate="print"/>
              <a:srcRect/>
              <a:stretch>
                <a:fillRect/>
              </a:stretch>
            </p:blipFill>
            <p:spPr bwMode="auto">
              <a:xfrm>
                <a:off x="152400" y="1934964"/>
                <a:ext cx="2133600" cy="1341636"/>
              </a:xfrm>
              <a:prstGeom prst="rect">
                <a:avLst/>
              </a:prstGeom>
              <a:noFill/>
              <a:ln w="9525" cap="flat" cmpd="sng">
                <a:noFill/>
                <a:prstDash val="solid"/>
                <a:miter lim="800000"/>
                <a:headEnd/>
                <a:tailEnd/>
              </a:ln>
              <a:effectLst/>
            </p:spPr>
          </p:pic>
        </p:grpSp>
        <p:sp>
          <p:nvSpPr>
            <p:cNvPr id="15" name="Rectangle 14"/>
            <p:cNvSpPr/>
            <p:nvPr/>
          </p:nvSpPr>
          <p:spPr>
            <a:xfrm rot="2100000">
              <a:off x="7442838" y="3697956"/>
              <a:ext cx="2715768" cy="1502664"/>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dirty="0"/>
            </a:p>
          </p:txBody>
        </p:sp>
      </p:grpSp>
      <p:sp>
        <p:nvSpPr>
          <p:cNvPr id="5" name="Rectangle 4"/>
          <p:cNvSpPr/>
          <p:nvPr/>
        </p:nvSpPr>
        <p:spPr>
          <a:xfrm>
            <a:off x="1699780" y="268831"/>
            <a:ext cx="5844869" cy="830997"/>
          </a:xfrm>
          <a:prstGeom prst="rect">
            <a:avLst/>
          </a:prstGeom>
          <a:solidFill>
            <a:srgbClr val="003399"/>
          </a:solidFill>
        </p:spPr>
        <p:txBody>
          <a:bodyPr wrap="none" lIns="91440" tIns="45720" rIns="91440" bIns="45720">
            <a:spAutoFit/>
          </a:bodyPr>
          <a:lstStyle/>
          <a:p>
            <a:pPr algn="ctr"/>
            <a:r>
              <a:rPr lang="en-US" sz="2800" cap="none" spc="0" dirty="0" smtClean="0">
                <a:ln w="12700">
                  <a:noFill/>
                  <a:prstDash val="solid"/>
                </a:ln>
                <a:solidFill>
                  <a:srgbClr val="FFFFFF"/>
                </a:solidFill>
                <a:latin typeface="+mj-lt"/>
              </a:rPr>
              <a:t>Long Baseline Neutrino Experiment</a:t>
            </a:r>
          </a:p>
          <a:p>
            <a:pPr algn="ctr"/>
            <a:r>
              <a:rPr lang="en-US" sz="2000" dirty="0" smtClean="0">
                <a:ln w="12700">
                  <a:noFill/>
                  <a:prstDash val="solid"/>
                </a:ln>
                <a:solidFill>
                  <a:srgbClr val="FFFFFF"/>
                </a:solidFill>
                <a:latin typeface="+mj-lt"/>
              </a:rPr>
              <a:t>CD 0: January 2010</a:t>
            </a:r>
          </a:p>
        </p:txBody>
      </p:sp>
      <p:sp>
        <p:nvSpPr>
          <p:cNvPr id="13" name="TextBox 12"/>
          <p:cNvSpPr txBox="1"/>
          <p:nvPr/>
        </p:nvSpPr>
        <p:spPr>
          <a:xfrm rot="600000">
            <a:off x="4134247" y="2966786"/>
            <a:ext cx="1095172" cy="369332"/>
          </a:xfrm>
          <a:prstGeom prst="rect">
            <a:avLst/>
          </a:prstGeom>
          <a:noFill/>
        </p:spPr>
        <p:txBody>
          <a:bodyPr wrap="none" rtlCol="0">
            <a:spAutoFit/>
          </a:bodyPr>
          <a:lstStyle/>
          <a:p>
            <a:r>
              <a:rPr lang="en-US" sz="1800" b="1" dirty="0" smtClean="0">
                <a:solidFill>
                  <a:schemeClr val="bg1"/>
                </a:solidFill>
              </a:rPr>
              <a:t>1300 km</a:t>
            </a:r>
            <a:endParaRPr lang="en-US" sz="1800" b="1" dirty="0">
              <a:solidFill>
                <a:schemeClr val="bg1"/>
              </a:solidFill>
            </a:endParaRPr>
          </a:p>
        </p:txBody>
      </p:sp>
      <p:sp>
        <p:nvSpPr>
          <p:cNvPr id="14" name="Rectangle 13"/>
          <p:cNvSpPr/>
          <p:nvPr/>
        </p:nvSpPr>
        <p:spPr>
          <a:xfrm>
            <a:off x="436187" y="5361730"/>
            <a:ext cx="8308878" cy="1015663"/>
          </a:xfrm>
          <a:prstGeom prst="rect">
            <a:avLst/>
          </a:prstGeom>
          <a:solidFill>
            <a:srgbClr val="003399"/>
          </a:solidFill>
        </p:spPr>
        <p:txBody>
          <a:bodyPr wrap="none" lIns="91440" tIns="45720" rIns="91440" bIns="45720">
            <a:spAutoFit/>
          </a:bodyPr>
          <a:lstStyle/>
          <a:p>
            <a:pPr algn="ctr"/>
            <a:r>
              <a:rPr lang="en-US" sz="2000" dirty="0" smtClean="0">
                <a:ln w="12700">
                  <a:noFill/>
                  <a:prstDash val="solid"/>
                </a:ln>
                <a:solidFill>
                  <a:srgbClr val="FFFFFF"/>
                </a:solidFill>
                <a:latin typeface="+mj-lt"/>
              </a:rPr>
              <a:t>Collaboration: 306</a:t>
            </a:r>
            <a:r>
              <a:rPr lang="en-US" sz="2000" cap="none" spc="0" dirty="0" smtClean="0">
                <a:ln w="12700">
                  <a:noFill/>
                  <a:prstDash val="solid"/>
                </a:ln>
                <a:solidFill>
                  <a:srgbClr val="FFFFFF"/>
                </a:solidFill>
                <a:latin typeface="+mj-lt"/>
              </a:rPr>
              <a:t> members </a:t>
            </a:r>
          </a:p>
          <a:p>
            <a:pPr algn="ctr"/>
            <a:r>
              <a:rPr lang="en-US" sz="2000" cap="none" spc="0" dirty="0" smtClean="0">
                <a:ln w="12700">
                  <a:noFill/>
                  <a:prstDash val="solid"/>
                </a:ln>
                <a:solidFill>
                  <a:srgbClr val="FFFFFF"/>
                </a:solidFill>
                <a:latin typeface="+mj-lt"/>
              </a:rPr>
              <a:t>58 institutions </a:t>
            </a:r>
            <a:r>
              <a:rPr lang="en-US" sz="2000" dirty="0" smtClean="0">
                <a:ln w="12700">
                  <a:noFill/>
                  <a:prstDash val="solid"/>
                </a:ln>
                <a:solidFill>
                  <a:srgbClr val="FFFFFF"/>
                </a:solidFill>
                <a:latin typeface="+mj-lt"/>
              </a:rPr>
              <a:t>(6 US labs) and </a:t>
            </a:r>
            <a:r>
              <a:rPr lang="en-US" sz="2000" dirty="0">
                <a:ln w="12700">
                  <a:noFill/>
                  <a:prstDash val="solid"/>
                </a:ln>
                <a:solidFill>
                  <a:srgbClr val="FFFFFF"/>
                </a:solidFill>
                <a:latin typeface="+mj-lt"/>
              </a:rPr>
              <a:t>5</a:t>
            </a:r>
            <a:r>
              <a:rPr lang="en-US" sz="2000" dirty="0" smtClean="0">
                <a:ln w="12700">
                  <a:noFill/>
                  <a:prstDash val="solid"/>
                </a:ln>
                <a:solidFill>
                  <a:srgbClr val="FFFFFF"/>
                </a:solidFill>
                <a:latin typeface="+mj-lt"/>
              </a:rPr>
              <a:t> countries </a:t>
            </a:r>
            <a:r>
              <a:rPr lang="en-US" sz="2000" cap="none" spc="0" dirty="0" smtClean="0">
                <a:ln w="12700">
                  <a:noFill/>
                  <a:prstDash val="solid"/>
                </a:ln>
                <a:solidFill>
                  <a:srgbClr val="FFFFFF"/>
                </a:solidFill>
                <a:latin typeface="+mj-lt"/>
              </a:rPr>
              <a:t>(India, Italy, Japan, UK, US)</a:t>
            </a:r>
          </a:p>
          <a:p>
            <a:pPr algn="ctr"/>
            <a:r>
              <a:rPr lang="en-US" sz="2000" dirty="0" smtClean="0">
                <a:ln w="12700">
                  <a:noFill/>
                  <a:prstDash val="solid"/>
                </a:ln>
                <a:solidFill>
                  <a:srgbClr val="FFFFFF"/>
                </a:solidFill>
                <a:latin typeface="+mj-lt"/>
              </a:rPr>
              <a:t>Continue to grow!</a:t>
            </a:r>
            <a:endParaRPr lang="en-US" sz="2000" cap="none" spc="0" dirty="0" smtClean="0">
              <a:ln w="12700">
                <a:noFill/>
                <a:prstDash val="solid"/>
              </a:ln>
              <a:solidFill>
                <a:srgbClr val="FFFFFF"/>
              </a:solidFill>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21</a:t>
            </a:fld>
            <a:endParaRPr lang="en-US" dirty="0"/>
          </a:p>
        </p:txBody>
      </p:sp>
      <p:pic>
        <p:nvPicPr>
          <p:cNvPr id="4" name="Picture 3" descr="Intro_Strait 14.jpg"/>
          <p:cNvPicPr>
            <a:picLocks noChangeAspect="1"/>
          </p:cNvPicPr>
          <p:nvPr/>
        </p:nvPicPr>
        <p:blipFill>
          <a:blip r:embed="rId2" cstate="print"/>
          <a:stretch>
            <a:fillRect/>
          </a:stretch>
        </p:blipFill>
        <p:spPr>
          <a:xfrm>
            <a:off x="0" y="1"/>
            <a:ext cx="9144000" cy="6195848"/>
          </a:xfrm>
          <a:prstGeom prst="rect">
            <a:avLst/>
          </a:prstGeom>
        </p:spPr>
      </p:pic>
      <p:sp>
        <p:nvSpPr>
          <p:cNvPr id="5" name="Rectangle 4"/>
          <p:cNvSpPr/>
          <p:nvPr/>
        </p:nvSpPr>
        <p:spPr bwMode="auto">
          <a:xfrm>
            <a:off x="8431481" y="5973289"/>
            <a:ext cx="308759" cy="17813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DUSEL Lab Layout</a:t>
            </a:r>
            <a:endParaRPr lang="en-US" dirty="0"/>
          </a:p>
        </p:txBody>
      </p:sp>
      <p:sp>
        <p:nvSpPr>
          <p:cNvPr id="3" name="Footer Placeholder 2"/>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22</a:t>
            </a:fld>
            <a:endParaRPr lang="en-US" dirty="0"/>
          </a:p>
        </p:txBody>
      </p:sp>
      <p:grpSp>
        <p:nvGrpSpPr>
          <p:cNvPr id="5" name="Group 7"/>
          <p:cNvGrpSpPr/>
          <p:nvPr/>
        </p:nvGrpSpPr>
        <p:grpSpPr>
          <a:xfrm>
            <a:off x="1678679" y="1405722"/>
            <a:ext cx="6960359" cy="4667535"/>
            <a:chOff x="1624087" y="1501258"/>
            <a:chExt cx="6960359" cy="4667535"/>
          </a:xfrm>
        </p:grpSpPr>
        <p:sp>
          <p:nvSpPr>
            <p:cNvPr id="6" name="Rectangle 5"/>
            <p:cNvSpPr/>
            <p:nvPr/>
          </p:nvSpPr>
          <p:spPr bwMode="auto">
            <a:xfrm>
              <a:off x="1624087" y="1501258"/>
              <a:ext cx="6960359" cy="466753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pic>
          <p:nvPicPr>
            <p:cNvPr id="7" name="Picture 2"/>
            <p:cNvPicPr>
              <a:picLocks noChangeAspect="1" noChangeArrowheads="1"/>
            </p:cNvPicPr>
            <p:nvPr/>
          </p:nvPicPr>
          <p:blipFill>
            <a:blip r:embed="rId2" cstate="print"/>
            <a:srcRect/>
            <a:stretch>
              <a:fillRect/>
            </a:stretch>
          </p:blipFill>
          <p:spPr bwMode="auto">
            <a:xfrm>
              <a:off x="1680954" y="1558124"/>
              <a:ext cx="6837363" cy="4552950"/>
            </a:xfrm>
            <a:prstGeom prst="rect">
              <a:avLst/>
            </a:prstGeom>
            <a:noFill/>
            <a:ln w="9525">
              <a:noFill/>
              <a:miter lim="800000"/>
              <a:headEnd/>
              <a:tailEnd/>
            </a:ln>
            <a:effectLst/>
          </p:spPr>
        </p:pic>
      </p:grpSp>
      <p:sp>
        <p:nvSpPr>
          <p:cNvPr id="8" name="Oval 7"/>
          <p:cNvSpPr/>
          <p:nvPr/>
        </p:nvSpPr>
        <p:spPr bwMode="auto">
          <a:xfrm>
            <a:off x="2708910" y="3177540"/>
            <a:ext cx="3726180" cy="1737360"/>
          </a:xfrm>
          <a:prstGeom prst="ellipse">
            <a:avLst/>
          </a:prstGeom>
          <a:solidFill>
            <a:srgbClr val="FFFF00">
              <a:alpha val="25098"/>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physics sensitivities</a:t>
            </a:r>
            <a:endParaRPr lang="en-US" dirty="0"/>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23</a:t>
            </a:fld>
            <a:endParaRPr lang="en-US" dirty="0"/>
          </a:p>
        </p:txBody>
      </p:sp>
      <p:pic>
        <p:nvPicPr>
          <p:cNvPr id="6" name="Picture 5" descr="2-lykken_ProjectX_Briefing_Page_16.jpg"/>
          <p:cNvPicPr>
            <a:picLocks noChangeAspect="1"/>
          </p:cNvPicPr>
          <p:nvPr/>
        </p:nvPicPr>
        <p:blipFill>
          <a:blip r:embed="rId2" cstate="print"/>
          <a:srcRect l="10326" t="18109" r="16169" b="11045"/>
          <a:stretch>
            <a:fillRect/>
          </a:stretch>
        </p:blipFill>
        <p:spPr>
          <a:xfrm>
            <a:off x="1692326" y="1241946"/>
            <a:ext cx="6523629" cy="4858603"/>
          </a:xfrm>
          <a:prstGeom prst="rect">
            <a:avLst/>
          </a:prstGeom>
        </p:spPr>
      </p:pic>
      <p:sp>
        <p:nvSpPr>
          <p:cNvPr id="9" name="TextBox 8"/>
          <p:cNvSpPr txBox="1"/>
          <p:nvPr/>
        </p:nvSpPr>
        <p:spPr>
          <a:xfrm>
            <a:off x="6697638" y="6068296"/>
            <a:ext cx="1646605" cy="369332"/>
          </a:xfrm>
          <a:prstGeom prst="rect">
            <a:avLst/>
          </a:prstGeom>
          <a:noFill/>
        </p:spPr>
        <p:txBody>
          <a:bodyPr wrap="none" rtlCol="0">
            <a:spAutoFit/>
          </a:bodyPr>
          <a:lstStyle/>
          <a:p>
            <a:r>
              <a:rPr lang="en-US" sz="1800" dirty="0" smtClean="0"/>
              <a:t>With Project X</a:t>
            </a:r>
            <a:endParaRPr lang="en-US" sz="1800" dirty="0"/>
          </a:p>
        </p:txBody>
      </p:sp>
      <p:grpSp>
        <p:nvGrpSpPr>
          <p:cNvPr id="10" name="Group 16"/>
          <p:cNvGrpSpPr>
            <a:grpSpLocks/>
          </p:cNvGrpSpPr>
          <p:nvPr/>
        </p:nvGrpSpPr>
        <p:grpSpPr bwMode="auto">
          <a:xfrm>
            <a:off x="4348712" y="3274827"/>
            <a:ext cx="3867243" cy="1058450"/>
            <a:chOff x="4325389" y="3538974"/>
            <a:chExt cx="4456000" cy="753058"/>
          </a:xfrm>
        </p:grpSpPr>
        <p:sp>
          <p:nvSpPr>
            <p:cNvPr id="11" name="Striped Right Arrow 10"/>
            <p:cNvSpPr/>
            <p:nvPr/>
          </p:nvSpPr>
          <p:spPr bwMode="auto">
            <a:xfrm flipH="1">
              <a:off x="4325389" y="3538974"/>
              <a:ext cx="4456000" cy="753058"/>
            </a:xfrm>
            <a:prstGeom prst="stripedRightArrow">
              <a:avLst>
                <a:gd name="adj1" fmla="val 64540"/>
                <a:gd name="adj2" fmla="val 50000"/>
              </a:avLst>
            </a:prstGeom>
            <a:solidFill>
              <a:srgbClr val="FFFF00"/>
            </a:solidFill>
            <a:ln w="9525" cap="flat" cmpd="sng" algn="ctr">
              <a:solidFill>
                <a:srgbClr val="000000"/>
              </a:solidFill>
              <a:prstDash val="solid"/>
              <a:round/>
              <a:headEnd type="none" w="med" len="med"/>
              <a:tailEnd type="none" w="med" len="med"/>
            </a:ln>
            <a:effectLst/>
          </p:spPr>
          <p:txBody>
            <a:bodyPr anchor="ctr"/>
            <a:lstStyle/>
            <a:p>
              <a:pPr algn="r">
                <a:spcBef>
                  <a:spcPct val="20000"/>
                </a:spcBef>
                <a:buClr>
                  <a:srgbClr val="FFFF00"/>
                </a:buClr>
                <a:buSzPct val="80000"/>
                <a:buFont typeface="Wingdings" pitchFamily="2" charset="2"/>
                <a:buNone/>
                <a:defRPr/>
              </a:pPr>
              <a:endParaRPr lang="en-US" sz="1400" dirty="0">
                <a:solidFill>
                  <a:srgbClr val="000000"/>
                </a:solidFill>
                <a:cs typeface="Arial" pitchFamily="34" charset="0"/>
              </a:endParaRPr>
            </a:p>
          </p:txBody>
        </p:sp>
        <p:sp>
          <p:nvSpPr>
            <p:cNvPr id="12" name="TextBox 15"/>
            <p:cNvSpPr txBox="1">
              <a:spLocks noChangeArrowheads="1"/>
            </p:cNvSpPr>
            <p:nvPr/>
          </p:nvSpPr>
          <p:spPr bwMode="auto">
            <a:xfrm>
              <a:off x="4492207" y="3720662"/>
              <a:ext cx="4248581" cy="37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400" b="1" dirty="0" smtClean="0">
                  <a:solidFill>
                    <a:srgbClr val="C00000"/>
                  </a:solidFill>
                </a:rPr>
                <a:t>            LBNE       </a:t>
              </a:r>
              <a:r>
                <a:rPr lang="en-US" sz="1400" b="1" dirty="0" smtClean="0">
                  <a:solidFill>
                    <a:srgbClr val="C00000"/>
                  </a:solidFill>
                  <a:sym typeface="Wingdings" pitchFamily="2" charset="2"/>
                </a:rPr>
                <a:t>    </a:t>
              </a:r>
              <a:r>
                <a:rPr lang="en-US" sz="1400" b="1" dirty="0" err="1" smtClean="0">
                  <a:solidFill>
                    <a:srgbClr val="C00000"/>
                  </a:solidFill>
                </a:rPr>
                <a:t>NOvA</a:t>
              </a:r>
              <a:r>
                <a:rPr lang="en-US" sz="1400" b="1" dirty="0" smtClean="0">
                  <a:solidFill>
                    <a:srgbClr val="C00000"/>
                  </a:solidFill>
                </a:rPr>
                <a:t>    </a:t>
              </a:r>
              <a:r>
                <a:rPr lang="en-US" sz="1400" b="1" dirty="0" smtClean="0">
                  <a:solidFill>
                    <a:srgbClr val="C00000"/>
                  </a:solidFill>
                  <a:sym typeface="Wingdings" pitchFamily="2" charset="2"/>
                </a:rPr>
                <a:t>    </a:t>
              </a:r>
              <a:r>
                <a:rPr lang="en-US" sz="1400" b="1" dirty="0" smtClean="0">
                  <a:solidFill>
                    <a:srgbClr val="C00000"/>
                  </a:solidFill>
                </a:rPr>
                <a:t>MINOS</a:t>
              </a:r>
            </a:p>
            <a:p>
              <a:pPr eaLnBrk="1" hangingPunct="1"/>
              <a:r>
                <a:rPr lang="en-US" sz="1400" b="1" dirty="0">
                  <a:solidFill>
                    <a:srgbClr val="C00000"/>
                  </a:solidFill>
                </a:rPr>
                <a:t>(&gt;2MW </a:t>
              </a:r>
              <a:r>
                <a:rPr lang="en-US" sz="1400" b="1" dirty="0">
                  <a:solidFill>
                    <a:srgbClr val="C00000"/>
                  </a:solidFill>
                  <a:sym typeface="Wingdings" pitchFamily="2" charset="2"/>
                </a:rPr>
                <a:t> 0.7MW</a:t>
              </a:r>
              <a:r>
                <a:rPr lang="en-US" sz="1400" b="1" dirty="0" smtClean="0">
                  <a:solidFill>
                    <a:srgbClr val="C00000"/>
                  </a:solidFill>
                </a:rPr>
                <a:t>)    (0.7MW)         (0.3MW</a:t>
              </a:r>
              <a:r>
                <a:rPr lang="en-US" sz="1400" b="1" dirty="0">
                  <a:solidFill>
                    <a:srgbClr val="C00000"/>
                  </a:solidFill>
                </a:rPr>
                <a:t>)</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Project X</a:t>
            </a:r>
            <a:r>
              <a:rPr lang="en-US" dirty="0" smtClean="0"/>
              <a:t> Reference Design</a:t>
            </a:r>
            <a:endParaRPr lang="en-US" dirty="0"/>
          </a:p>
        </p:txBody>
      </p:sp>
      <p:sp>
        <p:nvSpPr>
          <p:cNvPr id="3" name="Footer Placeholder 2"/>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24</a:t>
            </a:fld>
            <a:endParaRPr lang="en-US" dirty="0"/>
          </a:p>
        </p:txBody>
      </p:sp>
      <p:pic>
        <p:nvPicPr>
          <p:cNvPr id="5" name="Picture 4" descr="Project_X_Diagram_v3.jpg"/>
          <p:cNvPicPr>
            <a:picLocks noChangeAspect="1"/>
          </p:cNvPicPr>
          <p:nvPr/>
        </p:nvPicPr>
        <p:blipFill>
          <a:blip r:embed="rId2" cstate="print"/>
          <a:stretch>
            <a:fillRect/>
          </a:stretch>
        </p:blipFill>
        <p:spPr>
          <a:xfrm>
            <a:off x="1710234" y="1559583"/>
            <a:ext cx="6824166" cy="389952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a:defRPr/>
            </a:pPr>
            <a:r>
              <a:rPr lang="en-US" i="1" dirty="0" smtClean="0"/>
              <a:t>Project X</a:t>
            </a:r>
            <a:r>
              <a:rPr lang="en-US" dirty="0" smtClean="0"/>
              <a:t> </a:t>
            </a:r>
            <a:r>
              <a:rPr lang="en-US" dirty="0" err="1" smtClean="0"/>
              <a:t>Siting</a:t>
            </a:r>
            <a:endParaRPr lang="en-US" sz="2400" dirty="0" smtClean="0"/>
          </a:p>
        </p:txBody>
      </p:sp>
      <p:sp>
        <p:nvSpPr>
          <p:cNvPr id="18" name="Footer Placeholder 17"/>
          <p:cNvSpPr>
            <a:spLocks noGrp="1"/>
          </p:cNvSpPr>
          <p:nvPr>
            <p:ph type="ftr" sz="quarter" idx="10"/>
          </p:nvPr>
        </p:nvSpPr>
        <p:spPr/>
        <p:txBody>
          <a:bodyPr/>
          <a:lstStyle/>
          <a:p>
            <a:pPr>
              <a:defRPr/>
            </a:pPr>
            <a:r>
              <a:rPr lang="en-US" smtClean="0"/>
              <a:t>P. Oddone,  DOE Institutional Review, June 6th,  2011</a:t>
            </a:r>
            <a:endParaRPr lang="en-US" dirty="0"/>
          </a:p>
        </p:txBody>
      </p:sp>
      <p:sp>
        <p:nvSpPr>
          <p:cNvPr id="17" name="Slide Number Placeholder 16"/>
          <p:cNvSpPr>
            <a:spLocks noGrp="1"/>
          </p:cNvSpPr>
          <p:nvPr>
            <p:ph type="sldNum" sz="quarter" idx="11"/>
          </p:nvPr>
        </p:nvSpPr>
        <p:spPr/>
        <p:txBody>
          <a:bodyPr/>
          <a:lstStyle/>
          <a:p>
            <a:pPr>
              <a:defRPr/>
            </a:pPr>
            <a:fld id="{CCC68D62-1D7D-4993-BAAF-D11680ED79D6}" type="slidenum">
              <a:rPr lang="en-US" smtClean="0"/>
              <a:pPr>
                <a:defRPr/>
              </a:pPr>
              <a:t>25</a:t>
            </a:fld>
            <a:endParaRPr lang="en-US" dirty="0">
              <a:solidFill>
                <a:schemeClr val="tx1"/>
              </a:solidFill>
              <a:latin typeface="Times" pitchFamily="18" charset="0"/>
            </a:endParaRPr>
          </a:p>
        </p:txBody>
      </p:sp>
      <p:pic>
        <p:nvPicPr>
          <p:cNvPr id="12" name="Content Placeholder 6" descr="site_layout_1.jpg"/>
          <p:cNvPicPr>
            <a:picLocks noGrp="1" noChangeAspect="1"/>
          </p:cNvPicPr>
          <p:nvPr>
            <p:ph idx="4294967295"/>
          </p:nvPr>
        </p:nvPicPr>
        <p:blipFill>
          <a:blip r:embed="rId2" cstate="print"/>
          <a:stretch>
            <a:fillRect/>
          </a:stretch>
        </p:blipFill>
        <p:spPr>
          <a:xfrm>
            <a:off x="1694763" y="1588827"/>
            <a:ext cx="6684962" cy="43434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4" y="7252"/>
            <a:ext cx="8186739" cy="1143000"/>
          </a:xfrm>
        </p:spPr>
        <p:txBody>
          <a:bodyPr/>
          <a:lstStyle/>
          <a:p>
            <a:pPr algn="ctr"/>
            <a:r>
              <a:rPr lang="en-US" i="1" dirty="0" smtClean="0"/>
              <a:t>Project X</a:t>
            </a:r>
            <a:r>
              <a:rPr lang="en-US" dirty="0" smtClean="0"/>
              <a:t>: new experiments </a:t>
            </a:r>
            <a:endParaRPr lang="en-US" sz="3200" dirty="0"/>
          </a:p>
        </p:txBody>
      </p:sp>
      <p:sp>
        <p:nvSpPr>
          <p:cNvPr id="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smtClean="0">
                <a:solidFill>
                  <a:srgbClr val="FFFFFF"/>
                </a:solidFill>
              </a:rPr>
              <a:t>P. Oddone,  DOE Institutional Review, June 6th,  2011</a:t>
            </a:r>
            <a:endParaRPr lang="en-US" sz="1200" dirty="0" smtClean="0">
              <a:solidFill>
                <a:srgbClr val="FFFFFF"/>
              </a:solidFill>
            </a:endParaRPr>
          </a:p>
        </p:txBody>
      </p:sp>
      <p:sp>
        <p:nvSpPr>
          <p:cNvPr id="4" name="Slide Number Placeholder 3"/>
          <p:cNvSpPr>
            <a:spLocks noGrp="1"/>
          </p:cNvSpPr>
          <p:nvPr>
            <p:ph type="sldNum" sz="quarter" idx="11"/>
          </p:nvPr>
        </p:nvSpPr>
        <p:spPr/>
        <p:txBody>
          <a:bodyPr/>
          <a:lstStyle/>
          <a:p>
            <a:pPr>
              <a:defRPr/>
            </a:pPr>
            <a:fld id="{CCBA97B7-8AF9-4904-B4B5-EE14A07C5722}" type="slidenum">
              <a:rPr lang="en-US" smtClean="0"/>
              <a:pPr>
                <a:defRPr/>
              </a:pPr>
              <a:t>26</a:t>
            </a:fld>
            <a:endParaRPr lang="en-US"/>
          </a:p>
        </p:txBody>
      </p:sp>
      <p:grpSp>
        <p:nvGrpSpPr>
          <p:cNvPr id="3" name="Group 2"/>
          <p:cNvGrpSpPr/>
          <p:nvPr/>
        </p:nvGrpSpPr>
        <p:grpSpPr>
          <a:xfrm>
            <a:off x="228599" y="881740"/>
            <a:ext cx="8763000" cy="5493652"/>
            <a:chOff x="228599" y="990600"/>
            <a:chExt cx="8763000" cy="5493652"/>
          </a:xfrm>
        </p:grpSpPr>
        <p:sp>
          <p:nvSpPr>
            <p:cNvPr id="6" name="Freeform 5"/>
            <p:cNvSpPr/>
            <p:nvPr/>
          </p:nvSpPr>
          <p:spPr>
            <a:xfrm>
              <a:off x="228599" y="997852"/>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a:solidFill>
              <a:schemeClr val="accent2">
                <a:hueOff val="0"/>
                <a:satOff val="0"/>
                <a:lumOff val="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Neutrinos</a:t>
              </a:r>
              <a:endParaRPr lang="en-US" sz="1800" b="1" kern="1200" dirty="0" smtClean="0"/>
            </a:p>
            <a:p>
              <a:pPr marL="114300" lvl="1" indent="-114300" algn="l" defTabSz="622300">
                <a:lnSpc>
                  <a:spcPct val="90000"/>
                </a:lnSpc>
                <a:spcBef>
                  <a:spcPct val="0"/>
                </a:spcBef>
                <a:spcAft>
                  <a:spcPct val="15000"/>
                </a:spcAft>
                <a:buChar char="••"/>
              </a:pPr>
              <a:r>
                <a:rPr lang="en-US" sz="1400" kern="1200" dirty="0" smtClean="0"/>
                <a:t>Matter-antimatter asymmetry</a:t>
              </a:r>
            </a:p>
            <a:p>
              <a:pPr marL="114300" lvl="1" indent="-114300" algn="l" defTabSz="622300">
                <a:lnSpc>
                  <a:spcPct val="90000"/>
                </a:lnSpc>
                <a:spcBef>
                  <a:spcPct val="0"/>
                </a:spcBef>
                <a:spcAft>
                  <a:spcPct val="15000"/>
                </a:spcAft>
                <a:buChar char="••"/>
              </a:pPr>
              <a:r>
                <a:rPr lang="en-US" sz="1400" dirty="0" smtClean="0"/>
                <a:t>Neutrino mass spectrum</a:t>
              </a:r>
            </a:p>
            <a:p>
              <a:pPr marL="114300" lvl="1" indent="-114300" algn="l" defTabSz="622300">
                <a:lnSpc>
                  <a:spcPct val="90000"/>
                </a:lnSpc>
                <a:spcBef>
                  <a:spcPct val="0"/>
                </a:spcBef>
                <a:spcAft>
                  <a:spcPct val="15000"/>
                </a:spcAft>
                <a:buChar char="••"/>
              </a:pPr>
              <a:r>
                <a:rPr lang="en-US" sz="1400" kern="1200" dirty="0" smtClean="0"/>
                <a:t>Neutrino-  antineutrino differences</a:t>
              </a:r>
            </a:p>
            <a:p>
              <a:pPr marL="114300" lvl="1" indent="-114300" algn="l" defTabSz="622300">
                <a:lnSpc>
                  <a:spcPct val="90000"/>
                </a:lnSpc>
                <a:spcBef>
                  <a:spcPct val="0"/>
                </a:spcBef>
                <a:spcAft>
                  <a:spcPct val="15000"/>
                </a:spcAft>
                <a:buChar char="••"/>
              </a:pPr>
              <a:r>
                <a:rPr lang="en-US" sz="1400" kern="1200" dirty="0" smtClean="0"/>
                <a:t>Anomalous interactions</a:t>
              </a:r>
            </a:p>
            <a:p>
              <a:pPr marL="114300" lvl="1" indent="-114300" algn="l" defTabSz="622300">
                <a:lnSpc>
                  <a:spcPct val="90000"/>
                </a:lnSpc>
                <a:spcBef>
                  <a:spcPct val="0"/>
                </a:spcBef>
                <a:spcAft>
                  <a:spcPct val="15000"/>
                </a:spcAft>
                <a:buChar char="••"/>
              </a:pPr>
              <a:r>
                <a:rPr lang="en-US" sz="1400" dirty="0" smtClean="0"/>
                <a:t>Proton decay</a:t>
              </a:r>
            </a:p>
            <a:p>
              <a:pPr marL="114300" lvl="1" indent="-114300" algn="l" defTabSz="622300">
                <a:lnSpc>
                  <a:spcPct val="90000"/>
                </a:lnSpc>
                <a:spcBef>
                  <a:spcPct val="0"/>
                </a:spcBef>
                <a:spcAft>
                  <a:spcPct val="15000"/>
                </a:spcAft>
                <a:buChar char="••"/>
              </a:pPr>
              <a:r>
                <a:rPr lang="en-US" sz="1400" kern="1200" dirty="0" err="1" smtClean="0"/>
                <a:t>SuperNova</a:t>
              </a:r>
              <a:r>
                <a:rPr lang="en-US" sz="1400" kern="1200" dirty="0" smtClean="0"/>
                <a:t> bursts</a:t>
              </a:r>
            </a:p>
          </p:txBody>
        </p:sp>
        <p:sp>
          <p:nvSpPr>
            <p:cNvPr id="9" name="Freeform 8"/>
            <p:cNvSpPr/>
            <p:nvPr/>
          </p:nvSpPr>
          <p:spPr>
            <a:xfrm>
              <a:off x="1991469"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a:effectLst/>
          </p:spPr>
          <p:style>
            <a:lnRef idx="2">
              <a:schemeClr val="lt1">
                <a:hueOff val="0"/>
                <a:satOff val="0"/>
                <a:lumOff val="0"/>
                <a:alphaOff val="0"/>
              </a:schemeClr>
            </a:lnRef>
            <a:fillRef idx="1">
              <a:schemeClr val="accent2">
                <a:hueOff val="61385"/>
                <a:satOff val="-5397"/>
                <a:lumOff val="5000"/>
                <a:alphaOff val="0"/>
              </a:schemeClr>
            </a:fillRef>
            <a:effectRef idx="0">
              <a:schemeClr val="accent2">
                <a:hueOff val="61385"/>
                <a:satOff val="-5397"/>
                <a:lumOff val="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err="1" smtClean="0"/>
                <a:t>Kaons</a:t>
              </a:r>
              <a:endParaRPr lang="en-US" sz="1800" b="1" kern="1200" dirty="0"/>
            </a:p>
            <a:p>
              <a:pPr marL="114300" lvl="1" indent="-114300" defTabSz="622300">
                <a:lnSpc>
                  <a:spcPct val="90000"/>
                </a:lnSpc>
                <a:spcAft>
                  <a:spcPct val="15000"/>
                </a:spcAft>
                <a:buFontTx/>
                <a:buChar char="••"/>
              </a:pPr>
              <a:r>
                <a:rPr lang="en-US" sz="1400" dirty="0"/>
                <a:t>Physics beyond the Standard Model</a:t>
              </a:r>
            </a:p>
            <a:p>
              <a:pPr marL="114300" lvl="1" indent="-114300" defTabSz="622300">
                <a:lnSpc>
                  <a:spcPct val="90000"/>
                </a:lnSpc>
                <a:spcAft>
                  <a:spcPct val="15000"/>
                </a:spcAft>
                <a:buFontTx/>
                <a:buChar char="••"/>
              </a:pPr>
              <a:r>
                <a:rPr lang="en-US" sz="1400" dirty="0"/>
                <a:t>M</a:t>
              </a:r>
              <a:r>
                <a:rPr lang="en-US" sz="1400" dirty="0" smtClean="0"/>
                <a:t>inimally flavor </a:t>
              </a:r>
              <a:r>
                <a:rPr lang="en-US" sz="1400" dirty="0"/>
                <a:t>violating </a:t>
              </a:r>
              <a:r>
                <a:rPr lang="en-US" sz="1400" dirty="0" err="1"/>
                <a:t>supersymmetry</a:t>
              </a:r>
              <a:endParaRPr lang="en-US" sz="1400" dirty="0"/>
            </a:p>
            <a:p>
              <a:pPr marL="114300" lvl="1" indent="-114300" defTabSz="622300">
                <a:lnSpc>
                  <a:spcPct val="90000"/>
                </a:lnSpc>
                <a:spcAft>
                  <a:spcPct val="15000"/>
                </a:spcAft>
                <a:buFontTx/>
                <a:buChar char="••"/>
              </a:pPr>
              <a:r>
                <a:rPr lang="en-US" sz="1400" dirty="0" smtClean="0"/>
                <a:t>Elucidation </a:t>
              </a:r>
              <a:r>
                <a:rPr lang="en-US" sz="1400" dirty="0"/>
                <a:t>of LHC discoveries</a:t>
              </a:r>
              <a:endParaRPr lang="en-US" sz="1300" dirty="0"/>
            </a:p>
            <a:p>
              <a:pPr marL="114300" lvl="1" indent="-114300" algn="l" defTabSz="622300">
                <a:lnSpc>
                  <a:spcPct val="90000"/>
                </a:lnSpc>
                <a:spcBef>
                  <a:spcPct val="0"/>
                </a:spcBef>
                <a:spcAft>
                  <a:spcPct val="15000"/>
                </a:spcAft>
                <a:buChar char="••"/>
              </a:pPr>
              <a:r>
                <a:rPr lang="en-US" sz="1400" kern="1200" dirty="0" smtClean="0"/>
                <a:t>Two to three orders of magnitude increase in sensitivity</a:t>
              </a:r>
            </a:p>
          </p:txBody>
        </p:sp>
        <p:sp>
          <p:nvSpPr>
            <p:cNvPr id="11" name="Freeform 10"/>
            <p:cNvSpPr/>
            <p:nvPr/>
          </p:nvSpPr>
          <p:spPr>
            <a:xfrm>
              <a:off x="3754338"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22771"/>
                <a:satOff val="-10794"/>
                <a:lumOff val="10000"/>
                <a:alphaOff val="0"/>
              </a:schemeClr>
            </a:fillRef>
            <a:effectRef idx="0">
              <a:schemeClr val="accent2">
                <a:hueOff val="122771"/>
                <a:satOff val="-10794"/>
                <a:lumOff val="1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err="1" smtClean="0"/>
                <a:t>Muons</a:t>
              </a:r>
              <a:endParaRPr lang="en-US" sz="1800" b="1" kern="1200" dirty="0" smtClean="0"/>
            </a:p>
            <a:p>
              <a:pPr marL="114300" lvl="1" indent="-114300" algn="l" defTabSz="622300">
                <a:lnSpc>
                  <a:spcPct val="90000"/>
                </a:lnSpc>
                <a:spcBef>
                  <a:spcPct val="0"/>
                </a:spcBef>
                <a:spcAft>
                  <a:spcPct val="15000"/>
                </a:spcAft>
                <a:buChar char="••"/>
              </a:pPr>
              <a:r>
                <a:rPr lang="en-US" sz="1400" dirty="0" smtClean="0"/>
                <a:t>Oscillation in charged leptons</a:t>
              </a:r>
            </a:p>
            <a:p>
              <a:pPr marL="114300" lvl="1" indent="-114300" defTabSz="622300">
                <a:lnSpc>
                  <a:spcPct val="90000"/>
                </a:lnSpc>
                <a:spcAft>
                  <a:spcPct val="15000"/>
                </a:spcAft>
                <a:buFontTx/>
                <a:buChar char="••"/>
              </a:pPr>
              <a:r>
                <a:rPr lang="en-US" sz="1400" dirty="0"/>
                <a:t>Physics beyond the Standard Model</a:t>
              </a:r>
            </a:p>
            <a:p>
              <a:pPr marL="114300" lvl="1" indent="-114300" defTabSz="622300">
                <a:lnSpc>
                  <a:spcPct val="90000"/>
                </a:lnSpc>
                <a:spcAft>
                  <a:spcPct val="15000"/>
                </a:spcAft>
                <a:buFontTx/>
                <a:buChar char="••"/>
              </a:pPr>
              <a:r>
                <a:rPr lang="en-US" sz="1400" dirty="0"/>
                <a:t>Elucidation of LHC physics </a:t>
              </a:r>
            </a:p>
            <a:p>
              <a:pPr marL="114300" lvl="1" indent="-114300" algn="l" defTabSz="622300">
                <a:lnSpc>
                  <a:spcPct val="90000"/>
                </a:lnSpc>
                <a:spcBef>
                  <a:spcPct val="0"/>
                </a:spcBef>
                <a:spcAft>
                  <a:spcPct val="15000"/>
                </a:spcAft>
                <a:buChar char="••"/>
              </a:pPr>
              <a:r>
                <a:rPr lang="en-US" sz="1400" dirty="0" smtClean="0"/>
                <a:t>Sensitive to energy/mass scales three orders of magnitude beyond LHC </a:t>
              </a:r>
            </a:p>
          </p:txBody>
        </p:sp>
        <p:sp>
          <p:nvSpPr>
            <p:cNvPr id="13" name="Freeform 12"/>
            <p:cNvSpPr/>
            <p:nvPr/>
          </p:nvSpPr>
          <p:spPr>
            <a:xfrm>
              <a:off x="5517207"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84156"/>
                <a:satOff val="-16191"/>
                <a:lumOff val="15000"/>
                <a:alphaOff val="0"/>
              </a:schemeClr>
            </a:fillRef>
            <a:effectRef idx="0">
              <a:schemeClr val="accent2">
                <a:hueOff val="184156"/>
                <a:satOff val="-16191"/>
                <a:lumOff val="1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Nuclei</a:t>
              </a:r>
              <a:endParaRPr lang="en-US" sz="1800" b="1" kern="1200" dirty="0"/>
            </a:p>
            <a:p>
              <a:pPr marL="114300" lvl="1" indent="-114300" defTabSz="622300">
                <a:lnSpc>
                  <a:spcPct val="90000"/>
                </a:lnSpc>
                <a:spcAft>
                  <a:spcPct val="15000"/>
                </a:spcAft>
                <a:buChar char="••"/>
              </a:pPr>
              <a:r>
                <a:rPr lang="en-US" sz="1400" dirty="0">
                  <a:latin typeface="Arial" charset="0"/>
                  <a:ea typeface="ＭＳ Ｐゴシック" pitchFamily="34" charset="-128"/>
                </a:rPr>
                <a:t>N</a:t>
              </a:r>
              <a:r>
                <a:rPr lang="en-US" sz="1400" dirty="0" smtClean="0">
                  <a:latin typeface="Arial" charset="0"/>
                  <a:ea typeface="ＭＳ Ｐゴシック" pitchFamily="34" charset="-128"/>
                </a:rPr>
                <a:t>ew </a:t>
              </a:r>
              <a:r>
                <a:rPr lang="en-US" sz="1400" dirty="0">
                  <a:latin typeface="Arial" charset="0"/>
                  <a:ea typeface="ＭＳ Ｐゴシック" pitchFamily="34" charset="-128"/>
                </a:rPr>
                <a:t>generation of symmetry-test </a:t>
              </a:r>
              <a:r>
                <a:rPr lang="en-US" sz="1400" dirty="0" smtClean="0">
                  <a:latin typeface="Arial" charset="0"/>
                  <a:ea typeface="ＭＳ Ｐゴシック" pitchFamily="34" charset="-128"/>
                </a:rPr>
                <a:t>experiments</a:t>
              </a:r>
            </a:p>
            <a:p>
              <a:pPr marL="114300" lvl="1" indent="-114300" defTabSz="622300">
                <a:lnSpc>
                  <a:spcPct val="90000"/>
                </a:lnSpc>
                <a:spcAft>
                  <a:spcPct val="15000"/>
                </a:spcAft>
                <a:buChar char="••"/>
              </a:pPr>
              <a:r>
                <a:rPr lang="en-US" sz="1400" dirty="0" smtClean="0">
                  <a:latin typeface="Arial" charset="0"/>
                  <a:ea typeface="ＭＳ Ｐゴシック" pitchFamily="34" charset="-128"/>
                </a:rPr>
                <a:t>Electric Dipole Moments</a:t>
              </a:r>
            </a:p>
            <a:p>
              <a:pPr marL="114300" lvl="1" indent="-114300" defTabSz="622300">
                <a:lnSpc>
                  <a:spcPct val="90000"/>
                </a:lnSpc>
                <a:spcAft>
                  <a:spcPct val="15000"/>
                </a:spcAft>
                <a:buChar char="••"/>
              </a:pPr>
              <a:r>
                <a:rPr lang="en-US" sz="1400" dirty="0" smtClean="0">
                  <a:latin typeface="Arial" charset="0"/>
                  <a:ea typeface="ＭＳ Ｐゴシック" pitchFamily="34" charset="-128"/>
                </a:rPr>
                <a:t>Three or more orders of magnitude increase in Francium, Radium, Actinium </a:t>
              </a:r>
              <a:r>
                <a:rPr lang="en-US" sz="1400" dirty="0" smtClean="0">
                  <a:sym typeface="Wingdings" pitchFamily="2" charset="2"/>
                </a:rPr>
                <a:t>isotopes</a:t>
              </a:r>
            </a:p>
          </p:txBody>
        </p:sp>
        <p:sp>
          <p:nvSpPr>
            <p:cNvPr id="15" name="Freeform 14"/>
            <p:cNvSpPr/>
            <p:nvPr/>
          </p:nvSpPr>
          <p:spPr>
            <a:xfrm>
              <a:off x="7280076"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245542"/>
                <a:satOff val="-21588"/>
                <a:lumOff val="20000"/>
                <a:alphaOff val="0"/>
              </a:schemeClr>
            </a:fillRef>
            <a:effectRef idx="0">
              <a:schemeClr val="accent2">
                <a:hueOff val="245542"/>
                <a:satOff val="-21588"/>
                <a:lumOff val="2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Energy Applications</a:t>
              </a:r>
              <a:endParaRPr lang="en-US" sz="1800" b="1" kern="1200" dirty="0"/>
            </a:p>
            <a:p>
              <a:pPr marL="114300" lvl="1" indent="-114300" algn="l" defTabSz="622300">
                <a:lnSpc>
                  <a:spcPct val="90000"/>
                </a:lnSpc>
                <a:spcBef>
                  <a:spcPct val="0"/>
                </a:spcBef>
                <a:spcAft>
                  <a:spcPct val="15000"/>
                </a:spcAft>
                <a:buChar char="••"/>
              </a:pPr>
              <a:r>
                <a:rPr lang="en-US" sz="1400" kern="1200" dirty="0" smtClean="0"/>
                <a:t>Transmutation experiments with nuclear waste</a:t>
              </a:r>
            </a:p>
            <a:p>
              <a:pPr marL="114300" lvl="1" indent="-114300" algn="l" defTabSz="622300">
                <a:lnSpc>
                  <a:spcPct val="90000"/>
                </a:lnSpc>
                <a:spcBef>
                  <a:spcPct val="0"/>
                </a:spcBef>
                <a:spcAft>
                  <a:spcPct val="15000"/>
                </a:spcAft>
                <a:buChar char="••"/>
              </a:pPr>
              <a:r>
                <a:rPr lang="en-US" sz="1400" dirty="0" smtClean="0"/>
                <a:t>Spallation target configurations</a:t>
              </a:r>
            </a:p>
            <a:p>
              <a:pPr marL="114300" lvl="1" indent="-114300" algn="l" defTabSz="622300">
                <a:lnSpc>
                  <a:spcPct val="90000"/>
                </a:lnSpc>
                <a:spcBef>
                  <a:spcPct val="0"/>
                </a:spcBef>
                <a:spcAft>
                  <a:spcPct val="15000"/>
                </a:spcAft>
                <a:buChar char="••"/>
              </a:pPr>
              <a:r>
                <a:rPr lang="en-US" sz="1400" kern="1200" dirty="0" smtClean="0"/>
                <a:t>Materials test under high irradiation</a:t>
              </a:r>
            </a:p>
            <a:p>
              <a:pPr marL="114300" lvl="1" indent="-114300" algn="l" defTabSz="622300">
                <a:lnSpc>
                  <a:spcPct val="90000"/>
                </a:lnSpc>
                <a:spcBef>
                  <a:spcPct val="0"/>
                </a:spcBef>
                <a:spcAft>
                  <a:spcPct val="15000"/>
                </a:spcAft>
                <a:buChar char="••"/>
              </a:pPr>
              <a:r>
                <a:rPr lang="en-US" sz="1400" dirty="0" smtClean="0"/>
                <a:t>Neutron fluxes under various configurations relevant to ADS</a:t>
              </a:r>
              <a:endParaRPr lang="en-US" sz="1400" kern="1200" dirty="0" smtClean="0"/>
            </a:p>
            <a:p>
              <a:pPr marL="114300" lvl="1" indent="-114300" algn="l" defTabSz="622300">
                <a:lnSpc>
                  <a:spcPct val="90000"/>
                </a:lnSpc>
                <a:spcBef>
                  <a:spcPct val="0"/>
                </a:spcBef>
                <a:spcAft>
                  <a:spcPct val="15000"/>
                </a:spcAft>
                <a:buChar char="••"/>
              </a:pPr>
              <a:endParaRPr lang="en-US" sz="1400" kern="1200" dirty="0" smtClean="0"/>
            </a:p>
          </p:txBody>
        </p:sp>
      </p:grpSp>
      <p:pic>
        <p:nvPicPr>
          <p:cNvPr id="16" name="Picture 9"/>
          <p:cNvPicPr>
            <a:picLocks noChangeAspect="1" noChangeArrowheads="1"/>
          </p:cNvPicPr>
          <p:nvPr/>
        </p:nvPicPr>
        <p:blipFill>
          <a:blip r:embed="rId2" cstate="print"/>
          <a:srcRect/>
          <a:stretch>
            <a:fillRect/>
          </a:stretch>
        </p:blipFill>
        <p:spPr bwMode="auto">
          <a:xfrm>
            <a:off x="307120" y="1107574"/>
            <a:ext cx="1554480" cy="1607776"/>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990" y="1170395"/>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2859" y="1154627"/>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5728" y="1154627"/>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8597" y="1138823"/>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9873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077" y="7252"/>
            <a:ext cx="6671448" cy="1143000"/>
          </a:xfrm>
        </p:spPr>
        <p:txBody>
          <a:bodyPr/>
          <a:lstStyle/>
          <a:p>
            <a:r>
              <a:rPr lang="en-US" i="1" dirty="0" smtClean="0"/>
              <a:t>Project X</a:t>
            </a:r>
            <a:r>
              <a:rPr lang="en-US" dirty="0" smtClean="0"/>
              <a:t>: technology innovation</a:t>
            </a:r>
            <a:endParaRPr lang="en-US" sz="3200" dirty="0"/>
          </a:p>
        </p:txBody>
      </p:sp>
      <p:grpSp>
        <p:nvGrpSpPr>
          <p:cNvPr id="3" name="Group 2"/>
          <p:cNvGrpSpPr/>
          <p:nvPr/>
        </p:nvGrpSpPr>
        <p:grpSpPr>
          <a:xfrm>
            <a:off x="228599" y="881740"/>
            <a:ext cx="8801100" cy="5493652"/>
            <a:chOff x="228599" y="990600"/>
            <a:chExt cx="8801100" cy="5493652"/>
          </a:xfrm>
        </p:grpSpPr>
        <p:sp>
          <p:nvSpPr>
            <p:cNvPr id="6" name="Freeform 5"/>
            <p:cNvSpPr/>
            <p:nvPr/>
          </p:nvSpPr>
          <p:spPr>
            <a:xfrm>
              <a:off x="228599" y="997852"/>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kern="1200" dirty="0" smtClean="0"/>
                <a:t>CW </a:t>
              </a:r>
              <a:r>
                <a:rPr lang="en-US" sz="1800" b="1" kern="1200" dirty="0" err="1" smtClean="0"/>
                <a:t>Linac</a:t>
              </a:r>
              <a:r>
                <a:rPr lang="en-US" sz="1800" b="1" kern="1200" dirty="0" smtClean="0"/>
                <a:t> Design</a:t>
              </a:r>
            </a:p>
            <a:p>
              <a:pPr marL="114300" lvl="1" indent="-114300" defTabSz="622300">
                <a:lnSpc>
                  <a:spcPct val="90000"/>
                </a:lnSpc>
                <a:spcAft>
                  <a:spcPct val="15000"/>
                </a:spcAft>
                <a:buFontTx/>
                <a:buChar char="••"/>
              </a:pPr>
              <a:r>
                <a:rPr lang="en-US" sz="1400" dirty="0"/>
                <a:t>Multi-MW/high duty </a:t>
              </a:r>
              <a:r>
                <a:rPr lang="en-US" sz="1400" dirty="0" smtClean="0"/>
                <a:t>factor (continuous wave) proton </a:t>
              </a:r>
              <a:r>
                <a:rPr lang="en-US" sz="1400" dirty="0" err="1" smtClean="0"/>
                <a:t>linac</a:t>
              </a:r>
              <a:endParaRPr lang="en-US" sz="1400" dirty="0"/>
            </a:p>
            <a:p>
              <a:pPr marL="114300" lvl="1" indent="-114300" algn="l" defTabSz="622300">
                <a:lnSpc>
                  <a:spcPct val="90000"/>
                </a:lnSpc>
                <a:spcBef>
                  <a:spcPct val="0"/>
                </a:spcBef>
                <a:spcAft>
                  <a:spcPct val="15000"/>
                </a:spcAft>
                <a:buChar char="••"/>
              </a:pPr>
              <a:r>
                <a:rPr lang="en-US" sz="1400" kern="1200" dirty="0" smtClean="0"/>
                <a:t>First of a kind, all </a:t>
              </a:r>
              <a:r>
                <a:rPr lang="en-US" sz="1400" dirty="0" err="1" smtClean="0"/>
                <a:t>superconductingRF</a:t>
              </a:r>
              <a:r>
                <a:rPr lang="en-US" sz="1400" dirty="0" smtClean="0"/>
                <a:t> </a:t>
              </a:r>
              <a:r>
                <a:rPr lang="en-US" sz="1400" kern="1200" dirty="0" smtClean="0"/>
                <a:t>design</a:t>
              </a:r>
            </a:p>
            <a:p>
              <a:pPr marL="114300" lvl="1" indent="-114300" algn="l" defTabSz="622300">
                <a:lnSpc>
                  <a:spcPct val="90000"/>
                </a:lnSpc>
                <a:spcBef>
                  <a:spcPct val="0"/>
                </a:spcBef>
                <a:spcAft>
                  <a:spcPct val="15000"/>
                </a:spcAft>
                <a:buChar char="••"/>
              </a:pPr>
              <a:r>
                <a:rPr lang="en-US" sz="1400" kern="1200" dirty="0" smtClean="0"/>
                <a:t>Low beam loss/high reliability</a:t>
              </a:r>
              <a:endParaRPr lang="en-US" sz="1400" kern="1200" dirty="0"/>
            </a:p>
          </p:txBody>
        </p:sp>
        <p:sp>
          <p:nvSpPr>
            <p:cNvPr id="9" name="Freeform 8"/>
            <p:cNvSpPr/>
            <p:nvPr/>
          </p:nvSpPr>
          <p:spPr>
            <a:xfrm>
              <a:off x="1991469"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61385"/>
                <a:satOff val="-5397"/>
                <a:lumOff val="5000"/>
                <a:alphaOff val="0"/>
              </a:schemeClr>
            </a:fillRef>
            <a:effectRef idx="0">
              <a:schemeClr val="accent2">
                <a:hueOff val="61385"/>
                <a:satOff val="-5397"/>
                <a:lumOff val="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SRF Accelerating Modules</a:t>
              </a:r>
              <a:endParaRPr lang="en-US" sz="1800" b="1" kern="1200" dirty="0"/>
            </a:p>
            <a:p>
              <a:pPr marL="114300" lvl="1" indent="-114300" algn="l" defTabSz="622300">
                <a:lnSpc>
                  <a:spcPct val="90000"/>
                </a:lnSpc>
                <a:spcBef>
                  <a:spcPct val="0"/>
                </a:spcBef>
                <a:spcAft>
                  <a:spcPct val="15000"/>
                </a:spcAft>
                <a:buChar char="••"/>
              </a:pPr>
              <a:r>
                <a:rPr lang="en-US" sz="1400" kern="1200" dirty="0" smtClean="0"/>
                <a:t>State-of-the-art performance</a:t>
              </a:r>
            </a:p>
            <a:p>
              <a:pPr marL="114300" lvl="1" indent="-114300" algn="l" defTabSz="622300">
                <a:lnSpc>
                  <a:spcPct val="90000"/>
                </a:lnSpc>
                <a:spcBef>
                  <a:spcPct val="0"/>
                </a:spcBef>
                <a:spcAft>
                  <a:spcPct val="15000"/>
                </a:spcAft>
                <a:buChar char="••"/>
              </a:pPr>
              <a:r>
                <a:rPr lang="en-US" sz="1400" kern="1200" dirty="0" smtClean="0"/>
                <a:t>High Q</a:t>
              </a:r>
              <a:r>
                <a:rPr lang="en-US" sz="1400" kern="1200" baseline="-25000" dirty="0" smtClean="0"/>
                <a:t>0</a:t>
              </a:r>
              <a:r>
                <a:rPr lang="en-US" sz="1400" kern="1200" dirty="0" smtClean="0"/>
                <a:t>/high gradient</a:t>
              </a:r>
            </a:p>
            <a:p>
              <a:pPr marL="114300" lvl="1" indent="-114300" algn="l" defTabSz="622300">
                <a:lnSpc>
                  <a:spcPct val="90000"/>
                </a:lnSpc>
                <a:spcBef>
                  <a:spcPct val="0"/>
                </a:spcBef>
                <a:spcAft>
                  <a:spcPct val="15000"/>
                </a:spcAft>
                <a:buChar char="••"/>
              </a:pPr>
              <a:r>
                <a:rPr lang="en-US" sz="1400" dirty="0" smtClean="0"/>
                <a:t>Low-</a:t>
              </a:r>
              <a:r>
                <a:rPr lang="en-US" sz="1400" dirty="0" smtClean="0">
                  <a:latin typeface="Symbol" pitchFamily="18" charset="2"/>
                </a:rPr>
                <a:t>b</a:t>
              </a:r>
              <a:r>
                <a:rPr lang="en-US" sz="1400" dirty="0" smtClean="0"/>
                <a:t> spoke resonators</a:t>
              </a:r>
            </a:p>
            <a:p>
              <a:pPr marL="114300" lvl="1" indent="-114300" algn="l" defTabSz="622300">
                <a:lnSpc>
                  <a:spcPct val="90000"/>
                </a:lnSpc>
                <a:spcBef>
                  <a:spcPct val="0"/>
                </a:spcBef>
                <a:spcAft>
                  <a:spcPct val="15000"/>
                </a:spcAft>
                <a:buChar char="••"/>
              </a:pPr>
              <a:r>
                <a:rPr lang="en-US" sz="1400" kern="1200" dirty="0" smtClean="0"/>
                <a:t>Medium-</a:t>
              </a:r>
              <a:r>
                <a:rPr lang="en-US" sz="1400" kern="1200" dirty="0" smtClean="0">
                  <a:latin typeface="Symbol" pitchFamily="18" charset="2"/>
                </a:rPr>
                <a:t>b</a:t>
              </a:r>
              <a:r>
                <a:rPr lang="en-US" sz="1400" kern="1200" dirty="0" smtClean="0"/>
                <a:t> elliptical resonators</a:t>
              </a:r>
            </a:p>
            <a:p>
              <a:pPr marL="114300" lvl="1" indent="-114300" algn="l" defTabSz="622300">
                <a:lnSpc>
                  <a:spcPct val="90000"/>
                </a:lnSpc>
                <a:spcBef>
                  <a:spcPct val="0"/>
                </a:spcBef>
                <a:spcAft>
                  <a:spcPct val="15000"/>
                </a:spcAft>
                <a:buChar char="••"/>
              </a:pPr>
              <a:r>
                <a:rPr lang="en-US" sz="1400" dirty="0" smtClean="0"/>
                <a:t>U.S. industrial development</a:t>
              </a:r>
              <a:endParaRPr lang="en-US" sz="1300" kern="1200" dirty="0"/>
            </a:p>
          </p:txBody>
        </p:sp>
        <p:sp>
          <p:nvSpPr>
            <p:cNvPr id="11" name="Freeform 10"/>
            <p:cNvSpPr/>
            <p:nvPr/>
          </p:nvSpPr>
          <p:spPr>
            <a:xfrm>
              <a:off x="3754338"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22771"/>
                <a:satOff val="-10794"/>
                <a:lumOff val="10000"/>
                <a:alphaOff val="0"/>
              </a:schemeClr>
            </a:fillRef>
            <a:effectRef idx="0">
              <a:schemeClr val="accent2">
                <a:hueOff val="122771"/>
                <a:satOff val="-10794"/>
                <a:lumOff val="1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Fast Chopper</a:t>
              </a:r>
              <a:endParaRPr lang="en-US" sz="1800" b="1" kern="1200" dirty="0" smtClean="0"/>
            </a:p>
            <a:p>
              <a:pPr marL="114300" lvl="1" indent="-114300" algn="l" defTabSz="622300">
                <a:lnSpc>
                  <a:spcPct val="90000"/>
                </a:lnSpc>
                <a:spcBef>
                  <a:spcPct val="0"/>
                </a:spcBef>
                <a:spcAft>
                  <a:spcPct val="15000"/>
                </a:spcAft>
                <a:buChar char="••"/>
              </a:pPr>
              <a:r>
                <a:rPr lang="en-US" sz="1400" dirty="0" smtClean="0"/>
                <a:t>Revolutionary concept</a:t>
              </a:r>
            </a:p>
            <a:p>
              <a:pPr marL="114300" lvl="1" indent="-114300" algn="l" defTabSz="622300">
                <a:lnSpc>
                  <a:spcPct val="90000"/>
                </a:lnSpc>
                <a:spcBef>
                  <a:spcPct val="0"/>
                </a:spcBef>
                <a:spcAft>
                  <a:spcPct val="15000"/>
                </a:spcAft>
                <a:buChar char="••"/>
              </a:pPr>
              <a:r>
                <a:rPr lang="en-US" sz="1400" dirty="0" smtClean="0"/>
                <a:t>Programmable bunch patterns at 162 MHz</a:t>
              </a:r>
            </a:p>
            <a:p>
              <a:pPr marL="114300" lvl="1" indent="-114300" algn="l" defTabSz="622300">
                <a:lnSpc>
                  <a:spcPct val="90000"/>
                </a:lnSpc>
                <a:spcBef>
                  <a:spcPct val="0"/>
                </a:spcBef>
                <a:spcAft>
                  <a:spcPct val="15000"/>
                </a:spcAft>
                <a:buChar char="••"/>
              </a:pPr>
              <a:r>
                <a:rPr lang="en-US" sz="1400" dirty="0" smtClean="0"/>
                <a:t>Applications beyond HEP</a:t>
              </a:r>
            </a:p>
          </p:txBody>
        </p:sp>
        <p:sp>
          <p:nvSpPr>
            <p:cNvPr id="13" name="Freeform 12"/>
            <p:cNvSpPr/>
            <p:nvPr/>
          </p:nvSpPr>
          <p:spPr>
            <a:xfrm>
              <a:off x="5517207" y="990600"/>
              <a:ext cx="1708889"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a:solidFill>
              <a:schemeClr val="accent2">
                <a:hueOff val="184156"/>
                <a:satOff val="-16191"/>
                <a:lumOff val="15000"/>
              </a:schemeClr>
            </a:solidFill>
            <a:effectLst/>
          </p:spPr>
          <p:style>
            <a:lnRef idx="2">
              <a:schemeClr val="lt1">
                <a:hueOff val="0"/>
                <a:satOff val="0"/>
                <a:lumOff val="0"/>
                <a:alphaOff val="0"/>
              </a:schemeClr>
            </a:lnRef>
            <a:fillRef idx="1">
              <a:schemeClr val="accent2">
                <a:hueOff val="184156"/>
                <a:satOff val="-16191"/>
                <a:lumOff val="15000"/>
                <a:alphaOff val="0"/>
              </a:schemeClr>
            </a:fillRef>
            <a:effectRef idx="0">
              <a:schemeClr val="accent2">
                <a:hueOff val="184156"/>
                <a:satOff val="-16191"/>
                <a:lumOff val="1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Detector Development</a:t>
              </a:r>
              <a:endParaRPr lang="en-US" sz="1800" b="1" kern="1200" dirty="0"/>
            </a:p>
            <a:p>
              <a:pPr marL="114300" lvl="1" indent="-114300" algn="l" defTabSz="622300">
                <a:lnSpc>
                  <a:spcPct val="90000"/>
                </a:lnSpc>
                <a:spcBef>
                  <a:spcPct val="0"/>
                </a:spcBef>
                <a:spcAft>
                  <a:spcPct val="15000"/>
                </a:spcAft>
                <a:buChar char="••"/>
              </a:pPr>
              <a:r>
                <a:rPr lang="en-US" sz="1400" kern="1200" dirty="0" smtClean="0"/>
                <a:t>High speed  electronics &amp; triggering</a:t>
              </a:r>
            </a:p>
            <a:p>
              <a:pPr marL="114300" lvl="1" indent="-114300" algn="l" defTabSz="622300">
                <a:lnSpc>
                  <a:spcPct val="90000"/>
                </a:lnSpc>
                <a:spcBef>
                  <a:spcPct val="0"/>
                </a:spcBef>
                <a:spcAft>
                  <a:spcPct val="15000"/>
                </a:spcAft>
                <a:buChar char="••"/>
              </a:pPr>
              <a:r>
                <a:rPr lang="en-US" sz="1400" dirty="0" smtClean="0"/>
                <a:t>Rad hard detectors</a:t>
              </a:r>
            </a:p>
            <a:p>
              <a:pPr marL="114300" lvl="1" indent="-114300" algn="l" defTabSz="622300">
                <a:lnSpc>
                  <a:spcPct val="90000"/>
                </a:lnSpc>
                <a:spcBef>
                  <a:spcPct val="0"/>
                </a:spcBef>
                <a:spcAft>
                  <a:spcPct val="15000"/>
                </a:spcAft>
                <a:buChar char="••"/>
              </a:pPr>
              <a:r>
                <a:rPr lang="en-US" sz="1400" dirty="0" smtClean="0"/>
                <a:t>Large Liquid Argon Time Projection Chambers</a:t>
              </a:r>
            </a:p>
            <a:p>
              <a:pPr marL="114300" lvl="1" indent="-114300" algn="l" defTabSz="622300">
                <a:lnSpc>
                  <a:spcPct val="90000"/>
                </a:lnSpc>
                <a:spcBef>
                  <a:spcPct val="0"/>
                </a:spcBef>
                <a:spcAft>
                  <a:spcPct val="15000"/>
                </a:spcAft>
                <a:buChar char="••"/>
              </a:pPr>
              <a:r>
                <a:rPr lang="en-US" sz="1400" dirty="0" err="1" smtClean="0"/>
                <a:t>Cryo</a:t>
              </a:r>
              <a:r>
                <a:rPr lang="en-US" sz="1400" dirty="0" smtClean="0"/>
                <a:t>-electronics</a:t>
              </a:r>
            </a:p>
            <a:p>
              <a:pPr marL="114300" lvl="1" indent="-114300" algn="l" defTabSz="622300">
                <a:lnSpc>
                  <a:spcPct val="90000"/>
                </a:lnSpc>
                <a:spcBef>
                  <a:spcPct val="0"/>
                </a:spcBef>
                <a:spcAft>
                  <a:spcPct val="15000"/>
                </a:spcAft>
                <a:buChar char="••"/>
              </a:pPr>
              <a:r>
                <a:rPr lang="en-US" sz="1400" dirty="0" smtClean="0"/>
                <a:t>High power targeting</a:t>
              </a:r>
            </a:p>
          </p:txBody>
        </p:sp>
        <p:sp>
          <p:nvSpPr>
            <p:cNvPr id="15" name="Freeform 14"/>
            <p:cNvSpPr/>
            <p:nvPr/>
          </p:nvSpPr>
          <p:spPr>
            <a:xfrm>
              <a:off x="7264196" y="990600"/>
              <a:ext cx="176550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245542"/>
                <a:satOff val="-21588"/>
                <a:lumOff val="20000"/>
                <a:alphaOff val="0"/>
              </a:schemeClr>
            </a:fillRef>
            <a:effectRef idx="0">
              <a:schemeClr val="accent2">
                <a:hueOff val="245542"/>
                <a:satOff val="-21588"/>
                <a:lumOff val="2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700" b="1" dirty="0" smtClean="0"/>
                <a:t>Transmutation</a:t>
              </a:r>
              <a:endParaRPr lang="en-US" sz="1700" b="1" kern="1200" dirty="0"/>
            </a:p>
            <a:p>
              <a:pPr marL="114300" lvl="1" indent="-114300" algn="l" defTabSz="622300">
                <a:lnSpc>
                  <a:spcPct val="90000"/>
                </a:lnSpc>
                <a:spcBef>
                  <a:spcPct val="0"/>
                </a:spcBef>
                <a:spcAft>
                  <a:spcPct val="15000"/>
                </a:spcAft>
                <a:buChar char="••"/>
              </a:pPr>
              <a:r>
                <a:rPr lang="en-US" sz="1400" kern="1200" dirty="0" smtClean="0"/>
                <a:t>MW-class CW beams at 1 </a:t>
              </a:r>
              <a:r>
                <a:rPr lang="en-US" sz="1400" kern="1200" dirty="0" err="1" smtClean="0"/>
                <a:t>GeV</a:t>
              </a:r>
              <a:endParaRPr lang="en-US" sz="1400" kern="1200" dirty="0" smtClean="0"/>
            </a:p>
            <a:p>
              <a:pPr marL="114300" lvl="1" indent="-114300" algn="l" defTabSz="622300">
                <a:lnSpc>
                  <a:spcPct val="90000"/>
                </a:lnSpc>
                <a:spcBef>
                  <a:spcPct val="0"/>
                </a:spcBef>
                <a:spcAft>
                  <a:spcPct val="15000"/>
                </a:spcAft>
                <a:buChar char="••"/>
              </a:pPr>
              <a:r>
                <a:rPr lang="en-US" sz="1400" dirty="0" smtClean="0"/>
                <a:t>Technology demonstration</a:t>
              </a:r>
            </a:p>
            <a:p>
              <a:pPr marL="114300" lvl="1" indent="-114300" algn="l" defTabSz="622300">
                <a:lnSpc>
                  <a:spcPct val="90000"/>
                </a:lnSpc>
                <a:spcBef>
                  <a:spcPct val="0"/>
                </a:spcBef>
                <a:spcAft>
                  <a:spcPct val="15000"/>
                </a:spcAft>
                <a:buChar char="••"/>
              </a:pPr>
              <a:r>
                <a:rPr lang="en-US" sz="1400" dirty="0" smtClean="0"/>
                <a:t>Benchmarking experiments to validate concepts</a:t>
              </a:r>
            </a:p>
            <a:p>
              <a:pPr marL="0" lvl="1" algn="l" defTabSz="622300">
                <a:lnSpc>
                  <a:spcPct val="90000"/>
                </a:lnSpc>
                <a:spcBef>
                  <a:spcPct val="0"/>
                </a:spcBef>
                <a:spcAft>
                  <a:spcPct val="15000"/>
                </a:spcAft>
              </a:pPr>
              <a:endParaRPr lang="en-US" sz="1400" kern="1200" dirty="0"/>
            </a:p>
          </p:txBody>
        </p:sp>
      </p:gr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1125072"/>
            <a:ext cx="1557671" cy="160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36" y="1130158"/>
            <a:ext cx="1557671" cy="159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918" y="1150253"/>
            <a:ext cx="1541167" cy="156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14" y="1178725"/>
            <a:ext cx="1537159" cy="154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35B77CE8-6CCD-40BE-BE5B-35486880A513}" type="slidenum">
              <a:rPr lang="en-US" smtClean="0"/>
              <a:pPr>
                <a:defRPr/>
              </a:pPr>
              <a:t>27</a:t>
            </a:fld>
            <a:endParaRPr lang="en-US"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46" y="1178725"/>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9873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p:nvPr>
        </p:nvSpPr>
        <p:spPr>
          <a:xfrm>
            <a:off x="1728788" y="3175"/>
            <a:ext cx="6858000" cy="1143000"/>
          </a:xfrm>
        </p:spPr>
        <p:txBody>
          <a:bodyPr/>
          <a:lstStyle/>
          <a:p>
            <a:r>
              <a:rPr lang="en-US" i="1" dirty="0" smtClean="0"/>
              <a:t>Project X</a:t>
            </a:r>
            <a:r>
              <a:rPr lang="en-US" dirty="0" smtClean="0"/>
              <a:t> and the big questions</a:t>
            </a:r>
            <a:endParaRPr lang="en-US" i="1" dirty="0"/>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28</a:t>
            </a:fld>
            <a:endParaRPr lang="en-US" dirty="0"/>
          </a:p>
        </p:txBody>
      </p:sp>
      <p:sp>
        <p:nvSpPr>
          <p:cNvPr id="3" name="TextBox 2"/>
          <p:cNvSpPr txBox="1"/>
          <p:nvPr/>
        </p:nvSpPr>
        <p:spPr>
          <a:xfrm>
            <a:off x="279211" y="1368719"/>
            <a:ext cx="5572423" cy="4770537"/>
          </a:xfrm>
          <a:prstGeom prst="rect">
            <a:avLst/>
          </a:prstGeom>
          <a:noFill/>
        </p:spPr>
        <p:txBody>
          <a:bodyPr wrap="none" rtlCol="0">
            <a:spAutoFit/>
          </a:bodyPr>
          <a:lstStyle/>
          <a:p>
            <a:pPr algn="r"/>
            <a:r>
              <a:rPr lang="en-US" sz="1600" dirty="0" smtClean="0"/>
              <a:t>Where does mass come from?</a:t>
            </a:r>
          </a:p>
          <a:p>
            <a:pPr algn="r"/>
            <a:endParaRPr lang="en-US" sz="1600" dirty="0" smtClean="0"/>
          </a:p>
          <a:p>
            <a:pPr algn="r"/>
            <a:r>
              <a:rPr lang="en-US" sz="1600" dirty="0" smtClean="0"/>
              <a:t>Why is matter dominant?</a:t>
            </a:r>
          </a:p>
          <a:p>
            <a:pPr algn="r"/>
            <a:endParaRPr lang="en-US" sz="1600" dirty="0" smtClean="0"/>
          </a:p>
          <a:p>
            <a:pPr algn="r"/>
            <a:r>
              <a:rPr lang="en-US" sz="1600" dirty="0" smtClean="0"/>
              <a:t>What are the neutrino masses and what do they say?</a:t>
            </a:r>
          </a:p>
          <a:p>
            <a:pPr algn="r"/>
            <a:endParaRPr lang="en-US" sz="1600" dirty="0" smtClean="0"/>
          </a:p>
          <a:p>
            <a:pPr marL="0" lvl="1" algn="r"/>
            <a:r>
              <a:rPr lang="en-US" sz="1600" dirty="0"/>
              <a:t>Where are the heavy neutrino partners</a:t>
            </a:r>
            <a:r>
              <a:rPr lang="en-US" sz="1600" dirty="0" smtClean="0"/>
              <a:t>?</a:t>
            </a:r>
          </a:p>
          <a:p>
            <a:pPr marL="0" lvl="1" algn="r"/>
            <a:endParaRPr lang="en-US" sz="1600" dirty="0" smtClean="0"/>
          </a:p>
          <a:p>
            <a:pPr marL="0" lvl="1" algn="r"/>
            <a:r>
              <a:rPr lang="en-US" sz="1600" dirty="0"/>
              <a:t>Why are there three families of quarks and leptons?</a:t>
            </a:r>
          </a:p>
          <a:p>
            <a:pPr marL="0" lvl="1" algn="r"/>
            <a:endParaRPr lang="en-US" sz="1600" dirty="0"/>
          </a:p>
          <a:p>
            <a:pPr marL="0" lvl="1" algn="r"/>
            <a:r>
              <a:rPr lang="en-US" sz="1600" dirty="0"/>
              <a:t>Do the forces unify</a:t>
            </a:r>
            <a:r>
              <a:rPr lang="en-US" sz="1600" dirty="0" smtClean="0"/>
              <a:t>?</a:t>
            </a:r>
          </a:p>
          <a:p>
            <a:pPr marL="0" lvl="1" algn="r"/>
            <a:endParaRPr lang="en-US" sz="1600" dirty="0" smtClean="0"/>
          </a:p>
          <a:p>
            <a:pPr marL="0" lvl="1" algn="r"/>
            <a:r>
              <a:rPr lang="en-US" sz="1600" dirty="0"/>
              <a:t>Does nature use </a:t>
            </a:r>
            <a:r>
              <a:rPr lang="en-US" sz="1600" dirty="0" err="1" smtClean="0"/>
              <a:t>supersymmetry</a:t>
            </a:r>
            <a:r>
              <a:rPr lang="en-US" sz="1600" dirty="0" smtClean="0"/>
              <a:t> or other new symmetries?</a:t>
            </a:r>
          </a:p>
          <a:p>
            <a:pPr marL="0" lvl="1" algn="r"/>
            <a:endParaRPr lang="en-US" sz="1600" dirty="0" smtClean="0"/>
          </a:p>
          <a:p>
            <a:pPr marL="0" lvl="1" algn="r"/>
            <a:r>
              <a:rPr lang="en-US" sz="1600" dirty="0"/>
              <a:t>Are there extra dimensions of space</a:t>
            </a:r>
            <a:r>
              <a:rPr lang="en-US" sz="1600" dirty="0" smtClean="0"/>
              <a:t>?</a:t>
            </a:r>
          </a:p>
          <a:p>
            <a:pPr marL="0" lvl="1" algn="r"/>
            <a:endParaRPr lang="en-US" sz="1600" dirty="0"/>
          </a:p>
          <a:p>
            <a:pPr marL="0" lvl="1" algn="r"/>
            <a:r>
              <a:rPr lang="en-US" sz="1600" dirty="0"/>
              <a:t>What is dark matter</a:t>
            </a:r>
            <a:r>
              <a:rPr lang="en-US" sz="1600" dirty="0" smtClean="0"/>
              <a:t>?</a:t>
            </a:r>
          </a:p>
          <a:p>
            <a:pPr marL="0" lvl="1" algn="r"/>
            <a:endParaRPr lang="en-US" sz="1600" dirty="0"/>
          </a:p>
          <a:p>
            <a:pPr marL="0" lvl="1" algn="r"/>
            <a:r>
              <a:rPr lang="en-US" sz="1600" dirty="0"/>
              <a:t>What is dark energy</a:t>
            </a:r>
            <a:r>
              <a:rPr lang="en-US" sz="1600" dirty="0" smtClean="0"/>
              <a:t>?</a:t>
            </a:r>
            <a:endParaRPr lang="en-US" sz="1600" dirty="0"/>
          </a:p>
        </p:txBody>
      </p:sp>
      <p:cxnSp>
        <p:nvCxnSpPr>
          <p:cNvPr id="15" name="Straight Arrow Connector 14"/>
          <p:cNvCxnSpPr/>
          <p:nvPr/>
        </p:nvCxnSpPr>
        <p:spPr bwMode="auto">
          <a:xfrm flipH="1">
            <a:off x="5851634" y="1922986"/>
            <a:ext cx="1043772" cy="90384"/>
          </a:xfrm>
          <a:prstGeom prst="straightConnector1">
            <a:avLst/>
          </a:prstGeom>
          <a:noFill/>
          <a:ln w="28575" cap="flat" cmpd="sng" algn="ctr">
            <a:solidFill>
              <a:srgbClr val="92D050"/>
            </a:solidFill>
            <a:prstDash val="solid"/>
            <a:round/>
            <a:headEnd type="none" w="med" len="med"/>
            <a:tailEnd type="arrow"/>
          </a:ln>
          <a:effectLst/>
        </p:spPr>
      </p:cxnSp>
      <p:cxnSp>
        <p:nvCxnSpPr>
          <p:cNvPr id="17" name="Straight Arrow Connector 16"/>
          <p:cNvCxnSpPr/>
          <p:nvPr/>
        </p:nvCxnSpPr>
        <p:spPr bwMode="auto">
          <a:xfrm flipH="1">
            <a:off x="5851634" y="1922986"/>
            <a:ext cx="1043772" cy="590114"/>
          </a:xfrm>
          <a:prstGeom prst="straightConnector1">
            <a:avLst/>
          </a:prstGeom>
          <a:noFill/>
          <a:ln w="28575" cap="flat" cmpd="sng" algn="ctr">
            <a:solidFill>
              <a:srgbClr val="92D050"/>
            </a:solidFill>
            <a:prstDash val="solid"/>
            <a:round/>
            <a:headEnd type="none" w="med" len="med"/>
            <a:tailEnd type="arrow"/>
          </a:ln>
          <a:effectLst/>
        </p:spPr>
      </p:cxnSp>
      <p:cxnSp>
        <p:nvCxnSpPr>
          <p:cNvPr id="19" name="Straight Arrow Connector 18"/>
          <p:cNvCxnSpPr/>
          <p:nvPr/>
        </p:nvCxnSpPr>
        <p:spPr bwMode="auto">
          <a:xfrm flipH="1">
            <a:off x="5851634" y="1922986"/>
            <a:ext cx="1043772" cy="1079212"/>
          </a:xfrm>
          <a:prstGeom prst="straightConnector1">
            <a:avLst/>
          </a:prstGeom>
          <a:noFill/>
          <a:ln w="28575" cap="flat" cmpd="sng" algn="ctr">
            <a:solidFill>
              <a:srgbClr val="92D050"/>
            </a:solidFill>
            <a:prstDash val="solid"/>
            <a:round/>
            <a:headEnd type="none" w="med" len="med"/>
            <a:tailEnd type="arrow"/>
          </a:ln>
          <a:effectLst/>
        </p:spPr>
      </p:cxnSp>
      <p:cxnSp>
        <p:nvCxnSpPr>
          <p:cNvPr id="24" name="Straight Arrow Connector 23"/>
          <p:cNvCxnSpPr/>
          <p:nvPr/>
        </p:nvCxnSpPr>
        <p:spPr bwMode="auto">
          <a:xfrm flipH="1">
            <a:off x="5851634" y="1922986"/>
            <a:ext cx="1043772" cy="1568310"/>
          </a:xfrm>
          <a:prstGeom prst="straightConnector1">
            <a:avLst/>
          </a:prstGeom>
          <a:noFill/>
          <a:ln w="28575" cap="flat" cmpd="sng" algn="ctr">
            <a:solidFill>
              <a:srgbClr val="92D050"/>
            </a:solidFill>
            <a:prstDash val="solid"/>
            <a:round/>
            <a:headEnd type="none" w="med" len="med"/>
            <a:tailEnd type="arrow"/>
          </a:ln>
          <a:effectLst/>
        </p:spPr>
      </p:cxnSp>
      <p:cxnSp>
        <p:nvCxnSpPr>
          <p:cNvPr id="26" name="Straight Arrow Connector 25"/>
          <p:cNvCxnSpPr/>
          <p:nvPr/>
        </p:nvCxnSpPr>
        <p:spPr bwMode="auto">
          <a:xfrm flipH="1">
            <a:off x="5851634" y="1922986"/>
            <a:ext cx="1043772" cy="2036142"/>
          </a:xfrm>
          <a:prstGeom prst="straightConnector1">
            <a:avLst/>
          </a:prstGeom>
          <a:noFill/>
          <a:ln w="28575" cap="flat" cmpd="sng" algn="ctr">
            <a:solidFill>
              <a:srgbClr val="92D050"/>
            </a:solidFill>
            <a:prstDash val="solid"/>
            <a:round/>
            <a:headEnd type="none" w="med" len="med"/>
            <a:tailEnd type="arrow"/>
          </a:ln>
          <a:effectLst/>
        </p:spPr>
      </p:cxnSp>
      <p:cxnSp>
        <p:nvCxnSpPr>
          <p:cNvPr id="32" name="Straight Arrow Connector 31"/>
          <p:cNvCxnSpPr/>
          <p:nvPr/>
        </p:nvCxnSpPr>
        <p:spPr bwMode="auto">
          <a:xfrm flipH="1">
            <a:off x="5851634" y="1922986"/>
            <a:ext cx="1043772" cy="3046356"/>
          </a:xfrm>
          <a:prstGeom prst="straightConnector1">
            <a:avLst/>
          </a:prstGeom>
          <a:noFill/>
          <a:ln w="28575" cap="flat" cmpd="sng" algn="ctr">
            <a:solidFill>
              <a:srgbClr val="92D050"/>
            </a:solidFill>
            <a:prstDash val="solid"/>
            <a:round/>
            <a:headEnd type="none" w="med" len="med"/>
            <a:tailEnd type="arrow"/>
          </a:ln>
          <a:effectLst/>
        </p:spPr>
      </p:cxnSp>
      <p:cxnSp>
        <p:nvCxnSpPr>
          <p:cNvPr id="34" name="Straight Arrow Connector 33"/>
          <p:cNvCxnSpPr/>
          <p:nvPr/>
        </p:nvCxnSpPr>
        <p:spPr bwMode="auto">
          <a:xfrm flipH="1">
            <a:off x="5851634" y="3106787"/>
            <a:ext cx="1036677" cy="384509"/>
          </a:xfrm>
          <a:prstGeom prst="straightConnector1">
            <a:avLst/>
          </a:prstGeom>
          <a:noFill/>
          <a:ln w="28575" cap="flat" cmpd="sng" algn="ctr">
            <a:solidFill>
              <a:srgbClr val="FFC000"/>
            </a:solidFill>
            <a:prstDash val="solid"/>
            <a:round/>
            <a:headEnd type="none" w="med" len="med"/>
            <a:tailEnd type="arrow"/>
          </a:ln>
          <a:effectLst/>
        </p:spPr>
      </p:cxnSp>
      <p:cxnSp>
        <p:nvCxnSpPr>
          <p:cNvPr id="36" name="Straight Arrow Connector 35"/>
          <p:cNvCxnSpPr/>
          <p:nvPr/>
        </p:nvCxnSpPr>
        <p:spPr bwMode="auto">
          <a:xfrm flipH="1">
            <a:off x="5851634" y="3106787"/>
            <a:ext cx="1036677" cy="852341"/>
          </a:xfrm>
          <a:prstGeom prst="straightConnector1">
            <a:avLst/>
          </a:prstGeom>
          <a:noFill/>
          <a:ln w="28575" cap="flat" cmpd="sng" algn="ctr">
            <a:solidFill>
              <a:srgbClr val="FFC000"/>
            </a:solidFill>
            <a:prstDash val="solid"/>
            <a:round/>
            <a:headEnd type="none" w="med" len="med"/>
            <a:tailEnd type="arrow"/>
          </a:ln>
          <a:effectLst/>
        </p:spPr>
      </p:cxnSp>
      <p:cxnSp>
        <p:nvCxnSpPr>
          <p:cNvPr id="38" name="Straight Arrow Connector 37"/>
          <p:cNvCxnSpPr/>
          <p:nvPr/>
        </p:nvCxnSpPr>
        <p:spPr bwMode="auto">
          <a:xfrm flipH="1">
            <a:off x="5851634" y="3106787"/>
            <a:ext cx="1036677" cy="1362704"/>
          </a:xfrm>
          <a:prstGeom prst="straightConnector1">
            <a:avLst/>
          </a:prstGeom>
          <a:noFill/>
          <a:ln w="28575" cap="flat" cmpd="sng" algn="ctr">
            <a:solidFill>
              <a:srgbClr val="FFC000"/>
            </a:solidFill>
            <a:prstDash val="solid"/>
            <a:round/>
            <a:headEnd type="none" w="med" len="med"/>
            <a:tailEnd type="arrow"/>
          </a:ln>
          <a:effectLst/>
        </p:spPr>
      </p:cxnSp>
      <p:cxnSp>
        <p:nvCxnSpPr>
          <p:cNvPr id="41" name="Straight Arrow Connector 40"/>
          <p:cNvCxnSpPr/>
          <p:nvPr/>
        </p:nvCxnSpPr>
        <p:spPr bwMode="auto">
          <a:xfrm flipH="1" flipV="1">
            <a:off x="5851634" y="3491296"/>
            <a:ext cx="1029582" cy="799292"/>
          </a:xfrm>
          <a:prstGeom prst="straightConnector1">
            <a:avLst/>
          </a:prstGeom>
          <a:noFill/>
          <a:ln w="28575" cap="flat" cmpd="sng" algn="ctr">
            <a:solidFill>
              <a:srgbClr val="00FFFF"/>
            </a:solidFill>
            <a:prstDash val="solid"/>
            <a:round/>
            <a:headEnd type="none" w="med" len="med"/>
            <a:tailEnd type="arrow"/>
          </a:ln>
          <a:effectLst/>
        </p:spPr>
      </p:cxnSp>
      <p:cxnSp>
        <p:nvCxnSpPr>
          <p:cNvPr id="43" name="Straight Arrow Connector 42"/>
          <p:cNvCxnSpPr/>
          <p:nvPr/>
        </p:nvCxnSpPr>
        <p:spPr bwMode="auto">
          <a:xfrm flipH="1" flipV="1">
            <a:off x="5851634" y="3959128"/>
            <a:ext cx="1029582" cy="331460"/>
          </a:xfrm>
          <a:prstGeom prst="straightConnector1">
            <a:avLst/>
          </a:prstGeom>
          <a:noFill/>
          <a:ln w="28575" cap="flat" cmpd="sng" algn="ctr">
            <a:solidFill>
              <a:srgbClr val="00FFFF"/>
            </a:solidFill>
            <a:prstDash val="solid"/>
            <a:round/>
            <a:headEnd type="none" w="med" len="med"/>
            <a:tailEnd type="arrow"/>
          </a:ln>
          <a:effectLst/>
        </p:spPr>
      </p:cxnSp>
      <p:cxnSp>
        <p:nvCxnSpPr>
          <p:cNvPr id="45" name="Straight Arrow Connector 44"/>
          <p:cNvCxnSpPr/>
          <p:nvPr/>
        </p:nvCxnSpPr>
        <p:spPr bwMode="auto">
          <a:xfrm flipH="1">
            <a:off x="5851634" y="4290588"/>
            <a:ext cx="1029582" cy="178903"/>
          </a:xfrm>
          <a:prstGeom prst="straightConnector1">
            <a:avLst/>
          </a:prstGeom>
          <a:noFill/>
          <a:ln w="28575" cap="flat" cmpd="sng" algn="ctr">
            <a:solidFill>
              <a:srgbClr val="00FFFF"/>
            </a:solidFill>
            <a:prstDash val="solid"/>
            <a:round/>
            <a:headEnd type="none" w="med" len="med"/>
            <a:tailEnd type="arrow"/>
          </a:ln>
          <a:effectLst/>
        </p:spPr>
      </p:cxnSp>
      <p:cxnSp>
        <p:nvCxnSpPr>
          <p:cNvPr id="47" name="Straight Arrow Connector 46"/>
          <p:cNvCxnSpPr>
            <a:stCxn id="29" idx="2"/>
          </p:cNvCxnSpPr>
          <p:nvPr/>
        </p:nvCxnSpPr>
        <p:spPr bwMode="auto">
          <a:xfrm flipH="1" flipV="1">
            <a:off x="5851634" y="4469491"/>
            <a:ext cx="1066547" cy="986516"/>
          </a:xfrm>
          <a:prstGeom prst="straightConnector1">
            <a:avLst/>
          </a:prstGeom>
          <a:noFill/>
          <a:ln w="28575" cap="flat" cmpd="sng" algn="ctr">
            <a:solidFill>
              <a:schemeClr val="bg1">
                <a:lumMod val="20000"/>
                <a:lumOff val="80000"/>
              </a:schemeClr>
            </a:solidFill>
            <a:prstDash val="solid"/>
            <a:round/>
            <a:headEnd type="none" w="med" len="med"/>
            <a:tailEnd type="arrow"/>
          </a:ln>
          <a:effectLst/>
        </p:spPr>
      </p:cxnSp>
      <p:cxnSp>
        <p:nvCxnSpPr>
          <p:cNvPr id="49" name="Straight Arrow Connector 48"/>
          <p:cNvCxnSpPr/>
          <p:nvPr/>
        </p:nvCxnSpPr>
        <p:spPr bwMode="auto">
          <a:xfrm flipH="1" flipV="1">
            <a:off x="5851634" y="2013370"/>
            <a:ext cx="1036677" cy="1093417"/>
          </a:xfrm>
          <a:prstGeom prst="straightConnector1">
            <a:avLst/>
          </a:prstGeom>
          <a:noFill/>
          <a:ln w="28575" cap="flat" cmpd="sng" algn="ctr">
            <a:solidFill>
              <a:srgbClr val="FFC000"/>
            </a:solidFill>
            <a:prstDash val="solid"/>
            <a:round/>
            <a:headEnd type="none" w="med" len="med"/>
            <a:tailEnd type="arrow"/>
          </a:ln>
          <a:effectLst/>
        </p:spPr>
      </p:cxnSp>
      <p:pic>
        <p:nvPicPr>
          <p:cNvPr id="25" name="Picture 9"/>
          <p:cNvPicPr>
            <a:picLocks noChangeAspect="1" noChangeArrowheads="1"/>
          </p:cNvPicPr>
          <p:nvPr/>
        </p:nvPicPr>
        <p:blipFill>
          <a:blip r:embed="rId2" cstate="print"/>
          <a:srcRect/>
          <a:stretch>
            <a:fillRect/>
          </a:stretch>
        </p:blipFill>
        <p:spPr bwMode="auto">
          <a:xfrm>
            <a:off x="6918350" y="1351674"/>
            <a:ext cx="1097280" cy="1134900"/>
          </a:xfrm>
          <a:prstGeom prst="ellipse">
            <a:avLst/>
          </a:prstGeom>
          <a:ln w="2857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4931" y="3731653"/>
            <a:ext cx="1097280" cy="1097280"/>
          </a:xfrm>
          <a:prstGeom prst="ellipse">
            <a:avLst/>
          </a:prstGeom>
          <a:ln w="28575" cap="rnd">
            <a:solidFill>
              <a:srgbClr val="00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8825" y="2558147"/>
            <a:ext cx="1097280" cy="109728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8181" y="4907367"/>
            <a:ext cx="1097280" cy="1097280"/>
          </a:xfrm>
          <a:prstGeom prst="ellipse">
            <a:avLst/>
          </a:prstGeom>
          <a:ln w="28575" cap="rnd">
            <a:solidFill>
              <a:schemeClr val="bg1">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7991649" y="1749847"/>
            <a:ext cx="1027845" cy="338554"/>
          </a:xfrm>
          <a:prstGeom prst="rect">
            <a:avLst/>
          </a:prstGeom>
          <a:noFill/>
        </p:spPr>
        <p:txBody>
          <a:bodyPr wrap="none" rtlCol="0">
            <a:spAutoFit/>
          </a:bodyPr>
          <a:lstStyle/>
          <a:p>
            <a:r>
              <a:rPr lang="en-US" sz="1600" dirty="0"/>
              <a:t>neutrinos</a:t>
            </a:r>
          </a:p>
        </p:txBody>
      </p:sp>
      <p:sp>
        <p:nvSpPr>
          <p:cNvPr id="9" name="Rectangle 8"/>
          <p:cNvSpPr/>
          <p:nvPr/>
        </p:nvSpPr>
        <p:spPr>
          <a:xfrm>
            <a:off x="7989054" y="2902978"/>
            <a:ext cx="800219" cy="338554"/>
          </a:xfrm>
          <a:prstGeom prst="rect">
            <a:avLst/>
          </a:prstGeom>
        </p:spPr>
        <p:txBody>
          <a:bodyPr wrap="none">
            <a:spAutoFit/>
          </a:bodyPr>
          <a:lstStyle/>
          <a:p>
            <a:r>
              <a:rPr lang="en-US" sz="1600" dirty="0" err="1" smtClean="0"/>
              <a:t>muons</a:t>
            </a:r>
            <a:endParaRPr lang="en-US" sz="1600" dirty="0"/>
          </a:p>
        </p:txBody>
      </p:sp>
      <p:sp>
        <p:nvSpPr>
          <p:cNvPr id="10" name="TextBox 9"/>
          <p:cNvSpPr txBox="1"/>
          <p:nvPr/>
        </p:nvSpPr>
        <p:spPr>
          <a:xfrm>
            <a:off x="7991475" y="4090563"/>
            <a:ext cx="731290" cy="338554"/>
          </a:xfrm>
          <a:prstGeom prst="rect">
            <a:avLst/>
          </a:prstGeom>
          <a:noFill/>
        </p:spPr>
        <p:txBody>
          <a:bodyPr wrap="none" rtlCol="0">
            <a:spAutoFit/>
          </a:bodyPr>
          <a:lstStyle/>
          <a:p>
            <a:r>
              <a:rPr lang="en-US" sz="1600" dirty="0" err="1" smtClean="0"/>
              <a:t>kaons</a:t>
            </a:r>
            <a:endParaRPr lang="en-US" sz="1600" dirty="0"/>
          </a:p>
        </p:txBody>
      </p:sp>
      <p:sp>
        <p:nvSpPr>
          <p:cNvPr id="11" name="TextBox 10"/>
          <p:cNvSpPr txBox="1"/>
          <p:nvPr/>
        </p:nvSpPr>
        <p:spPr>
          <a:xfrm>
            <a:off x="7972425" y="5132157"/>
            <a:ext cx="995785" cy="584775"/>
          </a:xfrm>
          <a:prstGeom prst="rect">
            <a:avLst/>
          </a:prstGeom>
          <a:noFill/>
        </p:spPr>
        <p:txBody>
          <a:bodyPr wrap="none" rtlCol="0">
            <a:spAutoFit/>
          </a:bodyPr>
          <a:lstStyle/>
          <a:p>
            <a:r>
              <a:rPr lang="en-US" sz="1600" dirty="0" smtClean="0"/>
              <a:t>Nuclei</a:t>
            </a:r>
          </a:p>
          <a:p>
            <a:r>
              <a:rPr lang="en-US" sz="1600" dirty="0" smtClean="0"/>
              <a:t>(EDMs..)</a:t>
            </a:r>
            <a:endParaRPr lang="en-US" sz="1600" dirty="0"/>
          </a:p>
        </p:txBody>
      </p:sp>
    </p:spTree>
    <p:extLst>
      <p:ext uri="{BB962C8B-B14F-4D97-AF65-F5344CB8AC3E}">
        <p14:creationId xmlns:p14="http://schemas.microsoft.com/office/powerpoint/2010/main" val="4289950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28"/>
          <p:cNvGrpSpPr>
            <a:grpSpLocks/>
          </p:cNvGrpSpPr>
          <p:nvPr/>
        </p:nvGrpSpPr>
        <p:grpSpPr bwMode="auto">
          <a:xfrm>
            <a:off x="4514850" y="1292225"/>
            <a:ext cx="4433888" cy="4438650"/>
            <a:chOff x="4514850" y="971550"/>
            <a:chExt cx="4433325" cy="4438650"/>
          </a:xfrm>
        </p:grpSpPr>
        <p:pic>
          <p:nvPicPr>
            <p:cNvPr id="1030" name="Picture 4" descr="Muon_collider_site_map_072409.jpg"/>
            <p:cNvPicPr>
              <a:picLocks noChangeAspect="1"/>
            </p:cNvPicPr>
            <p:nvPr/>
          </p:nvPicPr>
          <p:blipFill>
            <a:blip r:embed="rId5">
              <a:extLst>
                <a:ext uri="{28A0092B-C50C-407E-A947-70E740481C1C}">
                  <a14:useLocalDpi xmlns:a14="http://schemas.microsoft.com/office/drawing/2010/main" val="0"/>
                </a:ext>
              </a:extLst>
            </a:blip>
            <a:srcRect l="31458" t="4167" r="3542" b="6389"/>
            <a:stretch>
              <a:fillRect/>
            </a:stretch>
          </p:blipFill>
          <p:spPr bwMode="auto">
            <a:xfrm>
              <a:off x="4647371" y="971550"/>
              <a:ext cx="4300804"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14850" y="990600"/>
              <a:ext cx="704761" cy="5143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 name="Slide Number Placeholder 4"/>
          <p:cNvSpPr>
            <a:spLocks noGrp="1"/>
          </p:cNvSpPr>
          <p:nvPr>
            <p:ph type="sldNum" sz="quarter" idx="11"/>
          </p:nvPr>
        </p:nvSpPr>
        <p:spPr/>
        <p:txBody>
          <a:bodyPr/>
          <a:lstStyle/>
          <a:p>
            <a:pPr>
              <a:defRPr/>
            </a:pPr>
            <a:fld id="{E1959D2C-367D-4E7A-885F-8D616F1DE1FD}" type="slidenum">
              <a:rPr lang="en-US" smtClean="0"/>
              <a:pPr>
                <a:defRPr/>
              </a:pPr>
              <a:t>29</a:t>
            </a:fld>
            <a:endParaRPr lang="en-US" dirty="0"/>
          </a:p>
        </p:txBody>
      </p:sp>
      <p:sp>
        <p:nvSpPr>
          <p:cNvPr id="7" name="Footer Placeholder 6"/>
          <p:cNvSpPr>
            <a:spLocks noGrp="1"/>
          </p:cNvSpPr>
          <p:nvPr>
            <p:ph type="ftr" sz="quarter" idx="10"/>
          </p:nvPr>
        </p:nvSpPr>
        <p:spPr/>
        <p:txBody>
          <a:bodyPr/>
          <a:lstStyle/>
          <a:p>
            <a:pPr>
              <a:defRPr/>
            </a:pPr>
            <a:r>
              <a:rPr lang="en-US" smtClean="0"/>
              <a:t>P. Oddone,  DOE Institutional Review, June 6th,  2011</a:t>
            </a:r>
            <a:endParaRPr lang="en-US" sz="1200"/>
          </a:p>
        </p:txBody>
      </p:sp>
    </p:spTree>
    <p:controls>
      <mc:AlternateContent xmlns:mc="http://schemas.openxmlformats.org/markup-compatibility/2006">
        <mc:Choice xmlns:v="urn:schemas-microsoft-com:vml" Requires="v">
          <p:control spid="1034" name="ShockwaveFlash1" r:id="rId2" imgW="9143749" imgH="6832566"/>
        </mc:Choice>
        <mc:Fallback>
          <p:control name="ShockwaveFlash1" r:id="rId2" imgW="9143749" imgH="6832566">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ransition advTm="18372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70730" y="203200"/>
            <a:ext cx="7586662" cy="1143000"/>
          </a:xfrm>
        </p:spPr>
        <p:txBody>
          <a:bodyPr/>
          <a:lstStyle/>
          <a:p>
            <a:r>
              <a:rPr lang="en-US" dirty="0" smtClean="0"/>
              <a:t>Mission: the national particle physics lab</a:t>
            </a:r>
          </a:p>
        </p:txBody>
      </p:sp>
      <p:sp>
        <p:nvSpPr>
          <p:cNvPr id="12291" name="Rectangle 3"/>
          <p:cNvSpPr>
            <a:spLocks noGrp="1" noChangeArrowheads="1"/>
          </p:cNvSpPr>
          <p:nvPr>
            <p:ph type="body" sz="half" idx="1"/>
          </p:nvPr>
        </p:nvSpPr>
        <p:spPr>
          <a:xfrm>
            <a:off x="1185863" y="1600200"/>
            <a:ext cx="3209674" cy="4530725"/>
          </a:xfrm>
        </p:spPr>
        <p:txBody>
          <a:bodyPr/>
          <a:lstStyle/>
          <a:p>
            <a:r>
              <a:rPr lang="en-US" sz="2000" dirty="0" smtClean="0"/>
              <a:t>Enable the US community to tackle the most fundamental physics questions of our era</a:t>
            </a:r>
          </a:p>
          <a:p>
            <a:endParaRPr lang="en-US" sz="2000" b="1" dirty="0" smtClean="0"/>
          </a:p>
          <a:p>
            <a:r>
              <a:rPr lang="en-US" sz="2000" dirty="0" smtClean="0"/>
              <a:t>Interdependence: integrate the universities and other laboratories fully into national and international programs</a:t>
            </a:r>
            <a:endParaRPr lang="en-US" sz="1800" dirty="0" smtClean="0"/>
          </a:p>
        </p:txBody>
      </p:sp>
      <p:sp>
        <p:nvSpPr>
          <p:cNvPr id="12292" name="Rectangle 4"/>
          <p:cNvSpPr>
            <a:spLocks noGrp="1" noChangeArrowheads="1"/>
          </p:cNvSpPr>
          <p:nvPr>
            <p:ph sz="half" idx="2"/>
          </p:nvPr>
        </p:nvSpPr>
        <p:spPr/>
        <p:txBody>
          <a:bodyPr/>
          <a:lstStyle/>
          <a:p>
            <a:endParaRPr lang="en-US" sz="2800" dirty="0" smtClean="0"/>
          </a:p>
        </p:txBody>
      </p:sp>
      <p:pic>
        <p:nvPicPr>
          <p:cNvPr id="12293" name="Picture 6" descr="DZero in the pit Low Res 2001"/>
          <p:cNvPicPr>
            <a:picLocks noChangeAspect="1" noChangeArrowheads="1"/>
          </p:cNvPicPr>
          <p:nvPr/>
        </p:nvPicPr>
        <p:blipFill>
          <a:blip r:embed="rId2" cstate="print"/>
          <a:srcRect/>
          <a:stretch>
            <a:fillRect/>
          </a:stretch>
        </p:blipFill>
        <p:spPr bwMode="auto">
          <a:xfrm>
            <a:off x="4438650" y="1543050"/>
            <a:ext cx="4381500" cy="4248150"/>
          </a:xfrm>
          <a:prstGeom prst="rect">
            <a:avLst/>
          </a:prstGeom>
          <a:noFill/>
          <a:ln w="9525">
            <a:noFill/>
            <a:miter lim="800000"/>
            <a:headEnd/>
            <a:tailEnd/>
          </a:ln>
        </p:spPr>
      </p:pic>
      <p:sp>
        <p:nvSpPr>
          <p:cNvPr id="12294" name="Slide Number Placeholder 6"/>
          <p:cNvSpPr>
            <a:spLocks noGrp="1"/>
          </p:cNvSpPr>
          <p:nvPr>
            <p:ph type="sldNum" sz="quarter" idx="11"/>
          </p:nvPr>
        </p:nvSpPr>
        <p:spPr>
          <a:noFill/>
        </p:spPr>
        <p:txBody>
          <a:bodyPr/>
          <a:lstStyle/>
          <a:p>
            <a:fld id="{95D51B0C-CD5E-463C-B4EE-B9B686AA6FB1}" type="slidenum">
              <a:rPr lang="en-US" smtClean="0"/>
              <a:pPr/>
              <a:t>3</a:t>
            </a:fld>
            <a:endParaRPr lang="en-US" dirty="0" smtClean="0"/>
          </a:p>
        </p:txBody>
      </p:sp>
      <p:sp>
        <p:nvSpPr>
          <p:cNvPr id="12295" name="Footer Placeholder 7"/>
          <p:cNvSpPr>
            <a:spLocks noGrp="1"/>
          </p:cNvSpPr>
          <p:nvPr>
            <p:ph type="ftr" sz="quarter" idx="10"/>
          </p:nvPr>
        </p:nvSpPr>
        <p:spPr>
          <a:noFill/>
        </p:spPr>
        <p:txBody>
          <a:bodyPr/>
          <a:lstStyle/>
          <a:p>
            <a:r>
              <a:rPr lang="en-US" smtClean="0"/>
              <a:t>P. Oddone,  DOE Institutional Review, June 6th,  2011</a:t>
            </a:r>
            <a:endParaRPr lang="en-US" sz="12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1557338" y="203200"/>
            <a:ext cx="7586662" cy="1143000"/>
          </a:xfrm>
        </p:spPr>
        <p:txBody>
          <a:bodyPr/>
          <a:lstStyle/>
          <a:p>
            <a:r>
              <a:rPr lang="en-US" dirty="0" smtClean="0"/>
              <a:t>Collaborative Efforts</a:t>
            </a:r>
          </a:p>
        </p:txBody>
      </p:sp>
      <p:sp>
        <p:nvSpPr>
          <p:cNvPr id="23555" name="Content Placeholder 12"/>
          <p:cNvSpPr>
            <a:spLocks noGrp="1"/>
          </p:cNvSpPr>
          <p:nvPr>
            <p:ph idx="1"/>
          </p:nvPr>
        </p:nvSpPr>
        <p:spPr>
          <a:xfrm>
            <a:off x="1600200" y="1213945"/>
            <a:ext cx="7228490" cy="4431205"/>
          </a:xfrm>
        </p:spPr>
        <p:txBody>
          <a:bodyPr/>
          <a:lstStyle/>
          <a:p>
            <a:r>
              <a:rPr lang="en-US" sz="2000" dirty="0" smtClean="0"/>
              <a:t>International collaborations</a:t>
            </a:r>
          </a:p>
          <a:p>
            <a:pPr>
              <a:buNone/>
            </a:pPr>
            <a:r>
              <a:rPr lang="en-US" sz="2000" dirty="0" smtClean="0"/>
              <a:t>	for our programs</a:t>
            </a:r>
          </a:p>
          <a:p>
            <a:endParaRPr lang="en-US" dirty="0" smtClean="0"/>
          </a:p>
          <a:p>
            <a:endParaRPr lang="en-US" dirty="0" smtClean="0"/>
          </a:p>
          <a:p>
            <a:pPr lvl="1">
              <a:buNone/>
            </a:pPr>
            <a:endParaRPr lang="en-US" dirty="0" smtClean="0"/>
          </a:p>
          <a:p>
            <a:pPr lvl="1">
              <a:buNone/>
            </a:pPr>
            <a:endParaRPr lang="en-US" sz="2400" dirty="0" smtClean="0"/>
          </a:p>
          <a:p>
            <a:pPr lvl="1">
              <a:buNone/>
            </a:pPr>
            <a:endParaRPr lang="en-US" sz="2400" dirty="0"/>
          </a:p>
          <a:p>
            <a:pPr lvl="1">
              <a:buNone/>
            </a:pPr>
            <a:endParaRPr lang="en-US" sz="800" dirty="0" smtClean="0"/>
          </a:p>
          <a:p>
            <a:endParaRPr lang="en-US" sz="2000" dirty="0" smtClean="0"/>
          </a:p>
          <a:p>
            <a:r>
              <a:rPr lang="en-US" sz="2000" dirty="0" smtClean="0"/>
              <a:t>Collaboration among DOE laboratories</a:t>
            </a:r>
          </a:p>
          <a:p>
            <a:pPr lvl="1"/>
            <a:r>
              <a:rPr lang="en-US" sz="1600" dirty="0" smtClean="0"/>
              <a:t>Project X, ILC/SRF, Muon collider, neutrino factory, LHC Accelerator, many particle experiments, …</a:t>
            </a:r>
          </a:p>
          <a:p>
            <a:r>
              <a:rPr lang="en-US" sz="2000" dirty="0" smtClean="0"/>
              <a:t>Work for other DOE laboratories</a:t>
            </a:r>
          </a:p>
          <a:p>
            <a:r>
              <a:rPr lang="en-US" sz="2000" dirty="0" smtClean="0"/>
              <a:t>Argonne-</a:t>
            </a:r>
            <a:r>
              <a:rPr lang="en-US" sz="2000" dirty="0" err="1" smtClean="0"/>
              <a:t>UChicago</a:t>
            </a:r>
            <a:r>
              <a:rPr lang="en-US" sz="2000" dirty="0" smtClean="0"/>
              <a:t>-Fermilab Collaboration</a:t>
            </a:r>
          </a:p>
        </p:txBody>
      </p:sp>
      <p:sp>
        <p:nvSpPr>
          <p:cNvPr id="23556" name="Footer Placeholder 2"/>
          <p:cNvSpPr>
            <a:spLocks noGrp="1"/>
          </p:cNvSpPr>
          <p:nvPr>
            <p:ph type="ftr" sz="quarter" idx="10"/>
          </p:nvPr>
        </p:nvSpPr>
        <p:spPr>
          <a:noFill/>
        </p:spPr>
        <p:txBody>
          <a:bodyPr/>
          <a:lstStyle/>
          <a:p>
            <a:r>
              <a:rPr lang="en-US" smtClean="0"/>
              <a:t>P. Oddone,  DOE Institutional Review, June 6th,  2011</a:t>
            </a:r>
            <a:endParaRPr lang="en-US" sz="1200" dirty="0" smtClean="0"/>
          </a:p>
        </p:txBody>
      </p:sp>
      <p:sp>
        <p:nvSpPr>
          <p:cNvPr id="23557" name="Slide Number Placeholder 3"/>
          <p:cNvSpPr>
            <a:spLocks noGrp="1"/>
          </p:cNvSpPr>
          <p:nvPr>
            <p:ph type="sldNum" sz="quarter" idx="11"/>
          </p:nvPr>
        </p:nvSpPr>
        <p:spPr>
          <a:noFill/>
        </p:spPr>
        <p:txBody>
          <a:bodyPr/>
          <a:lstStyle/>
          <a:p>
            <a:fld id="{537691FA-4C40-47AE-B2CA-7CF2907EF15B}" type="slidenum">
              <a:rPr lang="en-US" smtClean="0"/>
              <a:pPr/>
              <a:t>4</a:t>
            </a:fld>
            <a:endParaRPr lang="en-US" smtClean="0"/>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618" y="1324934"/>
            <a:ext cx="2473585" cy="14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8"/>
          <p:cNvSpPr txBox="1">
            <a:spLocks noChangeArrowheads="1"/>
          </p:cNvSpPr>
          <p:nvPr/>
        </p:nvSpPr>
        <p:spPr bwMode="auto">
          <a:xfrm>
            <a:off x="6690726" y="1023402"/>
            <a:ext cx="16799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27 countries</a:t>
            </a:r>
          </a:p>
        </p:txBody>
      </p:sp>
      <p:pic>
        <p:nvPicPr>
          <p:cNvPr id="15" name="3606b0cc-900b-4346-83bc-2beeebaff9ee" descr="976C6DFA-8B6E-405F-BE9F-257EBEE793F7@dhc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3690" y="3041014"/>
            <a:ext cx="2472513" cy="147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IntensityFrontier_3 (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5284" y="3041016"/>
            <a:ext cx="2474657" cy="147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
          <p:cNvSpPr txBox="1">
            <a:spLocks noChangeArrowheads="1"/>
          </p:cNvSpPr>
          <p:nvPr/>
        </p:nvSpPr>
        <p:spPr bwMode="auto">
          <a:xfrm>
            <a:off x="6939890" y="2746056"/>
            <a:ext cx="14520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24 countries</a:t>
            </a:r>
          </a:p>
        </p:txBody>
      </p:sp>
      <p:sp>
        <p:nvSpPr>
          <p:cNvPr id="18" name="TextBox 8"/>
          <p:cNvSpPr txBox="1">
            <a:spLocks noChangeArrowheads="1"/>
          </p:cNvSpPr>
          <p:nvPr/>
        </p:nvSpPr>
        <p:spPr bwMode="auto">
          <a:xfrm>
            <a:off x="4344511" y="2744994"/>
            <a:ext cx="12984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17 countries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5</a:t>
            </a:fld>
            <a:endParaRPr lang="en-US" dirty="0"/>
          </a:p>
        </p:txBody>
      </p:sp>
      <p:sp>
        <p:nvSpPr>
          <p:cNvPr id="6" name="Content Placeholder 5"/>
          <p:cNvSpPr>
            <a:spLocks noGrp="1"/>
          </p:cNvSpPr>
          <p:nvPr>
            <p:ph idx="1"/>
          </p:nvPr>
        </p:nvSpPr>
        <p:spPr/>
        <p:txBody>
          <a:bodyPr/>
          <a:lstStyle/>
          <a:p>
            <a:r>
              <a:rPr lang="en-US" sz="2000" dirty="0" smtClean="0"/>
              <a:t>The sense of mystery has never been more acute and evident</a:t>
            </a:r>
          </a:p>
          <a:p>
            <a:endParaRPr lang="en-US" sz="2000" dirty="0" smtClean="0"/>
          </a:p>
          <a:p>
            <a:pPr lvl="1"/>
            <a:r>
              <a:rPr lang="en-US" sz="1800" dirty="0" smtClean="0"/>
              <a:t>Where does mass come from?</a:t>
            </a:r>
          </a:p>
          <a:p>
            <a:pPr lvl="1"/>
            <a:r>
              <a:rPr lang="en-US" sz="1800" dirty="0" smtClean="0"/>
              <a:t>Are there extra dimensions of space?</a:t>
            </a:r>
          </a:p>
          <a:p>
            <a:pPr lvl="1"/>
            <a:r>
              <a:rPr lang="en-US" sz="1800" dirty="0" smtClean="0"/>
              <a:t>Why only three families of quarks and lepton? </a:t>
            </a:r>
          </a:p>
          <a:p>
            <a:pPr lvl="1"/>
            <a:r>
              <a:rPr lang="en-US" sz="1800" dirty="0" smtClean="0"/>
              <a:t>Why is matter dominant?</a:t>
            </a:r>
          </a:p>
          <a:p>
            <a:pPr lvl="1"/>
            <a:r>
              <a:rPr lang="en-US" sz="1800" dirty="0" smtClean="0"/>
              <a:t>What are the neutrino masses and what do they say?</a:t>
            </a:r>
          </a:p>
          <a:p>
            <a:pPr lvl="1"/>
            <a:r>
              <a:rPr lang="en-US" sz="1800" dirty="0" smtClean="0"/>
              <a:t>Where are the heavy neutrino partners?</a:t>
            </a:r>
          </a:p>
          <a:p>
            <a:pPr lvl="1"/>
            <a:r>
              <a:rPr lang="en-US" sz="1800" dirty="0" smtClean="0"/>
              <a:t>Does nature use supersymmetry?</a:t>
            </a:r>
          </a:p>
          <a:p>
            <a:pPr lvl="1"/>
            <a:r>
              <a:rPr lang="en-US" sz="1800" dirty="0" smtClean="0"/>
              <a:t>Do the forces unify?</a:t>
            </a:r>
          </a:p>
          <a:p>
            <a:pPr lvl="1"/>
            <a:r>
              <a:rPr lang="en-US" sz="1800" dirty="0" smtClean="0"/>
              <a:t>What is dark matter?</a:t>
            </a:r>
          </a:p>
          <a:p>
            <a:pPr lvl="1"/>
            <a:r>
              <a:rPr lang="en-US" sz="1800" dirty="0" smtClean="0"/>
              <a:t>What is dark energy?</a:t>
            </a:r>
          </a:p>
          <a:p>
            <a:pPr lvl="1"/>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6</a:t>
            </a:fld>
            <a:endParaRPr lang="en-US" dirty="0"/>
          </a:p>
        </p:txBody>
      </p:sp>
      <p:sp>
        <p:nvSpPr>
          <p:cNvPr id="6" name="Content Placeholder 5"/>
          <p:cNvSpPr>
            <a:spLocks noGrp="1"/>
          </p:cNvSpPr>
          <p:nvPr>
            <p:ph idx="1"/>
          </p:nvPr>
        </p:nvSpPr>
        <p:spPr/>
        <p:txBody>
          <a:bodyPr/>
          <a:lstStyle/>
          <a:p>
            <a:r>
              <a:rPr lang="en-US" sz="2000" dirty="0" smtClean="0"/>
              <a:t>These questions fire the imagination of the public and the press</a:t>
            </a:r>
          </a:p>
          <a:p>
            <a:endParaRPr lang="en-US" sz="2000" dirty="0" smtClean="0"/>
          </a:p>
          <a:p>
            <a:r>
              <a:rPr lang="en-US" sz="2000" dirty="0" smtClean="0"/>
              <a:t>As the national laboratory for particle physics, we place the US in a leadership position in the world</a:t>
            </a:r>
          </a:p>
          <a:p>
            <a:endParaRPr lang="en-US" sz="2000" dirty="0" smtClean="0"/>
          </a:p>
          <a:p>
            <a:r>
              <a:rPr lang="en-US" sz="2000" dirty="0" smtClean="0"/>
              <a:t>Most elements are in place: exciting opportunities and national  strategic plan at each of the three frontiers of particle physics: energy, intensity and cosmic frontiers</a:t>
            </a:r>
          </a:p>
          <a:p>
            <a:endParaRPr lang="en-US" sz="2000" dirty="0" smtClean="0"/>
          </a:p>
          <a:p>
            <a:r>
              <a:rPr lang="en-US" sz="2000" dirty="0" smtClean="0"/>
              <a:t>Historically many applications in society through development of  accelerator, detector and computational technology</a:t>
            </a:r>
          </a:p>
          <a:p>
            <a:pPr>
              <a:buNone/>
            </a:pPr>
            <a:endParaRPr lang="en-US" dirty="0" smtClean="0"/>
          </a:p>
          <a:p>
            <a:endParaRPr lang="en-US" dirty="0"/>
          </a:p>
        </p:txBody>
      </p:sp>
      <p:pic>
        <p:nvPicPr>
          <p:cNvPr id="7" name="Picture 5" descr="ThreeFrontiersGraphic_RGB_060108.jpg"/>
          <p:cNvPicPr>
            <a:picLocks noChangeAspect="1"/>
          </p:cNvPicPr>
          <p:nvPr/>
        </p:nvPicPr>
        <p:blipFill>
          <a:blip r:embed="rId2" cstate="print"/>
          <a:srcRect l="5255" t="5296" r="4152" b="5083"/>
          <a:stretch>
            <a:fillRect/>
          </a:stretch>
        </p:blipFill>
        <p:spPr bwMode="auto">
          <a:xfrm>
            <a:off x="405448" y="3449507"/>
            <a:ext cx="1509077" cy="14203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Future program: at the three frontiers</a:t>
            </a:r>
            <a:endParaRPr lang="en-US" dirty="0"/>
          </a:p>
        </p:txBody>
      </p:sp>
      <p:sp>
        <p:nvSpPr>
          <p:cNvPr id="2" name="Footer Placeholder 1"/>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7</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981689" y="1106920"/>
            <a:ext cx="5856025" cy="53330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Gaps and roles: energy frontier</a:t>
            </a:r>
            <a:endParaRPr lang="en-US" dirty="0"/>
          </a:p>
        </p:txBody>
      </p:sp>
      <p:sp>
        <p:nvSpPr>
          <p:cNvPr id="3" name="Content Placeholder 2"/>
          <p:cNvSpPr>
            <a:spLocks noGrp="1"/>
          </p:cNvSpPr>
          <p:nvPr>
            <p:ph idx="1"/>
          </p:nvPr>
        </p:nvSpPr>
        <p:spPr/>
        <p:txBody>
          <a:bodyPr/>
          <a:lstStyle/>
          <a:p>
            <a:r>
              <a:rPr lang="en-US" sz="2000" dirty="0" smtClean="0"/>
              <a:t>Next two decades: dominated by LHC.  Upgrades to machine and detectors</a:t>
            </a:r>
          </a:p>
          <a:p>
            <a:endParaRPr lang="en-US" sz="1100" dirty="0" smtClean="0"/>
          </a:p>
          <a:p>
            <a:r>
              <a:rPr lang="en-US" sz="2000" dirty="0" smtClean="0"/>
              <a:t>Biggest gap: what follows the LHC? Depends on results and at what energy results occur</a:t>
            </a:r>
          </a:p>
          <a:p>
            <a:endParaRPr lang="en-US" sz="1100" dirty="0" smtClean="0"/>
          </a:p>
          <a:p>
            <a:r>
              <a:rPr lang="en-US" sz="2000" dirty="0" smtClean="0"/>
              <a:t>Fermilab strategy: completion of the </a:t>
            </a:r>
            <a:r>
              <a:rPr lang="en-US" sz="2000" dirty="0" err="1" smtClean="0"/>
              <a:t>Tevatron</a:t>
            </a:r>
            <a:r>
              <a:rPr lang="en-US" sz="2000" dirty="0" smtClean="0"/>
              <a:t> program and physics exploitation and upgrades of LHC.  R&amp;D on future machines:  ILC if at “low” energy; </a:t>
            </a:r>
            <a:r>
              <a:rPr lang="en-US" sz="2000" dirty="0" err="1" smtClean="0"/>
              <a:t>muon</a:t>
            </a:r>
            <a:r>
              <a:rPr lang="en-US" sz="2000" dirty="0" smtClean="0"/>
              <a:t> collider if at high energy; new high field magnets for extension of LHC or future proton colliders at ultra-LHC energies </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Institutional Review, June 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2"/>
          <p:cNvSpPr>
            <a:spLocks noChangeArrowheads="1"/>
          </p:cNvSpPr>
          <p:nvPr/>
        </p:nvSpPr>
        <p:spPr bwMode="auto">
          <a:xfrm>
            <a:off x="906463" y="1604963"/>
            <a:ext cx="7323137" cy="1362075"/>
          </a:xfrm>
          <a:prstGeom prst="rect">
            <a:avLst/>
          </a:prstGeom>
          <a:solidFill>
            <a:srgbClr val="FFFF66">
              <a:alpha val="21176"/>
            </a:srgbClr>
          </a:solidFill>
          <a:ln w="9525" algn="ctr">
            <a:solidFill>
              <a:srgbClr val="000000"/>
            </a:solidFill>
            <a:round/>
            <a:headEnd/>
            <a:tailEnd/>
          </a:ln>
        </p:spPr>
        <p:txBody>
          <a:bodyPr/>
          <a:lstStyle/>
          <a:p>
            <a:endParaRPr lang="en-US"/>
          </a:p>
        </p:txBody>
      </p:sp>
      <p:sp>
        <p:nvSpPr>
          <p:cNvPr id="9219" name="Title 1"/>
          <p:cNvSpPr>
            <a:spLocks noGrp="1"/>
          </p:cNvSpPr>
          <p:nvPr>
            <p:ph type="title"/>
          </p:nvPr>
        </p:nvSpPr>
        <p:spPr/>
        <p:txBody>
          <a:bodyPr/>
          <a:lstStyle/>
          <a:p>
            <a:r>
              <a:rPr lang="en-US" dirty="0" smtClean="0"/>
              <a:t>Roles: energy frontier</a:t>
            </a:r>
          </a:p>
        </p:txBody>
      </p:sp>
      <p:sp>
        <p:nvSpPr>
          <p:cNvPr id="9220" name="Footer Placeholder 2"/>
          <p:cNvSpPr>
            <a:spLocks noGrp="1"/>
          </p:cNvSpPr>
          <p:nvPr>
            <p:ph type="ftr" sz="quarter" idx="10"/>
          </p:nvPr>
        </p:nvSpPr>
        <p:spPr>
          <a:noFill/>
        </p:spPr>
        <p:txBody>
          <a:bodyPr/>
          <a:lstStyle/>
          <a:p>
            <a:r>
              <a:rPr lang="en-US" smtClean="0"/>
              <a:t>P. Oddone,  DOE Institutional Review, June 6th,  2011</a:t>
            </a:r>
            <a:endParaRPr lang="en-US" smtClean="0"/>
          </a:p>
        </p:txBody>
      </p:sp>
      <p:sp>
        <p:nvSpPr>
          <p:cNvPr id="9221" name="Slide Number Placeholder 3"/>
          <p:cNvSpPr>
            <a:spLocks noGrp="1"/>
          </p:cNvSpPr>
          <p:nvPr>
            <p:ph type="sldNum" sz="quarter" idx="11"/>
          </p:nvPr>
        </p:nvSpPr>
        <p:spPr>
          <a:noFill/>
        </p:spPr>
        <p:txBody>
          <a:bodyPr/>
          <a:lstStyle/>
          <a:p>
            <a:fld id="{C86AFC4C-F2D8-47BA-854E-0B04C52A4C76}" type="slidenum">
              <a:rPr lang="en-US" smtClean="0"/>
              <a:pPr/>
              <a:t>9</a:t>
            </a:fld>
            <a:endParaRPr lang="en-US" smtClean="0"/>
          </a:p>
        </p:txBody>
      </p:sp>
      <p:cxnSp>
        <p:nvCxnSpPr>
          <p:cNvPr id="9222" name="Straight Connector 5"/>
          <p:cNvCxnSpPr>
            <a:cxnSpLocks noChangeShapeType="1"/>
          </p:cNvCxnSpPr>
          <p:nvPr/>
        </p:nvCxnSpPr>
        <p:spPr bwMode="auto">
          <a:xfrm rot="16200000" flipH="1">
            <a:off x="220663" y="2268538"/>
            <a:ext cx="1382712" cy="23812"/>
          </a:xfrm>
          <a:prstGeom prst="line">
            <a:avLst/>
          </a:prstGeom>
          <a:noFill/>
          <a:ln w="9525" algn="ctr">
            <a:solidFill>
              <a:srgbClr val="FFFFFF"/>
            </a:solidFill>
            <a:round/>
            <a:headEnd/>
            <a:tailEnd/>
          </a:ln>
        </p:spPr>
      </p:cxnSp>
      <p:cxnSp>
        <p:nvCxnSpPr>
          <p:cNvPr id="9223" name="Straight Connector 8"/>
          <p:cNvCxnSpPr>
            <a:cxnSpLocks noChangeShapeType="1"/>
          </p:cNvCxnSpPr>
          <p:nvPr/>
        </p:nvCxnSpPr>
        <p:spPr bwMode="auto">
          <a:xfrm>
            <a:off x="900113" y="1589088"/>
            <a:ext cx="7315200" cy="14287"/>
          </a:xfrm>
          <a:prstGeom prst="line">
            <a:avLst/>
          </a:prstGeom>
          <a:noFill/>
          <a:ln w="9525" algn="ctr">
            <a:solidFill>
              <a:srgbClr val="FFFFFF"/>
            </a:solidFill>
            <a:round/>
            <a:headEnd/>
            <a:tailEnd/>
          </a:ln>
        </p:spPr>
      </p:cxnSp>
      <p:cxnSp>
        <p:nvCxnSpPr>
          <p:cNvPr id="9224" name="Straight Connector 9"/>
          <p:cNvCxnSpPr>
            <a:cxnSpLocks noChangeShapeType="1"/>
          </p:cNvCxnSpPr>
          <p:nvPr/>
        </p:nvCxnSpPr>
        <p:spPr bwMode="auto">
          <a:xfrm rot="16200000" flipH="1">
            <a:off x="7540625" y="2282825"/>
            <a:ext cx="1355725" cy="3175"/>
          </a:xfrm>
          <a:prstGeom prst="line">
            <a:avLst/>
          </a:prstGeom>
          <a:noFill/>
          <a:ln w="9525" algn="ctr">
            <a:solidFill>
              <a:srgbClr val="FFFFFF"/>
            </a:solidFill>
            <a:round/>
            <a:headEnd/>
            <a:tailEnd/>
          </a:ln>
        </p:spPr>
      </p:cxnSp>
      <p:cxnSp>
        <p:nvCxnSpPr>
          <p:cNvPr id="9225" name="Straight Connector 11"/>
          <p:cNvCxnSpPr>
            <a:cxnSpLocks noChangeShapeType="1"/>
          </p:cNvCxnSpPr>
          <p:nvPr/>
        </p:nvCxnSpPr>
        <p:spPr bwMode="auto">
          <a:xfrm flipV="1">
            <a:off x="900113" y="2957513"/>
            <a:ext cx="7327900" cy="11112"/>
          </a:xfrm>
          <a:prstGeom prst="line">
            <a:avLst/>
          </a:prstGeom>
          <a:noFill/>
          <a:ln w="9525" algn="ctr">
            <a:solidFill>
              <a:srgbClr val="FFFFFF"/>
            </a:solidFill>
            <a:round/>
            <a:headEnd/>
            <a:tailEnd/>
          </a:ln>
        </p:spPr>
      </p:cxnSp>
      <p:cxnSp>
        <p:nvCxnSpPr>
          <p:cNvPr id="9226" name="Straight Connector 13"/>
          <p:cNvCxnSpPr>
            <a:cxnSpLocks noChangeShapeType="1"/>
          </p:cNvCxnSpPr>
          <p:nvPr/>
        </p:nvCxnSpPr>
        <p:spPr bwMode="auto">
          <a:xfrm rot="16200000" flipH="1">
            <a:off x="2061369" y="2289969"/>
            <a:ext cx="1341437" cy="3175"/>
          </a:xfrm>
          <a:prstGeom prst="line">
            <a:avLst/>
          </a:prstGeom>
          <a:noFill/>
          <a:ln w="9525" algn="ctr">
            <a:solidFill>
              <a:srgbClr val="FFFFFF"/>
            </a:solidFill>
            <a:round/>
            <a:headEnd/>
            <a:tailEnd/>
          </a:ln>
        </p:spPr>
      </p:cxnSp>
      <p:cxnSp>
        <p:nvCxnSpPr>
          <p:cNvPr id="9227" name="Straight Connector 14"/>
          <p:cNvCxnSpPr>
            <a:cxnSpLocks noChangeShapeType="1"/>
            <a:endCxn id="9218" idx="2"/>
          </p:cNvCxnSpPr>
          <p:nvPr/>
        </p:nvCxnSpPr>
        <p:spPr bwMode="auto">
          <a:xfrm rot="16200000" flipH="1">
            <a:off x="3890963" y="2289175"/>
            <a:ext cx="1346200" cy="9525"/>
          </a:xfrm>
          <a:prstGeom prst="line">
            <a:avLst/>
          </a:prstGeom>
          <a:noFill/>
          <a:ln w="9525" algn="ctr">
            <a:solidFill>
              <a:srgbClr val="FFFFFF"/>
            </a:solidFill>
            <a:round/>
            <a:headEnd/>
            <a:tailEnd/>
          </a:ln>
        </p:spPr>
      </p:cxnSp>
      <p:sp>
        <p:nvSpPr>
          <p:cNvPr id="9228" name="TextBox 15"/>
          <p:cNvSpPr txBox="1">
            <a:spLocks noChangeArrowheads="1"/>
          </p:cNvSpPr>
          <p:nvPr/>
        </p:nvSpPr>
        <p:spPr bwMode="auto">
          <a:xfrm>
            <a:off x="1289050" y="1903413"/>
            <a:ext cx="1069975" cy="701675"/>
          </a:xfrm>
          <a:prstGeom prst="rect">
            <a:avLst/>
          </a:prstGeom>
          <a:noFill/>
          <a:ln w="9525">
            <a:noFill/>
            <a:miter lim="800000"/>
            <a:headEnd/>
            <a:tailEnd/>
          </a:ln>
        </p:spPr>
        <p:txBody>
          <a:bodyPr wrap="none">
            <a:spAutoFit/>
          </a:bodyPr>
          <a:lstStyle/>
          <a:p>
            <a:r>
              <a:rPr lang="en-US" sz="1800"/>
              <a:t>Tevatron</a:t>
            </a:r>
          </a:p>
          <a:p>
            <a:r>
              <a:rPr lang="en-US" sz="1800"/>
              <a:t>LHC</a:t>
            </a:r>
          </a:p>
        </p:txBody>
      </p:sp>
      <p:sp>
        <p:nvSpPr>
          <p:cNvPr id="9229" name="TextBox 16"/>
          <p:cNvSpPr txBox="1">
            <a:spLocks noChangeArrowheads="1"/>
          </p:cNvSpPr>
          <p:nvPr/>
        </p:nvSpPr>
        <p:spPr bwMode="auto">
          <a:xfrm>
            <a:off x="2809875" y="1912938"/>
            <a:ext cx="646113" cy="369887"/>
          </a:xfrm>
          <a:prstGeom prst="rect">
            <a:avLst/>
          </a:prstGeom>
          <a:noFill/>
          <a:ln w="9525">
            <a:noFill/>
            <a:miter lim="800000"/>
            <a:headEnd/>
            <a:tailEnd/>
          </a:ln>
        </p:spPr>
        <p:txBody>
          <a:bodyPr wrap="none">
            <a:spAutoFit/>
          </a:bodyPr>
          <a:lstStyle/>
          <a:p>
            <a:r>
              <a:rPr lang="en-US" sz="1800"/>
              <a:t>LHC</a:t>
            </a:r>
          </a:p>
        </p:txBody>
      </p:sp>
      <p:sp>
        <p:nvSpPr>
          <p:cNvPr id="9230" name="TextBox 19"/>
          <p:cNvSpPr txBox="1">
            <a:spLocks noChangeArrowheads="1"/>
          </p:cNvSpPr>
          <p:nvPr/>
        </p:nvSpPr>
        <p:spPr bwMode="auto">
          <a:xfrm>
            <a:off x="6594475" y="1890713"/>
            <a:ext cx="1608138" cy="923925"/>
          </a:xfrm>
          <a:prstGeom prst="rect">
            <a:avLst/>
          </a:prstGeom>
          <a:noFill/>
          <a:ln w="9525">
            <a:noFill/>
            <a:miter lim="800000"/>
            <a:headEnd/>
            <a:tailEnd/>
          </a:ln>
        </p:spPr>
        <p:txBody>
          <a:bodyPr wrap="none">
            <a:spAutoFit/>
          </a:bodyPr>
          <a:lstStyle/>
          <a:p>
            <a:r>
              <a:rPr lang="en-US" sz="1800" dirty="0">
                <a:solidFill>
                  <a:srgbClr val="FFFFFF"/>
                </a:solidFill>
              </a:rPr>
              <a:t>LHC</a:t>
            </a:r>
          </a:p>
          <a:p>
            <a:r>
              <a:rPr lang="en-US" sz="1800" dirty="0">
                <a:solidFill>
                  <a:srgbClr val="FFFF00"/>
                </a:solidFill>
              </a:rPr>
              <a:t>ILC, CLIC or</a:t>
            </a:r>
          </a:p>
          <a:p>
            <a:r>
              <a:rPr lang="en-US" sz="1800" dirty="0" err="1">
                <a:solidFill>
                  <a:srgbClr val="FFFF00"/>
                </a:solidFill>
              </a:rPr>
              <a:t>Muon</a:t>
            </a:r>
            <a:r>
              <a:rPr lang="en-US" sz="1800" dirty="0">
                <a:solidFill>
                  <a:srgbClr val="FFFF00"/>
                </a:solidFill>
              </a:rPr>
              <a:t> Collider</a:t>
            </a:r>
          </a:p>
        </p:txBody>
      </p:sp>
      <p:sp>
        <p:nvSpPr>
          <p:cNvPr id="9231" name="TextBox 20"/>
          <p:cNvSpPr txBox="1">
            <a:spLocks noChangeArrowheads="1"/>
          </p:cNvSpPr>
          <p:nvPr/>
        </p:nvSpPr>
        <p:spPr bwMode="auto">
          <a:xfrm>
            <a:off x="654050" y="3011488"/>
            <a:ext cx="711200" cy="369887"/>
          </a:xfrm>
          <a:prstGeom prst="rect">
            <a:avLst/>
          </a:prstGeom>
          <a:noFill/>
          <a:ln w="9525">
            <a:noFill/>
            <a:miter lim="800000"/>
            <a:headEnd/>
            <a:tailEnd/>
          </a:ln>
        </p:spPr>
        <p:txBody>
          <a:bodyPr wrap="none">
            <a:spAutoFit/>
          </a:bodyPr>
          <a:lstStyle/>
          <a:p>
            <a:r>
              <a:rPr lang="en-US" sz="1800"/>
              <a:t>Now </a:t>
            </a:r>
          </a:p>
        </p:txBody>
      </p:sp>
      <p:sp>
        <p:nvSpPr>
          <p:cNvPr id="9232" name="TextBox 21"/>
          <p:cNvSpPr txBox="1">
            <a:spLocks noChangeArrowheads="1"/>
          </p:cNvSpPr>
          <p:nvPr/>
        </p:nvSpPr>
        <p:spPr bwMode="auto">
          <a:xfrm>
            <a:off x="4192588" y="2989263"/>
            <a:ext cx="762000" cy="369887"/>
          </a:xfrm>
          <a:prstGeom prst="rect">
            <a:avLst/>
          </a:prstGeom>
          <a:noFill/>
          <a:ln w="9525">
            <a:noFill/>
            <a:miter lim="800000"/>
            <a:headEnd/>
            <a:tailEnd/>
          </a:ln>
        </p:spPr>
        <p:txBody>
          <a:bodyPr wrap="none">
            <a:spAutoFit/>
          </a:bodyPr>
          <a:lstStyle/>
          <a:p>
            <a:r>
              <a:rPr lang="en-US" sz="1800"/>
              <a:t> 2016</a:t>
            </a:r>
          </a:p>
        </p:txBody>
      </p:sp>
      <p:cxnSp>
        <p:nvCxnSpPr>
          <p:cNvPr id="9233" name="Straight Connector 26"/>
          <p:cNvCxnSpPr>
            <a:cxnSpLocks noChangeShapeType="1"/>
          </p:cNvCxnSpPr>
          <p:nvPr/>
        </p:nvCxnSpPr>
        <p:spPr bwMode="auto">
          <a:xfrm rot="16200000" flipH="1">
            <a:off x="5724525" y="2276475"/>
            <a:ext cx="1343025" cy="9525"/>
          </a:xfrm>
          <a:prstGeom prst="line">
            <a:avLst/>
          </a:prstGeom>
          <a:noFill/>
          <a:ln w="9525" algn="ctr">
            <a:solidFill>
              <a:srgbClr val="FFFFFF"/>
            </a:solidFill>
            <a:round/>
            <a:headEnd/>
            <a:tailEnd/>
          </a:ln>
        </p:spPr>
      </p:cxnSp>
      <p:sp>
        <p:nvSpPr>
          <p:cNvPr id="9234" name="TextBox 27"/>
          <p:cNvSpPr txBox="1">
            <a:spLocks noChangeArrowheads="1"/>
          </p:cNvSpPr>
          <p:nvPr/>
        </p:nvSpPr>
        <p:spPr bwMode="auto">
          <a:xfrm>
            <a:off x="4683125" y="1903413"/>
            <a:ext cx="1711325" cy="646112"/>
          </a:xfrm>
          <a:prstGeom prst="rect">
            <a:avLst/>
          </a:prstGeom>
          <a:noFill/>
          <a:ln w="9525">
            <a:noFill/>
            <a:miter lim="800000"/>
            <a:headEnd/>
            <a:tailEnd/>
          </a:ln>
        </p:spPr>
        <p:txBody>
          <a:bodyPr wrap="none">
            <a:spAutoFit/>
          </a:bodyPr>
          <a:lstStyle/>
          <a:p>
            <a:r>
              <a:rPr lang="en-US" sz="1800" dirty="0"/>
              <a:t>LHC Upgrades</a:t>
            </a:r>
          </a:p>
          <a:p>
            <a:r>
              <a:rPr lang="en-US" sz="1800" dirty="0">
                <a:solidFill>
                  <a:srgbClr val="FFFF00"/>
                </a:solidFill>
              </a:rPr>
              <a:t>ILC??</a:t>
            </a:r>
          </a:p>
        </p:txBody>
      </p:sp>
      <p:sp>
        <p:nvSpPr>
          <p:cNvPr id="9235" name="TextBox 30"/>
          <p:cNvSpPr txBox="1">
            <a:spLocks noChangeArrowheads="1"/>
          </p:cNvSpPr>
          <p:nvPr/>
        </p:nvSpPr>
        <p:spPr bwMode="auto">
          <a:xfrm>
            <a:off x="2416175" y="3024188"/>
            <a:ext cx="696913" cy="369887"/>
          </a:xfrm>
          <a:prstGeom prst="rect">
            <a:avLst/>
          </a:prstGeom>
          <a:noFill/>
          <a:ln w="9525">
            <a:noFill/>
            <a:miter lim="800000"/>
            <a:headEnd/>
            <a:tailEnd/>
          </a:ln>
        </p:spPr>
        <p:txBody>
          <a:bodyPr wrap="none">
            <a:spAutoFit/>
          </a:bodyPr>
          <a:lstStyle/>
          <a:p>
            <a:r>
              <a:rPr lang="en-US" sz="1800"/>
              <a:t>2013</a:t>
            </a:r>
          </a:p>
        </p:txBody>
      </p:sp>
      <p:sp>
        <p:nvSpPr>
          <p:cNvPr id="9236" name="TextBox 31"/>
          <p:cNvSpPr txBox="1">
            <a:spLocks noChangeArrowheads="1"/>
          </p:cNvSpPr>
          <p:nvPr/>
        </p:nvSpPr>
        <p:spPr bwMode="auto">
          <a:xfrm>
            <a:off x="6062663" y="2960688"/>
            <a:ext cx="696912" cy="369887"/>
          </a:xfrm>
          <a:prstGeom prst="rect">
            <a:avLst/>
          </a:prstGeom>
          <a:noFill/>
          <a:ln w="9525">
            <a:noFill/>
            <a:miter lim="800000"/>
            <a:headEnd/>
            <a:tailEnd/>
          </a:ln>
        </p:spPr>
        <p:txBody>
          <a:bodyPr wrap="none">
            <a:spAutoFit/>
          </a:bodyPr>
          <a:lstStyle/>
          <a:p>
            <a:r>
              <a:rPr lang="en-US" sz="1800"/>
              <a:t>2019</a:t>
            </a:r>
          </a:p>
        </p:txBody>
      </p:sp>
      <p:pic>
        <p:nvPicPr>
          <p:cNvPr id="9237" name="Picture 2"/>
          <p:cNvPicPr>
            <a:picLocks noChangeAspect="1" noChangeArrowheads="1"/>
          </p:cNvPicPr>
          <p:nvPr/>
        </p:nvPicPr>
        <p:blipFill>
          <a:blip r:embed="rId2" cstate="print"/>
          <a:srcRect/>
          <a:stretch>
            <a:fillRect/>
          </a:stretch>
        </p:blipFill>
        <p:spPr bwMode="auto">
          <a:xfrm>
            <a:off x="709613" y="3657600"/>
            <a:ext cx="2176462" cy="2378075"/>
          </a:xfrm>
          <a:prstGeom prst="rect">
            <a:avLst/>
          </a:prstGeom>
          <a:noFill/>
          <a:ln w="9525">
            <a:noFill/>
            <a:miter lim="800000"/>
            <a:headEnd/>
            <a:tailEnd/>
          </a:ln>
        </p:spPr>
      </p:pic>
      <p:pic>
        <p:nvPicPr>
          <p:cNvPr id="9238" name="Picture 3"/>
          <p:cNvPicPr>
            <a:picLocks noChangeAspect="1" noChangeArrowheads="1"/>
          </p:cNvPicPr>
          <p:nvPr/>
        </p:nvPicPr>
        <p:blipFill>
          <a:blip r:embed="rId3" cstate="print"/>
          <a:srcRect/>
          <a:stretch>
            <a:fillRect/>
          </a:stretch>
        </p:blipFill>
        <p:spPr bwMode="auto">
          <a:xfrm>
            <a:off x="2886075" y="3762375"/>
            <a:ext cx="2416175" cy="2162175"/>
          </a:xfrm>
          <a:prstGeom prst="rect">
            <a:avLst/>
          </a:prstGeom>
          <a:noFill/>
          <a:ln w="9525">
            <a:noFill/>
            <a:miter lim="800000"/>
            <a:headEnd/>
            <a:tailEnd/>
          </a:ln>
        </p:spPr>
      </p:pic>
      <p:sp>
        <p:nvSpPr>
          <p:cNvPr id="25" name="5-Point Star 24"/>
          <p:cNvSpPr/>
          <p:nvPr/>
        </p:nvSpPr>
        <p:spPr bwMode="auto">
          <a:xfrm>
            <a:off x="2578846" y="3954406"/>
            <a:ext cx="115887" cy="111125"/>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algn="r">
              <a:spcBef>
                <a:spcPct val="20000"/>
              </a:spcBef>
              <a:buClr>
                <a:srgbClr val="FFFF00"/>
              </a:buClr>
              <a:buSzPct val="80000"/>
              <a:buFont typeface="Wingdings" pitchFamily="2" charset="2"/>
              <a:buNone/>
              <a:defRPr/>
            </a:pPr>
            <a:endParaRPr lang="en-US" dirty="0"/>
          </a:p>
        </p:txBody>
      </p:sp>
      <p:sp>
        <p:nvSpPr>
          <p:cNvPr id="9240" name="Rectangle 25"/>
          <p:cNvSpPr>
            <a:spLocks noChangeArrowheads="1"/>
          </p:cNvSpPr>
          <p:nvPr/>
        </p:nvSpPr>
        <p:spPr bwMode="auto">
          <a:xfrm>
            <a:off x="7823200" y="2951163"/>
            <a:ext cx="696913" cy="368300"/>
          </a:xfrm>
          <a:prstGeom prst="rect">
            <a:avLst/>
          </a:prstGeom>
          <a:noFill/>
          <a:ln w="9525">
            <a:noFill/>
            <a:miter lim="800000"/>
            <a:headEnd/>
            <a:tailEnd/>
          </a:ln>
        </p:spPr>
        <p:txBody>
          <a:bodyPr wrap="none">
            <a:spAutoFit/>
          </a:bodyPr>
          <a:lstStyle/>
          <a:p>
            <a:r>
              <a:rPr lang="en-US" sz="1800"/>
              <a:t>2022</a:t>
            </a:r>
          </a:p>
        </p:txBody>
      </p:sp>
      <p:cxnSp>
        <p:nvCxnSpPr>
          <p:cNvPr id="9241" name="Straight Arrow Connector 26"/>
          <p:cNvCxnSpPr>
            <a:cxnSpLocks noChangeShapeType="1"/>
          </p:cNvCxnSpPr>
          <p:nvPr/>
        </p:nvCxnSpPr>
        <p:spPr bwMode="auto">
          <a:xfrm flipV="1">
            <a:off x="2619222" y="4094106"/>
            <a:ext cx="9528" cy="577907"/>
          </a:xfrm>
          <a:prstGeom prst="straightConnector1">
            <a:avLst/>
          </a:prstGeom>
          <a:noFill/>
          <a:ln w="9525" algn="ctr">
            <a:solidFill>
              <a:srgbClr val="FFFF00"/>
            </a:solidFill>
            <a:round/>
            <a:headEnd/>
            <a:tailEnd type="arrow" w="med" len="med"/>
          </a:ln>
        </p:spPr>
      </p:cxnSp>
      <p:pic>
        <p:nvPicPr>
          <p:cNvPr id="9242" name="Picture 27" descr="NML.jpg"/>
          <p:cNvPicPr>
            <a:picLocks noChangeAspect="1"/>
          </p:cNvPicPr>
          <p:nvPr/>
        </p:nvPicPr>
        <p:blipFill>
          <a:blip r:embed="rId4" cstate="print"/>
          <a:srcRect/>
          <a:stretch>
            <a:fillRect/>
          </a:stretch>
        </p:blipFill>
        <p:spPr bwMode="auto">
          <a:xfrm>
            <a:off x="5372100" y="3754438"/>
            <a:ext cx="2838450"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14024</TotalTime>
  <Words>1913</Words>
  <Application>Microsoft Office PowerPoint</Application>
  <PresentationFormat>On-screen Show (4:3)</PresentationFormat>
  <Paragraphs>408</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Factory</vt:lpstr>
      <vt:lpstr>Fermilab in Transition   DOE Institutional Review, June 6th, 2011 </vt:lpstr>
      <vt:lpstr>Fermilab characteristics (FY2010)</vt:lpstr>
      <vt:lpstr>Mission: the national particle physics lab</vt:lpstr>
      <vt:lpstr>Collaborative Efforts</vt:lpstr>
      <vt:lpstr>Program drivers: science</vt:lpstr>
      <vt:lpstr>Program drivers: science</vt:lpstr>
      <vt:lpstr>Future program: at the three frontiers</vt:lpstr>
      <vt:lpstr>Gaps and roles: energy frontier</vt:lpstr>
      <vt:lpstr>Roles: energy frontier</vt:lpstr>
      <vt:lpstr>Energy frontier: the legendary Tevatron </vt:lpstr>
      <vt:lpstr>Gaps and roles: cosmic frontier</vt:lpstr>
      <vt:lpstr>Roles: cosmic frontier </vt:lpstr>
      <vt:lpstr>Gaps and roles: intensity frontier</vt:lpstr>
      <vt:lpstr>Interplay:  LHC       Intensity Frontier</vt:lpstr>
      <vt:lpstr>Program this decade</vt:lpstr>
      <vt:lpstr>Program next decade</vt:lpstr>
      <vt:lpstr>Roles: intensity frontier</vt:lpstr>
      <vt:lpstr>Intensity Frontier Today at Fermilab</vt:lpstr>
      <vt:lpstr>Implementing the vision: LBNE</vt:lpstr>
      <vt:lpstr>PowerPoint Presentation</vt:lpstr>
      <vt:lpstr>PowerPoint Presentation</vt:lpstr>
      <vt:lpstr>DUSEL Lab Layout</vt:lpstr>
      <vt:lpstr>Neutrino physics sensitivities</vt:lpstr>
      <vt:lpstr>Project X Reference Design</vt:lpstr>
      <vt:lpstr>Project X Siting</vt:lpstr>
      <vt:lpstr>Project X: new experiments </vt:lpstr>
      <vt:lpstr>Project X: technology innovation</vt:lpstr>
      <vt:lpstr>Project X and the big 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Piermaria J. Oddone</cp:lastModifiedBy>
  <cp:revision>560</cp:revision>
  <cp:lastPrinted>2011-05-27T14:50:23Z</cp:lastPrinted>
  <dcterms:created xsi:type="dcterms:W3CDTF">2008-08-01T20:03:26Z</dcterms:created>
  <dcterms:modified xsi:type="dcterms:W3CDTF">2011-06-03T11:33:34Z</dcterms:modified>
</cp:coreProperties>
</file>