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9"/>
  </p:notesMasterIdLst>
  <p:sldIdLst>
    <p:sldId id="262" r:id="rId2"/>
    <p:sldId id="263" r:id="rId3"/>
    <p:sldId id="276" r:id="rId4"/>
    <p:sldId id="264" r:id="rId5"/>
    <p:sldId id="265" r:id="rId6"/>
    <p:sldId id="314" r:id="rId7"/>
    <p:sldId id="277" r:id="rId8"/>
    <p:sldId id="297" r:id="rId9"/>
    <p:sldId id="270" r:id="rId10"/>
    <p:sldId id="269" r:id="rId11"/>
    <p:sldId id="267" r:id="rId12"/>
    <p:sldId id="268" r:id="rId13"/>
    <p:sldId id="273" r:id="rId14"/>
    <p:sldId id="274" r:id="rId15"/>
    <p:sldId id="278" r:id="rId16"/>
    <p:sldId id="279" r:id="rId17"/>
    <p:sldId id="280" r:id="rId18"/>
    <p:sldId id="287" r:id="rId19"/>
    <p:sldId id="285" r:id="rId20"/>
    <p:sldId id="281" r:id="rId21"/>
    <p:sldId id="283" r:id="rId22"/>
    <p:sldId id="293" r:id="rId23"/>
    <p:sldId id="291" r:id="rId24"/>
    <p:sldId id="301" r:id="rId25"/>
    <p:sldId id="302" r:id="rId26"/>
    <p:sldId id="286" r:id="rId27"/>
    <p:sldId id="294" r:id="rId28"/>
    <p:sldId id="296" r:id="rId29"/>
    <p:sldId id="295" r:id="rId30"/>
    <p:sldId id="298" r:id="rId31"/>
    <p:sldId id="271" r:id="rId32"/>
    <p:sldId id="303" r:id="rId33"/>
    <p:sldId id="272" r:id="rId34"/>
    <p:sldId id="306" r:id="rId35"/>
    <p:sldId id="307" r:id="rId36"/>
    <p:sldId id="308" r:id="rId37"/>
    <p:sldId id="309" r:id="rId38"/>
    <p:sldId id="310" r:id="rId39"/>
    <p:sldId id="311" r:id="rId40"/>
    <p:sldId id="304" r:id="rId41"/>
    <p:sldId id="312" r:id="rId42"/>
    <p:sldId id="305" r:id="rId43"/>
    <p:sldId id="313" r:id="rId44"/>
    <p:sldId id="292" r:id="rId45"/>
    <p:sldId id="290" r:id="rId46"/>
    <p:sldId id="300" r:id="rId47"/>
    <p:sldId id="299" r:id="rId4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9799"/>
    <a:srgbClr val="009900"/>
    <a:srgbClr val="CC0000"/>
    <a:srgbClr val="FFFF00"/>
    <a:srgbClr val="F0EFE0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0" autoAdjust="0"/>
    <p:restoredTop sz="90929"/>
  </p:normalViewPr>
  <p:slideViewPr>
    <p:cSldViewPr>
      <p:cViewPr varScale="1">
        <p:scale>
          <a:sx n="72" d="100"/>
          <a:sy n="72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e\Desktop\DOE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Petabytes</a:t>
            </a:r>
            <a:r>
              <a:rPr lang="en-US" sz="2400" dirty="0"/>
              <a:t> on tape</a:t>
            </a:r>
            <a:r>
              <a:rPr lang="en-US" sz="2400" dirty="0" smtClean="0"/>
              <a:t> at</a:t>
            </a:r>
            <a:r>
              <a:rPr lang="en-US" sz="2400" baseline="0" dirty="0" smtClean="0"/>
              <a:t> end of</a:t>
            </a:r>
            <a:r>
              <a:rPr lang="en-US" sz="2400" dirty="0" smtClean="0"/>
              <a:t> </a:t>
            </a:r>
            <a:r>
              <a:rPr lang="en-US" sz="2400" dirty="0"/>
              <a:t>fiscal year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Sheet1!$C$112</c:f>
              <c:strCache>
                <c:ptCount val="1"/>
                <c:pt idx="0">
                  <c:v>CDF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Sheet1!$D$106:$G$106</c:f>
              <c:numCache>
                <c:formatCode>General</c:formatCode>
                <c:ptCount val="4"/>
                <c:pt idx="0">
                  <c:v>2.75</c:v>
                </c:pt>
                <c:pt idx="1">
                  <c:v>4</c:v>
                </c:pt>
                <c:pt idx="2">
                  <c:v>5.35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Sheet1!$C$113</c:f>
              <c:strCache>
                <c:ptCount val="1"/>
                <c:pt idx="0">
                  <c:v>D0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Sheet1!$D$107:$G$107</c:f>
              <c:numCache>
                <c:formatCode>General</c:formatCode>
                <c:ptCount val="4"/>
                <c:pt idx="0">
                  <c:v>3.07</c:v>
                </c:pt>
                <c:pt idx="1">
                  <c:v>3.19</c:v>
                </c:pt>
                <c:pt idx="2">
                  <c:v>4.57</c:v>
                </c:pt>
                <c:pt idx="3">
                  <c:v>6.4</c:v>
                </c:pt>
              </c:numCache>
            </c:numRef>
          </c:val>
        </c:ser>
        <c:ser>
          <c:idx val="2"/>
          <c:order val="2"/>
          <c:tx>
            <c:strRef>
              <c:f>Sheet1!$C$114</c:f>
              <c:strCache>
                <c:ptCount val="1"/>
                <c:pt idx="0">
                  <c:v>CMS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Sheet1!$D$108:$G$108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3.78</c:v>
                </c:pt>
                <c:pt idx="2">
                  <c:v>8.74</c:v>
                </c:pt>
                <c:pt idx="3">
                  <c:v>11.37</c:v>
                </c:pt>
              </c:numCache>
            </c:numRef>
          </c:val>
        </c:ser>
        <c:ser>
          <c:idx val="3"/>
          <c:order val="3"/>
          <c:tx>
            <c:strRef>
              <c:f>Sheet1!$C$115</c:f>
              <c:strCache>
                <c:ptCount val="1"/>
                <c:pt idx="0">
                  <c:v>Other experiments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Sheet1!$D$109:$G$109</c:f>
              <c:numCache>
                <c:formatCode>General</c:formatCode>
                <c:ptCount val="4"/>
                <c:pt idx="0">
                  <c:v>1.02</c:v>
                </c:pt>
                <c:pt idx="1">
                  <c:v>1.33</c:v>
                </c:pt>
                <c:pt idx="2">
                  <c:v>2.0499999999999998</c:v>
                </c:pt>
                <c:pt idx="3">
                  <c:v>2.5299999999999998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501696"/>
        <c:axId val="73511680"/>
      </c:barChart>
      <c:catAx>
        <c:axId val="7350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511680"/>
        <c:crosses val="autoZero"/>
        <c:auto val="1"/>
        <c:lblAlgn val="ctr"/>
        <c:lblOffset val="100"/>
        <c:noMultiLvlLbl val="0"/>
      </c:catAx>
      <c:valAx>
        <c:axId val="7351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01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B724734-9DB1-46E9-AE2B-CF7ACAA9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2010 Data Taking was successful. Scientific Results published within weeks of data being acquired. </a:t>
            </a:r>
          </a:p>
          <a:p>
            <a:pPr>
              <a:buClrTx/>
            </a:pPr>
            <a:r>
              <a:rPr lang="en-US" dirty="0" smtClean="0"/>
              <a:t>Computing system has had flexibility to handle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trigger rates at 300 Hz and much higher in peaks, T0 kept up</a:t>
            </a:r>
          </a:p>
          <a:p>
            <a:pPr lvl="1"/>
            <a:r>
              <a:rPr lang="en-US" dirty="0" smtClean="0"/>
              <a:t>more reprocessing passes than expected (19)</a:t>
            </a:r>
          </a:p>
          <a:p>
            <a:pPr lvl="2"/>
            <a:r>
              <a:rPr lang="en-US" dirty="0" smtClean="0"/>
              <a:t>full 2010 </a:t>
            </a:r>
            <a:r>
              <a:rPr lang="en-US" dirty="0" err="1" smtClean="0"/>
              <a:t>pp</a:t>
            </a:r>
            <a:r>
              <a:rPr lang="en-US" dirty="0" smtClean="0"/>
              <a:t> dataset reprocessed in 10 days plus one week debugging/</a:t>
            </a:r>
            <a:r>
              <a:rPr lang="en-US" dirty="0" err="1" smtClean="0"/>
              <a:t>postmorterm</a:t>
            </a:r>
            <a:endParaRPr lang="en-US" dirty="0" smtClean="0"/>
          </a:p>
          <a:p>
            <a:pPr lvl="1"/>
            <a:r>
              <a:rPr lang="en-US" dirty="0" smtClean="0"/>
              <a:t>large transfer rates, full-mesh transfer topology</a:t>
            </a:r>
          </a:p>
          <a:p>
            <a:pPr lvl="2"/>
            <a:r>
              <a:rPr lang="en-US" dirty="0" smtClean="0"/>
              <a:t>5 PB from T0 and other T1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to T1</a:t>
            </a:r>
          </a:p>
          <a:p>
            <a:pPr lvl="2"/>
            <a:r>
              <a:rPr lang="en-US" dirty="0" smtClean="0"/>
              <a:t>Most T2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can get data from any T1 or T2</a:t>
            </a:r>
          </a:p>
          <a:p>
            <a:pPr lvl="1"/>
            <a:r>
              <a:rPr lang="en-US" dirty="0" smtClean="0"/>
              <a:t>3.1 billion events simulated</a:t>
            </a:r>
          </a:p>
          <a:p>
            <a:pPr lvl="1"/>
            <a:r>
              <a:rPr lang="en-US" dirty="0" smtClean="0"/>
              <a:t>with underlying experimental conditions changing throughout!</a:t>
            </a:r>
          </a:p>
          <a:p>
            <a:pPr>
              <a:lnSpc>
                <a:spcPct val="104000"/>
              </a:lnSpc>
              <a:buClrTx/>
            </a:pPr>
            <a:r>
              <a:rPr lang="en-US" dirty="0" smtClean="0"/>
              <a:t>Workflows were performed at expected locations from Day 1</a:t>
            </a:r>
          </a:p>
          <a:p>
            <a:pPr>
              <a:lnSpc>
                <a:spcPct val="104000"/>
              </a:lnSpc>
            </a:pPr>
            <a:r>
              <a:rPr lang="en-US" dirty="0" smtClean="0"/>
              <a:t>2011 will have quick startup, with peak luminosity for the year reached as soon as May -- 16 interactions/event!</a:t>
            </a:r>
            <a:br>
              <a:rPr lang="en-US" dirty="0" smtClean="0"/>
            </a:br>
            <a:r>
              <a:rPr lang="en-US" dirty="0" smtClean="0"/>
              <a:t>RECO/AOD event sizes double from 2010 values to 0.8/0.2 MB/event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3D670-C841-461E-B38E-D81B5C00E9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2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BA23-A546-42AF-8864-61FBFF9486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3D670-C841-461E-B38E-D81B5C00E99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2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BA23-A546-42AF-8864-61FBFF9486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BA23-A546-42AF-8864-61FBFF9486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AAFCB-1675-4F43-B3C9-7B49F89B73B9}" type="slidenum">
              <a:rPr lang="en-US"/>
              <a:pPr/>
              <a:t>47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34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2A77-38D5-470F-B48E-98BA9609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5523-2403-46F5-A0C4-71CDC22DE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362700"/>
            <a:ext cx="6000750" cy="4953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" y="6305550"/>
            <a:ext cx="762000" cy="5524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B5EE-6698-475A-B9B9-BF04E611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33600" y="6324600"/>
            <a:ext cx="5257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Computing Strategy  - </a:t>
            </a:r>
            <a:r>
              <a:rPr lang="en-US" dirty="0" err="1" smtClean="0"/>
              <a:t>Fermilab</a:t>
            </a:r>
            <a:r>
              <a:rPr lang="en-US" dirty="0" smtClean="0"/>
              <a:t> Institutional Review, June 6-9,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B2B5-3628-4FB3-BBE1-00606786B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24A5-CED7-48C7-8162-DA7CFC1D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C1D8-F2D8-4BBF-95D9-2D95D17F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6324600"/>
            <a:ext cx="5562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Computing Strategy  - </a:t>
            </a:r>
            <a:r>
              <a:rPr lang="en-US" dirty="0" err="1" smtClean="0"/>
              <a:t>Fermilab</a:t>
            </a:r>
            <a:r>
              <a:rPr lang="en-US" dirty="0" smtClean="0"/>
              <a:t> Institutional Review, June 6-9, 2011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4871-8062-4B3E-8548-79F11A371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7849-F423-49BD-BE51-AF02F1C1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B361-2108-42C4-AF2E-14010D17D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0F62-7D10-45AA-AF3A-4FDB83D0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6045B-0F92-42C4-A3FF-E74315E07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qcd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onferenceDisplay.py?confId=39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Computing Strategy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Victoria White, Associate Lab Director for Computing and CIO</a:t>
            </a:r>
            <a:br>
              <a:rPr lang="en-US" sz="2000" dirty="0" smtClean="0"/>
            </a:br>
            <a:r>
              <a:rPr lang="en-US" sz="2000" dirty="0" err="1" smtClean="0"/>
              <a:t>Fermilab</a:t>
            </a:r>
            <a:r>
              <a:rPr lang="en-US" sz="2000" dirty="0" smtClean="0"/>
              <a:t> Institutional Review</a:t>
            </a:r>
            <a:br>
              <a:rPr lang="en-US" sz="2000" dirty="0" smtClean="0"/>
            </a:br>
            <a:r>
              <a:rPr lang="en-US" sz="2000" dirty="0" smtClean="0"/>
              <a:t>June 6-9, 2011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Strategy for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evolve the CMS Tier 1 center at </a:t>
            </a:r>
            <a:r>
              <a:rPr lang="en-US" dirty="0" err="1" smtClean="0"/>
              <a:t>Fermilab</a:t>
            </a:r>
            <a:r>
              <a:rPr lang="en-US" dirty="0" smtClean="0"/>
              <a:t>  - to meet US obligations to CMS and provide the highest level of availability and functionality for the $</a:t>
            </a:r>
          </a:p>
          <a:p>
            <a:r>
              <a:rPr lang="en-US" dirty="0" smtClean="0"/>
              <a:t>Continue to ensure that the LHC Physics Center and the US CMS physics community is well supported by the Tier 3 (LPC CAF)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Plan for evolution of the computing, software  and data access models as the experiment matures – requires R&amp;D and development</a:t>
            </a:r>
          </a:p>
          <a:p>
            <a:pPr lvl="1"/>
            <a:r>
              <a:rPr lang="en-US" dirty="0" smtClean="0"/>
              <a:t>Ever higher bandwidth networks</a:t>
            </a:r>
          </a:p>
          <a:p>
            <a:pPr lvl="1"/>
            <a:r>
              <a:rPr lang="en-US" dirty="0" smtClean="0"/>
              <a:t>Data on demand </a:t>
            </a:r>
          </a:p>
          <a:p>
            <a:pPr lvl="1"/>
            <a:r>
              <a:rPr lang="en-US" dirty="0" smtClean="0"/>
              <a:t>Frameworks for multi-core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 Computing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1371600"/>
            <a:ext cx="7162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processing and Monte-Carlo production capability after the end of data taking</a:t>
            </a:r>
          </a:p>
          <a:p>
            <a:pPr lvl="1"/>
            <a:r>
              <a:rPr lang="en-US" dirty="0" smtClean="0"/>
              <a:t>Reprocessing efforts in 2011/2012 aimed at the Higgs</a:t>
            </a:r>
          </a:p>
          <a:p>
            <a:pPr lvl="1"/>
            <a:r>
              <a:rPr lang="en-US" dirty="0" smtClean="0"/>
              <a:t>Monte Carlo production at the current rate through mid-2013</a:t>
            </a:r>
          </a:p>
          <a:p>
            <a:r>
              <a:rPr lang="en-US" dirty="0" smtClean="0"/>
              <a:t>Analysis computing capability for at least 5 years, but diminishing after end of 2012</a:t>
            </a:r>
          </a:p>
          <a:p>
            <a:pPr lvl="1"/>
            <a:r>
              <a:rPr lang="en-US" dirty="0" smtClean="0"/>
              <a:t>Push for 2012 conferences for many results –no large drop in computing requirements through this period</a:t>
            </a:r>
          </a:p>
          <a:p>
            <a:r>
              <a:rPr lang="en-US" dirty="0" smtClean="0"/>
              <a:t>Continued support for up to 5 years for</a:t>
            </a:r>
          </a:p>
          <a:p>
            <a:pPr lvl="1"/>
            <a:r>
              <a:rPr lang="en-US" dirty="0" smtClean="0"/>
              <a:t>Code management and science software infrastructure</a:t>
            </a:r>
          </a:p>
          <a:p>
            <a:pPr lvl="1"/>
            <a:r>
              <a:rPr lang="en-US" dirty="0" smtClean="0"/>
              <a:t>Data handling for production (+MC) and Analysis Operations</a:t>
            </a:r>
          </a:p>
          <a:p>
            <a:r>
              <a:rPr lang="en-US" dirty="0" err="1" smtClean="0"/>
              <a:t>Curation</a:t>
            </a:r>
            <a:r>
              <a:rPr lang="en-US" dirty="0" smtClean="0"/>
              <a:t> of the data: &gt; 10 years  with possibly some support for continuing analyses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727E7EA-A01F-224D-9C60-2B7EFEEDC1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– looking ahead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8426EC-0952-6F4B-9C8C-84FF813E88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270000"/>
            <a:ext cx="4038600" cy="459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CDF and D0</a:t>
            </a:r>
            <a:r>
              <a:rPr lang="en-US" sz="2400" dirty="0" smtClean="0"/>
              <a:t>  expect the publication rate to remain stable for several years.</a:t>
            </a:r>
          </a:p>
          <a:p>
            <a:pPr>
              <a:buNone/>
            </a:pPr>
            <a:r>
              <a:rPr lang="en-US" sz="2400" dirty="0" smtClean="0"/>
              <a:t>Analysis activity:</a:t>
            </a:r>
          </a:p>
          <a:p>
            <a:pPr lvl="1"/>
            <a:r>
              <a:rPr lang="en-US" sz="2000" dirty="0" smtClean="0"/>
              <a:t>Expect &gt; 100 (students+ </a:t>
            </a:r>
            <a:r>
              <a:rPr lang="en-US" sz="2000" dirty="0" err="1" smtClean="0"/>
              <a:t>postdocs</a:t>
            </a:r>
            <a:r>
              <a:rPr lang="en-US" sz="2000" dirty="0" smtClean="0"/>
              <a:t>) actively doing analysis in each experiment through 2012.</a:t>
            </a:r>
          </a:p>
          <a:p>
            <a:pPr lvl="1"/>
            <a:r>
              <a:rPr lang="en-US" sz="2000" dirty="0" smtClean="0"/>
              <a:t>Expect this number to be much smaller in 2015 though data analysis will still be on-going. </a:t>
            </a:r>
          </a:p>
          <a:p>
            <a:pPr lvl="1"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021303"/>
            <a:ext cx="4648199" cy="2666999"/>
            <a:chOff x="-304800" y="762000"/>
            <a:chExt cx="6462131" cy="3352800"/>
          </a:xfrm>
        </p:grpSpPr>
        <p:sp>
          <p:nvSpPr>
            <p:cNvPr id="13" name="Frame 12"/>
            <p:cNvSpPr/>
            <p:nvPr/>
          </p:nvSpPr>
          <p:spPr>
            <a:xfrm>
              <a:off x="-304800" y="762000"/>
              <a:ext cx="6144323" cy="3352800"/>
            </a:xfrm>
            <a:prstGeom prst="fram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93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868" y="3635830"/>
              <a:ext cx="4237463" cy="3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" name="Frame 11"/>
          <p:cNvSpPr/>
          <p:nvPr/>
        </p:nvSpPr>
        <p:spPr>
          <a:xfrm>
            <a:off x="1821447" y="3612412"/>
            <a:ext cx="3817353" cy="2788388"/>
          </a:xfrm>
          <a:prstGeom prst="fram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9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3432" y="6093023"/>
            <a:ext cx="315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D0 Publications each year</a:t>
            </a:r>
            <a:endParaRPr lang="en-US" sz="1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349823"/>
            <a:ext cx="315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CDF Publications each year</a:t>
            </a:r>
            <a:endParaRPr lang="en-US" sz="1400" dirty="0">
              <a:latin typeface="+mn-lt"/>
            </a:endParaRPr>
          </a:p>
        </p:txBody>
      </p:sp>
      <p:pic>
        <p:nvPicPr>
          <p:cNvPr id="19458" name="Picture 2" descr="C:\Users\white\AppData\Local\Microsoft\Windows\Temporary Internet Files\Content.Outlook\E0IIYDYI\cdf_pubs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9" y="1198679"/>
            <a:ext cx="3803010" cy="21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-d0.fnal.gov/Run2Physics/WWW/documents/PubsVsTime_16May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0"/>
            <a:ext cx="3311238" cy="23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“Data Preservation” for </a:t>
            </a:r>
            <a:r>
              <a:rPr lang="en-US" dirty="0" err="1" smtClean="0"/>
              <a:t>Tevatron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7162800" cy="47244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will be stored and migrated to new tape technologies for ~ 10 years</a:t>
            </a:r>
          </a:p>
          <a:p>
            <a:pPr lvl="1"/>
            <a:r>
              <a:rPr lang="en-US" dirty="0" smtClean="0"/>
              <a:t>Eventually 16 PB of data will seem modest</a:t>
            </a:r>
          </a:p>
          <a:p>
            <a:r>
              <a:rPr lang="en-US" dirty="0" smtClean="0"/>
              <a:t>If we want to maintain the ability to reprocess and do analysis on the data there is a lot of work to be done to keep the entire environment viable </a:t>
            </a:r>
          </a:p>
          <a:p>
            <a:pPr lvl="1"/>
            <a:r>
              <a:rPr lang="en-US" dirty="0" smtClean="0"/>
              <a:t>Code, access to databases, libraries, I/O routines, Operating Systems, documentation….. </a:t>
            </a:r>
            <a:endParaRPr lang="en-US" dirty="0"/>
          </a:p>
          <a:p>
            <a:r>
              <a:rPr lang="en-US" dirty="0" smtClean="0"/>
              <a:t>If there is a goal to provide “open data” that scientists outside of CDF and </a:t>
            </a:r>
            <a:r>
              <a:rPr lang="en-US" dirty="0" err="1" smtClean="0"/>
              <a:t>Dzero</a:t>
            </a:r>
            <a:r>
              <a:rPr lang="en-US" dirty="0" smtClean="0"/>
              <a:t> could use there is even more work to do.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Data Preservation </a:t>
            </a:r>
            <a:r>
              <a:rPr lang="en-US" dirty="0" smtClean="0"/>
              <a:t>Workshop was held </a:t>
            </a:r>
            <a:r>
              <a:rPr lang="en-US" dirty="0" smtClean="0"/>
              <a:t>at </a:t>
            </a:r>
            <a:r>
              <a:rPr lang="en-US" dirty="0" err="1" smtClean="0"/>
              <a:t>Fermilab</a:t>
            </a:r>
            <a:r>
              <a:rPr lang="en-US" dirty="0" smtClean="0"/>
              <a:t> in May</a:t>
            </a:r>
          </a:p>
          <a:p>
            <a:r>
              <a:rPr lang="en-US" dirty="0" smtClean="0"/>
              <a:t>Not just a </a:t>
            </a:r>
            <a:r>
              <a:rPr lang="en-US" dirty="0" err="1" smtClean="0"/>
              <a:t>Tevatron</a:t>
            </a:r>
            <a:r>
              <a:rPr lang="en-US" dirty="0" smtClean="0"/>
              <a:t> issue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Frontier program needs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Computing Strategy  - </a:t>
            </a:r>
            <a:r>
              <a:rPr lang="en-US" dirty="0" err="1" smtClean="0"/>
              <a:t>Fermilab</a:t>
            </a:r>
            <a:r>
              <a:rPr lang="en-US" dirty="0" smtClean="0"/>
              <a:t> Institutional Review, June 6-9,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1219200"/>
            <a:ext cx="4038600" cy="4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Many experiments in many different phases of development/operations.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MINOS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MiniBooNE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SciBooNE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MINERvA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NOvA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MicroBooNE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ArgoNeuT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  <a:p>
            <a:pPr marL="800100" lvl="1" indent="-342900" algn="l"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Mu2e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g-2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LBNE</a:t>
            </a:r>
          </a:p>
          <a:p>
            <a:pPr marL="800100" lvl="1" indent="-342900" algn="l">
              <a:buFontTx/>
              <a:buChar char="•"/>
            </a:pPr>
            <a:r>
              <a:rPr lang="en-US" sz="2000" dirty="0" smtClean="0">
                <a:solidFill>
                  <a:srgbClr val="FBEACB"/>
                </a:solidFill>
                <a:latin typeface="+mn-lt"/>
              </a:rPr>
              <a:t>Project X era </a:t>
            </a:r>
            <a:r>
              <a:rPr lang="en-US" sz="2000" dirty="0" err="1" smtClean="0">
                <a:solidFill>
                  <a:srgbClr val="FBEACB"/>
                </a:solidFill>
                <a:latin typeface="+mn-lt"/>
              </a:rPr>
              <a:t>expts</a:t>
            </a:r>
            <a:endParaRPr lang="en-US" sz="2000" dirty="0" smtClean="0">
              <a:solidFill>
                <a:srgbClr val="FBEACB"/>
              </a:solidFill>
              <a:latin typeface="+mn-lt"/>
            </a:endParaRPr>
          </a:p>
        </p:txBody>
      </p:sp>
      <p:pic>
        <p:nvPicPr>
          <p:cNvPr id="16" name="Picture 15" descr="Int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4660900" cy="2819400"/>
          </a:xfrm>
          <a:prstGeom prst="rect">
            <a:avLst/>
          </a:prstGeom>
        </p:spPr>
      </p:pic>
      <p:pic>
        <p:nvPicPr>
          <p:cNvPr id="17" name="Picture 16" descr="IntD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0"/>
            <a:ext cx="4635500" cy="246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50679" y="1371600"/>
            <a:ext cx="187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CPU (cores)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886200"/>
            <a:ext cx="146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Disk (TB)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72200" y="4572000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4419600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 PB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Frontier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NuComp</a:t>
            </a:r>
            <a:r>
              <a:rPr lang="en-US" dirty="0" smtClean="0"/>
              <a:t> forum to encourage planning and common approaches where possible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shared analysis facility where we can quickly and flexibly allocate computing to experiments</a:t>
            </a:r>
          </a:p>
          <a:p>
            <a:r>
              <a:rPr lang="en-US" dirty="0" smtClean="0"/>
              <a:t>Continue to work to “grid enable” the simulation and processing software</a:t>
            </a:r>
          </a:p>
          <a:p>
            <a:pPr lvl="1"/>
            <a:r>
              <a:rPr lang="en-US" dirty="0" smtClean="0"/>
              <a:t>Good success with MINOS, </a:t>
            </a:r>
            <a:r>
              <a:rPr lang="en-US" dirty="0" err="1" smtClean="0"/>
              <a:t>MINERvA</a:t>
            </a:r>
            <a:r>
              <a:rPr lang="en-US" dirty="0" smtClean="0"/>
              <a:t> and Mu2e</a:t>
            </a:r>
          </a:p>
          <a:p>
            <a:r>
              <a:rPr lang="en-US" dirty="0"/>
              <a:t>A</a:t>
            </a:r>
            <a:r>
              <a:rPr lang="en-US" dirty="0" smtClean="0"/>
              <a:t>ll experiments use shared storage services – for data and local disk – so we can allocate resources when needed</a:t>
            </a:r>
          </a:p>
          <a:p>
            <a:r>
              <a:rPr lang="en-US" dirty="0" smtClean="0"/>
              <a:t>Hired two associate scientists in the past year and reassigned another </a:t>
            </a:r>
            <a:r>
              <a:rPr lang="en-US" dirty="0" smtClean="0"/>
              <a:t>scientist.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Frontier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096000" cy="4724400"/>
          </a:xfrm>
        </p:spPr>
        <p:txBody>
          <a:bodyPr/>
          <a:lstStyle/>
          <a:p>
            <a:r>
              <a:rPr lang="en-US" dirty="0" smtClean="0"/>
              <a:t>Continue to curate data for SDSS </a:t>
            </a:r>
          </a:p>
          <a:p>
            <a:r>
              <a:rPr lang="en-US" dirty="0" smtClean="0"/>
              <a:t>Support data and processing for Auger, CDMS and COUPP </a:t>
            </a:r>
          </a:p>
          <a:p>
            <a:r>
              <a:rPr lang="en-US" dirty="0" smtClean="0"/>
              <a:t>Will maintain an archive copy of the DES data and provide modest analysis facilities for </a:t>
            </a:r>
            <a:r>
              <a:rPr lang="en-US" dirty="0" err="1" smtClean="0"/>
              <a:t>Fermilab</a:t>
            </a:r>
            <a:r>
              <a:rPr lang="en-US" dirty="0" smtClean="0"/>
              <a:t> DES scientists.</a:t>
            </a:r>
          </a:p>
          <a:p>
            <a:pPr lvl="1"/>
            <a:r>
              <a:rPr lang="en-US" dirty="0" smtClean="0"/>
              <a:t>Data management is an NCSA (NSF) responsibility</a:t>
            </a:r>
          </a:p>
          <a:p>
            <a:pPr lvl="1"/>
            <a:r>
              <a:rPr lang="en-US" dirty="0" smtClean="0"/>
              <a:t>We have the capability to provide computing should this become necessary </a:t>
            </a:r>
          </a:p>
          <a:p>
            <a:r>
              <a:rPr lang="en-US" dirty="0" smtClean="0"/>
              <a:t>DES use Open Science Grid resources opportunistically</a:t>
            </a:r>
          </a:p>
          <a:p>
            <a:r>
              <a:rPr lang="en-US" dirty="0" smtClean="0"/>
              <a:t>Future initiatives still in the planning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6756" y="228600"/>
            <a:ext cx="2817244" cy="21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76600" y="1853936"/>
            <a:ext cx="5956300" cy="5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60" tIns="50760" rIns="132120" bIns="50760" anchor="ctr">
            <a:spAutoFit/>
          </a:bodyPr>
          <a:lstStyle/>
          <a:p>
            <a:pPr marL="3651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36513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  <a:defRPr/>
            </a:pPr>
            <a:r>
              <a:rPr lang="en-GB" sz="2800" dirty="0" smtClean="0">
                <a:solidFill>
                  <a:srgbClr val="FFFFFF"/>
                </a:solidFill>
                <a:latin typeface="+mj-lt"/>
                <a:ea typeface="ヒラギノ角ゴ ProN W3" charset="0"/>
                <a:cs typeface="ヒラギノ角ゴ ProN W3" charset="0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+mj-lt"/>
                <a:ea typeface="ヒラギノ角ゴ ProN W3" charset="0"/>
                <a:cs typeface="ヒラギノ角ゴ ProN W3" charset="0"/>
              </a:rPr>
              <a:t>SDSS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50" y="3047999"/>
            <a:ext cx="2683949" cy="1523461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187700" y="4139936"/>
            <a:ext cx="5956300" cy="5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760" tIns="50760" rIns="132120" bIns="50760" anchor="ctr">
            <a:spAutoFit/>
          </a:bodyPr>
          <a:lstStyle/>
          <a:p>
            <a:pPr marL="3651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36513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  <a:defRPr/>
            </a:pPr>
            <a:r>
              <a:rPr lang="en-GB" sz="2800" dirty="0" smtClean="0">
                <a:solidFill>
                  <a:srgbClr val="FFFFFF"/>
                </a:solidFill>
                <a:latin typeface="+mj-lt"/>
                <a:ea typeface="ヒラギノ角ゴ ProN W3" charset="0"/>
                <a:cs typeface="ヒラギノ角ゴ ProN W3" charset="0"/>
              </a:rPr>
              <a:t> DES</a:t>
            </a:r>
            <a:endParaRPr lang="en-GB" sz="2800" dirty="0">
              <a:solidFill>
                <a:srgbClr val="FFFFFF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Strategies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33600" y="762000"/>
            <a:ext cx="3657600" cy="990600"/>
            <a:chOff x="41" y="-76"/>
            <a:chExt cx="2000" cy="739"/>
          </a:xfrm>
          <a:solidFill>
            <a:schemeClr val="bg2">
              <a:alpha val="79000"/>
            </a:schemeClr>
          </a:solidFill>
        </p:grpSpPr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933" y="-76"/>
              <a:ext cx="1108" cy="739"/>
            </a:xfrm>
            <a:custGeom>
              <a:avLst/>
              <a:gdLst/>
              <a:ahLst/>
              <a:cxnLst>
                <a:cxn ang="0">
                  <a:pos x="1966" y="7112"/>
                </a:cxn>
                <a:cxn ang="0">
                  <a:pos x="1965" y="7112"/>
                </a:cxn>
                <a:cxn ang="0">
                  <a:pos x="1935" y="6493"/>
                </a:cxn>
                <a:cxn ang="0">
                  <a:pos x="5307" y="1900"/>
                </a:cxn>
                <a:cxn ang="0">
                  <a:pos x="7012" y="2529"/>
                </a:cxn>
                <a:cxn ang="0">
                  <a:pos x="7012" y="2530"/>
                </a:cxn>
                <a:cxn ang="0">
                  <a:pos x="9364" y="602"/>
                </a:cxn>
                <a:cxn ang="0">
                  <a:pos x="11232" y="1645"/>
                </a:cxn>
                <a:cxn ang="0">
                  <a:pos x="11232" y="1645"/>
                </a:cxn>
                <a:cxn ang="0">
                  <a:pos x="13182" y="0"/>
                </a:cxn>
                <a:cxn ang="0">
                  <a:pos x="14915" y="1170"/>
                </a:cxn>
                <a:cxn ang="0">
                  <a:pos x="14915" y="1170"/>
                </a:cxn>
                <a:cxn ang="0">
                  <a:pos x="16765" y="5"/>
                </a:cxn>
                <a:cxn ang="0">
                  <a:pos x="19152" y="2716"/>
                </a:cxn>
                <a:cxn ang="0">
                  <a:pos x="19152" y="2717"/>
                </a:cxn>
                <a:cxn ang="0">
                  <a:pos x="21116" y="6224"/>
                </a:cxn>
                <a:cxn ang="0">
                  <a:pos x="20900" y="7657"/>
                </a:cxn>
                <a:cxn ang="0">
                  <a:pos x="20900" y="7656"/>
                </a:cxn>
                <a:cxn ang="0">
                  <a:pos x="21600" y="10464"/>
                </a:cxn>
                <a:cxn ang="0">
                  <a:pos x="18696" y="15025"/>
                </a:cxn>
                <a:cxn ang="0">
                  <a:pos x="18695" y="15025"/>
                </a:cxn>
                <a:cxn ang="0">
                  <a:pos x="15807" y="18926"/>
                </a:cxn>
                <a:cxn ang="0">
                  <a:pos x="14277" y="18329"/>
                </a:cxn>
                <a:cxn ang="0">
                  <a:pos x="14278" y="18329"/>
                </a:cxn>
                <a:cxn ang="0">
                  <a:pos x="11051" y="21600"/>
                </a:cxn>
                <a:cxn ang="0">
                  <a:pos x="8248" y="19553"/>
                </a:cxn>
                <a:cxn ang="0">
                  <a:pos x="8248" y="19554"/>
                </a:cxn>
                <a:cxn ang="0">
                  <a:pos x="6262" y="20307"/>
                </a:cxn>
                <a:cxn ang="0">
                  <a:pos x="2917" y="17657"/>
                </a:cxn>
                <a:cxn ang="0">
                  <a:pos x="2916" y="17657"/>
                </a:cxn>
                <a:cxn ang="0">
                  <a:pos x="2663" y="17678"/>
                </a:cxn>
                <a:cxn ang="0">
                  <a:pos x="486" y="14720"/>
                </a:cxn>
                <a:cxn ang="0">
                  <a:pos x="1073" y="12698"/>
                </a:cxn>
                <a:cxn ang="0">
                  <a:pos x="1074" y="12698"/>
                </a:cxn>
                <a:cxn ang="0">
                  <a:pos x="0" y="10135"/>
                </a:cxn>
                <a:cxn ang="0">
                  <a:pos x="1947" y="7179"/>
                </a:cxn>
                <a:cxn ang="0">
                  <a:pos x="1966" y="7112"/>
                </a:cxn>
                <a:cxn ang="0">
                  <a:pos x="1966" y="7112"/>
                </a:cxn>
              </a:cxnLst>
              <a:rect l="0" t="0" r="r" b="b"/>
              <a:pathLst>
                <a:path w="21600" h="21600">
                  <a:moveTo>
                    <a:pt x="1966" y="7112"/>
                  </a:moveTo>
                  <a:lnTo>
                    <a:pt x="1965" y="7112"/>
                  </a:lnTo>
                  <a:cubicBezTo>
                    <a:pt x="1945" y="6907"/>
                    <a:pt x="1935" y="6700"/>
                    <a:pt x="1935" y="6493"/>
                  </a:cubicBezTo>
                  <a:cubicBezTo>
                    <a:pt x="1935" y="3956"/>
                    <a:pt x="3444" y="1900"/>
                    <a:pt x="5307" y="1900"/>
                  </a:cubicBezTo>
                  <a:cubicBezTo>
                    <a:pt x="5906" y="1899"/>
                    <a:pt x="6494" y="2117"/>
                    <a:pt x="7012" y="2529"/>
                  </a:cubicBezTo>
                  <a:lnTo>
                    <a:pt x="7012" y="2530"/>
                  </a:lnTo>
                  <a:cubicBezTo>
                    <a:pt x="7474" y="1343"/>
                    <a:pt x="8378" y="601"/>
                    <a:pt x="9364" y="602"/>
                  </a:cubicBezTo>
                  <a:cubicBezTo>
                    <a:pt x="10062" y="602"/>
                    <a:pt x="10733" y="976"/>
                    <a:pt x="11232" y="1645"/>
                  </a:cubicBezTo>
                  <a:cubicBezTo>
                    <a:pt x="11600" y="637"/>
                    <a:pt x="12356" y="0"/>
                    <a:pt x="13182" y="0"/>
                  </a:cubicBezTo>
                  <a:cubicBezTo>
                    <a:pt x="13862" y="0"/>
                    <a:pt x="14503" y="433"/>
                    <a:pt x="14915" y="1170"/>
                  </a:cubicBezTo>
                  <a:cubicBezTo>
                    <a:pt x="15376" y="431"/>
                    <a:pt x="16052" y="4"/>
                    <a:pt x="16765" y="5"/>
                  </a:cubicBezTo>
                  <a:cubicBezTo>
                    <a:pt x="17939" y="5"/>
                    <a:pt x="18944" y="1147"/>
                    <a:pt x="19152" y="2716"/>
                  </a:cubicBezTo>
                  <a:lnTo>
                    <a:pt x="19152" y="2717"/>
                  </a:lnTo>
                  <a:cubicBezTo>
                    <a:pt x="20311" y="3148"/>
                    <a:pt x="21116" y="4585"/>
                    <a:pt x="21116" y="6224"/>
                  </a:cubicBezTo>
                  <a:cubicBezTo>
                    <a:pt x="21116" y="6717"/>
                    <a:pt x="21042" y="7204"/>
                    <a:pt x="20900" y="7657"/>
                  </a:cubicBezTo>
                  <a:lnTo>
                    <a:pt x="20900" y="7656"/>
                  </a:lnTo>
                  <a:cubicBezTo>
                    <a:pt x="21354" y="8461"/>
                    <a:pt x="21600" y="9448"/>
                    <a:pt x="21600" y="10464"/>
                  </a:cubicBezTo>
                  <a:cubicBezTo>
                    <a:pt x="21600" y="12756"/>
                    <a:pt x="20362" y="14700"/>
                    <a:pt x="18696" y="15025"/>
                  </a:cubicBezTo>
                  <a:lnTo>
                    <a:pt x="18695" y="15025"/>
                  </a:lnTo>
                  <a:cubicBezTo>
                    <a:pt x="18683" y="17184"/>
                    <a:pt x="17393" y="18925"/>
                    <a:pt x="15807" y="18926"/>
                  </a:cubicBezTo>
                  <a:cubicBezTo>
                    <a:pt x="15266" y="18926"/>
                    <a:pt x="14736" y="18719"/>
                    <a:pt x="14277" y="18329"/>
                  </a:cubicBezTo>
                  <a:lnTo>
                    <a:pt x="14278" y="18329"/>
                  </a:lnTo>
                  <a:cubicBezTo>
                    <a:pt x="13847" y="20271"/>
                    <a:pt x="12536" y="21600"/>
                    <a:pt x="11051" y="21600"/>
                  </a:cubicBezTo>
                  <a:cubicBezTo>
                    <a:pt x="9925" y="21600"/>
                    <a:pt x="8873" y="20832"/>
                    <a:pt x="8248" y="19553"/>
                  </a:cubicBezTo>
                  <a:lnTo>
                    <a:pt x="8248" y="19554"/>
                  </a:lnTo>
                  <a:cubicBezTo>
                    <a:pt x="7648" y="20047"/>
                    <a:pt x="6961" y="20307"/>
                    <a:pt x="6262" y="20307"/>
                  </a:cubicBezTo>
                  <a:cubicBezTo>
                    <a:pt x="4880" y="20307"/>
                    <a:pt x="3604" y="19296"/>
                    <a:pt x="2917" y="17657"/>
                  </a:cubicBezTo>
                  <a:lnTo>
                    <a:pt x="2916" y="17657"/>
                  </a:lnTo>
                  <a:cubicBezTo>
                    <a:pt x="2832" y="17671"/>
                    <a:pt x="2747" y="17677"/>
                    <a:pt x="2663" y="17678"/>
                  </a:cubicBezTo>
                  <a:cubicBezTo>
                    <a:pt x="1461" y="17678"/>
                    <a:pt x="486" y="16353"/>
                    <a:pt x="486" y="14720"/>
                  </a:cubicBezTo>
                  <a:cubicBezTo>
                    <a:pt x="485" y="13969"/>
                    <a:pt x="696" y="13246"/>
                    <a:pt x="1073" y="12698"/>
                  </a:cubicBezTo>
                  <a:lnTo>
                    <a:pt x="1074" y="12698"/>
                  </a:lnTo>
                  <a:cubicBezTo>
                    <a:pt x="408" y="12165"/>
                    <a:pt x="0" y="11189"/>
                    <a:pt x="0" y="10135"/>
                  </a:cubicBezTo>
                  <a:cubicBezTo>
                    <a:pt x="0" y="8611"/>
                    <a:pt x="841" y="7335"/>
                    <a:pt x="1947" y="7179"/>
                  </a:cubicBezTo>
                  <a:lnTo>
                    <a:pt x="1966" y="7112"/>
                  </a:lnTo>
                  <a:close/>
                  <a:moveTo>
                    <a:pt x="1966" y="7112"/>
                  </a:move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41" y="28"/>
              <a:ext cx="753" cy="47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lnTo>
                    <a:pt x="1380" y="14010"/>
                  </a:lnTo>
                  <a:cubicBezTo>
                    <a:pt x="1319" y="14017"/>
                    <a:pt x="1258" y="14020"/>
                    <a:pt x="1197" y="14021"/>
                  </a:cubicBezTo>
                  <a:cubicBezTo>
                    <a:pt x="776" y="14021"/>
                    <a:pt x="363" y="13855"/>
                    <a:pt x="0" y="13541"/>
                  </a:cubicBezTo>
                  <a:moveTo>
                    <a:pt x="2598" y="19137"/>
                  </a:moveTo>
                  <a:lnTo>
                    <a:pt x="2598" y="19136"/>
                  </a:lnTo>
                  <a:cubicBezTo>
                    <a:pt x="2404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2" y="19050"/>
                  </a:moveTo>
                  <a:lnTo>
                    <a:pt x="14531" y="19049"/>
                  </a:ln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lnTo>
                    <a:pt x="17420" y="12116"/>
                  </a:lnTo>
                  <a:cubicBezTo>
                    <a:pt x="18505" y="12890"/>
                    <a:pt x="19193" y="14504"/>
                    <a:pt x="19193" y="16273"/>
                  </a:cubicBezTo>
                  <a:cubicBezTo>
                    <a:pt x="19193" y="16286"/>
                    <a:pt x="19192" y="16298"/>
                    <a:pt x="19192" y="16310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3"/>
                  </a:lnTo>
                  <a:cubicBezTo>
                    <a:pt x="19735" y="2040"/>
                    <a:pt x="19749" y="2270"/>
                    <a:pt x="19749" y="2501"/>
                  </a:cubicBezTo>
                  <a:cubicBezTo>
                    <a:pt x="19749" y="2519"/>
                    <a:pt x="19748" y="2538"/>
                    <a:pt x="19748" y="2557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8"/>
                  </a:ln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4"/>
                  </a:lnTo>
                  <a:cubicBezTo>
                    <a:pt x="1016" y="7631"/>
                    <a:pt x="974" y="7353"/>
                    <a:pt x="948" y="7070"/>
                  </a:cubicBez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1" name="Freeform 31"/>
          <p:cNvSpPr>
            <a:spLocks/>
          </p:cNvSpPr>
          <p:nvPr/>
        </p:nvSpPr>
        <p:spPr bwMode="auto">
          <a:xfrm>
            <a:off x="1795424" y="1659502"/>
            <a:ext cx="6205576" cy="4495284"/>
          </a:xfrm>
          <a:custGeom>
            <a:avLst/>
            <a:gdLst/>
            <a:ahLst/>
            <a:cxnLst>
              <a:cxn ang="0">
                <a:pos x="1966" y="7112"/>
              </a:cxn>
              <a:cxn ang="0">
                <a:pos x="1965" y="7112"/>
              </a:cxn>
              <a:cxn ang="0">
                <a:pos x="1935" y="6493"/>
              </a:cxn>
              <a:cxn ang="0">
                <a:pos x="5307" y="1900"/>
              </a:cxn>
              <a:cxn ang="0">
                <a:pos x="7012" y="2529"/>
              </a:cxn>
              <a:cxn ang="0">
                <a:pos x="7012" y="2530"/>
              </a:cxn>
              <a:cxn ang="0">
                <a:pos x="9364" y="602"/>
              </a:cxn>
              <a:cxn ang="0">
                <a:pos x="11232" y="1645"/>
              </a:cxn>
              <a:cxn ang="0">
                <a:pos x="11232" y="1645"/>
              </a:cxn>
              <a:cxn ang="0">
                <a:pos x="13182" y="0"/>
              </a:cxn>
              <a:cxn ang="0">
                <a:pos x="14915" y="1170"/>
              </a:cxn>
              <a:cxn ang="0">
                <a:pos x="14915" y="1170"/>
              </a:cxn>
              <a:cxn ang="0">
                <a:pos x="16765" y="5"/>
              </a:cxn>
              <a:cxn ang="0">
                <a:pos x="19152" y="2716"/>
              </a:cxn>
              <a:cxn ang="0">
                <a:pos x="19152" y="2717"/>
              </a:cxn>
              <a:cxn ang="0">
                <a:pos x="21116" y="6224"/>
              </a:cxn>
              <a:cxn ang="0">
                <a:pos x="20900" y="7657"/>
              </a:cxn>
              <a:cxn ang="0">
                <a:pos x="20900" y="7656"/>
              </a:cxn>
              <a:cxn ang="0">
                <a:pos x="21600" y="10464"/>
              </a:cxn>
              <a:cxn ang="0">
                <a:pos x="18696" y="15025"/>
              </a:cxn>
              <a:cxn ang="0">
                <a:pos x="18695" y="15025"/>
              </a:cxn>
              <a:cxn ang="0">
                <a:pos x="15807" y="18926"/>
              </a:cxn>
              <a:cxn ang="0">
                <a:pos x="14277" y="18329"/>
              </a:cxn>
              <a:cxn ang="0">
                <a:pos x="14278" y="18329"/>
              </a:cxn>
              <a:cxn ang="0">
                <a:pos x="11051" y="21600"/>
              </a:cxn>
              <a:cxn ang="0">
                <a:pos x="8248" y="19553"/>
              </a:cxn>
              <a:cxn ang="0">
                <a:pos x="8248" y="19554"/>
              </a:cxn>
              <a:cxn ang="0">
                <a:pos x="6262" y="20307"/>
              </a:cxn>
              <a:cxn ang="0">
                <a:pos x="2917" y="17657"/>
              </a:cxn>
              <a:cxn ang="0">
                <a:pos x="2916" y="17657"/>
              </a:cxn>
              <a:cxn ang="0">
                <a:pos x="2663" y="17678"/>
              </a:cxn>
              <a:cxn ang="0">
                <a:pos x="486" y="14720"/>
              </a:cxn>
              <a:cxn ang="0">
                <a:pos x="1073" y="12698"/>
              </a:cxn>
              <a:cxn ang="0">
                <a:pos x="1074" y="12698"/>
              </a:cxn>
              <a:cxn ang="0">
                <a:pos x="0" y="10135"/>
              </a:cxn>
              <a:cxn ang="0">
                <a:pos x="1947" y="7179"/>
              </a:cxn>
              <a:cxn ang="0">
                <a:pos x="1966" y="7112"/>
              </a:cxn>
              <a:cxn ang="0">
                <a:pos x="1966" y="7112"/>
              </a:cxn>
            </a:cxnLst>
            <a:rect l="0" t="0" r="r" b="b"/>
            <a:pathLst>
              <a:path w="21600" h="21600">
                <a:moveTo>
                  <a:pt x="1966" y="7112"/>
                </a:moveTo>
                <a:lnTo>
                  <a:pt x="1965" y="7112"/>
                </a:lnTo>
                <a:cubicBezTo>
                  <a:pt x="1945" y="6907"/>
                  <a:pt x="1935" y="6700"/>
                  <a:pt x="1935" y="6493"/>
                </a:cubicBezTo>
                <a:cubicBezTo>
                  <a:pt x="1935" y="3956"/>
                  <a:pt x="3444" y="1900"/>
                  <a:pt x="5307" y="1900"/>
                </a:cubicBezTo>
                <a:cubicBezTo>
                  <a:pt x="5906" y="1899"/>
                  <a:pt x="6494" y="2117"/>
                  <a:pt x="7012" y="2529"/>
                </a:cubicBezTo>
                <a:lnTo>
                  <a:pt x="7012" y="2530"/>
                </a:lnTo>
                <a:cubicBezTo>
                  <a:pt x="7474" y="1343"/>
                  <a:pt x="8378" y="601"/>
                  <a:pt x="9364" y="602"/>
                </a:cubicBezTo>
                <a:cubicBezTo>
                  <a:pt x="10062" y="602"/>
                  <a:pt x="10733" y="976"/>
                  <a:pt x="11232" y="1645"/>
                </a:cubicBezTo>
                <a:cubicBezTo>
                  <a:pt x="11600" y="637"/>
                  <a:pt x="12356" y="0"/>
                  <a:pt x="13182" y="0"/>
                </a:cubicBezTo>
                <a:cubicBezTo>
                  <a:pt x="13862" y="0"/>
                  <a:pt x="14503" y="433"/>
                  <a:pt x="14915" y="1170"/>
                </a:cubicBezTo>
                <a:cubicBezTo>
                  <a:pt x="15376" y="431"/>
                  <a:pt x="16052" y="4"/>
                  <a:pt x="16765" y="5"/>
                </a:cubicBezTo>
                <a:cubicBezTo>
                  <a:pt x="17939" y="5"/>
                  <a:pt x="18944" y="1147"/>
                  <a:pt x="19152" y="2716"/>
                </a:cubicBezTo>
                <a:lnTo>
                  <a:pt x="19152" y="2717"/>
                </a:lnTo>
                <a:cubicBezTo>
                  <a:pt x="20311" y="3148"/>
                  <a:pt x="21116" y="4585"/>
                  <a:pt x="21116" y="6224"/>
                </a:cubicBezTo>
                <a:cubicBezTo>
                  <a:pt x="21116" y="6717"/>
                  <a:pt x="21042" y="7204"/>
                  <a:pt x="20900" y="7657"/>
                </a:cubicBezTo>
                <a:lnTo>
                  <a:pt x="20900" y="7656"/>
                </a:lnTo>
                <a:cubicBezTo>
                  <a:pt x="21354" y="8461"/>
                  <a:pt x="21600" y="9448"/>
                  <a:pt x="21600" y="10464"/>
                </a:cubicBezTo>
                <a:cubicBezTo>
                  <a:pt x="21600" y="12756"/>
                  <a:pt x="20362" y="14700"/>
                  <a:pt x="18696" y="15025"/>
                </a:cubicBezTo>
                <a:lnTo>
                  <a:pt x="18695" y="15025"/>
                </a:lnTo>
                <a:cubicBezTo>
                  <a:pt x="18683" y="17184"/>
                  <a:pt x="17393" y="18925"/>
                  <a:pt x="15807" y="18926"/>
                </a:cubicBezTo>
                <a:cubicBezTo>
                  <a:pt x="15266" y="18926"/>
                  <a:pt x="14736" y="18719"/>
                  <a:pt x="14277" y="18329"/>
                </a:cubicBezTo>
                <a:lnTo>
                  <a:pt x="14278" y="18329"/>
                </a:lnTo>
                <a:cubicBezTo>
                  <a:pt x="13847" y="20271"/>
                  <a:pt x="12536" y="21600"/>
                  <a:pt x="11051" y="21600"/>
                </a:cubicBezTo>
                <a:cubicBezTo>
                  <a:pt x="9925" y="21600"/>
                  <a:pt x="8873" y="20832"/>
                  <a:pt x="8248" y="19553"/>
                </a:cubicBezTo>
                <a:lnTo>
                  <a:pt x="8248" y="19554"/>
                </a:lnTo>
                <a:cubicBezTo>
                  <a:pt x="7648" y="20047"/>
                  <a:pt x="6961" y="20307"/>
                  <a:pt x="6262" y="20307"/>
                </a:cubicBezTo>
                <a:cubicBezTo>
                  <a:pt x="4880" y="20307"/>
                  <a:pt x="3604" y="19296"/>
                  <a:pt x="2917" y="17657"/>
                </a:cubicBezTo>
                <a:lnTo>
                  <a:pt x="2916" y="17657"/>
                </a:lnTo>
                <a:cubicBezTo>
                  <a:pt x="2832" y="17671"/>
                  <a:pt x="2747" y="17677"/>
                  <a:pt x="2663" y="17678"/>
                </a:cubicBezTo>
                <a:cubicBezTo>
                  <a:pt x="1461" y="17678"/>
                  <a:pt x="486" y="16353"/>
                  <a:pt x="486" y="14720"/>
                </a:cubicBezTo>
                <a:cubicBezTo>
                  <a:pt x="485" y="13969"/>
                  <a:pt x="696" y="13246"/>
                  <a:pt x="1073" y="12698"/>
                </a:cubicBezTo>
                <a:lnTo>
                  <a:pt x="1074" y="12698"/>
                </a:lnTo>
                <a:cubicBezTo>
                  <a:pt x="408" y="12165"/>
                  <a:pt x="0" y="11189"/>
                  <a:pt x="0" y="10135"/>
                </a:cubicBezTo>
                <a:cubicBezTo>
                  <a:pt x="0" y="8611"/>
                  <a:pt x="841" y="7335"/>
                  <a:pt x="1947" y="7179"/>
                </a:cubicBezTo>
                <a:lnTo>
                  <a:pt x="1966" y="7112"/>
                </a:lnTo>
                <a:close/>
                <a:moveTo>
                  <a:pt x="1966" y="7112"/>
                </a:moveTo>
              </a:path>
            </a:pathLst>
          </a:custGeom>
          <a:solidFill>
            <a:srgbClr val="F2E2AB">
              <a:alpha val="79000"/>
            </a:srgbClr>
          </a:solidFill>
          <a:ln w="9525" cap="flat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+mn-lt"/>
            </a:endParaRP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title"/>
          </p:nvPr>
        </p:nvSpPr>
        <p:spPr>
          <a:xfrm>
            <a:off x="600891" y="-123375"/>
            <a:ext cx="7814447" cy="1143000"/>
          </a:xfrm>
          <a:ln/>
        </p:spPr>
        <p:txBody>
          <a:bodyPr lIns="38100" tIns="38100" rIns="78740" bIns="38100">
            <a:noAutofit/>
          </a:bodyPr>
          <a:lstStyle/>
          <a:p>
            <a:pPr marL="1588"/>
            <a:r>
              <a:rPr lang="en-US" sz="3600" dirty="0" smtClean="0"/>
              <a:t>Sharing via the Grid  – </a:t>
            </a:r>
            <a:r>
              <a:rPr lang="en-US" sz="3600" dirty="0" err="1" smtClean="0"/>
              <a:t>FermiGrid</a:t>
            </a:r>
            <a:endParaRPr lang="en-US" sz="3600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340" name="AutoShape 28"/>
          <p:cNvSpPr>
            <a:spLocks/>
          </p:cNvSpPr>
          <p:nvPr/>
        </p:nvSpPr>
        <p:spPr bwMode="auto">
          <a:xfrm>
            <a:off x="4071371" y="774516"/>
            <a:ext cx="1719829" cy="76020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380" y="14010"/>
                </a:moveTo>
                <a:lnTo>
                  <a:pt x="1380" y="14010"/>
                </a:lnTo>
                <a:cubicBezTo>
                  <a:pt x="1319" y="14017"/>
                  <a:pt x="1258" y="14020"/>
                  <a:pt x="1197" y="14021"/>
                </a:cubicBezTo>
                <a:cubicBezTo>
                  <a:pt x="776" y="14021"/>
                  <a:pt x="363" y="13855"/>
                  <a:pt x="0" y="13541"/>
                </a:cubicBezTo>
                <a:moveTo>
                  <a:pt x="2598" y="19137"/>
                </a:moveTo>
                <a:lnTo>
                  <a:pt x="2598" y="19136"/>
                </a:lnTo>
                <a:cubicBezTo>
                  <a:pt x="2404" y="19250"/>
                  <a:pt x="2202" y="19325"/>
                  <a:pt x="1994" y="19361"/>
                </a:cubicBezTo>
                <a:moveTo>
                  <a:pt x="7802" y="21600"/>
                </a:moveTo>
                <a:lnTo>
                  <a:pt x="7802" y="21600"/>
                </a:lnTo>
                <a:cubicBezTo>
                  <a:pt x="7656" y="21279"/>
                  <a:pt x="7534" y="20936"/>
                  <a:pt x="7438" y="20577"/>
                </a:cubicBezTo>
                <a:moveTo>
                  <a:pt x="14532" y="19050"/>
                </a:moveTo>
                <a:lnTo>
                  <a:pt x="14531" y="19049"/>
                </a:lnTo>
                <a:cubicBezTo>
                  <a:pt x="14510" y="19430"/>
                  <a:pt x="14461" y="19806"/>
                  <a:pt x="14386" y="20172"/>
                </a:cubicBezTo>
                <a:moveTo>
                  <a:pt x="17421" y="12116"/>
                </a:moveTo>
                <a:lnTo>
                  <a:pt x="17420" y="12116"/>
                </a:lnTo>
                <a:cubicBezTo>
                  <a:pt x="18505" y="12890"/>
                  <a:pt x="19193" y="14504"/>
                  <a:pt x="19193" y="16273"/>
                </a:cubicBezTo>
                <a:cubicBezTo>
                  <a:pt x="19193" y="16286"/>
                  <a:pt x="19192" y="16298"/>
                  <a:pt x="19192" y="16310"/>
                </a:cubicBezTo>
                <a:moveTo>
                  <a:pt x="21600" y="7649"/>
                </a:moveTo>
                <a:lnTo>
                  <a:pt x="21600" y="7649"/>
                </a:lnTo>
                <a:cubicBezTo>
                  <a:pt x="21423" y="8256"/>
                  <a:pt x="21153" y="8794"/>
                  <a:pt x="20811" y="9222"/>
                </a:cubicBezTo>
                <a:moveTo>
                  <a:pt x="19707" y="1814"/>
                </a:moveTo>
                <a:lnTo>
                  <a:pt x="19707" y="1813"/>
                </a:lnTo>
                <a:cubicBezTo>
                  <a:pt x="19735" y="2040"/>
                  <a:pt x="19749" y="2270"/>
                  <a:pt x="19749" y="2501"/>
                </a:cubicBezTo>
                <a:cubicBezTo>
                  <a:pt x="19749" y="2519"/>
                  <a:pt x="19748" y="2538"/>
                  <a:pt x="19748" y="2557"/>
                </a:cubicBezTo>
                <a:moveTo>
                  <a:pt x="14668" y="947"/>
                </a:moveTo>
                <a:lnTo>
                  <a:pt x="14668" y="947"/>
                </a:lnTo>
                <a:cubicBezTo>
                  <a:pt x="14771" y="605"/>
                  <a:pt x="14907" y="286"/>
                  <a:pt x="15073" y="0"/>
                </a:cubicBezTo>
                <a:moveTo>
                  <a:pt x="10888" y="1399"/>
                </a:moveTo>
                <a:lnTo>
                  <a:pt x="10888" y="1398"/>
                </a:lnTo>
                <a:cubicBezTo>
                  <a:pt x="10930" y="1116"/>
                  <a:pt x="10996" y="841"/>
                  <a:pt x="11084" y="582"/>
                </a:cubicBezTo>
                <a:moveTo>
                  <a:pt x="6452" y="1676"/>
                </a:moveTo>
                <a:lnTo>
                  <a:pt x="6452" y="1676"/>
                </a:lnTo>
                <a:cubicBezTo>
                  <a:pt x="6709" y="1897"/>
                  <a:pt x="6947" y="2163"/>
                  <a:pt x="7160" y="2469"/>
                </a:cubicBezTo>
                <a:moveTo>
                  <a:pt x="1072" y="7905"/>
                </a:moveTo>
                <a:lnTo>
                  <a:pt x="1072" y="7904"/>
                </a:lnTo>
                <a:cubicBezTo>
                  <a:pt x="1016" y="7631"/>
                  <a:pt x="974" y="7353"/>
                  <a:pt x="948" y="7070"/>
                </a:cubicBezTo>
              </a:path>
            </a:pathLst>
          </a:custGeom>
          <a:solidFill>
            <a:srgbClr val="D28E11"/>
          </a:solidFill>
          <a:ln w="9525" cap="flat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638800" y="685800"/>
            <a:ext cx="3505200" cy="1174750"/>
            <a:chOff x="41" y="-76"/>
            <a:chExt cx="2000" cy="739"/>
          </a:xfrm>
          <a:solidFill>
            <a:schemeClr val="bg2">
              <a:alpha val="50000"/>
            </a:schemeClr>
          </a:solidFill>
        </p:grpSpPr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933" y="-76"/>
              <a:ext cx="1108" cy="739"/>
            </a:xfrm>
            <a:custGeom>
              <a:avLst/>
              <a:gdLst/>
              <a:ahLst/>
              <a:cxnLst>
                <a:cxn ang="0">
                  <a:pos x="1966" y="7112"/>
                </a:cxn>
                <a:cxn ang="0">
                  <a:pos x="1965" y="7112"/>
                </a:cxn>
                <a:cxn ang="0">
                  <a:pos x="1935" y="6493"/>
                </a:cxn>
                <a:cxn ang="0">
                  <a:pos x="5307" y="1900"/>
                </a:cxn>
                <a:cxn ang="0">
                  <a:pos x="7012" y="2529"/>
                </a:cxn>
                <a:cxn ang="0">
                  <a:pos x="7012" y="2530"/>
                </a:cxn>
                <a:cxn ang="0">
                  <a:pos x="9364" y="602"/>
                </a:cxn>
                <a:cxn ang="0">
                  <a:pos x="11232" y="1645"/>
                </a:cxn>
                <a:cxn ang="0">
                  <a:pos x="11232" y="1645"/>
                </a:cxn>
                <a:cxn ang="0">
                  <a:pos x="13182" y="0"/>
                </a:cxn>
                <a:cxn ang="0">
                  <a:pos x="14915" y="1170"/>
                </a:cxn>
                <a:cxn ang="0">
                  <a:pos x="14915" y="1170"/>
                </a:cxn>
                <a:cxn ang="0">
                  <a:pos x="16765" y="5"/>
                </a:cxn>
                <a:cxn ang="0">
                  <a:pos x="19152" y="2716"/>
                </a:cxn>
                <a:cxn ang="0">
                  <a:pos x="19152" y="2717"/>
                </a:cxn>
                <a:cxn ang="0">
                  <a:pos x="21116" y="6224"/>
                </a:cxn>
                <a:cxn ang="0">
                  <a:pos x="20900" y="7657"/>
                </a:cxn>
                <a:cxn ang="0">
                  <a:pos x="20900" y="7656"/>
                </a:cxn>
                <a:cxn ang="0">
                  <a:pos x="21600" y="10464"/>
                </a:cxn>
                <a:cxn ang="0">
                  <a:pos x="18696" y="15025"/>
                </a:cxn>
                <a:cxn ang="0">
                  <a:pos x="18695" y="15025"/>
                </a:cxn>
                <a:cxn ang="0">
                  <a:pos x="15807" y="18926"/>
                </a:cxn>
                <a:cxn ang="0">
                  <a:pos x="14277" y="18329"/>
                </a:cxn>
                <a:cxn ang="0">
                  <a:pos x="14278" y="18329"/>
                </a:cxn>
                <a:cxn ang="0">
                  <a:pos x="11051" y="21600"/>
                </a:cxn>
                <a:cxn ang="0">
                  <a:pos x="8248" y="19553"/>
                </a:cxn>
                <a:cxn ang="0">
                  <a:pos x="8248" y="19554"/>
                </a:cxn>
                <a:cxn ang="0">
                  <a:pos x="6262" y="20307"/>
                </a:cxn>
                <a:cxn ang="0">
                  <a:pos x="2917" y="17657"/>
                </a:cxn>
                <a:cxn ang="0">
                  <a:pos x="2916" y="17657"/>
                </a:cxn>
                <a:cxn ang="0">
                  <a:pos x="2663" y="17678"/>
                </a:cxn>
                <a:cxn ang="0">
                  <a:pos x="486" y="14720"/>
                </a:cxn>
                <a:cxn ang="0">
                  <a:pos x="1073" y="12698"/>
                </a:cxn>
                <a:cxn ang="0">
                  <a:pos x="1074" y="12698"/>
                </a:cxn>
                <a:cxn ang="0">
                  <a:pos x="0" y="10135"/>
                </a:cxn>
                <a:cxn ang="0">
                  <a:pos x="1947" y="7179"/>
                </a:cxn>
                <a:cxn ang="0">
                  <a:pos x="1966" y="7112"/>
                </a:cxn>
                <a:cxn ang="0">
                  <a:pos x="1966" y="7112"/>
                </a:cxn>
              </a:cxnLst>
              <a:rect l="0" t="0" r="r" b="b"/>
              <a:pathLst>
                <a:path w="21600" h="21600">
                  <a:moveTo>
                    <a:pt x="1966" y="7112"/>
                  </a:moveTo>
                  <a:lnTo>
                    <a:pt x="1965" y="7112"/>
                  </a:lnTo>
                  <a:cubicBezTo>
                    <a:pt x="1945" y="6907"/>
                    <a:pt x="1935" y="6700"/>
                    <a:pt x="1935" y="6493"/>
                  </a:cubicBezTo>
                  <a:cubicBezTo>
                    <a:pt x="1935" y="3956"/>
                    <a:pt x="3444" y="1900"/>
                    <a:pt x="5307" y="1900"/>
                  </a:cubicBezTo>
                  <a:cubicBezTo>
                    <a:pt x="5906" y="1899"/>
                    <a:pt x="6494" y="2117"/>
                    <a:pt x="7012" y="2529"/>
                  </a:cubicBezTo>
                  <a:lnTo>
                    <a:pt x="7012" y="2530"/>
                  </a:lnTo>
                  <a:cubicBezTo>
                    <a:pt x="7474" y="1343"/>
                    <a:pt x="8378" y="601"/>
                    <a:pt x="9364" y="602"/>
                  </a:cubicBezTo>
                  <a:cubicBezTo>
                    <a:pt x="10062" y="602"/>
                    <a:pt x="10733" y="976"/>
                    <a:pt x="11232" y="1645"/>
                  </a:cubicBezTo>
                  <a:cubicBezTo>
                    <a:pt x="11600" y="637"/>
                    <a:pt x="12356" y="0"/>
                    <a:pt x="13182" y="0"/>
                  </a:cubicBezTo>
                  <a:cubicBezTo>
                    <a:pt x="13862" y="0"/>
                    <a:pt x="14503" y="433"/>
                    <a:pt x="14915" y="1170"/>
                  </a:cubicBezTo>
                  <a:cubicBezTo>
                    <a:pt x="15376" y="431"/>
                    <a:pt x="16052" y="4"/>
                    <a:pt x="16765" y="5"/>
                  </a:cubicBezTo>
                  <a:cubicBezTo>
                    <a:pt x="17939" y="5"/>
                    <a:pt x="18944" y="1147"/>
                    <a:pt x="19152" y="2716"/>
                  </a:cubicBezTo>
                  <a:lnTo>
                    <a:pt x="19152" y="2717"/>
                  </a:lnTo>
                  <a:cubicBezTo>
                    <a:pt x="20311" y="3148"/>
                    <a:pt x="21116" y="4585"/>
                    <a:pt x="21116" y="6224"/>
                  </a:cubicBezTo>
                  <a:cubicBezTo>
                    <a:pt x="21116" y="6717"/>
                    <a:pt x="21042" y="7204"/>
                    <a:pt x="20900" y="7657"/>
                  </a:cubicBezTo>
                  <a:lnTo>
                    <a:pt x="20900" y="7656"/>
                  </a:lnTo>
                  <a:cubicBezTo>
                    <a:pt x="21354" y="8461"/>
                    <a:pt x="21600" y="9448"/>
                    <a:pt x="21600" y="10464"/>
                  </a:cubicBezTo>
                  <a:cubicBezTo>
                    <a:pt x="21600" y="12756"/>
                    <a:pt x="20362" y="14700"/>
                    <a:pt x="18696" y="15025"/>
                  </a:cubicBezTo>
                  <a:lnTo>
                    <a:pt x="18695" y="15025"/>
                  </a:lnTo>
                  <a:cubicBezTo>
                    <a:pt x="18683" y="17184"/>
                    <a:pt x="17393" y="18925"/>
                    <a:pt x="15807" y="18926"/>
                  </a:cubicBezTo>
                  <a:cubicBezTo>
                    <a:pt x="15266" y="18926"/>
                    <a:pt x="14736" y="18719"/>
                    <a:pt x="14277" y="18329"/>
                  </a:cubicBezTo>
                  <a:lnTo>
                    <a:pt x="14278" y="18329"/>
                  </a:lnTo>
                  <a:cubicBezTo>
                    <a:pt x="13847" y="20271"/>
                    <a:pt x="12536" y="21600"/>
                    <a:pt x="11051" y="21600"/>
                  </a:cubicBezTo>
                  <a:cubicBezTo>
                    <a:pt x="9925" y="21600"/>
                    <a:pt x="8873" y="20832"/>
                    <a:pt x="8248" y="19553"/>
                  </a:cubicBezTo>
                  <a:lnTo>
                    <a:pt x="8248" y="19554"/>
                  </a:lnTo>
                  <a:cubicBezTo>
                    <a:pt x="7648" y="20047"/>
                    <a:pt x="6961" y="20307"/>
                    <a:pt x="6262" y="20307"/>
                  </a:cubicBezTo>
                  <a:cubicBezTo>
                    <a:pt x="4880" y="20307"/>
                    <a:pt x="3604" y="19296"/>
                    <a:pt x="2917" y="17657"/>
                  </a:cubicBezTo>
                  <a:lnTo>
                    <a:pt x="2916" y="17657"/>
                  </a:lnTo>
                  <a:cubicBezTo>
                    <a:pt x="2832" y="17671"/>
                    <a:pt x="2747" y="17677"/>
                    <a:pt x="2663" y="17678"/>
                  </a:cubicBezTo>
                  <a:cubicBezTo>
                    <a:pt x="1461" y="17678"/>
                    <a:pt x="486" y="16353"/>
                    <a:pt x="486" y="14720"/>
                  </a:cubicBezTo>
                  <a:cubicBezTo>
                    <a:pt x="485" y="13969"/>
                    <a:pt x="696" y="13246"/>
                    <a:pt x="1073" y="12698"/>
                  </a:cubicBezTo>
                  <a:lnTo>
                    <a:pt x="1074" y="12698"/>
                  </a:lnTo>
                  <a:cubicBezTo>
                    <a:pt x="408" y="12165"/>
                    <a:pt x="0" y="11189"/>
                    <a:pt x="0" y="10135"/>
                  </a:cubicBezTo>
                  <a:cubicBezTo>
                    <a:pt x="0" y="8611"/>
                    <a:pt x="841" y="7335"/>
                    <a:pt x="1947" y="7179"/>
                  </a:cubicBezTo>
                  <a:lnTo>
                    <a:pt x="1966" y="7112"/>
                  </a:lnTo>
                  <a:close/>
                  <a:moveTo>
                    <a:pt x="1966" y="7112"/>
                  </a:move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44" name="AutoShape 32"/>
            <p:cNvSpPr>
              <a:spLocks/>
            </p:cNvSpPr>
            <p:nvPr/>
          </p:nvSpPr>
          <p:spPr bwMode="auto">
            <a:xfrm>
              <a:off x="41" y="28"/>
              <a:ext cx="753" cy="47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lnTo>
                    <a:pt x="1380" y="14010"/>
                  </a:lnTo>
                  <a:cubicBezTo>
                    <a:pt x="1319" y="14017"/>
                    <a:pt x="1258" y="14020"/>
                    <a:pt x="1197" y="14021"/>
                  </a:cubicBezTo>
                  <a:cubicBezTo>
                    <a:pt x="776" y="14021"/>
                    <a:pt x="363" y="13855"/>
                    <a:pt x="0" y="13541"/>
                  </a:cubicBezTo>
                  <a:moveTo>
                    <a:pt x="2598" y="19137"/>
                  </a:moveTo>
                  <a:lnTo>
                    <a:pt x="2598" y="19136"/>
                  </a:lnTo>
                  <a:cubicBezTo>
                    <a:pt x="2404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2" y="19050"/>
                  </a:moveTo>
                  <a:lnTo>
                    <a:pt x="14531" y="19049"/>
                  </a:ln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lnTo>
                    <a:pt x="17420" y="12116"/>
                  </a:lnTo>
                  <a:cubicBezTo>
                    <a:pt x="18505" y="12890"/>
                    <a:pt x="19193" y="14504"/>
                    <a:pt x="19193" y="16273"/>
                  </a:cubicBezTo>
                  <a:cubicBezTo>
                    <a:pt x="19193" y="16286"/>
                    <a:pt x="19192" y="16298"/>
                    <a:pt x="19192" y="16310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3"/>
                  </a:lnTo>
                  <a:cubicBezTo>
                    <a:pt x="19735" y="2040"/>
                    <a:pt x="19749" y="2270"/>
                    <a:pt x="19749" y="2501"/>
                  </a:cubicBezTo>
                  <a:cubicBezTo>
                    <a:pt x="19749" y="2519"/>
                    <a:pt x="19748" y="2538"/>
                    <a:pt x="19748" y="2557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8"/>
                  </a:ln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4"/>
                  </a:lnTo>
                  <a:cubicBezTo>
                    <a:pt x="1016" y="7631"/>
                    <a:pt x="974" y="7353"/>
                    <a:pt x="948" y="7070"/>
                  </a:cubicBez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45" name="Rectangle 33"/>
          <p:cNvSpPr>
            <a:spLocks/>
          </p:cNvSpPr>
          <p:nvPr/>
        </p:nvSpPr>
        <p:spPr bwMode="auto">
          <a:xfrm>
            <a:off x="7696200" y="762000"/>
            <a:ext cx="1191522" cy="914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l"/>
            <a:r>
              <a:rPr lang="en-US" sz="1800" dirty="0" err="1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TeraGrid</a:t>
            </a:r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WLCG NDGF</a:t>
            </a:r>
            <a:endParaRPr lang="en-US" sz="1800" dirty="0">
              <a:solidFill>
                <a:srgbClr val="FFFF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3346" name="Oval 34"/>
          <p:cNvSpPr>
            <a:spLocks/>
          </p:cNvSpPr>
          <p:nvPr/>
        </p:nvSpPr>
        <p:spPr bwMode="auto">
          <a:xfrm>
            <a:off x="1447800" y="762000"/>
            <a:ext cx="1579460" cy="10509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7" name="Rectangle 35"/>
          <p:cNvSpPr>
            <a:spLocks/>
          </p:cNvSpPr>
          <p:nvPr/>
        </p:nvSpPr>
        <p:spPr bwMode="auto">
          <a:xfrm>
            <a:off x="1524000" y="762000"/>
            <a:ext cx="1548286" cy="1068388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User Login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&amp; Job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Submission</a:t>
            </a: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rot="10800000" flipH="1">
            <a:off x="4712160" y="1219200"/>
            <a:ext cx="2970147" cy="911225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433027" y="1603375"/>
            <a:ext cx="372351" cy="2587625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2729176" y="1295400"/>
            <a:ext cx="1524040" cy="838200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2971800" y="1143000"/>
            <a:ext cx="1371600" cy="0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4525119" y="1752600"/>
            <a:ext cx="109107" cy="379413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arrow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58"/>
          <p:cNvGrpSpPr/>
          <p:nvPr/>
        </p:nvGrpSpPr>
        <p:grpSpPr>
          <a:xfrm>
            <a:off x="2500570" y="2342608"/>
            <a:ext cx="4951399" cy="3765550"/>
            <a:chOff x="2500570" y="2130425"/>
            <a:chExt cx="4951399" cy="3765550"/>
          </a:xfrm>
        </p:grpSpPr>
        <p:sp>
          <p:nvSpPr>
            <p:cNvPr id="13319" name="Rectangle 7"/>
            <p:cNvSpPr>
              <a:spLocks/>
            </p:cNvSpPr>
            <p:nvPr/>
          </p:nvSpPr>
          <p:spPr bwMode="auto">
            <a:xfrm>
              <a:off x="3963995" y="2130425"/>
              <a:ext cx="1238283" cy="1450975"/>
            </a:xfrm>
            <a:prstGeom prst="rect">
              <a:avLst/>
            </a:prstGeom>
            <a:solidFill>
              <a:srgbClr val="211F2E"/>
            </a:soli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AutoShape 5"/>
            <p:cNvSpPr>
              <a:spLocks/>
            </p:cNvSpPr>
            <p:nvPr/>
          </p:nvSpPr>
          <p:spPr bwMode="auto">
            <a:xfrm>
              <a:off x="2500570" y="4114800"/>
              <a:ext cx="4788604" cy="1781175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15"/>
            <p:cNvSpPr>
              <a:spLocks/>
            </p:cNvSpPr>
            <p:nvPr/>
          </p:nvSpPr>
          <p:spPr bwMode="auto">
            <a:xfrm>
              <a:off x="3796004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15"/>
            <p:cNvSpPr>
              <a:spLocks/>
            </p:cNvSpPr>
            <p:nvPr/>
          </p:nvSpPr>
          <p:spPr bwMode="auto">
            <a:xfrm>
              <a:off x="4939034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5202278" y="2133600"/>
              <a:ext cx="1196718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/>
            </p:cNvSpPr>
            <p:nvPr/>
          </p:nvSpPr>
          <p:spPr bwMode="auto">
            <a:xfrm>
              <a:off x="6366090" y="2133600"/>
              <a:ext cx="1085879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6" name="AutoShape 14"/>
            <p:cNvSpPr>
              <a:spLocks/>
            </p:cNvSpPr>
            <p:nvPr/>
          </p:nvSpPr>
          <p:spPr bwMode="auto">
            <a:xfrm>
              <a:off x="6082065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7" name="AutoShape 15"/>
            <p:cNvSpPr>
              <a:spLocks/>
            </p:cNvSpPr>
            <p:nvPr/>
          </p:nvSpPr>
          <p:spPr bwMode="auto">
            <a:xfrm>
              <a:off x="2652974" y="4267200"/>
              <a:ext cx="1143030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8" name="Rectangle 16"/>
            <p:cNvSpPr>
              <a:spLocks/>
            </p:cNvSpPr>
            <p:nvPr/>
          </p:nvSpPr>
          <p:spPr bwMode="auto">
            <a:xfrm>
              <a:off x="2652974" y="4294188"/>
              <a:ext cx="1143030" cy="14224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 err="1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GRIDFarm</a:t>
              </a:r>
              <a:endParaRPr lang="en-US" sz="1400" b="1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3284 slots</a:t>
              </a:r>
              <a:endParaRPr lang="en-US" b="1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329" name="Rectangle 17"/>
            <p:cNvSpPr>
              <a:spLocks/>
            </p:cNvSpPr>
            <p:nvPr/>
          </p:nvSpPr>
          <p:spPr bwMode="auto">
            <a:xfrm>
              <a:off x="6082065" y="4267200"/>
              <a:ext cx="1274652" cy="14478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CMS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7485 slots</a:t>
              </a:r>
              <a:endParaRPr lang="en-US" sz="1600" b="1" dirty="0">
                <a:solidFill>
                  <a:srgbClr val="000000"/>
                </a:solidFill>
                <a:latin typeface="+mn-lt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3332" name="Rectangle 20"/>
            <p:cNvSpPr>
              <a:spLocks/>
            </p:cNvSpPr>
            <p:nvPr/>
          </p:nvSpPr>
          <p:spPr bwMode="auto">
            <a:xfrm>
              <a:off x="4772776" y="4273550"/>
              <a:ext cx="1427056" cy="14224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CDF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5600 slots</a:t>
              </a:r>
              <a:endParaRPr lang="en-U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33" name="Rectangle 21"/>
            <p:cNvSpPr>
              <a:spLocks/>
            </p:cNvSpPr>
            <p:nvPr/>
          </p:nvSpPr>
          <p:spPr bwMode="auto">
            <a:xfrm>
              <a:off x="3796004" y="4273550"/>
              <a:ext cx="1143030" cy="144145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D0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6916 slots</a:t>
              </a:r>
              <a:endParaRPr lang="en-U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>
              <a:off x="4525119" y="3228975"/>
              <a:ext cx="1732" cy="1042988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H="1">
              <a:off x="3179461" y="3228975"/>
              <a:ext cx="1345658" cy="106362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4525119" y="3228975"/>
              <a:ext cx="898837" cy="104457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6"/>
            <p:cNvSpPr>
              <a:spLocks/>
            </p:cNvSpPr>
            <p:nvPr/>
          </p:nvSpPr>
          <p:spPr bwMode="auto">
            <a:xfrm>
              <a:off x="2652974" y="2133600"/>
              <a:ext cx="1295434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6385141" y="2133600"/>
              <a:ext cx="1066828" cy="11430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 anchor="t"/>
            <a:lstStyle/>
            <a:p>
              <a:pPr marL="1588" algn="ctr"/>
              <a:r>
                <a:rPr lang="en-US" sz="1400" dirty="0" err="1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Monitoring/Accounting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5165909" y="2133600"/>
              <a:ext cx="1219232" cy="1219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 anchor="t"/>
            <a:lstStyle/>
            <a:p>
              <a:pPr marL="1588" algn="ctr"/>
              <a:r>
                <a:rPr lang="en-US" sz="1400" dirty="0" err="1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Infrastructure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4525119" y="3228975"/>
              <a:ext cx="2021085" cy="106362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/>
            </p:cNvSpPr>
            <p:nvPr/>
          </p:nvSpPr>
          <p:spPr bwMode="auto">
            <a:xfrm>
              <a:off x="3868743" y="2262188"/>
              <a:ext cx="1496330" cy="9398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2000" dirty="0" err="1">
                  <a:solidFill>
                    <a:srgbClr val="FFFFF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Site</a:t>
              </a:r>
              <a:endParaRPr lang="en-US" sz="18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Gateway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67000" y="2209800"/>
              <a:ext cx="1295400" cy="104028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588" algn="ctr"/>
              <a:r>
                <a:rPr lang="en-US" sz="1400" dirty="0" err="1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Authentication/Authorization</a:t>
              </a:r>
              <a:endParaRPr lang="en-US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  <a:endParaRPr lang="en-US" sz="140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pic>
        <p:nvPicPr>
          <p:cNvPr id="57" name="Picture 56" descr="j0316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1199094" cy="788987"/>
          </a:xfrm>
          <a:prstGeom prst="rect">
            <a:avLst/>
          </a:prstGeom>
        </p:spPr>
      </p:pic>
      <p:sp>
        <p:nvSpPr>
          <p:cNvPr id="13341" name="Rectangle 29"/>
          <p:cNvSpPr>
            <a:spLocks/>
          </p:cNvSpPr>
          <p:nvPr/>
        </p:nvSpPr>
        <p:spPr bwMode="auto">
          <a:xfrm>
            <a:off x="4267200" y="838200"/>
            <a:ext cx="1371600" cy="609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ctr"/>
            <a:r>
              <a:rPr lang="en-US" sz="18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Open Science</a:t>
            </a:r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  <a:p>
            <a:pPr marL="1588" algn="ctr"/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Grid</a:t>
            </a:r>
            <a:endParaRPr lang="en-US" sz="1800" dirty="0">
              <a:solidFill>
                <a:srgbClr val="FFFF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6324600"/>
            <a:ext cx="5334000" cy="457200"/>
          </a:xfrm>
        </p:spPr>
        <p:txBody>
          <a:bodyPr/>
          <a:lstStyle/>
          <a:p>
            <a:r>
              <a:rPr lang="en-US" dirty="0" smtClean="0"/>
              <a:t>Computing Strategy  - </a:t>
            </a:r>
            <a:r>
              <a:rPr lang="en-US" dirty="0" err="1" smtClean="0"/>
              <a:t>Fermilab</a:t>
            </a:r>
            <a:r>
              <a:rPr lang="en-US" dirty="0" smtClean="0"/>
              <a:t> Institutional Review, June 6-9,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7E7EA-A01F-224D-9C60-2B7EFEEDC1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8" y="1252538"/>
            <a:ext cx="8229600" cy="51090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Open Science Grid (OSG) advances science through open distributed computing. The OSG is a multi-disciplinary partnership to federate local, regional, community and national </a:t>
            </a:r>
            <a:r>
              <a:rPr lang="en-US" dirty="0" err="1"/>
              <a:t>cyberinfrastructures</a:t>
            </a:r>
            <a:r>
              <a:rPr lang="en-US" dirty="0"/>
              <a:t> to meet the needs of research and academic communities at all scales.</a:t>
            </a: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pPr lvl="1"/>
            <a:endParaRPr lang="en-US" dirty="0" smtClean="0">
              <a:sym typeface="Arial" charset="0"/>
            </a:endParaRPr>
          </a:p>
          <a:p>
            <a:r>
              <a:rPr lang="en-US" dirty="0" smtClean="0">
                <a:sym typeface="Arial" charset="0"/>
              </a:rPr>
              <a:t>Total of 95 sites;  ½ million jobs a day,  1 million CPU hours/day; 1 million files transferred/day.</a:t>
            </a:r>
          </a:p>
          <a:p>
            <a:r>
              <a:rPr lang="en-US" dirty="0" smtClean="0">
                <a:sym typeface="Arial" charset="0"/>
              </a:rPr>
              <a:t> It is cost effective, it promotes collaboration, it is working!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794" y="274638"/>
            <a:ext cx="6609806" cy="846137"/>
          </a:xfrm>
        </p:spPr>
        <p:txBody>
          <a:bodyPr/>
          <a:lstStyle/>
          <a:p>
            <a:r>
              <a:rPr lang="en-US" dirty="0" smtClean="0"/>
              <a:t>Open Science Grid (OSG)</a:t>
            </a:r>
            <a:endParaRPr lang="en-US" dirty="0"/>
          </a:p>
        </p:txBody>
      </p:sp>
      <p:pic>
        <p:nvPicPr>
          <p:cNvPr id="7" name="Picture 10"/>
          <p:cNvPicPr>
            <a:picLocks noChangeArrowheads="1"/>
          </p:cNvPicPr>
          <p:nvPr/>
        </p:nvPicPr>
        <p:blipFill>
          <a:blip r:embed="rId2"/>
          <a:srcRect t="-8200" r="505"/>
          <a:stretch>
            <a:fillRect/>
          </a:stretch>
        </p:blipFill>
        <p:spPr bwMode="auto">
          <a:xfrm>
            <a:off x="7391400" y="0"/>
            <a:ext cx="1500187" cy="9636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611" y="2817227"/>
            <a:ext cx="3409950" cy="222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11643" y="2817227"/>
            <a:ext cx="3082826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2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The 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contribution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partnership with the LHC Computing Grid is provided through OSG for CMS and ATLAS</a:t>
            </a:r>
          </a:p>
        </p:txBody>
      </p:sp>
    </p:spTree>
    <p:extLst>
      <p:ext uri="{BB962C8B-B14F-4D97-AF65-F5344CB8AC3E}">
        <p14:creationId xmlns:p14="http://schemas.microsoft.com/office/powerpoint/2010/main" val="10149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Experiment Computing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Sharing strategies</a:t>
            </a:r>
          </a:p>
          <a:p>
            <a:endParaRPr lang="en-US" dirty="0"/>
          </a:p>
          <a:p>
            <a:r>
              <a:rPr lang="en-US" dirty="0" smtClean="0"/>
              <a:t>Computing for Theory and Simulation Science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410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Computing Strategy  - Fermilab Institutional Review, June 6-9, 2011</a:t>
            </a:r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99669-5CC6-4E32-8700-06D135D96BE6}" type="slidenum">
              <a:rPr lang="en-US" sz="1200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CPU – core count for science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58C336-3EEF-674D-BC93-13BB7F1A59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Picture 9" descr="FNALCPU_c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467600" cy="5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at Fermilab - Tape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1447800"/>
          <a:ext cx="733697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4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FOR THEORY AND SIMULATION SCIENCE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2B2B5-3628-4FB3-BBE1-00606786B1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(parallel) Computing is needed for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530350"/>
            <a:ext cx="8098971" cy="2002978"/>
          </a:xfrm>
        </p:spPr>
        <p:txBody>
          <a:bodyPr/>
          <a:lstStyle/>
          <a:p>
            <a:r>
              <a:rPr lang="en-US" dirty="0" smtClean="0"/>
              <a:t>Lattice Gauge Theory calculations (LQCD)</a:t>
            </a:r>
          </a:p>
          <a:p>
            <a:r>
              <a:rPr lang="en-US" dirty="0" smtClean="0"/>
              <a:t>Accelerator modeling tools and simulations</a:t>
            </a:r>
          </a:p>
          <a:p>
            <a:r>
              <a:rPr lang="en-US" dirty="0" smtClean="0"/>
              <a:t>Computational Cosmology: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5320" y="3254867"/>
            <a:ext cx="8305800" cy="3021452"/>
            <a:chOff x="0" y="1295400"/>
            <a:chExt cx="9144000" cy="425504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9" t="14545" r="8990" b="9695"/>
            <a:stretch>
              <a:fillRect/>
            </a:stretch>
          </p:blipFill>
          <p:spPr bwMode="auto">
            <a:xfrm>
              <a:off x="0" y="1981200"/>
              <a:ext cx="3048000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9" t="14545" r="8990" b="9695"/>
            <a:stretch>
              <a:fillRect/>
            </a:stretch>
          </p:blipFill>
          <p:spPr bwMode="auto">
            <a:xfrm>
              <a:off x="6096000" y="1981200"/>
              <a:ext cx="3048000" cy="293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9" t="14545" r="8990" b="9695"/>
            <a:stretch>
              <a:fillRect/>
            </a:stretch>
          </p:blipFill>
          <p:spPr bwMode="auto">
            <a:xfrm>
              <a:off x="3048000" y="1981200"/>
              <a:ext cx="3048000" cy="293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0" y="1295400"/>
              <a:ext cx="29591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91440" rIns="182880" bIns="9144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Dark energy, matter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657600" y="1371600"/>
              <a:ext cx="19081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91440" rIns="182880" bIns="9144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Cosmic gas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781800" y="1371600"/>
              <a:ext cx="15001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91440" rIns="182880" bIns="91440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Galaxies</a:t>
              </a: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838200" y="4910886"/>
              <a:ext cx="7989484" cy="63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algn="r" eaLnBrk="0" fontAlgn="base" hangingPunct="0">
                <a:spcBef>
                  <a:spcPts val="55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algn="l" eaLnBrk="1" hangingPunct="1"/>
              <a:r>
                <a:rPr lang="en-US" i="1" dirty="0">
                  <a:solidFill>
                    <a:schemeClr val="tx1"/>
                  </a:solidFill>
                </a:rPr>
                <a:t>Simulations connect fundamentals with observables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for the Scientific Program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97606-8662-794A-B4B1-547A077C379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962857"/>
              </p:ext>
            </p:extLst>
          </p:nvPr>
        </p:nvGraphicFramePr>
        <p:xfrm>
          <a:off x="219075" y="1280160"/>
          <a:ext cx="8705850" cy="5415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175"/>
                <a:gridCol w="3057525"/>
                <a:gridCol w="2266950"/>
                <a:gridCol w="3124200"/>
              </a:tblGrid>
              <a:tr h="47738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Applications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Computing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Computing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Facilities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02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Detector simulation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Event simulation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Event processing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Data analysis.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DAQ software triggers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High Throughput and Small Scale Parallel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(&lt;= number of cores on 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a CPU)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Fermilab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campus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grid (FermiGrid)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Open Science Grid (OSG)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World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Wide LHC Computing Grid (WLCG)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baseline="0" smtClean="0">
                          <a:solidFill>
                            <a:schemeClr val="tx1"/>
                          </a:solidFill>
                        </a:rPr>
                        <a:t>Dedicated clusters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baseline="0" smtClean="0">
                          <a:solidFill>
                            <a:schemeClr val="tx1"/>
                          </a:solidFill>
                        </a:rPr>
                        <a:t>FermiCloud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15302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SCI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Accelerator modeling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Lattice Quantum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ChromoDynamics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(LQCD)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Cosmological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simulation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Large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Scale Parallel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High Performance Computing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Local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“mid-range” HPC clusters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Leadership class machines: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NERSC,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ANL, ORNL, NCSA  etc.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87431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Data acquisition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and event triggers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FF00"/>
                          </a:solidFill>
                        </a:rPr>
                        <a:t>Custom computing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Custom, programmable logic,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DSPs, embedded processors.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Simulation Science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r>
              <a:rPr lang="en-US" dirty="0" smtClean="0"/>
              <a:t>Lattice QCD is the poster child </a:t>
            </a:r>
          </a:p>
          <a:p>
            <a:pPr lvl="1"/>
            <a:r>
              <a:rPr lang="en-US" dirty="0" smtClean="0"/>
              <a:t>Coherent inclusive US QCD collaboration</a:t>
            </a:r>
          </a:p>
          <a:p>
            <a:pPr lvl="2"/>
            <a:r>
              <a:rPr lang="en-US" dirty="0" smtClean="0"/>
              <a:t>Paul </a:t>
            </a:r>
            <a:r>
              <a:rPr lang="en-US" dirty="0" err="1" smtClean="0"/>
              <a:t>MacKenzie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r>
              <a:rPr lang="en-US" dirty="0" smtClean="0"/>
              <a:t> leads.  This allocates HPC resources. </a:t>
            </a:r>
          </a:p>
          <a:p>
            <a:pPr lvl="1"/>
            <a:r>
              <a:rPr lang="en-US" dirty="0" smtClean="0"/>
              <a:t>LQCD Computing Project  (HEP and NP funding)</a:t>
            </a:r>
          </a:p>
          <a:p>
            <a:pPr lvl="2"/>
            <a:r>
              <a:rPr lang="en-US" dirty="0" smtClean="0"/>
              <a:t>Bill Boroski, </a:t>
            </a:r>
            <a:r>
              <a:rPr lang="en-US" dirty="0" err="1" smtClean="0"/>
              <a:t>Fermilab</a:t>
            </a:r>
            <a:r>
              <a:rPr lang="en-US" dirty="0" smtClean="0"/>
              <a:t> is the Project Manager</a:t>
            </a:r>
          </a:p>
          <a:p>
            <a:pPr lvl="1"/>
            <a:r>
              <a:rPr lang="en-US" dirty="0" err="1" smtClean="0"/>
              <a:t>SciDAC</a:t>
            </a:r>
            <a:r>
              <a:rPr lang="en-US" dirty="0"/>
              <a:t> </a:t>
            </a:r>
            <a:r>
              <a:rPr lang="en-US" dirty="0" smtClean="0"/>
              <a:t>II project to develop the software infrastructure</a:t>
            </a:r>
          </a:p>
          <a:p>
            <a:r>
              <a:rPr lang="en-US" dirty="0" smtClean="0"/>
              <a:t>Accelerator modeling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ulti-institutional tools project COMPASS – </a:t>
            </a:r>
            <a:r>
              <a:rPr lang="en-US" dirty="0" err="1" smtClean="0"/>
              <a:t>Panagiotis</a:t>
            </a:r>
            <a:r>
              <a:rPr lang="en-US" dirty="0" smtClean="0"/>
              <a:t> </a:t>
            </a:r>
            <a:r>
              <a:rPr lang="en-US" dirty="0" err="1" smtClean="0"/>
              <a:t>Spentzouris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r>
              <a:rPr lang="en-US" dirty="0" smtClean="0"/>
              <a:t> is the PI</a:t>
            </a:r>
          </a:p>
          <a:p>
            <a:pPr lvl="1"/>
            <a:r>
              <a:rPr lang="en-US" dirty="0" smtClean="0"/>
              <a:t>Also accelerator project specific modeling efforts</a:t>
            </a:r>
          </a:p>
          <a:p>
            <a:r>
              <a:rPr lang="en-US" dirty="0" smtClean="0"/>
              <a:t>Computational Cosmology</a:t>
            </a:r>
          </a:p>
          <a:p>
            <a:pPr lvl="1"/>
            <a:r>
              <a:rPr lang="en-US" dirty="0"/>
              <a:t>Computational Cosmology Collaboration (C</a:t>
            </a:r>
            <a:r>
              <a:rPr lang="en-US" baseline="30000" dirty="0"/>
              <a:t>3</a:t>
            </a:r>
            <a:r>
              <a:rPr lang="en-US" dirty="0"/>
              <a:t>) for mid-range computing for astrophysics and </a:t>
            </a:r>
            <a:r>
              <a:rPr lang="en-US" dirty="0" smtClean="0"/>
              <a:t>cosmology</a:t>
            </a:r>
          </a:p>
          <a:p>
            <a:pPr lvl="1"/>
            <a:r>
              <a:rPr lang="en-US" dirty="0" smtClean="0"/>
              <a:t>Taskforce – </a:t>
            </a:r>
            <a:r>
              <a:rPr lang="en-US" dirty="0" err="1" smtClean="0"/>
              <a:t>Fermilab</a:t>
            </a:r>
            <a:r>
              <a:rPr lang="en-US" dirty="0" smtClean="0"/>
              <a:t>, ANL, U of Chicago  - to develop strategy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–   collaborative efforts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600200"/>
            <a:ext cx="6858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ComPASS</a:t>
            </a:r>
            <a:r>
              <a:rPr lang="en-US" dirty="0" smtClean="0"/>
              <a:t> – Accelerator Modeling Tools project</a:t>
            </a:r>
          </a:p>
          <a:p>
            <a:r>
              <a:rPr lang="en-US" dirty="0" smtClean="0"/>
              <a:t>Lattice QCD project and USQCD Collaboration</a:t>
            </a:r>
          </a:p>
          <a:p>
            <a:r>
              <a:rPr lang="en-US" dirty="0" smtClean="0"/>
              <a:t>Open Science Grid – many aspects and some sub-projects such as Grid security, workload management</a:t>
            </a:r>
          </a:p>
          <a:p>
            <a:r>
              <a:rPr lang="en-US" dirty="0" smtClean="0"/>
              <a:t>Grid and Data Management  tools</a:t>
            </a:r>
          </a:p>
          <a:p>
            <a:r>
              <a:rPr lang="en-US" dirty="0" smtClean="0"/>
              <a:t>Advanced Wide Area Network projects </a:t>
            </a:r>
          </a:p>
          <a:p>
            <a:r>
              <a:rPr lang="en-US" dirty="0" err="1" smtClean="0"/>
              <a:t>Dcache</a:t>
            </a:r>
            <a:r>
              <a:rPr lang="en-US" dirty="0" smtClean="0"/>
              <a:t> collaboration</a:t>
            </a:r>
          </a:p>
          <a:p>
            <a:r>
              <a:rPr lang="en-US" dirty="0" err="1" smtClean="0"/>
              <a:t>Enstore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Scientific Linux (with CERN)</a:t>
            </a:r>
          </a:p>
          <a:p>
            <a:r>
              <a:rPr lang="en-US" dirty="0" smtClean="0"/>
              <a:t>GEANT core development /validation (with GEANT4 collaboration)</a:t>
            </a:r>
          </a:p>
          <a:p>
            <a:r>
              <a:rPr lang="en-US" dirty="0" smtClean="0"/>
              <a:t>ROOT development &amp; support  (with CERN)</a:t>
            </a:r>
          </a:p>
          <a:p>
            <a:r>
              <a:rPr lang="en-US" dirty="0" smtClean="0"/>
              <a:t>Cosmological Computing</a:t>
            </a:r>
          </a:p>
          <a:p>
            <a:r>
              <a:rPr lang="en-US" dirty="0" smtClean="0"/>
              <a:t>Data Preservation initiative (global HEP)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Experiment/Project Lifecycle and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C5E95A-15BF-3B4D-B420-540AB5CF13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519" y="2906974"/>
            <a:ext cx="1568012" cy="6078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519" y="3857625"/>
            <a:ext cx="200024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Early Period</a:t>
            </a:r>
          </a:p>
          <a:p>
            <a:pPr algn="l"/>
            <a:r>
              <a:rPr lang="en-US" dirty="0" smtClean="0"/>
              <a:t>R&amp;D,  Simulations</a:t>
            </a:r>
          </a:p>
          <a:p>
            <a:pPr algn="l"/>
            <a:r>
              <a:rPr lang="en-US" dirty="0" smtClean="0"/>
              <a:t>LOI,</a:t>
            </a:r>
          </a:p>
          <a:p>
            <a:pPr algn="l"/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4997" y="285886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Shared</a:t>
            </a:r>
          </a:p>
          <a:p>
            <a:r>
              <a:rPr lang="en-US" sz="1800" dirty="0" smtClean="0"/>
              <a:t> services</a:t>
            </a:r>
            <a:endParaRPr lang="en-US" sz="1800" dirty="0"/>
          </a:p>
        </p:txBody>
      </p:sp>
      <p:grpSp>
        <p:nvGrpSpPr>
          <p:cNvPr id="3" name="Group 21"/>
          <p:cNvGrpSpPr/>
          <p:nvPr/>
        </p:nvGrpSpPr>
        <p:grpSpPr>
          <a:xfrm>
            <a:off x="2030531" y="1676400"/>
            <a:ext cx="2693059" cy="4221506"/>
            <a:chOff x="3117981" y="1679321"/>
            <a:chExt cx="2519805" cy="3898515"/>
          </a:xfrm>
        </p:grpSpPr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>
              <a:off x="3117981" y="3096417"/>
              <a:ext cx="882518" cy="21590"/>
            </a:xfrm>
            <a:prstGeom prst="straightConnector1">
              <a:avLst/>
            </a:prstGeom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0"/>
            <p:cNvGrpSpPr/>
            <p:nvPr/>
          </p:nvGrpSpPr>
          <p:grpSpPr>
            <a:xfrm>
              <a:off x="3784801" y="1679321"/>
              <a:ext cx="1852985" cy="3898515"/>
              <a:chOff x="3784801" y="1679321"/>
              <a:chExt cx="1852985" cy="389851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784801" y="3718983"/>
                <a:ext cx="1852985" cy="185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00"/>
                    </a:solidFill>
                  </a:rPr>
                  <a:t>Mature phase</a:t>
                </a:r>
              </a:p>
              <a:p>
                <a:pPr algn="l"/>
                <a:r>
                  <a:rPr lang="en-US" dirty="0" smtClean="0"/>
                  <a:t>Construction, </a:t>
                </a:r>
                <a:r>
                  <a:rPr lang="en-US" dirty="0"/>
                  <a:t>O</a:t>
                </a:r>
                <a:r>
                  <a:rPr lang="en-US" dirty="0" smtClean="0"/>
                  <a:t>perations, Analysis</a:t>
                </a:r>
                <a:endParaRPr lang="en-US" dirty="0"/>
              </a:p>
            </p:txBody>
          </p:sp>
          <p:grpSp>
            <p:nvGrpSpPr>
              <p:cNvPr id="14" name="Group 19"/>
              <p:cNvGrpSpPr/>
              <p:nvPr/>
            </p:nvGrpSpPr>
            <p:grpSpPr>
              <a:xfrm>
                <a:off x="4000500" y="1679321"/>
                <a:ext cx="1252203" cy="1697767"/>
                <a:chOff x="4000500" y="1679321"/>
                <a:chExt cx="1252203" cy="169776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000500" y="2815739"/>
                  <a:ext cx="1252203" cy="56134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chemeClr val="tx1"/>
                      </a:solidFill>
                    </a:rPr>
                    <a:t>Shared services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000500" y="1744439"/>
                  <a:ext cx="1252202" cy="1072598"/>
                </a:xfrm>
                <a:prstGeom prst="rect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000500" y="1679321"/>
                  <a:ext cx="1252203" cy="1244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Expt</a:t>
                  </a:r>
                  <a:r>
                    <a:rPr lang="en-US" dirty="0" smtClean="0"/>
                    <a:t> or </a:t>
                  </a:r>
                </a:p>
                <a:p>
                  <a:r>
                    <a:rPr lang="en-US" dirty="0" smtClean="0"/>
                    <a:t>Project </a:t>
                  </a:r>
                </a:p>
                <a:p>
                  <a:r>
                    <a:rPr lang="en-US" dirty="0" smtClean="0"/>
                    <a:t>specific</a:t>
                  </a:r>
                  <a:endParaRPr lang="en-US" dirty="0"/>
                </a:p>
              </p:txBody>
            </p:sp>
          </p:grpSp>
        </p:grpSp>
      </p:grpSp>
      <p:grpSp>
        <p:nvGrpSpPr>
          <p:cNvPr id="17" name="Group 26"/>
          <p:cNvGrpSpPr/>
          <p:nvPr/>
        </p:nvGrpSpPr>
        <p:grpSpPr>
          <a:xfrm>
            <a:off x="4366620" y="2756848"/>
            <a:ext cx="3862980" cy="3335235"/>
            <a:chOff x="5390220" y="2756848"/>
            <a:chExt cx="3862980" cy="333523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390220" y="3210898"/>
              <a:ext cx="1050398" cy="46767"/>
            </a:xfrm>
            <a:prstGeom prst="straightConnector1">
              <a:avLst/>
            </a:prstGeom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25"/>
            <p:cNvGrpSpPr/>
            <p:nvPr/>
          </p:nvGrpSpPr>
          <p:grpSpPr>
            <a:xfrm>
              <a:off x="6454266" y="2756848"/>
              <a:ext cx="2798934" cy="3335235"/>
              <a:chOff x="6454266" y="2756848"/>
              <a:chExt cx="2798934" cy="333523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625558" y="3857625"/>
                <a:ext cx="2627642" cy="223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Final data-taking</a:t>
                </a: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and beyond</a:t>
                </a:r>
              </a:p>
              <a:p>
                <a:pPr algn="l"/>
                <a:r>
                  <a:rPr lang="en-US" dirty="0" smtClean="0"/>
                  <a:t>Final analysis,</a:t>
                </a:r>
              </a:p>
              <a:p>
                <a:pPr algn="l"/>
                <a:r>
                  <a:rPr lang="en-US" dirty="0"/>
                  <a:t>D</a:t>
                </a:r>
                <a:r>
                  <a:rPr lang="en-US" dirty="0" smtClean="0"/>
                  <a:t>ata preservation</a:t>
                </a:r>
              </a:p>
              <a:p>
                <a:pPr algn="l"/>
                <a:r>
                  <a:rPr lang="en-US" dirty="0" smtClean="0"/>
                  <a:t>and access</a:t>
                </a:r>
                <a:endParaRPr lang="en-US" dirty="0"/>
              </a:p>
            </p:txBody>
          </p:sp>
          <p:grpSp>
            <p:nvGrpSpPr>
              <p:cNvPr id="21" name="Group 22"/>
              <p:cNvGrpSpPr/>
              <p:nvPr/>
            </p:nvGrpSpPr>
            <p:grpSpPr>
              <a:xfrm>
                <a:off x="6454266" y="2756848"/>
                <a:ext cx="1475101" cy="757981"/>
                <a:chOff x="6454266" y="2756848"/>
                <a:chExt cx="1475101" cy="75798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454266" y="3014464"/>
                  <a:ext cx="1475101" cy="50036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Shared 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services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454266" y="2756848"/>
                  <a:ext cx="1475101" cy="257616"/>
                </a:xfrm>
                <a:prstGeom prst="rect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FFFFFF"/>
                      </a:solidFill>
                    </a:rPr>
                    <a:t>Project specific</a:t>
                  </a:r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7507434" y="3044032"/>
            <a:ext cx="1475101" cy="5003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Shared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80124" y="3199522"/>
            <a:ext cx="639799" cy="46767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65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Budget/resource allocation for 2012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724400"/>
          </a:xfrm>
        </p:spPr>
        <p:txBody>
          <a:bodyPr/>
          <a:lstStyle/>
          <a:p>
            <a:r>
              <a:rPr lang="en-US" dirty="0" smtClean="0"/>
              <a:t>There is always upward pressure for computing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disk and more </a:t>
            </a:r>
            <a:r>
              <a:rPr lang="en-US" dirty="0" err="1" smtClean="0"/>
              <a:t>cpu</a:t>
            </a:r>
            <a:r>
              <a:rPr lang="en-US" dirty="0" smtClean="0"/>
              <a:t> leads to faster results and greater flexibility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help with software &amp; operations is always requested</a:t>
            </a:r>
          </a:p>
          <a:p>
            <a:r>
              <a:rPr lang="en-US" dirty="0" smtClean="0"/>
              <a:t>Within a fixed budget each experiment can usually optimize between tape drives, tapes, disk, </a:t>
            </a:r>
            <a:r>
              <a:rPr lang="en-US" dirty="0" err="1" smtClean="0"/>
              <a:t>cpu</a:t>
            </a:r>
            <a:r>
              <a:rPr lang="en-US" dirty="0" smtClean="0"/>
              <a:t>, servers</a:t>
            </a:r>
          </a:p>
          <a:p>
            <a:pPr lvl="1"/>
            <a:r>
              <a:rPr lang="en-US" dirty="0" smtClean="0"/>
              <a:t>assuming basic shared services are provided.</a:t>
            </a:r>
          </a:p>
          <a:p>
            <a:r>
              <a:rPr lang="en-US" dirty="0" smtClean="0"/>
              <a:t>With so many experiments in so many different stages we intend to convene a “Scientific Computing Portfolio Management Team” to examine the needs/computing models of the different </a:t>
            </a:r>
            <a:r>
              <a:rPr lang="en-US" dirty="0" err="1" smtClean="0"/>
              <a:t>Fermilab</a:t>
            </a:r>
            <a:r>
              <a:rPr lang="en-US" dirty="0" smtClean="0"/>
              <a:t> based experiments and help in allocating the finite dollars to optimize scientific output.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coherent and evolving scientific computing program that emphasizes sharing of resources, re-use of code and tools, and requirements planning.</a:t>
            </a:r>
          </a:p>
          <a:p>
            <a:r>
              <a:rPr lang="en-US" dirty="0" smtClean="0"/>
              <a:t>Embedded scientists with deep involvement are also a key strategy for success.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 takes on leadership roles in computing in many areas. </a:t>
            </a:r>
          </a:p>
          <a:p>
            <a:r>
              <a:rPr lang="en-US" dirty="0" smtClean="0"/>
              <a:t>We support projects and experiments at all stages of their lifecycle – but if we want to truly preserve access to </a:t>
            </a:r>
            <a:r>
              <a:rPr lang="en-US" dirty="0" err="1" smtClean="0"/>
              <a:t>Tevatron</a:t>
            </a:r>
            <a:r>
              <a:rPr lang="en-US" dirty="0" smtClean="0"/>
              <a:t> data long term much more work is needed.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2B2B5-3628-4FB3-BBE1-00606786B1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</a:t>
            </a:r>
            <a:r>
              <a:rPr lang="en-US" dirty="0" err="1" smtClean="0"/>
              <a:t>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2B2B5-3628-4FB3-BBE1-00606786B1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CMS Tier 1 at Fermilab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90700"/>
            <a:ext cx="3733800" cy="3924300"/>
          </a:xfrm>
        </p:spPr>
        <p:txBody>
          <a:bodyPr/>
          <a:lstStyle/>
          <a:p>
            <a:r>
              <a:rPr lang="en-US" dirty="0" smtClean="0"/>
              <a:t>The CMS Tier-1 facility at Fermilab and the experienced team who operate it enable CMS to reprocess data quickly and to distribute the data reliably to the user community around the world.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14600"/>
            <a:ext cx="49557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79459" y="6612435"/>
            <a:ext cx="241101" cy="258961"/>
          </a:xfrm>
          <a:prstGeom prst="rect">
            <a:avLst/>
          </a:prstGeom>
        </p:spPr>
        <p:txBody>
          <a:bodyPr/>
          <a:lstStyle/>
          <a:p>
            <a:fld id="{4BAE3721-B191-6342-9596-47F8A98D8EDD}" type="slidenum">
              <a:rPr lang="en-US">
                <a:solidFill>
                  <a:srgbClr val="FFFFFF">
                    <a:tint val="75000"/>
                  </a:srgbClr>
                </a:solidFill>
              </a:rPr>
              <a:pPr/>
              <a:t>32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-8930" y="-8930"/>
            <a:ext cx="9144000" cy="1009055"/>
          </a:xfrm>
          <a:prstGeom prst="rect">
            <a:avLst/>
          </a:prstGeom>
          <a:gradFill rotWithShape="0">
            <a:gsLst>
              <a:gs pos="0">
                <a:srgbClr val="0A3267"/>
              </a:gs>
              <a:gs pos="100000">
                <a:srgbClr val="77C8F8"/>
              </a:gs>
            </a:gsLst>
            <a:lin ang="0" scaled="1"/>
          </a:gra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3151063" y="4500564"/>
            <a:ext cx="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tabLst>
                <a:tab pos="673547" algn="l"/>
                <a:tab pos="1347094" algn="l"/>
                <a:tab pos="2020641" algn="l"/>
                <a:tab pos="2694188" algn="l"/>
                <a:tab pos="3367735" algn="l"/>
                <a:tab pos="4041282" algn="l"/>
              </a:tabLst>
            </a:pPr>
            <a:r>
              <a:rPr lang="en-US" sz="1000">
                <a:solidFill>
                  <a:srgbClr val="3D005C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-102691" y="6586761"/>
            <a:ext cx="9239994" cy="0"/>
          </a:xfrm>
          <a:prstGeom prst="line">
            <a:avLst/>
          </a:prstGeom>
          <a:noFill/>
          <a:ln w="63500" cap="flat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1" y="6607969"/>
            <a:ext cx="266104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785805" algn="l"/>
                <a:tab pos="2815801" algn="l"/>
                <a:tab pos="3367735" algn="l"/>
              </a:tabLst>
            </a:pPr>
            <a:r>
              <a:rPr lang="en-US" sz="1500">
                <a:solidFill>
                  <a:srgbClr val="FFFFFF"/>
                </a:solidFill>
                <a:latin typeface="Calibri"/>
                <a:ea typeface="ＭＳ Ｐゴシック" charset="0"/>
                <a:cs typeface="Gill Sans" charset="0"/>
              </a:rPr>
              <a:t>Ken Bloom/</a:t>
            </a:r>
            <a:r>
              <a:rPr lang="en-US" sz="1500" i="1">
                <a:solidFill>
                  <a:srgbClr val="FFFFFF"/>
                </a:solidFill>
                <a:latin typeface="Calibri"/>
                <a:ea typeface="ＭＳ Ｐゴシック" charset="0"/>
                <a:cs typeface="Gill Sans" charset="0"/>
              </a:rPr>
              <a:t>UNL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2725788" y="6607969"/>
            <a:ext cx="3804047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tabLst>
                <a:tab pos="785805" algn="l"/>
                <a:tab pos="3639025" algn="l"/>
                <a:tab pos="4041282" algn="l"/>
              </a:tabLst>
            </a:pPr>
            <a:r>
              <a:rPr lang="en-US" sz="1500">
                <a:solidFill>
                  <a:srgbClr val="FFFFFF"/>
                </a:solidFill>
                <a:latin typeface="Calibri"/>
                <a:ea typeface="ＭＳ Ｐゴシック" charset="0"/>
                <a:cs typeface="Gill Sans" charset="0"/>
              </a:rPr>
              <a:t>DOE/NSF Review of LHC Operations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7313415" y="6607969"/>
            <a:ext cx="1500187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tabLst>
                <a:tab pos="785805" algn="l"/>
                <a:tab pos="1590319" algn="l"/>
                <a:tab pos="2020641" algn="l"/>
              </a:tabLst>
            </a:pPr>
            <a:r>
              <a:rPr lang="en-US" sz="1500">
                <a:solidFill>
                  <a:srgbClr val="FFFFFF"/>
                </a:solidFill>
                <a:latin typeface="Calibri"/>
                <a:ea typeface="ＭＳ Ｐゴシック" charset="0"/>
                <a:cs typeface="Gill Sans" charset="0"/>
              </a:rPr>
              <a:t>March 8, 2011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242477"/>
          <a:lstStyle/>
          <a:p>
            <a:r>
              <a:rPr lang="en-US"/>
              <a:t>CMS Computing Model 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8227" y="1044773"/>
            <a:ext cx="3411140" cy="4125516"/>
          </a:xfrm>
          <a:ln/>
        </p:spPr>
        <p:txBody>
          <a:bodyPr rIns="85149">
            <a:normAutofit/>
          </a:bodyPr>
          <a:lstStyle/>
          <a:p>
            <a:pPr marL="281814" indent="-252580">
              <a:buClr>
                <a:srgbClr val="3333CC"/>
              </a:buClr>
              <a:buFont typeface="Arial" charset="0"/>
              <a:buChar char="•"/>
            </a:pPr>
            <a:r>
              <a:rPr lang="en-US" sz="1600" b="1" dirty="0" smtClean="0"/>
              <a:t>T1 centers </a:t>
            </a:r>
            <a:r>
              <a:rPr lang="en-US" sz="1600" b="1" dirty="0"/>
              <a:t>play prominent role as they share the custodial storage of raw &amp; reconstructed data</a:t>
            </a:r>
            <a:endParaRPr lang="en-US" sz="1600" b="1" dirty="0">
              <a:ea typeface="ヒラギノ角ゴ ProN W6" charset="0"/>
              <a:cs typeface="ヒラギノ角ゴ ProN W6" charset="0"/>
            </a:endParaRPr>
          </a:p>
          <a:p>
            <a:pPr marL="281814" indent="-252580">
              <a:buClr>
                <a:srgbClr val="3333CC"/>
              </a:buClr>
              <a:buFont typeface="Arial" charset="0"/>
              <a:buChar char="•"/>
            </a:pPr>
            <a:r>
              <a:rPr lang="en-US" sz="1600" b="1" dirty="0"/>
              <a:t>Jobs follow data access location</a:t>
            </a:r>
            <a:endParaRPr lang="en-US" sz="1600" b="1" dirty="0">
              <a:ea typeface="ヒラギノ角ゴ ProN W6" charset="0"/>
              <a:cs typeface="ヒラギノ角ゴ ProN W6" charset="0"/>
            </a:endParaRPr>
          </a:p>
          <a:p>
            <a:pPr marL="281814" indent="-252580">
              <a:buClr>
                <a:srgbClr val="3333CC"/>
              </a:buClr>
              <a:buFont typeface="Arial" charset="0"/>
              <a:buChar char="•"/>
            </a:pPr>
            <a:r>
              <a:rPr lang="en-US" sz="1600" b="1" dirty="0"/>
              <a:t>US T1 at </a:t>
            </a:r>
            <a:r>
              <a:rPr lang="en-US" sz="1600" b="1" dirty="0" err="1"/>
              <a:t>Fermilab</a:t>
            </a:r>
            <a:r>
              <a:rPr lang="en-US" sz="1600" b="1" dirty="0"/>
              <a:t> is the largest of CMS, the only T1 in the Americas</a:t>
            </a:r>
            <a:endParaRPr lang="en-US" sz="1600" b="1" dirty="0">
              <a:ea typeface="ヒラギノ角ゴ ProN W6" charset="0"/>
              <a:cs typeface="ヒラギノ角ゴ ProN W6" charset="0"/>
            </a:endParaRPr>
          </a:p>
          <a:p>
            <a:pPr marL="281814" indent="-252580">
              <a:buClr>
                <a:srgbClr val="3333CC"/>
              </a:buClr>
              <a:buFont typeface="Arial" charset="0"/>
              <a:buChar char="•"/>
            </a:pPr>
            <a:r>
              <a:rPr lang="en-US" sz="1600" b="1" dirty="0"/>
              <a:t>T3 centers come into the picture</a:t>
            </a:r>
            <a:endParaRPr lang="en-US" sz="1600" b="1" dirty="0">
              <a:ea typeface="ヒラギノ角ゴ ProN W6" charset="0"/>
              <a:cs typeface="ヒラギノ角ゴ ProN W6" charset="0"/>
            </a:endParaRPr>
          </a:p>
          <a:p>
            <a:pPr marL="281814" indent="-252580">
              <a:buClr>
                <a:srgbClr val="3333CC"/>
              </a:buClr>
              <a:buFont typeface="Arial" charset="0"/>
              <a:buChar char="•"/>
            </a:pPr>
            <a:r>
              <a:rPr lang="en-US" sz="1600" b="1" dirty="0"/>
              <a:t>Network capabilities of the whole computing system very important</a:t>
            </a:r>
            <a:endParaRPr lang="en-US" sz="1600" b="1" dirty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1755" name="AutoShape 11"/>
          <p:cNvSpPr>
            <a:spLocks/>
          </p:cNvSpPr>
          <p:nvPr/>
        </p:nvSpPr>
        <p:spPr bwMode="auto">
          <a:xfrm>
            <a:off x="142875" y="3587502"/>
            <a:ext cx="2331765" cy="2717974"/>
          </a:xfrm>
          <a:prstGeom prst="roundRect">
            <a:avLst>
              <a:gd name="adj" fmla="val 573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756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5" y="3682380"/>
            <a:ext cx="104477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Rectangle 13"/>
          <p:cNvSpPr>
            <a:spLocks/>
          </p:cNvSpPr>
          <p:nvPr/>
        </p:nvSpPr>
        <p:spPr bwMode="auto">
          <a:xfrm>
            <a:off x="1394148" y="3847579"/>
            <a:ext cx="1017984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CERN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694283" y="6302128"/>
            <a:ext cx="1214438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1 Tier 0</a:t>
            </a:r>
          </a:p>
        </p:txBody>
      </p:sp>
      <p:sp>
        <p:nvSpPr>
          <p:cNvPr id="31759" name="AutoShape 15"/>
          <p:cNvSpPr>
            <a:spLocks/>
          </p:cNvSpPr>
          <p:nvPr/>
        </p:nvSpPr>
        <p:spPr bwMode="auto">
          <a:xfrm>
            <a:off x="3742656" y="5682631"/>
            <a:ext cx="2332881" cy="610567"/>
          </a:xfrm>
          <a:prstGeom prst="roundRect">
            <a:avLst>
              <a:gd name="adj" fmla="val 21907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0" name="AutoShape 16"/>
          <p:cNvSpPr>
            <a:spLocks/>
          </p:cNvSpPr>
          <p:nvPr/>
        </p:nvSpPr>
        <p:spPr bwMode="auto">
          <a:xfrm>
            <a:off x="3742656" y="5025183"/>
            <a:ext cx="2332881" cy="600521"/>
          </a:xfrm>
          <a:prstGeom prst="roundRect">
            <a:avLst>
              <a:gd name="adj" fmla="val 22319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1" name="AutoShape 17"/>
          <p:cNvSpPr>
            <a:spLocks/>
          </p:cNvSpPr>
          <p:nvPr/>
        </p:nvSpPr>
        <p:spPr bwMode="auto">
          <a:xfrm>
            <a:off x="3742656" y="4346526"/>
            <a:ext cx="2332881" cy="610568"/>
          </a:xfrm>
          <a:prstGeom prst="roundRect">
            <a:avLst>
              <a:gd name="adj" fmla="val 21907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2" name="AutoShape 18"/>
          <p:cNvSpPr>
            <a:spLocks/>
          </p:cNvSpPr>
          <p:nvPr/>
        </p:nvSpPr>
        <p:spPr bwMode="auto">
          <a:xfrm>
            <a:off x="3742656" y="3689078"/>
            <a:ext cx="2332881" cy="600521"/>
          </a:xfrm>
          <a:prstGeom prst="roundRect">
            <a:avLst>
              <a:gd name="adj" fmla="val 22319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3" name="AutoShape 19"/>
          <p:cNvSpPr>
            <a:spLocks/>
          </p:cNvSpPr>
          <p:nvPr/>
        </p:nvSpPr>
        <p:spPr bwMode="auto">
          <a:xfrm>
            <a:off x="3742656" y="3010421"/>
            <a:ext cx="2332881" cy="611684"/>
          </a:xfrm>
          <a:prstGeom prst="roundRect">
            <a:avLst>
              <a:gd name="adj" fmla="val 21903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>
            <a:off x="3742656" y="2352974"/>
            <a:ext cx="2332881" cy="600521"/>
          </a:xfrm>
          <a:prstGeom prst="roundRect">
            <a:avLst>
              <a:gd name="adj" fmla="val 22319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>
            <a:off x="3742656" y="1696642"/>
            <a:ext cx="2332881" cy="600521"/>
          </a:xfrm>
          <a:prstGeom prst="roundRect">
            <a:avLst>
              <a:gd name="adj" fmla="val 22319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6" name="AutoShape 22"/>
          <p:cNvSpPr>
            <a:spLocks/>
          </p:cNvSpPr>
          <p:nvPr/>
        </p:nvSpPr>
        <p:spPr bwMode="auto">
          <a:xfrm>
            <a:off x="4704830" y="1696642"/>
            <a:ext cx="1743522" cy="4596557"/>
          </a:xfrm>
          <a:prstGeom prst="roundRect">
            <a:avLst>
              <a:gd name="adj" fmla="val 7676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67" name="Rectangle 23"/>
          <p:cNvSpPr>
            <a:spLocks/>
          </p:cNvSpPr>
          <p:nvPr/>
        </p:nvSpPr>
        <p:spPr bwMode="auto">
          <a:xfrm>
            <a:off x="3885531" y="1800449"/>
            <a:ext cx="74116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USA</a:t>
            </a:r>
          </a:p>
        </p:txBody>
      </p:sp>
      <p:sp>
        <p:nvSpPr>
          <p:cNvPr id="31768" name="Rectangle 24"/>
          <p:cNvSpPr>
            <a:spLocks/>
          </p:cNvSpPr>
          <p:nvPr/>
        </p:nvSpPr>
        <p:spPr bwMode="auto">
          <a:xfrm>
            <a:off x="3943574" y="2465711"/>
            <a:ext cx="571500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UK</a:t>
            </a:r>
          </a:p>
        </p:txBody>
      </p:sp>
      <p:sp>
        <p:nvSpPr>
          <p:cNvPr id="31769" name="Rectangle 25"/>
          <p:cNvSpPr>
            <a:spLocks/>
          </p:cNvSpPr>
          <p:nvPr/>
        </p:nvSpPr>
        <p:spPr bwMode="auto">
          <a:xfrm>
            <a:off x="3863207" y="3134321"/>
            <a:ext cx="678656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Italy</a:t>
            </a:r>
          </a:p>
        </p:txBody>
      </p:sp>
      <p:sp>
        <p:nvSpPr>
          <p:cNvPr id="31770" name="Rectangle 26"/>
          <p:cNvSpPr>
            <a:spLocks/>
          </p:cNvSpPr>
          <p:nvPr/>
        </p:nvSpPr>
        <p:spPr bwMode="auto">
          <a:xfrm>
            <a:off x="3724796" y="3801815"/>
            <a:ext cx="1062633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France</a:t>
            </a:r>
          </a:p>
        </p:txBody>
      </p:sp>
      <p:sp>
        <p:nvSpPr>
          <p:cNvPr id="31771" name="Rectangle 27"/>
          <p:cNvSpPr>
            <a:spLocks/>
          </p:cNvSpPr>
          <p:nvPr/>
        </p:nvSpPr>
        <p:spPr bwMode="auto">
          <a:xfrm>
            <a:off x="3764980" y="4470426"/>
            <a:ext cx="1205508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Germany</a:t>
            </a:r>
          </a:p>
        </p:txBody>
      </p:sp>
      <p:sp>
        <p:nvSpPr>
          <p:cNvPr id="31772" name="Rectangle 28"/>
          <p:cNvSpPr>
            <a:spLocks/>
          </p:cNvSpPr>
          <p:nvPr/>
        </p:nvSpPr>
        <p:spPr bwMode="auto">
          <a:xfrm>
            <a:off x="3800698" y="5137920"/>
            <a:ext cx="839391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Spain</a:t>
            </a:r>
          </a:p>
        </p:txBody>
      </p:sp>
      <p:sp>
        <p:nvSpPr>
          <p:cNvPr id="31773" name="Rectangle 29"/>
          <p:cNvSpPr>
            <a:spLocks/>
          </p:cNvSpPr>
          <p:nvPr/>
        </p:nvSpPr>
        <p:spPr bwMode="auto">
          <a:xfrm>
            <a:off x="3715867" y="5817692"/>
            <a:ext cx="1080492" cy="375047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rgbClr val="7F7F7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Taiwan</a:t>
            </a:r>
          </a:p>
        </p:txBody>
      </p:sp>
      <p:sp>
        <p:nvSpPr>
          <p:cNvPr id="31774" name="Rectangle 30"/>
          <p:cNvSpPr>
            <a:spLocks/>
          </p:cNvSpPr>
          <p:nvPr/>
        </p:nvSpPr>
        <p:spPr bwMode="auto">
          <a:xfrm>
            <a:off x="4188023" y="6302128"/>
            <a:ext cx="1214438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7 Tier 1</a:t>
            </a:r>
          </a:p>
        </p:txBody>
      </p:sp>
      <p:sp>
        <p:nvSpPr>
          <p:cNvPr id="31775" name="Rectangle 31"/>
          <p:cNvSpPr>
            <a:spLocks/>
          </p:cNvSpPr>
          <p:nvPr/>
        </p:nvSpPr>
        <p:spPr bwMode="auto">
          <a:xfrm>
            <a:off x="277937" y="4666879"/>
            <a:ext cx="214312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marL="98226" indent="-98226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Data recording</a:t>
            </a:r>
          </a:p>
          <a:p>
            <a:pPr marL="98226" indent="-98226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Primary reconstruction</a:t>
            </a:r>
          </a:p>
          <a:p>
            <a:pPr marL="98226" indent="-98226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Partial Reprocessing</a:t>
            </a:r>
          </a:p>
          <a:p>
            <a:pPr marL="98226" indent="-98226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First archive copy of the raw data (cold)</a:t>
            </a:r>
          </a:p>
        </p:txBody>
      </p:sp>
      <p:sp>
        <p:nvSpPr>
          <p:cNvPr id="31776" name="Rectangle 32"/>
          <p:cNvSpPr>
            <a:spLocks/>
          </p:cNvSpPr>
          <p:nvPr/>
        </p:nvSpPr>
        <p:spPr bwMode="auto">
          <a:xfrm>
            <a:off x="4892353" y="1880817"/>
            <a:ext cx="1589484" cy="43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49667" bIns="0" anchor="ctr"/>
          <a:lstStyle/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share raw &amp; reconstructed data (FEVT) for custodial storage </a:t>
            </a:r>
          </a:p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each site has full AOD data</a:t>
            </a:r>
          </a:p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perform Data Reprocessing</a:t>
            </a:r>
          </a:p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 Analysis Tasks (Skimming)</a:t>
            </a:r>
          </a:p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Data Serving to Tier-2 centers for analysis </a:t>
            </a:r>
          </a:p>
          <a:p>
            <a:pPr marL="132137" indent="-132137" defTabSz="457200" fontAlgn="auto"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ＭＳ Ｐゴシック" charset="0"/>
                <a:cs typeface="Gill Sans" charset="0"/>
              </a:rPr>
              <a:t>Archive Simulation From Tier-2</a:t>
            </a:r>
            <a:endParaRPr lang="en-US" sz="1700" dirty="0">
              <a:solidFill>
                <a:schemeClr val="bg1"/>
              </a:solidFill>
              <a:latin typeface="Calibri"/>
              <a:ea typeface="ＭＳ Ｐゴシック" charset="0"/>
              <a:cs typeface="Gill Sans" charset="0"/>
            </a:endParaRPr>
          </a:p>
        </p:txBody>
      </p:sp>
      <p:sp>
        <p:nvSpPr>
          <p:cNvPr id="31777" name="AutoShape 33"/>
          <p:cNvSpPr>
            <a:spLocks/>
          </p:cNvSpPr>
          <p:nvPr/>
        </p:nvSpPr>
        <p:spPr bwMode="auto">
          <a:xfrm>
            <a:off x="7185051" y="6158137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78" name="AutoShape 34"/>
          <p:cNvSpPr>
            <a:spLocks/>
          </p:cNvSpPr>
          <p:nvPr/>
        </p:nvSpPr>
        <p:spPr bwMode="auto">
          <a:xfrm>
            <a:off x="7185051" y="6010797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79" name="AutoShape 35"/>
          <p:cNvSpPr>
            <a:spLocks/>
          </p:cNvSpPr>
          <p:nvPr/>
        </p:nvSpPr>
        <p:spPr bwMode="auto">
          <a:xfrm>
            <a:off x="7185051" y="5852295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0" name="AutoShape 36"/>
          <p:cNvSpPr>
            <a:spLocks/>
          </p:cNvSpPr>
          <p:nvPr/>
        </p:nvSpPr>
        <p:spPr bwMode="auto">
          <a:xfrm>
            <a:off x="7185051" y="5693793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>
            <a:off x="7185051" y="5410276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2" name="AutoShape 38"/>
          <p:cNvSpPr>
            <a:spLocks/>
          </p:cNvSpPr>
          <p:nvPr/>
        </p:nvSpPr>
        <p:spPr bwMode="auto">
          <a:xfrm>
            <a:off x="7185051" y="5262936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3" name="AutoShape 39"/>
          <p:cNvSpPr>
            <a:spLocks/>
          </p:cNvSpPr>
          <p:nvPr/>
        </p:nvSpPr>
        <p:spPr bwMode="auto">
          <a:xfrm>
            <a:off x="7185051" y="5115596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>
            <a:off x="7185051" y="4798592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5" name="AutoShape 41"/>
          <p:cNvSpPr>
            <a:spLocks/>
          </p:cNvSpPr>
          <p:nvPr/>
        </p:nvSpPr>
        <p:spPr bwMode="auto">
          <a:xfrm>
            <a:off x="7185051" y="4628928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6" name="AutoShape 42"/>
          <p:cNvSpPr>
            <a:spLocks/>
          </p:cNvSpPr>
          <p:nvPr/>
        </p:nvSpPr>
        <p:spPr bwMode="auto">
          <a:xfrm>
            <a:off x="7185051" y="4470426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7" name="AutoShape 43"/>
          <p:cNvSpPr>
            <a:spLocks/>
          </p:cNvSpPr>
          <p:nvPr/>
        </p:nvSpPr>
        <p:spPr bwMode="auto">
          <a:xfrm>
            <a:off x="7173888" y="4323087"/>
            <a:ext cx="1788170" cy="102691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8" name="AutoShape 44"/>
          <p:cNvSpPr>
            <a:spLocks/>
          </p:cNvSpPr>
          <p:nvPr/>
        </p:nvSpPr>
        <p:spPr bwMode="auto">
          <a:xfrm>
            <a:off x="7173888" y="4119936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89" name="AutoShape 45"/>
          <p:cNvSpPr>
            <a:spLocks/>
          </p:cNvSpPr>
          <p:nvPr/>
        </p:nvSpPr>
        <p:spPr bwMode="auto">
          <a:xfrm>
            <a:off x="7173888" y="3950271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0" name="AutoShape 46"/>
          <p:cNvSpPr>
            <a:spLocks/>
          </p:cNvSpPr>
          <p:nvPr/>
        </p:nvSpPr>
        <p:spPr bwMode="auto">
          <a:xfrm>
            <a:off x="7173888" y="3802932"/>
            <a:ext cx="1788170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1" name="AutoShape 47"/>
          <p:cNvSpPr>
            <a:spLocks/>
          </p:cNvSpPr>
          <p:nvPr/>
        </p:nvSpPr>
        <p:spPr bwMode="auto">
          <a:xfrm>
            <a:off x="7139285" y="3587502"/>
            <a:ext cx="1789287" cy="101576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2" name="AutoShape 48"/>
          <p:cNvSpPr>
            <a:spLocks/>
          </p:cNvSpPr>
          <p:nvPr/>
        </p:nvSpPr>
        <p:spPr bwMode="auto">
          <a:xfrm>
            <a:off x="7139285" y="3429000"/>
            <a:ext cx="1789287" cy="101576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3" name="AutoShape 49"/>
          <p:cNvSpPr>
            <a:spLocks/>
          </p:cNvSpPr>
          <p:nvPr/>
        </p:nvSpPr>
        <p:spPr bwMode="auto">
          <a:xfrm>
            <a:off x="7139285" y="3259336"/>
            <a:ext cx="1789287" cy="101576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4" name="AutoShape 50"/>
          <p:cNvSpPr>
            <a:spLocks/>
          </p:cNvSpPr>
          <p:nvPr/>
        </p:nvSpPr>
        <p:spPr bwMode="auto">
          <a:xfrm>
            <a:off x="7139285" y="3111996"/>
            <a:ext cx="1789287" cy="101576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5" name="AutoShape 51"/>
          <p:cNvSpPr>
            <a:spLocks/>
          </p:cNvSpPr>
          <p:nvPr/>
        </p:nvSpPr>
        <p:spPr bwMode="auto">
          <a:xfrm>
            <a:off x="7150447" y="2851920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6" name="AutoShape 52"/>
          <p:cNvSpPr>
            <a:spLocks/>
          </p:cNvSpPr>
          <p:nvPr/>
        </p:nvSpPr>
        <p:spPr bwMode="auto">
          <a:xfrm>
            <a:off x="7150447" y="2693418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7" name="AutoShape 53"/>
          <p:cNvSpPr>
            <a:spLocks/>
          </p:cNvSpPr>
          <p:nvPr/>
        </p:nvSpPr>
        <p:spPr bwMode="auto">
          <a:xfrm>
            <a:off x="7150447" y="2534916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8" name="AutoShape 54"/>
          <p:cNvSpPr>
            <a:spLocks/>
          </p:cNvSpPr>
          <p:nvPr/>
        </p:nvSpPr>
        <p:spPr bwMode="auto">
          <a:xfrm>
            <a:off x="7139285" y="2217912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99" name="AutoShape 55"/>
          <p:cNvSpPr>
            <a:spLocks/>
          </p:cNvSpPr>
          <p:nvPr/>
        </p:nvSpPr>
        <p:spPr bwMode="auto">
          <a:xfrm>
            <a:off x="7139285" y="2061643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0" name="AutoShape 56"/>
          <p:cNvSpPr>
            <a:spLocks/>
          </p:cNvSpPr>
          <p:nvPr/>
        </p:nvSpPr>
        <p:spPr bwMode="auto">
          <a:xfrm>
            <a:off x="7139285" y="1903141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1" name="AutoShape 57"/>
          <p:cNvSpPr>
            <a:spLocks/>
          </p:cNvSpPr>
          <p:nvPr/>
        </p:nvSpPr>
        <p:spPr bwMode="auto">
          <a:xfrm>
            <a:off x="7139285" y="1733477"/>
            <a:ext cx="1789287" cy="101575"/>
          </a:xfrm>
          <a:prstGeom prst="roundRect">
            <a:avLst>
              <a:gd name="adj" fmla="val 50000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2" name="AutoShape 58"/>
          <p:cNvSpPr>
            <a:spLocks/>
          </p:cNvSpPr>
          <p:nvPr/>
        </p:nvSpPr>
        <p:spPr bwMode="auto">
          <a:xfrm>
            <a:off x="7660557" y="1742407"/>
            <a:ext cx="1312664" cy="4506143"/>
          </a:xfrm>
          <a:prstGeom prst="roundRect">
            <a:avLst>
              <a:gd name="adj" fmla="val 10194"/>
            </a:avLst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3" name="Rectangle 59"/>
          <p:cNvSpPr>
            <a:spLocks/>
          </p:cNvSpPr>
          <p:nvPr/>
        </p:nvSpPr>
        <p:spPr bwMode="auto">
          <a:xfrm>
            <a:off x="7086824" y="6302128"/>
            <a:ext cx="1875234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8064" tIns="28064" rIns="28064" bIns="28064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Gill Sans" charset="0"/>
              </a:rPr>
              <a:t>25-50 Tier 2</a:t>
            </a:r>
          </a:p>
        </p:txBody>
      </p:sp>
      <p:grpSp>
        <p:nvGrpSpPr>
          <p:cNvPr id="31804" name="Group 60"/>
          <p:cNvGrpSpPr>
            <a:grpSpLocks/>
          </p:cNvGrpSpPr>
          <p:nvPr/>
        </p:nvGrpSpPr>
        <p:grpSpPr bwMode="auto">
          <a:xfrm>
            <a:off x="7660557" y="1742407"/>
            <a:ext cx="1388566" cy="4471541"/>
            <a:chOff x="0" y="0"/>
            <a:chExt cx="1244" cy="4006"/>
          </a:xfrm>
        </p:grpSpPr>
        <p:sp>
          <p:nvSpPr>
            <p:cNvPr id="31805" name="Rectangle 61"/>
            <p:cNvSpPr>
              <a:spLocks/>
            </p:cNvSpPr>
            <p:nvPr/>
          </p:nvSpPr>
          <p:spPr bwMode="auto">
            <a:xfrm>
              <a:off x="0" y="0"/>
              <a:ext cx="1176" cy="4006"/>
            </a:xfrm>
            <a:prstGeom prst="rect">
              <a:avLst/>
            </a:prstGeom>
            <a:solidFill>
              <a:srgbClr val="FF2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806" name="Rectangle 62"/>
            <p:cNvSpPr>
              <a:spLocks/>
            </p:cNvSpPr>
            <p:nvPr/>
          </p:nvSpPr>
          <p:spPr bwMode="auto">
            <a:xfrm>
              <a:off x="0" y="1199"/>
              <a:ext cx="1244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ct val="171000"/>
              </a:pPr>
              <a:r>
                <a:rPr lang="en-US" sz="21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Gill Sans" charset="0"/>
                </a:rPr>
                <a:t>Monte Carlo </a:t>
              </a:r>
              <a:r>
                <a:rPr lang="en-US" sz="2100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Gill Sans" charset="0"/>
                </a:rPr>
                <a:t>Production</a:t>
              </a:r>
            </a:p>
            <a:p>
              <a:pPr defTabSz="457200" fontAlgn="auto"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ct val="171000"/>
              </a:pPr>
              <a:r>
                <a:rPr lang="en-US" sz="2100" b="1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Gill Sans" charset="0"/>
                </a:rPr>
                <a:t>Primary </a:t>
              </a:r>
              <a:r>
                <a:rPr lang="en-US" sz="2100" b="1" dirty="0">
                  <a:solidFill>
                    <a:srgbClr val="FFFFFF"/>
                  </a:solidFill>
                  <a:latin typeface="Calibri"/>
                  <a:ea typeface="ＭＳ Ｐゴシック" charset="0"/>
                  <a:cs typeface="Gill Sans" charset="0"/>
                </a:rPr>
                <a:t>Analysis Facilities </a:t>
              </a:r>
            </a:p>
          </p:txBody>
        </p:sp>
      </p:grpSp>
      <p:sp>
        <p:nvSpPr>
          <p:cNvPr id="31807" name="Line 63"/>
          <p:cNvSpPr>
            <a:spLocks noChangeShapeType="1"/>
          </p:cNvSpPr>
          <p:nvPr/>
        </p:nvSpPr>
        <p:spPr bwMode="auto">
          <a:xfrm flipH="1">
            <a:off x="2553891" y="1968996"/>
            <a:ext cx="1140768" cy="3723680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8" name="Line 64"/>
          <p:cNvSpPr>
            <a:spLocks noChangeShapeType="1"/>
          </p:cNvSpPr>
          <p:nvPr/>
        </p:nvSpPr>
        <p:spPr bwMode="auto">
          <a:xfrm flipH="1">
            <a:off x="2553891" y="2647654"/>
            <a:ext cx="1166441" cy="3033861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 flipH="1">
            <a:off x="2553891" y="3327425"/>
            <a:ext cx="1166441" cy="2361902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 flipH="1">
            <a:off x="2553891" y="3983758"/>
            <a:ext cx="1158627" cy="1707803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1" name="Line 67"/>
          <p:cNvSpPr>
            <a:spLocks noChangeShapeType="1"/>
          </p:cNvSpPr>
          <p:nvPr/>
        </p:nvSpPr>
        <p:spPr bwMode="auto">
          <a:xfrm flipH="1">
            <a:off x="2553891" y="4628928"/>
            <a:ext cx="1158627" cy="1052587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 flipH="1">
            <a:off x="2553891" y="5353348"/>
            <a:ext cx="1140768" cy="328166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3" name="Line 69"/>
          <p:cNvSpPr>
            <a:spLocks noChangeShapeType="1"/>
          </p:cNvSpPr>
          <p:nvPr/>
        </p:nvSpPr>
        <p:spPr bwMode="auto">
          <a:xfrm rot="10800000">
            <a:off x="2531568" y="5682631"/>
            <a:ext cx="1176486" cy="353839"/>
          </a:xfrm>
          <a:prstGeom prst="line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 rot="10800000">
            <a:off x="6482954" y="6010797"/>
            <a:ext cx="680888" cy="194221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5" name="Line 71"/>
          <p:cNvSpPr>
            <a:spLocks noChangeShapeType="1"/>
          </p:cNvSpPr>
          <p:nvPr/>
        </p:nvSpPr>
        <p:spPr bwMode="auto">
          <a:xfrm rot="10800000">
            <a:off x="6482954" y="6010796"/>
            <a:ext cx="680888" cy="52462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6" name="Line 72"/>
          <p:cNvSpPr>
            <a:spLocks noChangeShapeType="1"/>
          </p:cNvSpPr>
          <p:nvPr/>
        </p:nvSpPr>
        <p:spPr bwMode="auto">
          <a:xfrm flipH="1">
            <a:off x="6494116" y="5896944"/>
            <a:ext cx="680888" cy="114969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7" name="Line 73"/>
          <p:cNvSpPr>
            <a:spLocks noChangeShapeType="1"/>
          </p:cNvSpPr>
          <p:nvPr/>
        </p:nvSpPr>
        <p:spPr bwMode="auto">
          <a:xfrm flipH="1">
            <a:off x="6494115" y="5749603"/>
            <a:ext cx="683121" cy="275704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8" name="Line 74"/>
          <p:cNvSpPr>
            <a:spLocks noChangeShapeType="1"/>
          </p:cNvSpPr>
          <p:nvPr/>
        </p:nvSpPr>
        <p:spPr bwMode="auto">
          <a:xfrm rot="10800000">
            <a:off x="6482954" y="4628928"/>
            <a:ext cx="680888" cy="195337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9" name="Line 75"/>
          <p:cNvSpPr>
            <a:spLocks noChangeShapeType="1"/>
          </p:cNvSpPr>
          <p:nvPr/>
        </p:nvSpPr>
        <p:spPr bwMode="auto">
          <a:xfrm rot="10800000">
            <a:off x="6482954" y="4628927"/>
            <a:ext cx="680888" cy="5357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0" name="Line 76"/>
          <p:cNvSpPr>
            <a:spLocks noChangeShapeType="1"/>
          </p:cNvSpPr>
          <p:nvPr/>
        </p:nvSpPr>
        <p:spPr bwMode="auto">
          <a:xfrm flipH="1">
            <a:off x="6494116" y="4516190"/>
            <a:ext cx="680888" cy="114970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1" name="Line 77"/>
          <p:cNvSpPr>
            <a:spLocks noChangeShapeType="1"/>
          </p:cNvSpPr>
          <p:nvPr/>
        </p:nvSpPr>
        <p:spPr bwMode="auto">
          <a:xfrm flipH="1">
            <a:off x="6494115" y="4368850"/>
            <a:ext cx="683121" cy="27458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2" name="Line 78"/>
          <p:cNvSpPr>
            <a:spLocks noChangeShapeType="1"/>
          </p:cNvSpPr>
          <p:nvPr/>
        </p:nvSpPr>
        <p:spPr bwMode="auto">
          <a:xfrm rot="10800000">
            <a:off x="6448352" y="3451326"/>
            <a:ext cx="682004" cy="195337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3" name="Line 79"/>
          <p:cNvSpPr>
            <a:spLocks noChangeShapeType="1"/>
          </p:cNvSpPr>
          <p:nvPr/>
        </p:nvSpPr>
        <p:spPr bwMode="auto">
          <a:xfrm rot="10800000">
            <a:off x="6448352" y="3451324"/>
            <a:ext cx="682004" cy="5357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4" name="Line 80"/>
          <p:cNvSpPr>
            <a:spLocks noChangeShapeType="1"/>
          </p:cNvSpPr>
          <p:nvPr/>
        </p:nvSpPr>
        <p:spPr bwMode="auto">
          <a:xfrm flipH="1">
            <a:off x="6460630" y="3338588"/>
            <a:ext cx="680888" cy="114969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5" name="Line 81"/>
          <p:cNvSpPr>
            <a:spLocks noChangeShapeType="1"/>
          </p:cNvSpPr>
          <p:nvPr/>
        </p:nvSpPr>
        <p:spPr bwMode="auto">
          <a:xfrm flipH="1">
            <a:off x="6460630" y="3180086"/>
            <a:ext cx="682005" cy="27458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6" name="Line 82"/>
          <p:cNvSpPr>
            <a:spLocks noChangeShapeType="1"/>
          </p:cNvSpPr>
          <p:nvPr/>
        </p:nvSpPr>
        <p:spPr bwMode="auto">
          <a:xfrm rot="10800000">
            <a:off x="6448352" y="2035970"/>
            <a:ext cx="682004" cy="195337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7" name="Line 83"/>
          <p:cNvSpPr>
            <a:spLocks noChangeShapeType="1"/>
          </p:cNvSpPr>
          <p:nvPr/>
        </p:nvSpPr>
        <p:spPr bwMode="auto">
          <a:xfrm rot="10800000">
            <a:off x="6448352" y="2027040"/>
            <a:ext cx="682004" cy="52462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8" name="Line 84"/>
          <p:cNvSpPr>
            <a:spLocks noChangeShapeType="1"/>
          </p:cNvSpPr>
          <p:nvPr/>
        </p:nvSpPr>
        <p:spPr bwMode="auto">
          <a:xfrm flipH="1">
            <a:off x="6448352" y="1914303"/>
            <a:ext cx="682004" cy="114969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 flipH="1">
            <a:off x="6448351" y="1755800"/>
            <a:ext cx="683121" cy="27458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 rot="10800000">
            <a:off x="6494116" y="5240612"/>
            <a:ext cx="680888" cy="194221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 rot="10800000">
            <a:off x="6494116" y="5240611"/>
            <a:ext cx="680888" cy="5357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 flipH="1">
            <a:off x="6505278" y="5127873"/>
            <a:ext cx="680888" cy="114970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 rot="10800000">
            <a:off x="6460630" y="3983758"/>
            <a:ext cx="680888" cy="194221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 rot="10800000">
            <a:off x="6460630" y="3983757"/>
            <a:ext cx="680888" cy="5357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5" name="Line 91"/>
          <p:cNvSpPr>
            <a:spLocks noChangeShapeType="1"/>
          </p:cNvSpPr>
          <p:nvPr/>
        </p:nvSpPr>
        <p:spPr bwMode="auto">
          <a:xfrm flipH="1">
            <a:off x="6471793" y="3871020"/>
            <a:ext cx="680888" cy="114970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6" name="Line 92"/>
          <p:cNvSpPr>
            <a:spLocks noChangeShapeType="1"/>
          </p:cNvSpPr>
          <p:nvPr/>
        </p:nvSpPr>
        <p:spPr bwMode="auto">
          <a:xfrm rot="10800000">
            <a:off x="6460630" y="2715743"/>
            <a:ext cx="680888" cy="194221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7" name="Line 93"/>
          <p:cNvSpPr>
            <a:spLocks noChangeShapeType="1"/>
          </p:cNvSpPr>
          <p:nvPr/>
        </p:nvSpPr>
        <p:spPr bwMode="auto">
          <a:xfrm rot="10800000">
            <a:off x="6460630" y="2715742"/>
            <a:ext cx="680888" cy="53578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8" name="Line 94"/>
          <p:cNvSpPr>
            <a:spLocks noChangeShapeType="1"/>
          </p:cNvSpPr>
          <p:nvPr/>
        </p:nvSpPr>
        <p:spPr bwMode="auto">
          <a:xfrm flipH="1">
            <a:off x="6471793" y="2603004"/>
            <a:ext cx="680888" cy="114970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10" y="0"/>
            <a:ext cx="1192092" cy="10103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Physics Analysis at Fermilab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8426EC-0952-6F4B-9C8C-84FF813E88C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3810000"/>
            <a:ext cx="38100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U.S.CMS analysis facility at Fermilab has the highest number of CMS analysis jobs: ~200k/week.</a:t>
            </a:r>
          </a:p>
          <a:p>
            <a:r>
              <a:rPr lang="en-US" dirty="0" smtClean="0"/>
              <a:t>Fermilab is an excellent place to work on CMS physics analysis.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LPCAnalysis_RC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3845" r="-3845"/>
          <a:stretch>
            <a:fillRect/>
          </a:stretch>
        </p:blipFill>
        <p:spPr>
          <a:xfrm rot="16200000">
            <a:off x="4662652" y="680873"/>
            <a:ext cx="3810000" cy="4581853"/>
          </a:xfrm>
        </p:spPr>
      </p:pic>
      <p:sp>
        <p:nvSpPr>
          <p:cNvPr id="14" name="Oval 13"/>
          <p:cNvSpPr/>
          <p:nvPr/>
        </p:nvSpPr>
        <p:spPr>
          <a:xfrm>
            <a:off x="3810000" y="3429000"/>
            <a:ext cx="5334000" cy="1066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5715" y="1219200"/>
            <a:ext cx="4035285" cy="2286000"/>
            <a:chOff x="0" y="1219200"/>
            <a:chExt cx="4035285" cy="228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9200"/>
              <a:ext cx="4035285" cy="220979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819400" y="3200400"/>
              <a:ext cx="762000" cy="304800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3200400"/>
              <a:ext cx="6125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200000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2667000"/>
              <a:ext cx="2865350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790A14"/>
                  </a:solidFill>
                </a:rPr>
                <a:t>Analysis Jobs at CMS T2/T3 sites</a:t>
              </a:r>
            </a:p>
            <a:p>
              <a:r>
                <a:rPr lang="en-US" sz="1400" dirty="0" smtClean="0">
                  <a:solidFill>
                    <a:srgbClr val="790A14"/>
                  </a:solidFill>
                </a:rPr>
                <a:t>in a week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0" y="1371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3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Data, Anywhere, Any time: Early Demonstrator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97606-8662-794A-B4B1-547A077C37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3806"/>
            <a:ext cx="5577840" cy="31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4008" y="4789110"/>
            <a:ext cx="8331398" cy="3116461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056"/>
            <a:r>
              <a:rPr lang="en-US" dirty="0" smtClean="0">
                <a:solidFill>
                  <a:schemeClr val="tx1"/>
                </a:solidFill>
              </a:rPr>
              <a:t>Root I/O and </a:t>
            </a:r>
            <a:r>
              <a:rPr lang="en-US" dirty="0" err="1" smtClean="0">
                <a:solidFill>
                  <a:schemeClr val="tx1"/>
                </a:solidFill>
              </a:rPr>
              <a:t>Xrootd</a:t>
            </a:r>
            <a:r>
              <a:rPr lang="en-US" dirty="0" smtClean="0">
                <a:solidFill>
                  <a:schemeClr val="tx1"/>
                </a:solidFill>
              </a:rPr>
              <a:t> demonstrator to support the CMS Tier-3s and interactive use</a:t>
            </a:r>
          </a:p>
          <a:p>
            <a:pPr marL="1025106" lvl="1"/>
            <a:r>
              <a:rPr lang="en-US" b="1" dirty="0" smtClean="0">
                <a:solidFill>
                  <a:srgbClr val="FFFF00"/>
                </a:solidFill>
              </a:rPr>
              <a:t>Nebraska, </a:t>
            </a:r>
            <a:r>
              <a:rPr lang="en-US" b="1" dirty="0" err="1" smtClean="0">
                <a:solidFill>
                  <a:srgbClr val="FFFF00"/>
                </a:solidFill>
              </a:rPr>
              <a:t>Fermilab</a:t>
            </a:r>
            <a:r>
              <a:rPr lang="en-US" b="1" dirty="0" smtClean="0">
                <a:solidFill>
                  <a:srgbClr val="FFFF00"/>
                </a:solidFill>
              </a:rPr>
              <a:t>, UCSD working together</a:t>
            </a:r>
          </a:p>
          <a:p>
            <a:pPr marL="282156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86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-241300"/>
            <a:ext cx="6858000" cy="1143000"/>
          </a:xfrm>
        </p:spPr>
        <p:txBody>
          <a:bodyPr/>
          <a:lstStyle/>
          <a:p>
            <a:r>
              <a:rPr lang="en-US" dirty="0" smtClean="0"/>
              <a:t>Data on tape - total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43" y="629138"/>
            <a:ext cx="4924457" cy="2972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2823"/>
            <a:ext cx="4849407" cy="32593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644589" y="1598702"/>
            <a:ext cx="3137647" cy="251012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321714">
            <a:off x="2869927" y="2487487"/>
            <a:ext cx="219105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Other Experiments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345" y="637689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97606-8662-794A-B4B1-547A077C3795}" type="slidenum">
              <a:rPr lang="en-US" sz="1200">
                <a:solidFill>
                  <a:srgbClr val="EAEAEA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15475"/>
              </p:ext>
            </p:extLst>
          </p:nvPr>
        </p:nvGraphicFramePr>
        <p:xfrm>
          <a:off x="1186295" y="1210235"/>
          <a:ext cx="4496955" cy="492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Worksheet" r:id="rId3" imgW="6915285" imgH="8477340" progId="Excel.Sheet.12">
                  <p:embed/>
                </p:oleObj>
              </mc:Choice>
              <mc:Fallback>
                <p:oleObj name="Worksheet" r:id="rId3" imgW="6915285" imgH="84773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295" y="1210235"/>
                        <a:ext cx="4496955" cy="492498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48236"/>
              </p:ext>
            </p:extLst>
          </p:nvPr>
        </p:nvGraphicFramePr>
        <p:xfrm>
          <a:off x="5943023" y="3657321"/>
          <a:ext cx="2596285" cy="253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Worksheet" r:id="rId5" imgW="3991043" imgH="3895635" progId="Excel.Sheet.12">
                  <p:embed/>
                </p:oleObj>
              </mc:Choice>
              <mc:Fallback>
                <p:oleObj name="Worksheet" r:id="rId5" imgW="3991043" imgH="389563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023" y="3657321"/>
                        <a:ext cx="2596285" cy="2533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5638800" y="4114800"/>
            <a:ext cx="304800" cy="15329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647765"/>
            <a:ext cx="304800" cy="6006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lives a long time (and is migrated to new media many times)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82058" tIns="41029" rIns="82058" bIns="41029"/>
          <a:lstStyle/>
          <a:p>
            <a:fld id="{36197606-8662-794A-B4B1-547A077C379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4545" y="1411942"/>
            <a:ext cx="2563091" cy="57029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600" dirty="0"/>
              <a:t>L- legacy tape</a:t>
            </a:r>
          </a:p>
          <a:p>
            <a:r>
              <a:rPr lang="en-US" sz="1600" dirty="0"/>
              <a:t>$ -contributes funding</a:t>
            </a:r>
          </a:p>
        </p:txBody>
      </p:sp>
    </p:spTree>
    <p:extLst>
      <p:ext uri="{BB962C8B-B14F-4D97-AF65-F5344CB8AC3E}">
        <p14:creationId xmlns:p14="http://schemas.microsoft.com/office/powerpoint/2010/main" val="8030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Storage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103"/>
            <a:ext cx="6058698" cy="4873680"/>
          </a:xfrm>
        </p:spPr>
        <p:txBody>
          <a:bodyPr/>
          <a:lstStyle/>
          <a:p>
            <a:r>
              <a:rPr lang="en-US" dirty="0" smtClean="0"/>
              <a:t>Large cache storage for D0, CDF, CMS (1, 1, 7 PB)</a:t>
            </a:r>
          </a:p>
          <a:p>
            <a:r>
              <a:rPr lang="en-US" dirty="0" err="1" smtClean="0"/>
              <a:t>BlueArc</a:t>
            </a:r>
            <a:r>
              <a:rPr lang="en-US" dirty="0" smtClean="0"/>
              <a:t> storage area network (1.3 PB)</a:t>
            </a:r>
          </a:p>
          <a:p>
            <a:r>
              <a:rPr lang="en-US" dirty="0" err="1" smtClean="0"/>
              <a:t>Lustre</a:t>
            </a:r>
            <a:r>
              <a:rPr lang="en-US" dirty="0" smtClean="0"/>
              <a:t> (distributed parallel I/O used on Lattice QCD and Cosmology clusters and CMS in test)</a:t>
            </a:r>
          </a:p>
          <a:p>
            <a:r>
              <a:rPr lang="en-US" dirty="0" smtClean="0"/>
              <a:t>AFS – legacy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72839" y="6305550"/>
            <a:ext cx="5869675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2143"/>
            <a:ext cx="6726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C5E95A-15BF-3B4D-B420-540AB5CF13E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 descr="IMG_5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898" y="1121103"/>
            <a:ext cx="2412051" cy="2714276"/>
          </a:xfrm>
          <a:prstGeom prst="rect">
            <a:avLst/>
          </a:prstGeom>
        </p:spPr>
      </p:pic>
      <p:pic>
        <p:nvPicPr>
          <p:cNvPr id="7" name="Content Placeholder 3" descr="storage.png"/>
          <p:cNvPicPr>
            <a:picLocks noChangeAspect="1"/>
          </p:cNvPicPr>
          <p:nvPr/>
        </p:nvPicPr>
        <p:blipFill>
          <a:blip r:embed="rId3"/>
          <a:srcRect l="-15171" r="-15171"/>
          <a:stretch>
            <a:fillRect/>
          </a:stretch>
        </p:blipFill>
        <p:spPr>
          <a:xfrm>
            <a:off x="4277437" y="3890009"/>
            <a:ext cx="4476921" cy="24621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024" y="4503717"/>
            <a:ext cx="4173930" cy="18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FermiCloud</a:t>
            </a:r>
            <a:r>
              <a:rPr lang="en-US" dirty="0" smtClean="0"/>
              <a:t>: </a:t>
            </a:r>
            <a:r>
              <a:rPr lang="en-US" sz="2800" dirty="0" smtClean="0"/>
              <a:t>Virtualization likely a key component for long term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00" y="1530350"/>
            <a:ext cx="68580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FermiCloud</a:t>
            </a:r>
            <a:r>
              <a:rPr lang="en-US" dirty="0" smtClean="0"/>
              <a:t> project is a private cloud facility built to provide a </a:t>
            </a:r>
            <a:r>
              <a:rPr lang="en-US" dirty="0" err="1" smtClean="0"/>
              <a:t>testbed</a:t>
            </a:r>
            <a:r>
              <a:rPr lang="en-US" dirty="0" smtClean="0"/>
              <a:t> and a production facility for cloud services</a:t>
            </a:r>
          </a:p>
          <a:p>
            <a:r>
              <a:rPr lang="en-US" dirty="0" smtClean="0"/>
              <a:t>A private cloud—on-site access only for registered Fermilab users</a:t>
            </a:r>
          </a:p>
          <a:p>
            <a:pPr lvl="1"/>
            <a:r>
              <a:rPr lang="en-US" dirty="0" smtClean="0"/>
              <a:t>Can be evolved into a hybrid cloud with connections to Magellan, Amazon or other cloud provider in the future.</a:t>
            </a:r>
          </a:p>
          <a:p>
            <a:r>
              <a:rPr lang="en-US" dirty="0" smtClean="0"/>
              <a:t>Unique use case for cloud - on public production network, integrated with the rest of the infrastructure.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6197606-8662-794A-B4B1-547A077C37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2945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Preservation and long-term analysis:</a:t>
            </a:r>
            <a:br>
              <a:rPr lang="en-US" dirty="0" smtClean="0"/>
            </a:br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60550"/>
            <a:ext cx="8216900" cy="4114800"/>
          </a:xfrm>
        </p:spPr>
        <p:txBody>
          <a:bodyPr/>
          <a:lstStyle/>
          <a:p>
            <a:r>
              <a:rPr lang="en-US" dirty="0" smtClean="0"/>
              <a:t>Physics Case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 smtClean="0"/>
              <a:t>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C5E95A-15BF-3B4D-B420-540AB5CF13E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354504"/>
            <a:ext cx="6128847" cy="4366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6626" y="4993296"/>
            <a:ext cx="3260674" cy="161878"/>
          </a:xfrm>
          <a:prstGeom prst="rect">
            <a:avLst/>
          </a:prstGeom>
          <a:solidFill>
            <a:srgbClr val="3333CC">
              <a:alpha val="3000"/>
            </a:srgbClr>
          </a:solidFill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990600"/>
          </a:xfrm>
        </p:spPr>
        <p:txBody>
          <a:bodyPr/>
          <a:lstStyle/>
          <a:p>
            <a:r>
              <a:rPr lang="en-US" dirty="0" smtClean="0"/>
              <a:t>Scientific Computing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computing, software tools and expertise to all parts of the </a:t>
            </a:r>
            <a:r>
              <a:rPr lang="en-US" dirty="0" err="1" smtClean="0"/>
              <a:t>Fermilab</a:t>
            </a:r>
            <a:r>
              <a:rPr lang="en-US" dirty="0" smtClean="0"/>
              <a:t> scientific program including theory simulations (Lattice QCD and Cosmology), and </a:t>
            </a:r>
            <a:r>
              <a:rPr lang="en-US" dirty="0" smtClean="0"/>
              <a:t>accelerator </a:t>
            </a:r>
            <a:r>
              <a:rPr lang="en-US" dirty="0" smtClean="0"/>
              <a:t>modeling </a:t>
            </a:r>
          </a:p>
          <a:p>
            <a:r>
              <a:rPr lang="en-US" dirty="0" smtClean="0"/>
              <a:t>Work closely with each scientific program – as collaborators (where a scientist from computing is involved) and as valued customers.</a:t>
            </a:r>
          </a:p>
          <a:p>
            <a:r>
              <a:rPr lang="en-US" dirty="0" smtClean="0"/>
              <a:t>Create a coherent Scientific </a:t>
            </a:r>
            <a:r>
              <a:rPr lang="en-US" dirty="0"/>
              <a:t>C</a:t>
            </a:r>
            <a:r>
              <a:rPr lang="en-US" dirty="0" smtClean="0"/>
              <a:t>omputing program from the many parts and many funding sources – encouraging sharing of facilities, common approaches and re-use of software wherever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Fermilab Computing Facilities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B58C336-3EEF-674D-BC93-13BB7F1A5989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609600" y="938955"/>
            <a:ext cx="8505097" cy="5623695"/>
            <a:chOff x="1334" y="3592"/>
            <a:chExt cx="14882" cy="9848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3592"/>
              <a:ext cx="11600" cy="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4" descr="F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4" y="3823"/>
              <a:ext cx="6347" cy="329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8349" y="10955"/>
              <a:ext cx="7867" cy="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D28E11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Lattice Computing Center (LCC)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28E11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High Performance Computing (HPC)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Accelerator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 Simulation, Cosmology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No UPS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7860" y="3848"/>
              <a:ext cx="6900" cy="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Feynman Computing Center (FCC)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High availability services – e.g. core network, email, etc.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Tape Robotic Storage (3 10000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 slot libraries)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UPS &amp; Standby Power Generation</a:t>
              </a: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ARRA project: upgrade cooling and add HA computing room - completed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1460" y="7938"/>
              <a:ext cx="6900" cy="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D28E11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Grid Computing Center (GCC)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28E11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High Density Computational Computing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CMS, RUNII, Grid</a:t>
              </a:r>
              <a:r>
                <a:rPr lang="en-US" sz="1600" dirty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 </a:t>
              </a:r>
              <a:r>
                <a:rPr lang="en-US" sz="1600" dirty="0" smtClean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Farm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batch worker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Lattice HPC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Tape Robotic Storage (4 10000 slot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 libraries)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UPS &amp; taps for portable generators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247" y="3265714"/>
            <a:ext cx="2792582" cy="18617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57200" y="5272989"/>
            <a:ext cx="2632364" cy="975411"/>
          </a:xfrm>
          <a:prstGeom prst="rect">
            <a:avLst/>
          </a:prstGeom>
          <a:solidFill>
            <a:srgbClr val="FFFF00"/>
          </a:solidFill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EPA Energy Star award 2010</a:t>
            </a:r>
          </a:p>
        </p:txBody>
      </p:sp>
    </p:spTree>
    <p:extLst>
      <p:ext uri="{BB962C8B-B14F-4D97-AF65-F5344CB8AC3E}">
        <p14:creationId xmlns:p14="http://schemas.microsoft.com/office/powerpoint/2010/main" val="10455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Facilities: more than just space power and cooling – continuous planning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82058" tIns="41029" rIns="82058" bIns="41029"/>
          <a:lstStyle/>
          <a:p>
            <a:fld id="{36197606-8662-794A-B4B1-547A077C37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75"/>
            <a:ext cx="3228975" cy="2151063"/>
          </a:xfrm>
        </p:spPr>
      </p:pic>
      <p:sp>
        <p:nvSpPr>
          <p:cNvPr id="3" name="TextBox 2"/>
          <p:cNvSpPr txBox="1"/>
          <p:nvPr/>
        </p:nvSpPr>
        <p:spPr>
          <a:xfrm>
            <a:off x="4932218" y="1882589"/>
            <a:ext cx="3657600" cy="156964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ARRA funded new high availability computer room in Feynman Computing Center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3227294"/>
            <a:ext cx="4987636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166532" cy="1143000"/>
          </a:xfrm>
        </p:spPr>
        <p:txBody>
          <a:bodyPr/>
          <a:lstStyle/>
          <a:p>
            <a:r>
              <a:rPr lang="en-US" dirty="0" smtClean="0"/>
              <a:t>Reliable high speed networking is key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6197606-8662-794A-B4B1-547A077C37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7" y="1050324"/>
            <a:ext cx="6431239" cy="52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Metropolitan Area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DOE Scientific Computing Review - Feb 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82058" tIns="41029" rIns="82058" bIns="41029"/>
          <a:lstStyle/>
          <a:p>
            <a:fld id="{36197606-8662-794A-B4B1-547A077C37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5867400" cy="5246687"/>
          </a:xfrm>
        </p:spPr>
      </p:pic>
    </p:spTree>
    <p:extLst>
      <p:ext uri="{BB962C8B-B14F-4D97-AF65-F5344CB8AC3E}">
        <p14:creationId xmlns:p14="http://schemas.microsoft.com/office/powerpoint/2010/main" val="26301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Lattice Gauge Theory: significant HPC computing at </a:t>
            </a:r>
            <a:r>
              <a:rPr lang="en-US" dirty="0" err="1" smtClean="0">
                <a:sym typeface="Arial" charset="0"/>
              </a:rPr>
              <a:t>Fermilab</a:t>
            </a:r>
            <a:endParaRPr lang="en-US" dirty="0">
              <a:sym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88273" y="1530350"/>
            <a:ext cx="7903029" cy="45458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Arial" charset="0"/>
              </a:rPr>
              <a:t>Fermilab is a leading participant in the US lattice gauge theory computational program funded by </a:t>
            </a:r>
            <a:r>
              <a:rPr lang="en-US" dirty="0" err="1" smtClean="0">
                <a:sym typeface="Arial" charset="0"/>
              </a:rPr>
              <a:t>Dept</a:t>
            </a:r>
            <a:r>
              <a:rPr lang="en-US" dirty="0" smtClean="0">
                <a:sym typeface="Arial" charset="0"/>
              </a:rPr>
              <a:t> of Energy (OHEP, ONP, and OASCR).</a:t>
            </a:r>
          </a:p>
          <a:p>
            <a:r>
              <a:rPr lang="en-US" dirty="0">
                <a:sym typeface="Arial" charset="0"/>
              </a:rPr>
              <a:t>P</a:t>
            </a:r>
            <a:r>
              <a:rPr lang="en-US" dirty="0" smtClean="0">
                <a:sym typeface="Arial" charset="0"/>
              </a:rPr>
              <a:t>rogram is overseen by the USQCD Collaboration (almost all lattice gauge theorists in the US)</a:t>
            </a:r>
          </a:p>
          <a:p>
            <a:pPr lvl="1"/>
            <a:r>
              <a:rPr lang="en-US" dirty="0" err="1" smtClean="0">
                <a:sym typeface="Arial" charset="0"/>
              </a:rPr>
              <a:t>USQCD’s</a:t>
            </a:r>
            <a:r>
              <a:rPr lang="en-US" dirty="0" smtClean="0">
                <a:sym typeface="Arial" charset="0"/>
              </a:rPr>
              <a:t> PI is Paul Mackenzie of Fermilab.  </a:t>
            </a:r>
          </a:p>
          <a:p>
            <a:r>
              <a:rPr lang="en-US" dirty="0">
                <a:sym typeface="Arial" charset="0"/>
              </a:rPr>
              <a:t>P</a:t>
            </a:r>
            <a:r>
              <a:rPr lang="en-US" dirty="0" smtClean="0">
                <a:sym typeface="Arial" charset="0"/>
              </a:rPr>
              <a:t>urpose is to develop software and hardware infrastructure in the US for lattice gauge theory calculations.</a:t>
            </a:r>
          </a:p>
          <a:p>
            <a:pPr lvl="1"/>
            <a:r>
              <a:rPr lang="en-US" dirty="0" smtClean="0">
                <a:sym typeface="Arial" charset="0"/>
              </a:rPr>
              <a:t>Software grant through the DOE </a:t>
            </a:r>
            <a:r>
              <a:rPr lang="en-US" dirty="0" err="1" smtClean="0">
                <a:sym typeface="Arial" charset="0"/>
              </a:rPr>
              <a:t>SciDAC</a:t>
            </a:r>
            <a:r>
              <a:rPr lang="en-US" dirty="0" smtClean="0">
                <a:sym typeface="Arial" charset="0"/>
              </a:rPr>
              <a:t> program of ~ $2.3 M/year.</a:t>
            </a:r>
          </a:p>
          <a:p>
            <a:pPr lvl="1"/>
            <a:r>
              <a:rPr lang="en-US" dirty="0" smtClean="0">
                <a:sym typeface="Arial" charset="0"/>
              </a:rPr>
              <a:t>Hardware and operations funded  by the LQCD Computing Project of ~$3.6M/year.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727E7EA-A01F-224D-9C60-2B7EFEEDC1F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76248"/>
            <a:ext cx="223225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cs typeface="Arial" charset="0"/>
                <a:sym typeface="Arial" charset="0"/>
                <a:hlinkClick r:id="rId2"/>
              </a:rPr>
              <a:t>http://www.usqcd.org/</a:t>
            </a:r>
            <a:endParaRPr lang="en-US" sz="1600" dirty="0" smtClean="0"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7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Cosmology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B58C336-3EEF-674D-BC93-13BB7F1A598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7010400" cy="518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Fermilab scientists N. </a:t>
            </a:r>
            <a:r>
              <a:rPr lang="en-US" sz="2000" dirty="0" err="1" smtClean="0"/>
              <a:t>Gnedin</a:t>
            </a:r>
            <a:r>
              <a:rPr lang="en-US" sz="2000" dirty="0" smtClean="0"/>
              <a:t> and collaborators are experts in the area of computational cosmology.  </a:t>
            </a:r>
          </a:p>
          <a:p>
            <a:r>
              <a:rPr lang="en-US" sz="2000" dirty="0" smtClean="0"/>
              <a:t>Fermilab hosts a small cluster (1224 cores) that is in use by the astrophysics community at Fermilab and at KICP  University of Chicago.</a:t>
            </a:r>
          </a:p>
          <a:p>
            <a:r>
              <a:rPr lang="en-US" sz="2000" dirty="0" smtClean="0"/>
              <a:t>Fermilab is part of the Computational Cosmology Collaboration (C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for mid-range computing for astrophysics and cosmology.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solidFill>
                  <a:srgbClr val="F2E2AB"/>
                </a:solidFill>
              </a:rPr>
              <a:t>Cosmological surveys require many medium-sized simulations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solidFill>
                  <a:srgbClr val="F2E2AB"/>
                </a:solidFill>
              </a:rPr>
              <a:t>Medium scale clusters are used for code development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solidFill>
                  <a:srgbClr val="F2E2AB"/>
                </a:solidFill>
              </a:rPr>
              <a:t>Medium scale machines are used for analysis of simulations performed at leadership class facilities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A Computational Cosmology Task Force with Argonne, Fermilab and University of Chicago was started recently.</a:t>
            </a:r>
            <a:endParaRPr lang="en-US" sz="2000" dirty="0"/>
          </a:p>
        </p:txBody>
      </p:sp>
      <p:grpSp>
        <p:nvGrpSpPr>
          <p:cNvPr id="6" name="Group 6"/>
          <p:cNvGrpSpPr/>
          <p:nvPr/>
        </p:nvGrpSpPr>
        <p:grpSpPr>
          <a:xfrm>
            <a:off x="6781800" y="3352800"/>
            <a:ext cx="1981200" cy="914400"/>
            <a:chOff x="1828800" y="3733800"/>
            <a:chExt cx="5181600" cy="2209800"/>
          </a:xfrm>
          <a:solidFill>
            <a:srgbClr val="CCFFFF"/>
          </a:solidFill>
        </p:grpSpPr>
        <p:sp>
          <p:nvSpPr>
            <p:cNvPr id="9" name="Oval 8"/>
            <p:cNvSpPr/>
            <p:nvPr/>
          </p:nvSpPr>
          <p:spPr>
            <a:xfrm>
              <a:off x="1905000" y="3733800"/>
              <a:ext cx="5105400" cy="2209800"/>
            </a:xfrm>
            <a:prstGeom prst="ellipse">
              <a:avLst/>
            </a:prstGeom>
            <a:grp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4648200"/>
              <a:ext cx="766762" cy="7667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/>
            <a:srcRect r="60959"/>
            <a:stretch>
              <a:fillRect/>
            </a:stretch>
          </p:blipFill>
          <p:spPr bwMode="auto">
            <a:xfrm>
              <a:off x="3352800" y="4800600"/>
              <a:ext cx="1357312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 r="815" b="48718"/>
            <a:stretch>
              <a:fillRect/>
            </a:stretch>
          </p:blipFill>
          <p:spPr bwMode="auto">
            <a:xfrm>
              <a:off x="1828800" y="4191000"/>
              <a:ext cx="4953000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/>
            <a:srcRect t="3488" r="85833"/>
            <a:stretch>
              <a:fillRect/>
            </a:stretch>
          </p:blipFill>
          <p:spPr bwMode="auto">
            <a:xfrm>
              <a:off x="4876800" y="4648200"/>
              <a:ext cx="1295400" cy="790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346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 Analysis Computing at Fermilab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371600"/>
            <a:ext cx="7162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Fermilab plans to host a copy of the DES Science Archive. This consists of two pieces</a:t>
            </a:r>
          </a:p>
          <a:p>
            <a:pPr lvl="1"/>
            <a:r>
              <a:rPr lang="en-US" dirty="0" smtClean="0"/>
              <a:t>A copy of the Science database</a:t>
            </a:r>
          </a:p>
          <a:p>
            <a:pPr lvl="1"/>
            <a:r>
              <a:rPr lang="en-US" dirty="0" smtClean="0"/>
              <a:t>A copy of the relevant image data on disk and tape</a:t>
            </a:r>
          </a:p>
          <a:p>
            <a:r>
              <a:rPr lang="en-US" dirty="0" smtClean="0"/>
              <a:t>This copy serves a number of different roles</a:t>
            </a:r>
          </a:p>
          <a:p>
            <a:pPr lvl="1"/>
            <a:r>
              <a:rPr lang="en-US" dirty="0" smtClean="0"/>
              <a:t>Acts as a backup for the primary NCSA archive, enabling collaboration access to the data when the primary is unavailable</a:t>
            </a:r>
          </a:p>
          <a:p>
            <a:pPr lvl="1"/>
            <a:r>
              <a:rPr lang="en-US" dirty="0" smtClean="0"/>
              <a:t>Handles queries by the collaboration, thus supplementing the resources at NCSA</a:t>
            </a:r>
          </a:p>
          <a:p>
            <a:pPr lvl="1"/>
            <a:r>
              <a:rPr lang="en-US" dirty="0" smtClean="0"/>
              <a:t>Enables the Fermilab scientists to effectively exploit the DES data for science analysis</a:t>
            </a:r>
          </a:p>
          <a:p>
            <a:r>
              <a:rPr lang="en-US" dirty="0" smtClean="0"/>
              <a:t>To support the science analysis of the Fermilab Scientists, DES will need a modest amount of computing (of order 24 nodes). This is similar to what was supported for the SDSS project.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Accelerator modeling </a:t>
            </a:r>
            <a:r>
              <a:rPr lang="en-US" dirty="0" smtClean="0"/>
              <a:t>tools at Fermilab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Computing Strategy  - Fermilab Institutional Review, June 6-9, 2011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5505FD7-5B5B-469E-9E9E-8E6CD547CE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6705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Fermilab is leading the </a:t>
            </a:r>
            <a:r>
              <a:rPr lang="en-US" sz="2400" dirty="0" err="1" smtClean="0">
                <a:solidFill>
                  <a:srgbClr val="FFC000"/>
                </a:solidFill>
              </a:rPr>
              <a:t>ComPASS</a:t>
            </a:r>
            <a:r>
              <a:rPr lang="en-US" sz="2400" dirty="0" smtClean="0"/>
              <a:t> Project: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Community </a:t>
            </a:r>
            <a:r>
              <a:rPr lang="en-US" sz="2000" dirty="0" err="1" smtClean="0"/>
              <a:t>Petascale</a:t>
            </a:r>
            <a:r>
              <a:rPr lang="en-US" sz="2000" dirty="0" smtClean="0"/>
              <a:t> Project for Accelerator Science and Simulation — a multi-institutional collaboration of computational accelerator physicists 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Panagiotis</a:t>
            </a:r>
            <a:r>
              <a:rPr lang="en-US" sz="2000" dirty="0" smtClean="0"/>
              <a:t> </a:t>
            </a:r>
            <a:r>
              <a:rPr lang="en-US" sz="2000" dirty="0" err="1" smtClean="0"/>
              <a:t>Spentzouris</a:t>
            </a:r>
            <a:r>
              <a:rPr lang="en-US" sz="2000" dirty="0" smtClean="0"/>
              <a:t> from Fermilab is PI for </a:t>
            </a:r>
            <a:r>
              <a:rPr lang="en-US" sz="2000" dirty="0" err="1" smtClean="0"/>
              <a:t>ComPASS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ComPASS</a:t>
            </a:r>
            <a:r>
              <a:rPr lang="en-US" sz="2000" dirty="0" smtClean="0"/>
              <a:t> goals are to develop High Performance Computing (HPC) </a:t>
            </a:r>
            <a:r>
              <a:rPr lang="en-US" sz="2000" dirty="0"/>
              <a:t>accelerator modeling tools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Multi</a:t>
            </a:r>
            <a:r>
              <a:rPr lang="en-GB" sz="1800" dirty="0"/>
              <a:t>-physics, multi-scale for beam dynamics; “</a:t>
            </a:r>
            <a:r>
              <a:rPr lang="en-GB" sz="1800" i="1" dirty="0"/>
              <a:t>virtual accelerator”</a:t>
            </a:r>
            <a:endParaRPr lang="en-GB" sz="1800" dirty="0" smtClean="0"/>
          </a:p>
          <a:p>
            <a:pPr lvl="2">
              <a:lnSpc>
                <a:spcPct val="90000"/>
              </a:lnSpc>
            </a:pPr>
            <a:r>
              <a:rPr lang="en-GB" sz="1800" dirty="0" smtClean="0"/>
              <a:t>Thermal</a:t>
            </a:r>
            <a:r>
              <a:rPr lang="en-GB" sz="1800" dirty="0"/>
              <a:t>, mechanical, and electromagnetic; “</a:t>
            </a:r>
            <a:r>
              <a:rPr lang="en-GB" sz="1800" i="1" dirty="0"/>
              <a:t>virtual prototyping”</a:t>
            </a:r>
            <a:r>
              <a:rPr lang="en-US" sz="1800" i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Development and support of </a:t>
            </a:r>
            <a:r>
              <a:rPr lang="en-US" sz="2400" dirty="0">
                <a:solidFill>
                  <a:srgbClr val="FFC000"/>
                </a:solidFill>
              </a:rPr>
              <a:t>CHEF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general framework for single particle </a:t>
            </a:r>
            <a:r>
              <a:rPr lang="en-US" sz="2000" dirty="0" smtClean="0"/>
              <a:t>dynamics developed at Fermilab</a:t>
            </a:r>
            <a:endParaRPr lang="en-US" sz="2000" dirty="0"/>
          </a:p>
        </p:txBody>
      </p:sp>
      <p:pic>
        <p:nvPicPr>
          <p:cNvPr id="10" name="Picture 9" descr="AcclrModeling.jpg"/>
          <p:cNvPicPr>
            <a:picLocks noChangeAspect="1"/>
          </p:cNvPicPr>
          <p:nvPr/>
        </p:nvPicPr>
        <p:blipFill>
          <a:blip r:embed="rId3"/>
          <a:srcRect l="41373" t="20000" r="26993" b="7778"/>
          <a:stretch>
            <a:fillRect/>
          </a:stretch>
        </p:blipFill>
        <p:spPr>
          <a:xfrm>
            <a:off x="6934200" y="1295400"/>
            <a:ext cx="1676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Computing – a strong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7162800" cy="4724400"/>
          </a:xfrm>
        </p:spPr>
        <p:txBody>
          <a:bodyPr/>
          <a:lstStyle/>
          <a:p>
            <a:r>
              <a:rPr lang="en-US" dirty="0" smtClean="0"/>
              <a:t>Scientific Computing relies on Core Computing services and Computing Facility infrastructure </a:t>
            </a:r>
          </a:p>
          <a:p>
            <a:pPr lvl="1"/>
            <a:r>
              <a:rPr lang="en-US" dirty="0" smtClean="0"/>
              <a:t>Core Networking and network services</a:t>
            </a:r>
          </a:p>
          <a:p>
            <a:pPr lvl="1"/>
            <a:r>
              <a:rPr lang="en-US" dirty="0" smtClean="0"/>
              <a:t>Computer rooms, power and cooling</a:t>
            </a:r>
          </a:p>
          <a:p>
            <a:pPr lvl="1"/>
            <a:r>
              <a:rPr lang="en-US" dirty="0" smtClean="0"/>
              <a:t>Email, videoconferencing, web servers</a:t>
            </a:r>
          </a:p>
          <a:p>
            <a:pPr lvl="1"/>
            <a:r>
              <a:rPr lang="en-US" dirty="0" smtClean="0"/>
              <a:t>Document databases, </a:t>
            </a:r>
            <a:r>
              <a:rPr lang="en-US" dirty="0" err="1" smtClean="0"/>
              <a:t>Indico</a:t>
            </a:r>
            <a:r>
              <a:rPr lang="en-US" dirty="0" smtClean="0"/>
              <a:t>, </a:t>
            </a:r>
            <a:r>
              <a:rPr lang="en-US" dirty="0" err="1" smtClean="0"/>
              <a:t>calendering</a:t>
            </a:r>
            <a:endParaRPr lang="en-US" dirty="0" smtClean="0"/>
          </a:p>
          <a:p>
            <a:pPr lvl="1"/>
            <a:r>
              <a:rPr lang="en-US" dirty="0" smtClean="0"/>
              <a:t>Service desk</a:t>
            </a:r>
          </a:p>
          <a:p>
            <a:pPr lvl="1"/>
            <a:r>
              <a:rPr lang="en-US" dirty="0" smtClean="0"/>
              <a:t>Monitoring and alerts</a:t>
            </a:r>
          </a:p>
          <a:p>
            <a:pPr lvl="1"/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Desktop support (Windows and Mac)</a:t>
            </a:r>
          </a:p>
          <a:p>
            <a:pPr lvl="1"/>
            <a:r>
              <a:rPr lang="en-US" dirty="0" smtClean="0"/>
              <a:t>Printer support </a:t>
            </a:r>
          </a:p>
          <a:p>
            <a:pPr lvl="1"/>
            <a:r>
              <a:rPr lang="en-US" dirty="0" smtClean="0"/>
              <a:t>Computer Security </a:t>
            </a:r>
          </a:p>
          <a:p>
            <a:pPr lvl="1"/>
            <a:r>
              <a:rPr lang="en-US" dirty="0" smtClean="0"/>
              <a:t>….. and more</a:t>
            </a:r>
          </a:p>
          <a:p>
            <a:r>
              <a:rPr lang="en-US" dirty="0" smtClean="0"/>
              <a:t>All of the above is provided through overheads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Computing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Multi-lab review of all scientific computing (except DAQ and online) was held on February 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In-depth review of how scientific computing works and how it is funded at each lab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indico.fnal.gov/conferenceDisplay.py?confId=3973</a:t>
            </a:r>
            <a:endParaRPr lang="en-US" dirty="0" smtClean="0"/>
          </a:p>
          <a:p>
            <a:pPr lvl="1"/>
            <a:r>
              <a:rPr lang="en-US" dirty="0" smtClean="0"/>
              <a:t>Password available on request</a:t>
            </a:r>
          </a:p>
          <a:p>
            <a:r>
              <a:rPr lang="en-US" dirty="0" smtClean="0"/>
              <a:t>This review will not cover computing in depth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computing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2B2B5-3628-4FB3-BBE1-00606786B1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CMS Tier 1 at Fermilab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162800" cy="4724400"/>
          </a:xfrm>
        </p:spPr>
        <p:txBody>
          <a:bodyPr/>
          <a:lstStyle/>
          <a:p>
            <a:r>
              <a:rPr lang="en-US" dirty="0" smtClean="0"/>
              <a:t>The CMS Tier-1 facility at Fermilab and the experienced team who operate it enable CMS to reprocess data quickly and to distribute the data reliably to the user community around the world.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34" y="3200400"/>
            <a:ext cx="458409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14" y="99015"/>
            <a:ext cx="1737106" cy="1472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28600" y="3949534"/>
            <a:ext cx="4545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Fermilab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also operates: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LHC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Physics Center (LPC)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Remote Operations Center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U.S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CMS Analysis Facility</a:t>
            </a:r>
          </a:p>
        </p:txBody>
      </p:sp>
    </p:spTree>
    <p:extLst>
      <p:ext uri="{BB962C8B-B14F-4D97-AF65-F5344CB8AC3E}">
        <p14:creationId xmlns:p14="http://schemas.microsoft.com/office/powerpoint/2010/main" val="411214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Offline and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is a hub for CMS Offline and Computing</a:t>
            </a:r>
          </a:p>
          <a:p>
            <a:pPr lvl="1"/>
            <a:r>
              <a:rPr lang="en-US" dirty="0" smtClean="0"/>
              <a:t>Ian Fisk is the CMS Computing Coordinator</a:t>
            </a:r>
          </a:p>
          <a:p>
            <a:pPr lvl="1"/>
            <a:r>
              <a:rPr lang="en-US" dirty="0" smtClean="0"/>
              <a:t>Liz Sexton-Kennedy is Deputy Offline Coordinator</a:t>
            </a:r>
          </a:p>
          <a:p>
            <a:pPr lvl="1"/>
            <a:r>
              <a:rPr lang="en-US" dirty="0" smtClean="0"/>
              <a:t>Patricia McBride is Deputy Computing Coordinator</a:t>
            </a:r>
          </a:p>
          <a:p>
            <a:pPr lvl="1"/>
            <a:r>
              <a:rPr lang="en-US" dirty="0" smtClean="0"/>
              <a:t>Leadership roles in many areas in CMS Offline and Computing: Frameworks, Simulations, Data Quality Monitoring, Workload Management and Data Management, Data Operations, Integration and User Support. </a:t>
            </a:r>
          </a:p>
          <a:p>
            <a:r>
              <a:rPr lang="en-US" dirty="0" smtClean="0"/>
              <a:t>Fermilab Remote Operations Center allows US physicists to participate in monitoring shifts for CMS.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Computing Strategy  - Fermilab Institutional Review, June 6-9,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727E7EA-A01F-224D-9C60-2B7EFEEDC1F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3215</TotalTime>
  <Words>3342</Words>
  <Application>Microsoft Office PowerPoint</Application>
  <PresentationFormat>On-screen Show (4:3)</PresentationFormat>
  <Paragraphs>490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Factory</vt:lpstr>
      <vt:lpstr>Worksheet</vt:lpstr>
      <vt:lpstr>Computing Strategy   Victoria White, Associate Lab Director for Computing and CIO Fermilab Institutional Review June 6-9, 2011</vt:lpstr>
      <vt:lpstr>Outline</vt:lpstr>
      <vt:lpstr>Introduction</vt:lpstr>
      <vt:lpstr>Scientific Computing strategy</vt:lpstr>
      <vt:lpstr>Core Computing – a strong base</vt:lpstr>
      <vt:lpstr>Scientific Computing Review </vt:lpstr>
      <vt:lpstr>Experiment computing strategies</vt:lpstr>
      <vt:lpstr>CMS Tier 1 at Fermilab</vt:lpstr>
      <vt:lpstr>CMS Offline and Computing</vt:lpstr>
      <vt:lpstr>Computing Strategy for CMS</vt:lpstr>
      <vt:lpstr>Run II Computing Strategy</vt:lpstr>
      <vt:lpstr>Tevatron – looking ahead</vt:lpstr>
      <vt:lpstr>“Data Preservation” for Tevatron data</vt:lpstr>
      <vt:lpstr>Intensity Frontier program needs</vt:lpstr>
      <vt:lpstr>Intensity Frontier strategies</vt:lpstr>
      <vt:lpstr>Cosmic Frontier experiments</vt:lpstr>
      <vt:lpstr>Sharing Strategies</vt:lpstr>
      <vt:lpstr>Sharing via the Grid  – FermiGrid</vt:lpstr>
      <vt:lpstr>Open Science Grid (OSG)</vt:lpstr>
      <vt:lpstr>FNAL CPU – core count for science</vt:lpstr>
      <vt:lpstr>Data Storage at Fermilab - Tape</vt:lpstr>
      <vt:lpstr>COMPUTING FOR THEORY AND SIMULATION SCIENCE</vt:lpstr>
      <vt:lpstr>High Performance (parallel) Computing is needed for </vt:lpstr>
      <vt:lpstr>Computing for the Scientific Program </vt:lpstr>
      <vt:lpstr>Strategies for Simulation Science Computing</vt:lpstr>
      <vt:lpstr>Software –   collaborative efforts</vt:lpstr>
      <vt:lpstr>Experiment/Project Lifecycle and funding</vt:lpstr>
      <vt:lpstr>Budget/resource allocation for 2012 +</vt:lpstr>
      <vt:lpstr>Conclusion</vt:lpstr>
      <vt:lpstr>Extra SlIDES</vt:lpstr>
      <vt:lpstr>CMS Tier 1 at Fermilab</vt:lpstr>
      <vt:lpstr>CMS Computing Model </vt:lpstr>
      <vt:lpstr>CMS Physics Analysis at Fermilab </vt:lpstr>
      <vt:lpstr>Any Data, Anywhere, Any time: Early Demonstrator</vt:lpstr>
      <vt:lpstr>Data on tape - total</vt:lpstr>
      <vt:lpstr>Data lives a long time (and is migrated to new media many times)</vt:lpstr>
      <vt:lpstr>Disk Storage Services</vt:lpstr>
      <vt:lpstr>FermiCloud: Virtualization likely a key component for long term analysis</vt:lpstr>
      <vt:lpstr>Data Preservation and long-term analysis: general considerations</vt:lpstr>
      <vt:lpstr>Fermilab Computing Facilities</vt:lpstr>
      <vt:lpstr>Facilities: more than just space power and cooling – continuous planning</vt:lpstr>
      <vt:lpstr>Reliable high speed networking is key</vt:lpstr>
      <vt:lpstr>Chicago Metropolitan Area Network</vt:lpstr>
      <vt:lpstr>Lattice Gauge Theory: significant HPC computing at Fermilab</vt:lpstr>
      <vt:lpstr>Computational Cosmology </vt:lpstr>
      <vt:lpstr>DES Analysis Computing at Fermilab</vt:lpstr>
      <vt:lpstr>Accelerator modeling tools at Fermilab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Victoria A. White x3936 02263N</cp:lastModifiedBy>
  <cp:revision>56</cp:revision>
  <cp:lastPrinted>1601-01-01T00:00:00Z</cp:lastPrinted>
  <dcterms:created xsi:type="dcterms:W3CDTF">2008-08-01T20:03:26Z</dcterms:created>
  <dcterms:modified xsi:type="dcterms:W3CDTF">2011-05-30T23:18:47Z</dcterms:modified>
</cp:coreProperties>
</file>