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Override PartName="/ppt/slides/slide25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3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slideLayouts/slideLayout6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37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3.xml" ContentType="application/vnd.openxmlformats-officedocument.presentationml.slide+xml"/>
  <Override PartName="/ppt/presProps.xml" ContentType="application/vnd.openxmlformats-officedocument.presentationml.presProps+xml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31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812" r:id="rId1"/>
  </p:sldMasterIdLst>
  <p:notesMasterIdLst>
    <p:notesMasterId r:id="rId40"/>
  </p:notesMasterIdLst>
  <p:sldIdLst>
    <p:sldId id="262" r:id="rId2"/>
    <p:sldId id="263" r:id="rId3"/>
    <p:sldId id="290" r:id="rId4"/>
    <p:sldId id="306" r:id="rId5"/>
    <p:sldId id="305" r:id="rId6"/>
    <p:sldId id="304" r:id="rId7"/>
    <p:sldId id="303" r:id="rId8"/>
    <p:sldId id="291" r:id="rId9"/>
    <p:sldId id="278" r:id="rId10"/>
    <p:sldId id="267" r:id="rId11"/>
    <p:sldId id="287" r:id="rId12"/>
    <p:sldId id="265" r:id="rId13"/>
    <p:sldId id="288" r:id="rId14"/>
    <p:sldId id="283" r:id="rId15"/>
    <p:sldId id="268" r:id="rId16"/>
    <p:sldId id="292" r:id="rId17"/>
    <p:sldId id="289" r:id="rId18"/>
    <p:sldId id="300" r:id="rId19"/>
    <p:sldId id="307" r:id="rId20"/>
    <p:sldId id="271" r:id="rId21"/>
    <p:sldId id="282" r:id="rId22"/>
    <p:sldId id="308" r:id="rId23"/>
    <p:sldId id="280" r:id="rId24"/>
    <p:sldId id="281" r:id="rId25"/>
    <p:sldId id="302" r:id="rId26"/>
    <p:sldId id="269" r:id="rId27"/>
    <p:sldId id="270" r:id="rId28"/>
    <p:sldId id="293" r:id="rId29"/>
    <p:sldId id="272" r:id="rId30"/>
    <p:sldId id="298" r:id="rId31"/>
    <p:sldId id="309" r:id="rId32"/>
    <p:sldId id="295" r:id="rId33"/>
    <p:sldId id="296" r:id="rId34"/>
    <p:sldId id="301" r:id="rId35"/>
    <p:sldId id="297" r:id="rId36"/>
    <p:sldId id="310" r:id="rId37"/>
    <p:sldId id="299" r:id="rId38"/>
    <p:sldId id="276" r:id="rId39"/>
  </p:sldIdLst>
  <p:sldSz cx="9144000" cy="6858000" type="screen4x3"/>
  <p:notesSz cx="6858000" cy="9144000"/>
  <p:defaultTextStyle>
    <a:defPPr>
      <a:defRPr lang="en-US"/>
    </a:defPPr>
    <a:lvl1pPr algn="r" rtl="0" fontAlgn="base">
      <a:spcBef>
        <a:spcPct val="20000"/>
      </a:spcBef>
      <a:spcAft>
        <a:spcPct val="0"/>
      </a:spcAft>
      <a:buClr>
        <a:srgbClr val="FFFF00"/>
      </a:buClr>
      <a:buSzPct val="80000"/>
      <a:buFont typeface="Wingdings" pitchFamily="-109" charset="2"/>
      <a:defRPr sz="2400" kern="1200">
        <a:solidFill>
          <a:schemeClr val="tx1"/>
        </a:solidFill>
        <a:latin typeface="Arial" pitchFamily="-109" charset="0"/>
        <a:ea typeface="+mn-ea"/>
        <a:cs typeface="+mn-cs"/>
      </a:defRPr>
    </a:lvl1pPr>
    <a:lvl2pPr marL="457200" algn="r" rtl="0" fontAlgn="base">
      <a:spcBef>
        <a:spcPct val="20000"/>
      </a:spcBef>
      <a:spcAft>
        <a:spcPct val="0"/>
      </a:spcAft>
      <a:buClr>
        <a:srgbClr val="FFFF00"/>
      </a:buClr>
      <a:buSzPct val="80000"/>
      <a:buFont typeface="Wingdings" pitchFamily="-109" charset="2"/>
      <a:defRPr sz="2400" kern="1200">
        <a:solidFill>
          <a:schemeClr val="tx1"/>
        </a:solidFill>
        <a:latin typeface="Arial" pitchFamily="-109" charset="0"/>
        <a:ea typeface="+mn-ea"/>
        <a:cs typeface="+mn-cs"/>
      </a:defRPr>
    </a:lvl2pPr>
    <a:lvl3pPr marL="914400" algn="r" rtl="0" fontAlgn="base">
      <a:spcBef>
        <a:spcPct val="20000"/>
      </a:spcBef>
      <a:spcAft>
        <a:spcPct val="0"/>
      </a:spcAft>
      <a:buClr>
        <a:srgbClr val="FFFF00"/>
      </a:buClr>
      <a:buSzPct val="80000"/>
      <a:buFont typeface="Wingdings" pitchFamily="-109" charset="2"/>
      <a:defRPr sz="2400" kern="1200">
        <a:solidFill>
          <a:schemeClr val="tx1"/>
        </a:solidFill>
        <a:latin typeface="Arial" pitchFamily="-109" charset="0"/>
        <a:ea typeface="+mn-ea"/>
        <a:cs typeface="+mn-cs"/>
      </a:defRPr>
    </a:lvl3pPr>
    <a:lvl4pPr marL="1371600" algn="r" rtl="0" fontAlgn="base">
      <a:spcBef>
        <a:spcPct val="20000"/>
      </a:spcBef>
      <a:spcAft>
        <a:spcPct val="0"/>
      </a:spcAft>
      <a:buClr>
        <a:srgbClr val="FFFF00"/>
      </a:buClr>
      <a:buSzPct val="80000"/>
      <a:buFont typeface="Wingdings" pitchFamily="-109" charset="2"/>
      <a:defRPr sz="2400" kern="1200">
        <a:solidFill>
          <a:schemeClr val="tx1"/>
        </a:solidFill>
        <a:latin typeface="Arial" pitchFamily="-109" charset="0"/>
        <a:ea typeface="+mn-ea"/>
        <a:cs typeface="+mn-cs"/>
      </a:defRPr>
    </a:lvl4pPr>
    <a:lvl5pPr marL="1828800" algn="r" rtl="0" fontAlgn="base">
      <a:spcBef>
        <a:spcPct val="20000"/>
      </a:spcBef>
      <a:spcAft>
        <a:spcPct val="0"/>
      </a:spcAft>
      <a:buClr>
        <a:srgbClr val="FFFF00"/>
      </a:buClr>
      <a:buSzPct val="80000"/>
      <a:buFont typeface="Wingdings" pitchFamily="-109" charset="2"/>
      <a:defRPr sz="2400" kern="1200">
        <a:solidFill>
          <a:schemeClr val="tx1"/>
        </a:solidFill>
        <a:latin typeface="Arial" pitchFamily="-109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109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109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109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109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schemeClr val="tx1"/>
    </p:penClr>
  </p:showPr>
  <p:clrMru>
    <a:srgbClr val="003399"/>
    <a:srgbClr val="009799"/>
    <a:srgbClr val="009900"/>
    <a:srgbClr val="CC0000"/>
    <a:srgbClr val="FFFF00"/>
    <a:srgbClr val="F0EFE0"/>
    <a:srgbClr val="CCFFFF"/>
    <a:srgbClr val="66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496" y="-3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812" y="-7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5" Type="http://schemas.openxmlformats.org/officeDocument/2006/relationships/slide" Target="slides/slide34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36" Type="http://schemas.openxmlformats.org/officeDocument/2006/relationships/slide" Target="slides/slide35.xml"/><Relationship Id="rId4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tableStyles" Target="tableStyles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42" Type="http://schemas.openxmlformats.org/officeDocument/2006/relationships/presProps" Target="presProps.xml"/><Relationship Id="rId29" Type="http://schemas.openxmlformats.org/officeDocument/2006/relationships/slide" Target="slides/slide28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4" Type="http://schemas.openxmlformats.org/officeDocument/2006/relationships/theme" Target="theme/theme1.xml"/><Relationship Id="rId41" Type="http://schemas.openxmlformats.org/officeDocument/2006/relationships/printerSettings" Target="printerSettings/printerSettings1.bin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Font typeface="Wingdings" pitchFamily="2" charset="2"/>
              <a:buNone/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7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Wingdings" pitchFamily="2" charset="2"/>
              <a:buNone/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7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67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buFont typeface="Wingdings" pitchFamily="2" charset="2"/>
              <a:buNone/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7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buFont typeface="Wingdings" pitchFamily="-108" charset="2"/>
              <a:buNone/>
              <a:defRPr sz="1200">
                <a:latin typeface="Arial" pitchFamily="-108" charset="0"/>
              </a:defRPr>
            </a:lvl1pPr>
          </a:lstStyle>
          <a:p>
            <a:pPr>
              <a:defRPr/>
            </a:pPr>
            <a:fld id="{628D7EDF-2573-054A-8A90-2891080BFE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pitchFamily="-108" charset="-128"/>
        <a:cs typeface="ＭＳ Ｐゴシック" pitchFamily="-108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34" charset="0"/>
        <a:ea typeface="ＭＳ Ｐゴシック" pitchFamily="-10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34" charset="0"/>
        <a:ea typeface="ＭＳ Ｐゴシック" pitchFamily="-10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34" charset="0"/>
        <a:ea typeface="ＭＳ Ｐゴシック" pitchFamily="-10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34" charset="0"/>
        <a:ea typeface="ＭＳ Ｐゴシック" pitchFamily="-108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5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1219200" y="1600200"/>
            <a:ext cx="7772400" cy="1143000"/>
          </a:xfrm>
        </p:spPr>
        <p:txBody>
          <a:bodyPr anchor="b"/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Fermilab Institutional Review, June 6-9, 2011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0E933-FCD8-6049-9A91-450939A19C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609600"/>
            <a:ext cx="17145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609600"/>
            <a:ext cx="49911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Fermilab Institutional Review, June 6-9, 2011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99F27F-66B2-5F43-89EB-E799D390E6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Fermilab Institutional Review, June 6-9, 2011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662794-105C-ED41-B0B2-6576B7BBB2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Fermilab Institutional Review, June 6-9, 2011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FC90A-478A-6249-84BC-CECDFAD3B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Fermilab Institutional Review, June 6-9, 2011</a:t>
            </a: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42374D-050D-A84C-8DAF-2A958E2894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Fermilab Institutional Review, June 6-9, 2011</a:t>
            </a:r>
          </a:p>
        </p:txBody>
      </p:sp>
      <p:sp>
        <p:nvSpPr>
          <p:cNvPr id="8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8838A-3AD1-AD46-9197-3968947D47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Fermilab Institutional Review, June 6-9, 2011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ADB8E-BCA8-674D-862B-AF2460D5F3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Fermilab Institutional Review, June 6-9, 2011</a:t>
            </a:r>
          </a:p>
        </p:txBody>
      </p:sp>
      <p:sp>
        <p:nvSpPr>
          <p:cNvPr id="3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6E98B-1AD2-D343-A182-55CF051F0B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Fermilab Institutional Review, June 6-9, 2011</a:t>
            </a: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5DC7E7-2917-0C4C-8A2E-04E70A13D1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Fermilab Institutional Review, June 6-9, 2011</a:t>
            </a: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4C0002-BE85-B242-ACB0-D61FE561D0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4" descr="C:\Documents and Settings\kevin.XENOLAND\My Documents\fnalppt\sub-pages\Fermi_Blue_subpage.jpg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6592" name="Rectangle 1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67000" y="6324600"/>
            <a:ext cx="3714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Fermilab Institutional Review, June 6-9, 2011</a:t>
            </a:r>
          </a:p>
        </p:txBody>
      </p:sp>
      <p:sp>
        <p:nvSpPr>
          <p:cNvPr id="536593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3055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rgbClr val="FFFFFF"/>
                </a:solidFill>
                <a:latin typeface="Arial" pitchFamily="-108" charset="0"/>
              </a:defRPr>
            </a:lvl1pPr>
          </a:lstStyle>
          <a:p>
            <a:pPr>
              <a:defRPr/>
            </a:pPr>
            <a:fld id="{7DEE21D7-C085-634F-9475-236589B6BA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9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228600"/>
            <a:ext cx="7162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0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371600"/>
            <a:ext cx="8001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Laksdjfalkjfds</a:t>
            </a:r>
          </a:p>
          <a:p>
            <a:pPr lvl="1"/>
            <a:r>
              <a:rPr lang="en-US"/>
              <a:t>;slkjfda;slkjfd</a:t>
            </a:r>
          </a:p>
          <a:p>
            <a:pPr lvl="2"/>
            <a:r>
              <a:rPr lang="en-US"/>
              <a:t>slkdjflsdkjflsdkjfsldjf</a:t>
            </a:r>
          </a:p>
          <a:p>
            <a:pPr lvl="3"/>
            <a:r>
              <a:rPr lang="en-US"/>
              <a:t>A;slkjfda;slkjfd</a:t>
            </a:r>
          </a:p>
          <a:p>
            <a:pPr lvl="3"/>
            <a:r>
              <a:rPr lang="en-US"/>
              <a:t>	a;lksdjf;lsakjfd</a:t>
            </a:r>
          </a:p>
          <a:p>
            <a:pPr lvl="4"/>
            <a:r>
              <a:rPr lang="en-US"/>
              <a:t>Slkdflsdkjflsdkjflsdkjf</a:t>
            </a:r>
          </a:p>
          <a:p>
            <a:pPr lvl="4"/>
            <a:r>
              <a:rPr lang="en-US"/>
              <a:t>Sldkjflsdjf</a:t>
            </a:r>
          </a:p>
          <a:p>
            <a:pPr lvl="4"/>
            <a:r>
              <a:rPr lang="en-US"/>
              <a:t>sldkjfsldfjksdlfjsldfj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43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FFFF"/>
        </a:buClr>
        <a:buSzPct val="80000"/>
        <a:buChar char="•"/>
        <a:defRPr sz="24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45000"/>
        <a:buFont typeface="Wingdings" pitchFamily="-109" charset="2"/>
        <a:buChar char="§"/>
        <a:defRPr sz="2000">
          <a:solidFill>
            <a:schemeClr val="tx1"/>
          </a:solidFill>
          <a:latin typeface="+mn-lt"/>
          <a:ea typeface="ＭＳ Ｐゴシック" pitchFamily="-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35000"/>
        <a:buChar char="•"/>
        <a:defRPr>
          <a:solidFill>
            <a:schemeClr val="tx1"/>
          </a:solidFill>
          <a:latin typeface="+mn-lt"/>
          <a:ea typeface="ＭＳ Ｐゴシック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25000"/>
        <a:buChar char="•"/>
        <a:defRPr>
          <a:solidFill>
            <a:schemeClr val="tx1"/>
          </a:solidFill>
          <a:latin typeface="+mn-lt"/>
          <a:ea typeface="ＭＳ Ｐゴシック" pitchFamily="-10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25000"/>
        <a:buChar char="•"/>
        <a:defRPr>
          <a:solidFill>
            <a:schemeClr val="tx1"/>
          </a:solidFill>
          <a:latin typeface="+mn-lt"/>
          <a:ea typeface="ＭＳ Ｐゴシック" pitchFamily="-108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25000"/>
        <a:buChar char="•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25000"/>
        <a:buChar char="•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25000"/>
        <a:buChar char="•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2500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Relationship Id="rId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image" Target="../media/image26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5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3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3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3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image" Target="../media/image7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Relationship Id="rId3" Type="http://schemas.openxmlformats.org/officeDocument/2006/relationships/image" Target="../media/image4.png"/><Relationship Id="rId5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3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4"/>
          <p:cNvSpPr>
            <a:spLocks noGrp="1"/>
          </p:cNvSpPr>
          <p:nvPr>
            <p:ph type="ctrTitle"/>
          </p:nvPr>
        </p:nvSpPr>
        <p:spPr>
          <a:xfrm>
            <a:off x="1219200" y="1066800"/>
            <a:ext cx="7772400" cy="3429000"/>
          </a:xfrm>
        </p:spPr>
        <p:txBody>
          <a:bodyPr/>
          <a:lstStyle/>
          <a:p>
            <a:r>
              <a:rPr lang="en-US" dirty="0" err="1" smtClean="0">
                <a:ea typeface="ＭＳ Ｐゴシック" pitchFamily="-109" charset="-128"/>
                <a:cs typeface="ＭＳ Ｐゴシック" pitchFamily="-109" charset="-128"/>
              </a:rPr>
              <a:t>MicroBooNE</a:t>
            </a:r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 </a:t>
            </a:r>
            <a:b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/>
            </a:r>
            <a:b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/>
            </a:r>
            <a:b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2000" dirty="0" smtClean="0">
                <a:ea typeface="ＭＳ Ｐゴシック" pitchFamily="-109" charset="-128"/>
                <a:cs typeface="ＭＳ Ｐゴシック" pitchFamily="-109" charset="-128"/>
              </a:rPr>
              <a:t>Regina Rameika</a:t>
            </a:r>
            <a:br>
              <a:rPr lang="en-US" sz="2000" dirty="0" smtClean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2000" dirty="0" err="1" smtClean="0">
                <a:ea typeface="ＭＳ Ｐゴシック" pitchFamily="-109" charset="-128"/>
                <a:cs typeface="ＭＳ Ｐゴシック" pitchFamily="-109" charset="-128"/>
              </a:rPr>
              <a:t>Fermilab</a:t>
            </a:r>
            <a:r>
              <a:rPr lang="en-US" sz="2000" dirty="0" smtClean="0">
                <a:ea typeface="ＭＳ Ｐゴシック" pitchFamily="-109" charset="-128"/>
                <a:cs typeface="ＭＳ Ｐゴシック" pitchFamily="-109" charset="-128"/>
              </a:rPr>
              <a:t> Institutional Review</a:t>
            </a:r>
            <a:br>
              <a:rPr lang="en-US" sz="2000" dirty="0" smtClean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2000" dirty="0" smtClean="0">
                <a:ea typeface="ＭＳ Ｐゴシック" pitchFamily="-109" charset="-128"/>
                <a:cs typeface="ＭＳ Ｐゴシック" pitchFamily="-109" charset="-128"/>
              </a:rPr>
              <a:t>June 6-9, 2011</a:t>
            </a:r>
            <a:endParaRPr lang="en-US" sz="3600" dirty="0" smtClean="0"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9" charset="-128"/>
                <a:cs typeface="ＭＳ Ｐゴシック" pitchFamily="-109" charset="-128"/>
              </a:rPr>
              <a:t>Project Plan</a:t>
            </a:r>
          </a:p>
        </p:txBody>
      </p:sp>
      <p:sp>
        <p:nvSpPr>
          <p:cNvPr id="22531" name="Content Placeholder 4"/>
          <p:cNvSpPr>
            <a:spLocks noGrp="1"/>
          </p:cNvSpPr>
          <p:nvPr>
            <p:ph idx="1"/>
          </p:nvPr>
        </p:nvSpPr>
        <p:spPr>
          <a:xfrm>
            <a:off x="838200" y="1143000"/>
            <a:ext cx="7162800" cy="4724400"/>
          </a:xfrm>
        </p:spPr>
        <p:txBody>
          <a:bodyPr/>
          <a:lstStyle/>
          <a:p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CD-0 Mission Need : September 2009</a:t>
            </a:r>
          </a:p>
          <a:p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CD-1 Alternative Selection and Cost Range : June 2010</a:t>
            </a:r>
          </a:p>
          <a:p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CD-2/3a : Performance Baseline </a:t>
            </a:r>
          </a:p>
          <a:p>
            <a:pPr lvl="1"/>
            <a:r>
              <a:rPr lang="en-US" dirty="0" smtClean="0"/>
              <a:t>Director’s review – End of June</a:t>
            </a:r>
          </a:p>
          <a:p>
            <a:pPr lvl="1"/>
            <a:r>
              <a:rPr lang="en-US" dirty="0" smtClean="0"/>
              <a:t>DOE Review – End of July</a:t>
            </a:r>
          </a:p>
          <a:p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CD-3 Begin Construction : before end of CY2011</a:t>
            </a:r>
          </a:p>
          <a:p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CD-4 Begin Operations :</a:t>
            </a:r>
          </a:p>
          <a:p>
            <a:pPr lvl="1"/>
            <a:r>
              <a:rPr lang="en-US" dirty="0" smtClean="0"/>
              <a:t>Working date – mid-2013 (~2 years from now)</a:t>
            </a:r>
          </a:p>
          <a:p>
            <a:pPr lvl="1"/>
            <a:r>
              <a:rPr lang="en-US" dirty="0" smtClean="0"/>
              <a:t>DOE milestone – mid 2014</a:t>
            </a:r>
          </a:p>
          <a:p>
            <a:pPr lvl="1"/>
            <a:endParaRPr lang="en-US" dirty="0" smtClean="0"/>
          </a:p>
        </p:txBody>
      </p:sp>
      <p:sp>
        <p:nvSpPr>
          <p:cNvPr id="22532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Arial" pitchFamily="-109" charset="0"/>
              </a:rPr>
              <a:t>Fermilab Institutional Review, June 6-9, 2011</a:t>
            </a:r>
          </a:p>
        </p:txBody>
      </p:sp>
      <p:sp>
        <p:nvSpPr>
          <p:cNvPr id="2253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1681073-553C-864C-AEB2-97867313A485}" type="slidenum">
              <a:rPr lang="en-US" smtClean="0">
                <a:latin typeface="Arial" pitchFamily="-109" charset="0"/>
              </a:rPr>
              <a:pPr/>
              <a:t>10</a:t>
            </a:fld>
            <a:endParaRPr lang="en-US" smtClean="0">
              <a:latin typeface="Arial" pitchFamily="-109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9" charset="-128"/>
                <a:cs typeface="ＭＳ Ｐゴシック" pitchFamily="-109" charset="-128"/>
              </a:rPr>
              <a:t>Project Scope – DOE </a:t>
            </a:r>
            <a:r>
              <a:rPr lang="en-US" smtClean="0">
                <a:solidFill>
                  <a:srgbClr val="FFFF00"/>
                </a:solidFill>
                <a:ea typeface="ＭＳ Ｐゴシック" pitchFamily="-109" charset="-128"/>
                <a:cs typeface="ＭＳ Ｐゴシック" pitchFamily="-109" charset="-128"/>
              </a:rPr>
              <a:t>+ NSF  </a:t>
            </a:r>
            <a:r>
              <a:rPr lang="en-US" smtClean="0">
                <a:ea typeface="ＭＳ Ｐゴシック" pitchFamily="-109" charset="-128"/>
                <a:cs typeface="ＭＳ Ｐゴシック" pitchFamily="-109" charset="-128"/>
              </a:rPr>
              <a:t>funding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Cryostat to contain 170 tons of </a:t>
            </a:r>
            <a:r>
              <a:rPr lang="en-US" dirty="0" err="1" smtClean="0">
                <a:ea typeface="ＭＳ Ｐゴシック" pitchFamily="-109" charset="-128"/>
                <a:cs typeface="ＭＳ Ｐゴシック" pitchFamily="-109" charset="-128"/>
              </a:rPr>
              <a:t>LAr</a:t>
            </a:r>
            <a:endParaRPr lang="en-US" dirty="0" smtClean="0">
              <a:ea typeface="ＭＳ Ｐゴシック" pitchFamily="-109" charset="-128"/>
              <a:cs typeface="ＭＳ Ｐゴシック" pitchFamily="-109" charset="-128"/>
            </a:endParaRPr>
          </a:p>
          <a:p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Cryogenic system for purging, filling and purification</a:t>
            </a:r>
          </a:p>
          <a:p>
            <a:r>
              <a:rPr lang="en-US" dirty="0" smtClean="0">
                <a:solidFill>
                  <a:srgbClr val="FFFF00"/>
                </a:solidFill>
                <a:ea typeface="ＭＳ Ｐゴシック" pitchFamily="-109" charset="-128"/>
                <a:cs typeface="ＭＳ Ｐゴシック" pitchFamily="-109" charset="-128"/>
              </a:rPr>
              <a:t>Time Projection Chamber and </a:t>
            </a:r>
            <a:r>
              <a:rPr lang="en-US" dirty="0" err="1" smtClean="0">
                <a:solidFill>
                  <a:srgbClr val="FFFF00"/>
                </a:solidFill>
                <a:ea typeface="ＭＳ Ｐゴシック" pitchFamily="-109" charset="-128"/>
                <a:cs typeface="ＭＳ Ｐゴシック" pitchFamily="-109" charset="-128"/>
              </a:rPr>
              <a:t>PMTs</a:t>
            </a:r>
            <a:endParaRPr lang="en-US" dirty="0" smtClean="0">
              <a:solidFill>
                <a:srgbClr val="FFFF00"/>
              </a:solidFill>
              <a:ea typeface="ＭＳ Ｐゴシック" pitchFamily="-109" charset="-128"/>
              <a:cs typeface="ＭＳ Ｐゴシック" pitchFamily="-109" charset="-128"/>
            </a:endParaRPr>
          </a:p>
          <a:p>
            <a:pPr lvl="1"/>
            <a:r>
              <a:rPr lang="en-US" dirty="0" smtClean="0">
                <a:solidFill>
                  <a:srgbClr val="FFFF00"/>
                </a:solidFill>
                <a:ea typeface="ＭＳ Ｐゴシック" pitchFamily="-109" charset="-128"/>
                <a:cs typeface="ＭＳ Ｐゴシック" pitchFamily="-109" charset="-128"/>
              </a:rPr>
              <a:t>$900K + $180K</a:t>
            </a:r>
          </a:p>
          <a:p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Front end electronics  and digitization</a:t>
            </a:r>
          </a:p>
          <a:p>
            <a:r>
              <a:rPr lang="en-US" dirty="0" smtClean="0">
                <a:solidFill>
                  <a:srgbClr val="FFFF00"/>
                </a:solidFill>
                <a:ea typeface="ＭＳ Ｐゴシック" pitchFamily="-109" charset="-128"/>
                <a:cs typeface="ＭＳ Ｐゴシック" pitchFamily="-109" charset="-128"/>
              </a:rPr>
              <a:t>Readout ($700K)</a:t>
            </a:r>
          </a:p>
          <a:p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DAQ, monitoring and slow control</a:t>
            </a:r>
          </a:p>
          <a:p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Building and Infrastructure</a:t>
            </a:r>
          </a:p>
          <a:p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Project Management</a:t>
            </a:r>
          </a:p>
        </p:txBody>
      </p:sp>
      <p:sp>
        <p:nvSpPr>
          <p:cNvPr id="19460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Arial" pitchFamily="-109" charset="0"/>
              </a:rPr>
              <a:t>Fermilab Institutional Review, June 6-9, 2011</a:t>
            </a:r>
          </a:p>
        </p:txBody>
      </p:sp>
      <p:sp>
        <p:nvSpPr>
          <p:cNvPr id="1946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504D13F8-D26F-A94D-9055-169EA4D84FF3}" type="slidenum">
              <a:rPr lang="en-US" smtClean="0">
                <a:latin typeface="Arial" pitchFamily="-109" charset="0"/>
              </a:rPr>
              <a:pPr/>
              <a:t>11</a:t>
            </a:fld>
            <a:endParaRPr lang="en-US" smtClean="0">
              <a:latin typeface="Arial" pitchFamily="-109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3600" y="5486400"/>
            <a:ext cx="4025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DOE Project funding ~$20M 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9" charset="-128"/>
                <a:cs typeface="ＭＳ Ｐゴシック" pitchFamily="-109" charset="-128"/>
              </a:rPr>
              <a:t>Key Performance Parameter (KPP) and CD-4 Definition </a:t>
            </a:r>
          </a:p>
        </p:txBody>
      </p:sp>
      <p:sp>
        <p:nvSpPr>
          <p:cNvPr id="21507" name="Content Placeholder 4"/>
          <p:cNvSpPr>
            <a:spLocks noGrp="1"/>
          </p:cNvSpPr>
          <p:nvPr>
            <p:ph idx="1"/>
          </p:nvPr>
        </p:nvSpPr>
        <p:spPr>
          <a:xfrm>
            <a:off x="685800" y="1371600"/>
            <a:ext cx="8001000" cy="4724400"/>
          </a:xfrm>
        </p:spPr>
        <p:txBody>
          <a:bodyPr/>
          <a:lstStyle/>
          <a:p>
            <a:r>
              <a:rPr lang="en-US" sz="2000" dirty="0" smtClean="0">
                <a:ea typeface="ＭＳ Ｐゴシック" pitchFamily="-109" charset="-128"/>
                <a:cs typeface="ＭＳ Ｐゴシック" pitchFamily="-109" charset="-128"/>
              </a:rPr>
              <a:t>The Key Performance Parameter for the project is : Liquid Argon Time Projection Chamber Detector  positioned in the Booster Neutrino Beam with a total capacity for at least 100 tons of liquid argon after filling</a:t>
            </a:r>
          </a:p>
          <a:p>
            <a:r>
              <a:rPr lang="en-US" sz="2000" dirty="0" smtClean="0">
                <a:ea typeface="ＭＳ Ｐゴシック" pitchFamily="-109" charset="-128"/>
                <a:cs typeface="ＭＳ Ｐゴシック" pitchFamily="-109" charset="-128"/>
              </a:rPr>
              <a:t>The KPP is achieved by demonstrating the following items that enable readiness for initial filling with liquid argon :</a:t>
            </a:r>
          </a:p>
          <a:p>
            <a:pPr lvl="1"/>
            <a:r>
              <a:rPr lang="en-US" sz="1800" dirty="0" smtClean="0"/>
              <a:t>Experiment infrastructure complete and operational</a:t>
            </a:r>
          </a:p>
          <a:p>
            <a:pPr lvl="1"/>
            <a:r>
              <a:rPr lang="en-US" sz="1800" dirty="0" smtClean="0"/>
              <a:t>Safety systems operational</a:t>
            </a:r>
          </a:p>
          <a:p>
            <a:pPr lvl="1"/>
            <a:r>
              <a:rPr lang="en-US" sz="1800" dirty="0" smtClean="0"/>
              <a:t>Detector </a:t>
            </a:r>
            <a:r>
              <a:rPr lang="en-US" sz="1800" dirty="0" smtClean="0"/>
              <a:t>installation </a:t>
            </a:r>
            <a:r>
              <a:rPr lang="en-US" sz="1800" dirty="0" smtClean="0"/>
              <a:t>complete</a:t>
            </a:r>
          </a:p>
          <a:p>
            <a:pPr lvl="1"/>
            <a:r>
              <a:rPr lang="en-US" sz="1800" dirty="0" smtClean="0"/>
              <a:t>Detector subsystem checkouts complete</a:t>
            </a:r>
          </a:p>
          <a:p>
            <a:pPr lvl="1"/>
            <a:r>
              <a:rPr lang="en-US" sz="1800" dirty="0" err="1" smtClean="0"/>
              <a:t>Cryo</a:t>
            </a:r>
            <a:r>
              <a:rPr lang="en-US" sz="1800" dirty="0" smtClean="0"/>
              <a:t>-plant tests complete</a:t>
            </a:r>
          </a:p>
          <a:p>
            <a:pPr lvl="1"/>
            <a:r>
              <a:rPr lang="en-US" sz="1800" dirty="0" smtClean="0"/>
              <a:t>Operational readiness clearance granted by the Laboratory</a:t>
            </a:r>
          </a:p>
        </p:txBody>
      </p:sp>
      <p:sp>
        <p:nvSpPr>
          <p:cNvPr id="21508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Arial" pitchFamily="-109" charset="0"/>
              </a:rPr>
              <a:t>Fermilab Institutional Review, June 6-9, 2011</a:t>
            </a:r>
          </a:p>
        </p:txBody>
      </p:sp>
      <p:sp>
        <p:nvSpPr>
          <p:cNvPr id="21509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620E68EF-86ED-9A43-BCD0-C163C45ADB4E}" type="slidenum">
              <a:rPr lang="en-US" smtClean="0">
                <a:latin typeface="Arial" pitchFamily="-109" charset="0"/>
              </a:rPr>
              <a:pPr/>
              <a:t>12</a:t>
            </a:fld>
            <a:endParaRPr lang="en-US" smtClean="0">
              <a:latin typeface="Arial" pitchFamily="-109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9" charset="-128"/>
                <a:cs typeface="ＭＳ Ｐゴシック" pitchFamily="-109" charset="-128"/>
              </a:rPr>
              <a:t>Project Scale</a:t>
            </a:r>
          </a:p>
        </p:txBody>
      </p:sp>
      <p:sp>
        <p:nvSpPr>
          <p:cNvPr id="20483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Arial" pitchFamily="-109" charset="0"/>
              </a:rPr>
              <a:t>Fermilab Institutional Review, June 6-9, 2011</a:t>
            </a:r>
          </a:p>
        </p:txBody>
      </p:sp>
      <p:sp>
        <p:nvSpPr>
          <p:cNvPr id="20484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A4896AFC-DF61-5C4C-86C4-0D5317008C42}" type="slidenum">
              <a:rPr lang="en-US" smtClean="0">
                <a:latin typeface="Arial" pitchFamily="-109" charset="0"/>
              </a:rPr>
              <a:pPr/>
              <a:t>13</a:t>
            </a:fld>
            <a:endParaRPr lang="en-US" smtClean="0">
              <a:latin typeface="Arial" pitchFamily="-109" charset="0"/>
            </a:endParaRPr>
          </a:p>
        </p:txBody>
      </p:sp>
      <p:pic>
        <p:nvPicPr>
          <p:cNvPr id="20485" name="Picture 6" descr="VesselOnI8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2400" y="1447800"/>
            <a:ext cx="4673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2819400"/>
            <a:ext cx="4856163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7" name="TextBox 8"/>
          <p:cNvSpPr txBox="1">
            <a:spLocks noChangeArrowheads="1"/>
          </p:cNvSpPr>
          <p:nvPr/>
        </p:nvSpPr>
        <p:spPr bwMode="auto">
          <a:xfrm>
            <a:off x="7272338" y="990600"/>
            <a:ext cx="13382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Cryostat</a:t>
            </a:r>
          </a:p>
        </p:txBody>
      </p:sp>
      <p:sp>
        <p:nvSpPr>
          <p:cNvPr id="20488" name="TextBox 9"/>
          <p:cNvSpPr txBox="1">
            <a:spLocks noChangeArrowheads="1"/>
          </p:cNvSpPr>
          <p:nvPr/>
        </p:nvSpPr>
        <p:spPr bwMode="auto">
          <a:xfrm>
            <a:off x="2019300" y="2286000"/>
            <a:ext cx="8001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TPC</a:t>
            </a:r>
          </a:p>
        </p:txBody>
      </p:sp>
      <p:pic>
        <p:nvPicPr>
          <p:cNvPr id="9" name="Picture 8" descr="Microboone Door Scale00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1066800"/>
            <a:ext cx="3251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295400" y="76200"/>
            <a:ext cx="7162800" cy="990600"/>
          </a:xfrm>
        </p:spPr>
        <p:txBody>
          <a:bodyPr/>
          <a:lstStyle/>
          <a:p>
            <a:r>
              <a:rPr lang="en-US" sz="2400" dirty="0" smtClean="0"/>
              <a:t>Work Breakdown Structure and Organization</a:t>
            </a:r>
            <a:endParaRPr lang="en-US" sz="2400" dirty="0"/>
          </a:p>
        </p:txBody>
      </p:sp>
      <p:sp>
        <p:nvSpPr>
          <p:cNvPr id="26626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Fermilab Institutional Review, June 6-9, 2011</a:t>
            </a:r>
            <a:endParaRPr lang="en-US" smtClean="0"/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B2BA6C-7B1C-4A4D-8208-20514A3876AA}" type="slidenum">
              <a:rPr lang="en-US" smtClean="0"/>
              <a:pPr/>
              <a:t>14</a:t>
            </a:fld>
            <a:endParaRPr lang="en-US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917602"/>
            <a:ext cx="7150100" cy="563559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9" charset="-128"/>
                <a:cs typeface="ＭＳ Ｐゴシック" pitchFamily="-109" charset="-128"/>
              </a:rPr>
              <a:t>Progress on the Plan</a:t>
            </a:r>
          </a:p>
        </p:txBody>
      </p:sp>
      <p:sp>
        <p:nvSpPr>
          <p:cNvPr id="27651" name="Content Placeholder 4"/>
          <p:cNvSpPr>
            <a:spLocks noGrp="1"/>
          </p:cNvSpPr>
          <p:nvPr>
            <p:ph idx="1"/>
          </p:nvPr>
        </p:nvSpPr>
        <p:spPr>
          <a:xfrm>
            <a:off x="1600200" y="1066800"/>
            <a:ext cx="7162800" cy="4724400"/>
          </a:xfrm>
        </p:spPr>
        <p:txBody>
          <a:bodyPr/>
          <a:lstStyle/>
          <a:p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Detector Systems</a:t>
            </a:r>
          </a:p>
          <a:p>
            <a:pPr lvl="1"/>
            <a:r>
              <a:rPr lang="en-US" dirty="0" smtClean="0"/>
              <a:t>Cryostat design</a:t>
            </a:r>
          </a:p>
          <a:p>
            <a:pPr lvl="1"/>
            <a:r>
              <a:rPr lang="en-US" dirty="0" smtClean="0"/>
              <a:t>TPC design</a:t>
            </a:r>
          </a:p>
          <a:p>
            <a:pPr lvl="1"/>
            <a:r>
              <a:rPr lang="en-US" dirty="0" smtClean="0"/>
              <a:t>Electronics and readout </a:t>
            </a:r>
            <a:r>
              <a:rPr lang="en-US" dirty="0" smtClean="0"/>
              <a:t>prototypes</a:t>
            </a:r>
          </a:p>
          <a:p>
            <a:pPr lvl="1"/>
            <a:r>
              <a:rPr lang="en-US" dirty="0" err="1" smtClean="0"/>
              <a:t>PMTs</a:t>
            </a:r>
            <a:endParaRPr lang="en-US" dirty="0" smtClean="0"/>
          </a:p>
          <a:p>
            <a:pPr lvl="1"/>
            <a:r>
              <a:rPr lang="en-US" dirty="0" smtClean="0"/>
              <a:t>Integration</a:t>
            </a:r>
          </a:p>
          <a:p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Infrastructure</a:t>
            </a:r>
          </a:p>
          <a:p>
            <a:pPr lvl="1"/>
            <a:r>
              <a:rPr lang="en-US" dirty="0" err="1" smtClean="0"/>
              <a:t>Cryo</a:t>
            </a:r>
            <a:r>
              <a:rPr lang="en-US" dirty="0" smtClean="0"/>
              <a:t> system design</a:t>
            </a:r>
          </a:p>
          <a:p>
            <a:pPr lvl="1"/>
            <a:r>
              <a:rPr lang="en-US" dirty="0" smtClean="0"/>
              <a:t>Building design</a:t>
            </a:r>
          </a:p>
          <a:p>
            <a:pPr lvl="1"/>
            <a:r>
              <a:rPr lang="en-US" dirty="0" smtClean="0"/>
              <a:t>Assembly and Installation planning</a:t>
            </a:r>
          </a:p>
        </p:txBody>
      </p:sp>
      <p:sp>
        <p:nvSpPr>
          <p:cNvPr id="27652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Arial" pitchFamily="-109" charset="0"/>
              </a:rPr>
              <a:t>Fermilab Institutional Review, June 6-9, 2011</a:t>
            </a:r>
          </a:p>
        </p:txBody>
      </p:sp>
      <p:sp>
        <p:nvSpPr>
          <p:cNvPr id="2765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B1DF7F14-3796-5D42-991B-D925FC6648D3}" type="slidenum">
              <a:rPr lang="en-US" smtClean="0">
                <a:latin typeface="Arial" pitchFamily="-109" charset="0"/>
              </a:rPr>
              <a:pPr/>
              <a:t>15</a:t>
            </a:fld>
            <a:endParaRPr lang="en-US" smtClean="0">
              <a:latin typeface="Arial" pitchFamily="-10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9" charset="-128"/>
                <a:cs typeface="ＭＳ Ｐゴシック" pitchFamily="-109" charset="-128"/>
              </a:rPr>
              <a:t>Cryostat design</a:t>
            </a:r>
          </a:p>
        </p:txBody>
      </p:sp>
      <p:sp>
        <p:nvSpPr>
          <p:cNvPr id="28675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Arial" pitchFamily="-109" charset="0"/>
              </a:rPr>
              <a:t>Fermilab Institutional Review, June 6-9, 2011</a:t>
            </a:r>
          </a:p>
        </p:txBody>
      </p:sp>
      <p:sp>
        <p:nvSpPr>
          <p:cNvPr id="28676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B4AF778-64C6-5140-8148-77F2956127AC}" type="slidenum">
              <a:rPr lang="en-US" smtClean="0">
                <a:latin typeface="Arial" pitchFamily="-109" charset="0"/>
              </a:rPr>
              <a:pPr/>
              <a:t>16</a:t>
            </a:fld>
            <a:endParaRPr lang="en-US" smtClean="0">
              <a:latin typeface="Arial" pitchFamily="-109" charset="0"/>
            </a:endParaRPr>
          </a:p>
        </p:txBody>
      </p:sp>
      <p:pic>
        <p:nvPicPr>
          <p:cNvPr id="28677" name="Picture 6" descr="vessel-iso_3-10-201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1371600"/>
            <a:ext cx="6172200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TextBox 7"/>
          <p:cNvSpPr txBox="1">
            <a:spLocks noChangeArrowheads="1"/>
          </p:cNvSpPr>
          <p:nvPr/>
        </p:nvSpPr>
        <p:spPr bwMode="auto">
          <a:xfrm>
            <a:off x="5867400" y="4800600"/>
            <a:ext cx="1981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Removable end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77240" y="1524000"/>
            <a:ext cx="3873727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Market Survey – Feb 2011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Design nearly complete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4"/>
          <p:cNvSpPr>
            <a:spLocks noGrp="1"/>
          </p:cNvSpPr>
          <p:nvPr>
            <p:ph type="title"/>
          </p:nvPr>
        </p:nvSpPr>
        <p:spPr>
          <a:xfrm>
            <a:off x="1600200" y="76200"/>
            <a:ext cx="7162800" cy="990600"/>
          </a:xfrm>
        </p:spPr>
        <p:txBody>
          <a:bodyPr/>
          <a:lstStyle/>
          <a:p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TPC Components and assembly sequence</a:t>
            </a:r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/>
            </a:r>
            <a:b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Technical </a:t>
            </a:r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Design Review – June 14</a:t>
            </a:r>
          </a:p>
        </p:txBody>
      </p:sp>
      <p:sp>
        <p:nvSpPr>
          <p:cNvPr id="29699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Arial" pitchFamily="-109" charset="0"/>
              </a:rPr>
              <a:t>Fermilab Institutional Review, June 6-9, 2011</a:t>
            </a: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B5D547E8-B466-414E-9E15-EF155029FFAB}" type="slidenum">
              <a:rPr lang="en-US" smtClean="0">
                <a:latin typeface="Arial" pitchFamily="-109" charset="0"/>
              </a:rPr>
              <a:pPr/>
              <a:t>17</a:t>
            </a:fld>
            <a:endParaRPr lang="en-US" smtClean="0">
              <a:latin typeface="Arial" pitchFamily="-109" charset="0"/>
            </a:endParaRPr>
          </a:p>
        </p:txBody>
      </p:sp>
      <p:pic>
        <p:nvPicPr>
          <p:cNvPr id="29701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308100"/>
            <a:ext cx="8545513" cy="509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672764" y="3733800"/>
            <a:ext cx="1556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2.5 </a:t>
            </a:r>
            <a:r>
              <a:rPr lang="en-US" dirty="0" err="1" smtClean="0">
                <a:solidFill>
                  <a:srgbClr val="FF0000"/>
                </a:solidFill>
              </a:rPr>
              <a:t>m</a:t>
            </a:r>
            <a:r>
              <a:rPr lang="en-US" dirty="0" smtClean="0">
                <a:solidFill>
                  <a:srgbClr val="FF0000"/>
                </a:solidFill>
              </a:rPr>
              <a:t> drift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3647" y="1295400"/>
            <a:ext cx="23395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 mm wire pitch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3352800"/>
            <a:ext cx="2667000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 smtClean="0">
                <a:solidFill>
                  <a:srgbClr val="FF0000"/>
                </a:solidFill>
              </a:rPr>
              <a:t>8,256 wires (150 micron)</a:t>
            </a:r>
          </a:p>
          <a:p>
            <a:pPr algn="l"/>
            <a:r>
              <a:rPr lang="en-US" sz="1400" dirty="0" smtClean="0">
                <a:solidFill>
                  <a:srgbClr val="FF0000"/>
                </a:solidFill>
              </a:rPr>
              <a:t>U,V,Y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Front end electronics (cold + warm)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Fermilab Institutional Review, June 6-9,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1ADB8E-BCA8-674D-862B-AF2460D5F36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143000"/>
            <a:ext cx="4699135" cy="24881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143000"/>
            <a:ext cx="2035908" cy="27040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402171" y="1627029"/>
            <a:ext cx="2492057" cy="71628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1219200"/>
            <a:ext cx="5537200" cy="23896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PMT System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Fermilab Institutional Review, June 6-9,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1ADB8E-BCA8-674D-862B-AF2460D5F36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1568367"/>
            <a:ext cx="2477238" cy="18606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219200"/>
            <a:ext cx="2743200" cy="23180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3962400"/>
            <a:ext cx="3530600" cy="19470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4800" y="3733800"/>
            <a:ext cx="4430222" cy="26924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-109" charset="-128"/>
                <a:cs typeface="ＭＳ Ｐゴシック" pitchFamily="-109" charset="-128"/>
              </a:rPr>
              <a:t>Outline</a:t>
            </a:r>
          </a:p>
        </p:txBody>
      </p:sp>
      <p:sp>
        <p:nvSpPr>
          <p:cNvPr id="15363" name="Content Placeholder 4"/>
          <p:cNvSpPr>
            <a:spLocks noGrp="1"/>
          </p:cNvSpPr>
          <p:nvPr>
            <p:ph idx="1"/>
          </p:nvPr>
        </p:nvSpPr>
        <p:spPr>
          <a:xfrm>
            <a:off x="1219200" y="1143000"/>
            <a:ext cx="7162800" cy="4724400"/>
          </a:xfrm>
        </p:spPr>
        <p:txBody>
          <a:bodyPr/>
          <a:lstStyle/>
          <a:p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Introduction</a:t>
            </a:r>
          </a:p>
          <a:p>
            <a:pPr lvl="1"/>
            <a:r>
              <a:rPr lang="en-US" dirty="0" smtClean="0"/>
              <a:t>Mission Need</a:t>
            </a:r>
          </a:p>
          <a:p>
            <a:pPr lvl="1"/>
            <a:r>
              <a:rPr lang="en-US" dirty="0" smtClean="0"/>
              <a:t>Project Scope</a:t>
            </a:r>
          </a:p>
          <a:p>
            <a:pPr lvl="1"/>
            <a:r>
              <a:rPr lang="en-US" dirty="0" smtClean="0"/>
              <a:t>Key Performance Parameters</a:t>
            </a:r>
          </a:p>
          <a:p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The Project Plan</a:t>
            </a:r>
          </a:p>
          <a:p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Project Organization</a:t>
            </a:r>
          </a:p>
          <a:p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Progress on the Plan</a:t>
            </a:r>
          </a:p>
          <a:p>
            <a:pPr lvl="1"/>
            <a:r>
              <a:rPr lang="en-US" dirty="0" smtClean="0"/>
              <a:t>Infrastructure</a:t>
            </a:r>
          </a:p>
          <a:p>
            <a:pPr lvl="1"/>
            <a:r>
              <a:rPr lang="en-US" dirty="0" smtClean="0"/>
              <a:t>Detector Systems</a:t>
            </a:r>
          </a:p>
          <a:p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Cost &amp; Schedule Summary</a:t>
            </a:r>
          </a:p>
          <a:p>
            <a:pPr lvl="1"/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Resources</a:t>
            </a:r>
          </a:p>
          <a:p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Conclusion</a:t>
            </a:r>
          </a:p>
        </p:txBody>
      </p:sp>
      <p:sp>
        <p:nvSpPr>
          <p:cNvPr id="15364" name="Footer Placeholder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Fermilab Institutional Review, June 6-9, 2011</a:t>
            </a:r>
          </a:p>
        </p:txBody>
      </p:sp>
      <p:sp>
        <p:nvSpPr>
          <p:cNvPr id="15365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1E9C4CCE-3A18-A24B-814F-B5015ECF144F}" type="slidenum">
              <a:rPr lang="en-US">
                <a:latin typeface="Arial" pitchFamily="-109" charset="0"/>
              </a:rPr>
              <a:pPr/>
              <a:t>2</a:t>
            </a:fld>
            <a:endParaRPr lang="en-US">
              <a:latin typeface="Arial" pitchFamily="-10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9" charset="-128"/>
                <a:cs typeface="ＭＳ Ｐゴシック" pitchFamily="-109" charset="-128"/>
              </a:rPr>
              <a:t>Integration of components</a:t>
            </a:r>
          </a:p>
        </p:txBody>
      </p:sp>
      <p:sp>
        <p:nvSpPr>
          <p:cNvPr id="30723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Arial" pitchFamily="-109" charset="0"/>
              </a:rPr>
              <a:t>Fermilab Institutional Review, June 6-9, 2011</a:t>
            </a: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A291C86F-3304-1A4C-A738-44C8A0C60596}" type="slidenum">
              <a:rPr lang="en-US" smtClean="0">
                <a:latin typeface="Arial" pitchFamily="-109" charset="0"/>
              </a:rPr>
              <a:pPr/>
              <a:t>20</a:t>
            </a:fld>
            <a:endParaRPr lang="en-US" smtClean="0">
              <a:latin typeface="Arial" pitchFamily="-109" charset="0"/>
            </a:endParaRPr>
          </a:p>
        </p:txBody>
      </p:sp>
      <p:pic>
        <p:nvPicPr>
          <p:cNvPr id="30725" name="Picture 2" descr="C:\Documents and Settings\norton\Desktop\Stuff\MicroBooNE\microboone_cryostat-iso-r-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1219200"/>
            <a:ext cx="6723063" cy="506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Arial" pitchFamily="-109" charset="0"/>
              </a:rPr>
              <a:t>Fermilab Institutional Review, June 6-9, 2011</a:t>
            </a: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D8A24477-08D2-0147-9A4D-F1FDB17FBE4E}" type="slidenum">
              <a:rPr lang="en-US" smtClean="0">
                <a:latin typeface="Arial" pitchFamily="-109" charset="0"/>
              </a:rPr>
              <a:pPr/>
              <a:t>21</a:t>
            </a:fld>
            <a:endParaRPr lang="en-US" smtClean="0">
              <a:latin typeface="Arial" pitchFamily="-109" charset="0"/>
            </a:endParaRPr>
          </a:p>
        </p:txBody>
      </p:sp>
      <p:pic>
        <p:nvPicPr>
          <p:cNvPr id="31748" name="Content Placeholder 6" descr="microboone_cryostat-cable-grn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143000"/>
            <a:ext cx="419100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3" descr="C:\Documents and Settings\norton\Desktop\Stuff\MicroBooNE\microboone_cryostat-cable-fron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600" y="1724025"/>
            <a:ext cx="4608513" cy="428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Cryogenic System Process Flow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Fermilab Institutional Review, June 6-9,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1ADB8E-BCA8-674D-862B-AF2460D5F36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1836" y="1371600"/>
            <a:ext cx="7898764" cy="4723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9" charset="-128"/>
                <a:cs typeface="ＭＳ Ｐゴシック" pitchFamily="-109" charset="-128"/>
              </a:rPr>
              <a:t>Cryogenic equipment and piping</a:t>
            </a:r>
          </a:p>
        </p:txBody>
      </p:sp>
      <p:sp>
        <p:nvSpPr>
          <p:cNvPr id="32771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Arial" pitchFamily="-109" charset="0"/>
              </a:rPr>
              <a:t>Fermilab Institutional Review, June 6-9, 2011</a:t>
            </a: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7684B1F3-911B-CE47-8689-FF9F9C305AB5}" type="slidenum">
              <a:rPr lang="en-US" smtClean="0">
                <a:latin typeface="Arial" pitchFamily="-109" charset="0"/>
              </a:rPr>
              <a:pPr/>
              <a:t>23</a:t>
            </a:fld>
            <a:endParaRPr lang="en-US" smtClean="0">
              <a:latin typeface="Arial" pitchFamily="-109" charset="0"/>
            </a:endParaRPr>
          </a:p>
        </p:txBody>
      </p:sp>
      <p:pic>
        <p:nvPicPr>
          <p:cNvPr id="32773" name="Content Placeholder 3" descr="5_16_11_SS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4813" y="1600200"/>
            <a:ext cx="579437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320915" y="5405735"/>
            <a:ext cx="1022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0000"/>
                </a:solidFill>
              </a:rPr>
              <a:t>Filters</a:t>
            </a:r>
            <a:endParaRPr lang="en-US" dirty="0">
              <a:solidFill>
                <a:srgbClr val="CC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00800" y="4267200"/>
            <a:ext cx="1142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0000"/>
                </a:solidFill>
              </a:rPr>
              <a:t>Pumps</a:t>
            </a:r>
            <a:endParaRPr lang="en-US" dirty="0">
              <a:solidFill>
                <a:srgbClr val="CC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9" charset="-128"/>
                <a:cs typeface="ＭＳ Ｐゴシック" pitchFamily="-109" charset="-128"/>
              </a:rPr>
              <a:t>Cooldown system</a:t>
            </a:r>
          </a:p>
        </p:txBody>
      </p:sp>
      <p:sp>
        <p:nvSpPr>
          <p:cNvPr id="33795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Arial" pitchFamily="-109" charset="0"/>
              </a:rPr>
              <a:t>Fermilab Institutional Review, June 6-9, 2011</a:t>
            </a: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0DEFA200-9EA6-8544-A456-B7BBD5185BF9}" type="slidenum">
              <a:rPr lang="en-US" smtClean="0">
                <a:latin typeface="Arial" pitchFamily="-109" charset="0"/>
              </a:rPr>
              <a:pPr/>
              <a:t>24</a:t>
            </a:fld>
            <a:endParaRPr lang="en-US" smtClean="0">
              <a:latin typeface="Arial" pitchFamily="-109" charset="0"/>
            </a:endParaRPr>
          </a:p>
        </p:txBody>
      </p:sp>
      <p:pic>
        <p:nvPicPr>
          <p:cNvPr id="33797" name="Content Placeholder 4" descr="5_19_11_SS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76488" y="1600200"/>
            <a:ext cx="43910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Arrow Connector 11"/>
          <p:cNvCxnSpPr/>
          <p:nvPr/>
        </p:nvCxnSpPr>
        <p:spPr>
          <a:xfrm>
            <a:off x="1905000" y="5295900"/>
            <a:ext cx="1066800" cy="2667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799" name="TextBox 12"/>
          <p:cNvSpPr txBox="1">
            <a:spLocks noChangeArrowheads="1"/>
          </p:cNvSpPr>
          <p:nvPr/>
        </p:nvSpPr>
        <p:spPr bwMode="auto">
          <a:xfrm>
            <a:off x="4876800" y="990600"/>
            <a:ext cx="2286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/>
              <a:t>Heat exchanger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638800" y="990600"/>
            <a:ext cx="152400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Wingdings" pitchFamily="-108" charset="2"/>
              <a:buNone/>
              <a:defRPr/>
            </a:pPr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rot="5400000">
            <a:off x="5181600" y="1143000"/>
            <a:ext cx="381000" cy="381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802" name="TextBox 15"/>
          <p:cNvSpPr txBox="1">
            <a:spLocks noChangeArrowheads="1"/>
          </p:cNvSpPr>
          <p:nvPr/>
        </p:nvSpPr>
        <p:spPr bwMode="auto">
          <a:xfrm>
            <a:off x="2438400" y="1981200"/>
            <a:ext cx="2209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Molecular Sieve filter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438400" y="1981200"/>
            <a:ext cx="220980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Wingdings" pitchFamily="-108" charset="2"/>
              <a:buNone/>
              <a:defRPr/>
            </a:pPr>
            <a:endParaRPr lang="en-US"/>
          </a:p>
        </p:txBody>
      </p:sp>
      <p:cxnSp>
        <p:nvCxnSpPr>
          <p:cNvPr id="18" name="Straight Arrow Connector 17"/>
          <p:cNvCxnSpPr>
            <a:stCxn id="33802" idx="2"/>
          </p:cNvCxnSpPr>
          <p:nvPr/>
        </p:nvCxnSpPr>
        <p:spPr>
          <a:xfrm rot="16200000" flipH="1">
            <a:off x="3049587" y="2782888"/>
            <a:ext cx="1673225" cy="685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805" name="TextBox 15"/>
          <p:cNvSpPr txBox="1">
            <a:spLocks noChangeArrowheads="1"/>
          </p:cNvSpPr>
          <p:nvPr/>
        </p:nvSpPr>
        <p:spPr bwMode="auto">
          <a:xfrm>
            <a:off x="765175" y="5029200"/>
            <a:ext cx="12557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compressor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76200"/>
            <a:ext cx="7162800" cy="990600"/>
          </a:xfrm>
        </p:spPr>
        <p:txBody>
          <a:bodyPr/>
          <a:lstStyle/>
          <a:p>
            <a:r>
              <a:rPr lang="en-US" dirty="0" smtClean="0"/>
              <a:t>An actual setup – </a:t>
            </a:r>
            <a:r>
              <a:rPr lang="en-US" dirty="0" smtClean="0"/>
              <a:t>LAPD* </a:t>
            </a:r>
            <a:r>
              <a:rPr lang="en-US" dirty="0" smtClean="0"/>
              <a:t>at PC4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Fermilab Institutional Review, June 6-9,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1ADB8E-BCA8-674D-862B-AF2460D5F36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720" y="990600"/>
            <a:ext cx="7602280" cy="5029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0" y="5943600"/>
            <a:ext cx="4974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*Liquid Argon Purity Demonstration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0" y="3962400"/>
            <a:ext cx="1710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30 ton tank</a:t>
            </a:r>
            <a:endParaRPr lang="en-US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9" charset="-128"/>
                <a:cs typeface="ＭＳ Ｐゴシック" pitchFamily="-109" charset="-128"/>
              </a:rPr>
              <a:t>Building just upstream of MiniBooNE on BNB</a:t>
            </a:r>
          </a:p>
        </p:txBody>
      </p:sp>
      <p:sp>
        <p:nvSpPr>
          <p:cNvPr id="34819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Arial" pitchFamily="-109" charset="0"/>
              </a:rPr>
              <a:t>Fermilab Institutional Review, June 6-9, 2011</a:t>
            </a: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3CC90F3B-C3B2-5342-804D-4019F3EB6CA0}" type="slidenum">
              <a:rPr lang="en-US" smtClean="0">
                <a:latin typeface="Arial" pitchFamily="-109" charset="0"/>
              </a:rPr>
              <a:pPr/>
              <a:t>26</a:t>
            </a:fld>
            <a:endParaRPr lang="en-US" dirty="0" smtClean="0">
              <a:latin typeface="Arial" pitchFamily="-109" charset="0"/>
            </a:endParaRPr>
          </a:p>
        </p:txBody>
      </p:sp>
      <p:pic>
        <p:nvPicPr>
          <p:cNvPr id="3482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143000"/>
            <a:ext cx="4512119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TextBox 5"/>
          <p:cNvSpPr txBox="1">
            <a:spLocks noChangeArrowheads="1"/>
          </p:cNvSpPr>
          <p:nvPr/>
        </p:nvSpPr>
        <p:spPr bwMode="auto">
          <a:xfrm>
            <a:off x="3276600" y="1828800"/>
            <a:ext cx="139343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Delivery area</a:t>
            </a:r>
          </a:p>
        </p:txBody>
      </p:sp>
      <p:sp>
        <p:nvSpPr>
          <p:cNvPr id="34823" name="TextBox 6"/>
          <p:cNvSpPr txBox="1">
            <a:spLocks noChangeArrowheads="1"/>
          </p:cNvSpPr>
          <p:nvPr/>
        </p:nvSpPr>
        <p:spPr bwMode="auto">
          <a:xfrm>
            <a:off x="609600" y="2057400"/>
            <a:ext cx="952805" cy="634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Controls</a:t>
            </a:r>
          </a:p>
          <a:p>
            <a:r>
              <a:rPr lang="en-US" sz="1600" dirty="0"/>
              <a:t> room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1143000"/>
            <a:ext cx="3900664" cy="44196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 bwMode="auto">
          <a:xfrm flipV="1">
            <a:off x="4343400" y="2743200"/>
            <a:ext cx="2133600" cy="7620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5181600" y="5638800"/>
            <a:ext cx="36253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/>
              <a:t>Locations for detectors in </a:t>
            </a:r>
          </a:p>
          <a:p>
            <a:pPr algn="l"/>
            <a:r>
              <a:rPr lang="en-US" sz="2000" dirty="0" smtClean="0"/>
              <a:t>a future SBL neutrino program 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457200" y="4343400"/>
            <a:ext cx="37202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/>
              <a:t>Could hold a  larger membrane </a:t>
            </a:r>
          </a:p>
          <a:p>
            <a:pPr algn="l"/>
            <a:r>
              <a:rPr lang="en-US" sz="2000" dirty="0" smtClean="0"/>
              <a:t>cryostat design in future</a:t>
            </a:r>
            <a:endParaRPr lang="en-US" sz="20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9" charset="-128"/>
                <a:cs typeface="ＭＳ Ｐゴシック" pitchFamily="-109" charset="-128"/>
              </a:rPr>
              <a:t>Construction similar to MiniBooNE</a:t>
            </a:r>
          </a:p>
        </p:txBody>
      </p:sp>
      <p:sp>
        <p:nvSpPr>
          <p:cNvPr id="35843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Arial" pitchFamily="-109" charset="0"/>
              </a:rPr>
              <a:t>Fermilab Institutional Review, June 6-9, 2011</a:t>
            </a: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5A0994EE-C88B-1F4D-82DC-14C9E9568C3E}" type="slidenum">
              <a:rPr lang="en-US" smtClean="0">
                <a:latin typeface="Arial" pitchFamily="-109" charset="0"/>
              </a:rPr>
              <a:pPr/>
              <a:t>27</a:t>
            </a:fld>
            <a:endParaRPr lang="en-US" smtClean="0">
              <a:latin typeface="Arial" pitchFamily="-109" charset="0"/>
            </a:endParaRPr>
          </a:p>
        </p:txBody>
      </p:sp>
      <p:pic>
        <p:nvPicPr>
          <p:cNvPr id="35845" name="Picture 4" descr="big_hol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219200"/>
            <a:ext cx="3962400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5" descr="cylinde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743200"/>
            <a:ext cx="4114800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57200" y="4724400"/>
            <a:ext cx="37428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54 week construction time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Arial" pitchFamily="-109" charset="0"/>
              </a:rPr>
              <a:t>Fermilab Institutional Review, June 6-9, 2011</a:t>
            </a: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6F196C14-67AE-B141-BA57-0DA061D6183E}" type="slidenum">
              <a:rPr lang="en-US" smtClean="0">
                <a:latin typeface="Arial" pitchFamily="-109" charset="0"/>
              </a:rPr>
              <a:pPr/>
              <a:t>28</a:t>
            </a:fld>
            <a:endParaRPr lang="en-US" smtClean="0">
              <a:latin typeface="Arial" pitchFamily="-109" charset="0"/>
            </a:endParaRPr>
          </a:p>
        </p:txBody>
      </p:sp>
      <p:pic>
        <p:nvPicPr>
          <p:cNvPr id="36868" name="Picture 8" descr="View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457200"/>
            <a:ext cx="5715000" cy="575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ight Arrow 4"/>
          <p:cNvSpPr/>
          <p:nvPr/>
        </p:nvSpPr>
        <p:spPr bwMode="auto">
          <a:xfrm>
            <a:off x="3962400" y="4191000"/>
            <a:ext cx="838200" cy="533400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52100" y="3962400"/>
            <a:ext cx="2391300" cy="10341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 err="1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MicroBooNE</a:t>
            </a:r>
            <a:r>
              <a:rPr lang="en-US" sz="1800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 detector </a:t>
            </a:r>
          </a:p>
          <a:p>
            <a:pPr algn="l"/>
            <a:r>
              <a:rPr lang="en-US" sz="1800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w</a:t>
            </a:r>
            <a:r>
              <a:rPr lang="en-US" sz="1800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ill  be located on</a:t>
            </a:r>
          </a:p>
          <a:p>
            <a:pPr algn="l"/>
            <a:r>
              <a:rPr lang="en-US" sz="1800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 BNB centerline</a:t>
            </a:r>
            <a:endParaRPr lang="en-US" sz="1800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Electronics and readout racks</a:t>
            </a:r>
          </a:p>
        </p:txBody>
      </p:sp>
      <p:sp>
        <p:nvSpPr>
          <p:cNvPr id="37891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Arial" pitchFamily="-109" charset="0"/>
              </a:rPr>
              <a:t>Fermilab Institutional Review, June 6-9, 2011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BB20C7FF-BD1F-4945-82DA-7DBABF339D08}" type="slidenum">
              <a:rPr lang="en-US" smtClean="0">
                <a:latin typeface="Arial" pitchFamily="-109" charset="0"/>
              </a:rPr>
              <a:pPr/>
              <a:t>29</a:t>
            </a:fld>
            <a:endParaRPr lang="en-US" smtClean="0">
              <a:latin typeface="Arial" pitchFamily="-109" charset="0"/>
            </a:endParaRPr>
          </a:p>
        </p:txBody>
      </p:sp>
      <p:pic>
        <p:nvPicPr>
          <p:cNvPr id="3789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47875" y="1524000"/>
            <a:ext cx="1304925" cy="44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75" y="1524000"/>
            <a:ext cx="1304925" cy="44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72075" y="1524000"/>
            <a:ext cx="1304925" cy="44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524000"/>
            <a:ext cx="129540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7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04025" y="1524000"/>
            <a:ext cx="127317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9" charset="-128"/>
                <a:cs typeface="ＭＳ Ｐゴシック" pitchFamily="-109" charset="-128"/>
              </a:rPr>
              <a:t>Introduction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762000" y="1371600"/>
            <a:ext cx="8001000" cy="3429000"/>
          </a:xfrm>
        </p:spPr>
        <p:txBody>
          <a:bodyPr/>
          <a:lstStyle/>
          <a:p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The </a:t>
            </a:r>
            <a:r>
              <a:rPr lang="en-US" dirty="0" err="1" smtClean="0">
                <a:ea typeface="ＭＳ Ｐゴシック" pitchFamily="-109" charset="-128"/>
                <a:cs typeface="ＭＳ Ｐゴシック" pitchFamily="-109" charset="-128"/>
              </a:rPr>
              <a:t>MicroBooNE</a:t>
            </a:r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 detector  will be </a:t>
            </a:r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a liquid argon time projection chamber (</a:t>
            </a:r>
            <a:r>
              <a:rPr lang="en-US" dirty="0" err="1" smtClean="0">
                <a:ea typeface="ＭＳ Ｐゴシック" pitchFamily="-109" charset="-128"/>
                <a:cs typeface="ＭＳ Ｐゴシック" pitchFamily="-109" charset="-128"/>
              </a:rPr>
              <a:t>LAr</a:t>
            </a:r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 TPC</a:t>
            </a:r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) containing 170 tons of liquid argon, and located </a:t>
            </a:r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o</a:t>
            </a:r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n </a:t>
            </a:r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the Booster Neutrino </a:t>
            </a:r>
            <a:r>
              <a:rPr lang="en-US" dirty="0" err="1" smtClean="0">
                <a:ea typeface="ＭＳ Ｐゴシック" pitchFamily="-109" charset="-128"/>
                <a:cs typeface="ＭＳ Ｐゴシック" pitchFamily="-109" charset="-128"/>
              </a:rPr>
              <a:t>Beamline</a:t>
            </a:r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.</a:t>
            </a:r>
          </a:p>
          <a:p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The experiment’s goal is to begin operation in 2013;</a:t>
            </a:r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availability of  </a:t>
            </a:r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funding </a:t>
            </a:r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 may constrain the schedule</a:t>
            </a:r>
            <a:endParaRPr lang="en-US" dirty="0" smtClean="0">
              <a:ea typeface="ＭＳ Ｐゴシック" pitchFamily="-109" charset="-128"/>
              <a:cs typeface="ＭＳ Ｐゴシック" pitchFamily="-109" charset="-128"/>
            </a:endParaRPr>
          </a:p>
          <a:p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This device represents a major advance in neutrino detector technology. </a:t>
            </a:r>
          </a:p>
          <a:p>
            <a:pPr>
              <a:buFontTx/>
              <a:buNone/>
            </a:pPr>
            <a:endParaRPr lang="en-US" dirty="0" smtClean="0"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16388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Arial" pitchFamily="-109" charset="0"/>
              </a:rPr>
              <a:t>Fermilab Institutional Review, June 6-9, 2011</a:t>
            </a:r>
          </a:p>
        </p:txBody>
      </p:sp>
      <p:sp>
        <p:nvSpPr>
          <p:cNvPr id="1638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14D603AF-187F-A942-B986-251EF8C5F78C}" type="slidenum">
              <a:rPr lang="en-US" smtClean="0">
                <a:latin typeface="Arial" pitchFamily="-109" charset="0"/>
              </a:rPr>
              <a:pPr/>
              <a:t>3</a:t>
            </a:fld>
            <a:endParaRPr lang="en-US" smtClean="0">
              <a:latin typeface="Arial" pitchFamily="-109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Rack locations in detector hall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Fermilab Institutional Review, June 6-9,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1ADB8E-BCA8-674D-862B-AF2460D5F364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066800"/>
            <a:ext cx="5562600" cy="4950962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Schedule Overview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Fermilab Institutional Review, June 6-9,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1ADB8E-BCA8-674D-862B-AF2460D5F364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1130300"/>
            <a:ext cx="8775700" cy="49657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9" charset="-128"/>
                <a:cs typeface="ＭＳ Ｐゴシック" pitchFamily="-109" charset="-128"/>
              </a:rPr>
              <a:t>Detector Assembly Plan</a:t>
            </a:r>
          </a:p>
        </p:txBody>
      </p:sp>
      <p:sp>
        <p:nvSpPr>
          <p:cNvPr id="38915" name="Content Placeholder 4"/>
          <p:cNvSpPr>
            <a:spLocks noGrp="1"/>
          </p:cNvSpPr>
          <p:nvPr>
            <p:ph idx="1"/>
          </p:nvPr>
        </p:nvSpPr>
        <p:spPr>
          <a:xfrm>
            <a:off x="838200" y="1066800"/>
            <a:ext cx="7162800" cy="4724400"/>
          </a:xfrm>
        </p:spPr>
        <p:txBody>
          <a:bodyPr/>
          <a:lstStyle/>
          <a:p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Use D0 Assembly Area</a:t>
            </a:r>
          </a:p>
          <a:p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Vessel will be delivered there and placed on temporary support </a:t>
            </a:r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structure</a:t>
            </a:r>
          </a:p>
          <a:p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Detector components fabricated at Yale, BNL, MIT, FNAL</a:t>
            </a:r>
            <a:endParaRPr lang="en-US" dirty="0" smtClean="0">
              <a:ea typeface="ＭＳ Ｐゴシック" pitchFamily="-109" charset="-128"/>
              <a:cs typeface="ＭＳ Ｐゴシック" pitchFamily="-109" charset="-128"/>
            </a:endParaRPr>
          </a:p>
          <a:p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D</a:t>
            </a:r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etector </a:t>
            </a:r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components will be delivered </a:t>
            </a:r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to DAB</a:t>
            </a:r>
          </a:p>
          <a:p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Clean assembly area will be constructed</a:t>
            </a:r>
          </a:p>
          <a:p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TPC will be assembled in clean “tents”</a:t>
            </a:r>
          </a:p>
          <a:p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TPC, FEE </a:t>
            </a:r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and </a:t>
            </a:r>
            <a:r>
              <a:rPr lang="en-US" dirty="0" err="1" smtClean="0">
                <a:ea typeface="ＭＳ Ｐゴシック" pitchFamily="-109" charset="-128"/>
                <a:cs typeface="ＭＳ Ｐゴシック" pitchFamily="-109" charset="-128"/>
              </a:rPr>
              <a:t>PMTs</a:t>
            </a:r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will be inserted into </a:t>
            </a:r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cryostat</a:t>
            </a:r>
          </a:p>
          <a:p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Cryostat will be sealed (flange or/and weld)</a:t>
            </a:r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 </a:t>
            </a:r>
          </a:p>
          <a:p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Electronics racks will be pre-assembled at D0</a:t>
            </a:r>
          </a:p>
          <a:p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DAQ systems will be </a:t>
            </a:r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tested prior to installation</a:t>
            </a:r>
            <a:endParaRPr lang="en-US" dirty="0"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8916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Arial" pitchFamily="-109" charset="0"/>
              </a:rPr>
              <a:t>Fermilab Institutional Review, June 6-9, 2011</a:t>
            </a:r>
          </a:p>
        </p:txBody>
      </p:sp>
      <p:sp>
        <p:nvSpPr>
          <p:cNvPr id="3891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81EC9404-3E69-F746-AA0D-66A0378AE473}" type="slidenum">
              <a:rPr lang="en-US" smtClean="0">
                <a:latin typeface="Arial" pitchFamily="-109" charset="0"/>
              </a:rPr>
              <a:pPr/>
              <a:t>32</a:t>
            </a:fld>
            <a:endParaRPr lang="en-US" smtClean="0">
              <a:latin typeface="Arial" pitchFamily="-10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D0 Assembly Hall to be cleaned out</a:t>
            </a:r>
            <a:endParaRPr lang="en-US" dirty="0"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9939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Arial" pitchFamily="-109" charset="0"/>
              </a:rPr>
              <a:t>Fermilab Institutional Review, June 6-9, 2011</a:t>
            </a: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6E30A24B-501B-7E44-B174-1890C04652FB}" type="slidenum">
              <a:rPr lang="en-US" smtClean="0">
                <a:latin typeface="Arial" pitchFamily="-109" charset="0"/>
              </a:rPr>
              <a:pPr/>
              <a:t>33</a:t>
            </a:fld>
            <a:endParaRPr lang="en-US" smtClean="0">
              <a:latin typeface="Arial" pitchFamily="-109" charset="0"/>
            </a:endParaRPr>
          </a:p>
        </p:txBody>
      </p:sp>
      <p:pic>
        <p:nvPicPr>
          <p:cNvPr id="39941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1295400"/>
            <a:ext cx="6618288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514600" y="6167735"/>
            <a:ext cx="35195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Racks for </a:t>
            </a:r>
            <a:r>
              <a:rPr lang="en-US" b="1" dirty="0" err="1" smtClean="0">
                <a:solidFill>
                  <a:srgbClr val="FFFF00"/>
                </a:solidFill>
              </a:rPr>
              <a:t>MicroBooNE</a:t>
            </a:r>
            <a:endParaRPr lang="en-US" b="1" dirty="0">
              <a:solidFill>
                <a:srgbClr val="FFFF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rot="5400000" flipH="1" flipV="1">
            <a:off x="4152900" y="4305300"/>
            <a:ext cx="2895600" cy="990600"/>
          </a:xfrm>
          <a:prstGeom prst="straightConnector1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066800"/>
            <a:ext cx="4584700" cy="274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7162800" cy="990600"/>
          </a:xfrm>
        </p:spPr>
        <p:txBody>
          <a:bodyPr/>
          <a:lstStyle/>
          <a:p>
            <a:r>
              <a:rPr lang="en-US" sz="2400" dirty="0" smtClean="0">
                <a:ea typeface="ＭＳ Ｐゴシック" pitchFamily="-109" charset="-128"/>
                <a:cs typeface="ＭＳ Ｐゴシック" pitchFamily="-109" charset="-128"/>
              </a:rPr>
              <a:t>Project Cost Estimate</a:t>
            </a:r>
            <a:r>
              <a:rPr lang="en-US" sz="2400" dirty="0" smtClean="0"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en-US" sz="2400" dirty="0" smtClean="0">
                <a:ea typeface="ＭＳ Ｐゴシック" pitchFamily="-109" charset="-128"/>
                <a:cs typeface="ＭＳ Ｐゴシック" pitchFamily="-109" charset="-128"/>
              </a:rPr>
              <a:t>being developed for CD-2 baseline</a:t>
            </a:r>
            <a:endParaRPr lang="en-US" sz="2400" dirty="0"/>
          </a:p>
        </p:txBody>
      </p:sp>
      <p:sp>
        <p:nvSpPr>
          <p:cNvPr id="15" name="Content Placeholder 14"/>
          <p:cNvSpPr>
            <a:spLocks noGrp="1"/>
          </p:cNvSpPr>
          <p:nvPr>
            <p:ph sz="half" idx="2"/>
          </p:nvPr>
        </p:nvSpPr>
        <p:spPr>
          <a:xfrm>
            <a:off x="5181600" y="1524000"/>
            <a:ext cx="3352800" cy="4114800"/>
          </a:xfrm>
        </p:spPr>
        <p:txBody>
          <a:bodyPr/>
          <a:lstStyle/>
          <a:p>
            <a:r>
              <a:rPr lang="en-US" dirty="0" smtClean="0"/>
              <a:t>Base Cost</a:t>
            </a:r>
          </a:p>
          <a:p>
            <a:pPr lvl="1"/>
            <a:r>
              <a:rPr lang="en-US" dirty="0" smtClean="0"/>
              <a:t>$19M</a:t>
            </a:r>
          </a:p>
          <a:p>
            <a:r>
              <a:rPr lang="en-US" dirty="0" smtClean="0"/>
              <a:t>Includes costs since CD-0</a:t>
            </a:r>
          </a:p>
          <a:p>
            <a:pPr lvl="1"/>
            <a:r>
              <a:rPr lang="en-US" dirty="0" smtClean="0"/>
              <a:t>$2M</a:t>
            </a:r>
          </a:p>
          <a:p>
            <a:r>
              <a:rPr lang="en-US" dirty="0" smtClean="0"/>
              <a:t>Contingency</a:t>
            </a:r>
          </a:p>
          <a:p>
            <a:pPr lvl="1"/>
            <a:r>
              <a:rPr lang="en-US" dirty="0" smtClean="0"/>
              <a:t>30% on remaining work = $5M</a:t>
            </a:r>
          </a:p>
          <a:p>
            <a:r>
              <a:rPr lang="en-US" dirty="0" smtClean="0"/>
              <a:t>TPC ~ $24M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Fermilab Institutional Review, June 6-9,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1ADB8E-BCA8-674D-862B-AF2460D5F364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96531" y="3200400"/>
            <a:ext cx="3923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Before Contingency ~$15M</a:t>
            </a:r>
            <a:endParaRPr lang="en-US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733800"/>
            <a:ext cx="4584700" cy="2743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3400" y="3733800"/>
            <a:ext cx="29989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Including PM ~$19M</a:t>
            </a:r>
            <a:endParaRPr lang="en-US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Fermilab</a:t>
            </a:r>
            <a:r>
              <a:rPr lang="en-US" dirty="0" smtClean="0"/>
              <a:t> Manpower Resources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00200" y="1143000"/>
            <a:ext cx="7162800" cy="4724400"/>
          </a:xfrm>
        </p:spPr>
        <p:txBody>
          <a:bodyPr/>
          <a:lstStyle/>
          <a:p>
            <a:r>
              <a:rPr lang="en-US" dirty="0" smtClean="0"/>
              <a:t>On-project</a:t>
            </a:r>
          </a:p>
          <a:p>
            <a:pPr lvl="1"/>
            <a:r>
              <a:rPr lang="en-US" dirty="0" smtClean="0"/>
              <a:t>FY11 : </a:t>
            </a:r>
            <a:r>
              <a:rPr lang="en-US" dirty="0" smtClean="0"/>
              <a:t>7-8 </a:t>
            </a:r>
            <a:r>
              <a:rPr lang="en-US" dirty="0" smtClean="0"/>
              <a:t>FTE</a:t>
            </a:r>
          </a:p>
          <a:p>
            <a:pPr lvl="1"/>
            <a:r>
              <a:rPr lang="en-US" dirty="0" smtClean="0"/>
              <a:t>FY12 :</a:t>
            </a:r>
            <a:r>
              <a:rPr lang="en-US" dirty="0" smtClean="0"/>
              <a:t> 11-12 </a:t>
            </a:r>
            <a:r>
              <a:rPr lang="en-US" dirty="0" smtClean="0"/>
              <a:t>FTE</a:t>
            </a:r>
          </a:p>
          <a:p>
            <a:pPr lvl="1"/>
            <a:r>
              <a:rPr lang="en-US" dirty="0" smtClean="0"/>
              <a:t>FY13 : 12 FTE</a:t>
            </a:r>
          </a:p>
          <a:p>
            <a:r>
              <a:rPr lang="en-US" dirty="0" smtClean="0"/>
              <a:t>Scientific Staff in addition to PM (Rameika, James)</a:t>
            </a:r>
          </a:p>
          <a:p>
            <a:pPr lvl="1"/>
            <a:r>
              <a:rPr lang="en-US" dirty="0" err="1" smtClean="0"/>
              <a:t>Baller</a:t>
            </a:r>
            <a:r>
              <a:rPr lang="en-US" dirty="0" smtClean="0"/>
              <a:t>, </a:t>
            </a:r>
            <a:r>
              <a:rPr lang="en-US" dirty="0" err="1" smtClean="0"/>
              <a:t>Jostlein</a:t>
            </a:r>
            <a:r>
              <a:rPr lang="en-US" dirty="0" smtClean="0"/>
              <a:t>,  </a:t>
            </a:r>
            <a:r>
              <a:rPr lang="en-US" dirty="0" smtClean="0"/>
              <a:t>Kirby, </a:t>
            </a:r>
            <a:r>
              <a:rPr lang="en-US" dirty="0" err="1" smtClean="0"/>
              <a:t>Pordes</a:t>
            </a:r>
            <a:r>
              <a:rPr lang="en-US" dirty="0" smtClean="0"/>
              <a:t>, </a:t>
            </a:r>
            <a:r>
              <a:rPr lang="en-US" dirty="0" err="1" smtClean="0"/>
              <a:t>Raaf</a:t>
            </a:r>
            <a:r>
              <a:rPr lang="en-US" dirty="0" smtClean="0"/>
              <a:t>, Rebel, Zeller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Fermilab Institutional Review, June 6-9,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1ADB8E-BCA8-674D-862B-AF2460D5F364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MicroBooNE</a:t>
            </a:r>
            <a:r>
              <a:rPr lang="en-US" dirty="0" smtClean="0"/>
              <a:t> Collaboration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Fermilab Institutional Review, June 6-9, 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F662794-105C-ED41-B0B2-6576B7BBB28F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990600"/>
            <a:ext cx="8480568" cy="5410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43600" y="3733800"/>
            <a:ext cx="2554305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n>
                  <a:solidFill>
                    <a:srgbClr val="FF0000"/>
                  </a:solidFill>
                </a:ln>
              </a:rPr>
              <a:t>13 institutions</a:t>
            </a:r>
          </a:p>
          <a:p>
            <a:r>
              <a:rPr lang="en-US" dirty="0" smtClean="0">
                <a:ln>
                  <a:solidFill>
                    <a:srgbClr val="FF0000"/>
                  </a:solidFill>
                </a:ln>
              </a:rPr>
              <a:t>~60 collaborators</a:t>
            </a:r>
            <a:endParaRPr lang="en-US" dirty="0">
              <a:ln>
                <a:solidFill>
                  <a:srgbClr val="FF0000"/>
                </a:solidFill>
              </a:ln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Off-project activities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90600" y="1219200"/>
            <a:ext cx="7162800" cy="2057400"/>
          </a:xfrm>
        </p:spPr>
        <p:txBody>
          <a:bodyPr/>
          <a:lstStyle/>
          <a:p>
            <a:r>
              <a:rPr lang="en-US" dirty="0" smtClean="0"/>
              <a:t>Argon procurement</a:t>
            </a:r>
          </a:p>
          <a:p>
            <a:r>
              <a:rPr lang="en-US" dirty="0" smtClean="0"/>
              <a:t>Filling and purification</a:t>
            </a:r>
          </a:p>
          <a:p>
            <a:r>
              <a:rPr lang="en-US" dirty="0" smtClean="0"/>
              <a:t>Booster Neutrino Beam preparation</a:t>
            </a:r>
          </a:p>
          <a:p>
            <a:r>
              <a:rPr lang="en-US" dirty="0" smtClean="0"/>
              <a:t>Off-line software</a:t>
            </a: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Fermilab Institutional Review, June 6-9,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1ADB8E-BCA8-674D-862B-AF2460D5F364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6" name="Picture 5" descr="microboone_event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570" y="3048000"/>
            <a:ext cx="3339630" cy="3429000"/>
          </a:xfrm>
          <a:prstGeom prst="rect">
            <a:avLst/>
          </a:prstGeom>
        </p:spPr>
      </p:pic>
      <p:pic>
        <p:nvPicPr>
          <p:cNvPr id="7" name="Picture 6" descr="microboone_event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3048000"/>
            <a:ext cx="3339629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9" charset="-128"/>
                <a:cs typeface="ＭＳ Ｐゴシック" pitchFamily="-109" charset="-128"/>
              </a:rPr>
              <a:t>Summary and Conclusions</a:t>
            </a:r>
          </a:p>
        </p:txBody>
      </p:sp>
      <p:sp>
        <p:nvSpPr>
          <p:cNvPr id="44035" name="Content Placeholder 4"/>
          <p:cNvSpPr>
            <a:spLocks noGrp="1"/>
          </p:cNvSpPr>
          <p:nvPr>
            <p:ph idx="1"/>
          </p:nvPr>
        </p:nvSpPr>
        <p:spPr>
          <a:xfrm>
            <a:off x="914400" y="1371600"/>
            <a:ext cx="7162800" cy="4724400"/>
          </a:xfrm>
        </p:spPr>
        <p:txBody>
          <a:bodyPr/>
          <a:lstStyle/>
          <a:p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Project design is nearing completion</a:t>
            </a:r>
          </a:p>
          <a:p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Project team is in the process of optimizing the schedule to determine the earliest technically driven completion </a:t>
            </a:r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date ; aiming for completion in 2013 </a:t>
            </a:r>
            <a:endParaRPr lang="en-US" dirty="0" smtClean="0">
              <a:ea typeface="ＭＳ Ｐゴシック" pitchFamily="-109" charset="-128"/>
              <a:cs typeface="ＭＳ Ｐゴシック" pitchFamily="-109" charset="-128"/>
            </a:endParaRPr>
          </a:p>
          <a:p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CD-2 review is planned for end of </a:t>
            </a:r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July</a:t>
            </a:r>
          </a:p>
          <a:p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Procurement of key elements (</a:t>
            </a:r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building, cryostat and cryogenic </a:t>
            </a:r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equipment</a:t>
            </a:r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)  </a:t>
            </a:r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could begin in October if funding</a:t>
            </a:r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is</a:t>
            </a:r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 available</a:t>
            </a:r>
          </a:p>
        </p:txBody>
      </p:sp>
      <p:sp>
        <p:nvSpPr>
          <p:cNvPr id="44036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Arial" pitchFamily="-109" charset="0"/>
              </a:rPr>
              <a:t>Fermilab Institutional Review, June 6-9, 2011</a:t>
            </a:r>
          </a:p>
        </p:txBody>
      </p:sp>
      <p:sp>
        <p:nvSpPr>
          <p:cNvPr id="4403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92914E76-2071-5645-A798-B86B4611B47F}" type="slidenum">
              <a:rPr lang="en-US" smtClean="0">
                <a:latin typeface="Arial" pitchFamily="-109" charset="0"/>
              </a:rPr>
              <a:pPr/>
              <a:t>38</a:t>
            </a:fld>
            <a:endParaRPr lang="en-US" smtClean="0">
              <a:latin typeface="Arial" pitchFamily="-109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Neutrino Detectors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Fermilab</a:t>
            </a:r>
            <a:r>
              <a:rPr lang="en-US" dirty="0" smtClean="0"/>
              <a:t> Institutional Review, June 6-9, 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F662794-105C-ED41-B0B2-6576B7BBB28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7" name="Picture 6" descr="logbook_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990600"/>
            <a:ext cx="3429300" cy="2708566"/>
          </a:xfrm>
          <a:prstGeom prst="rect">
            <a:avLst/>
          </a:prstGeom>
        </p:spPr>
      </p:pic>
      <p:pic>
        <p:nvPicPr>
          <p:cNvPr id="8" name="Picture 2" descr="C:\Temp\Donut\Nonaka\stp4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200" y="2362200"/>
            <a:ext cx="2362200" cy="2257073"/>
          </a:xfrm>
          <a:prstGeom prst="rect">
            <a:avLst/>
          </a:prstGeom>
          <a:noFill/>
        </p:spPr>
      </p:pic>
      <p:pic>
        <p:nvPicPr>
          <p:cNvPr id="9" name="Picture 8" descr="ev_18_mu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4038600"/>
            <a:ext cx="2514600" cy="236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6" descr="SepArgoEvent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0" y="4495800"/>
            <a:ext cx="3209925" cy="176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2600" y="1066800"/>
            <a:ext cx="3069525" cy="2921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9600" y="1066800"/>
            <a:ext cx="2648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Bubble Chambers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09600" y="4191000"/>
            <a:ext cx="1673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Cherenkov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200400" y="2514600"/>
            <a:ext cx="1450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Emulsion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585719" y="1295400"/>
            <a:ext cx="1930486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Tracking</a:t>
            </a:r>
          </a:p>
          <a:p>
            <a:r>
              <a:rPr lang="en-US" dirty="0" smtClean="0"/>
              <a:t>Calorimeters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724078" y="5791200"/>
            <a:ext cx="1895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Liquid Argon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33400" y="304800"/>
            <a:ext cx="7162800" cy="990600"/>
          </a:xfrm>
        </p:spPr>
        <p:txBody>
          <a:bodyPr/>
          <a:lstStyle/>
          <a:p>
            <a:r>
              <a:rPr lang="en-US" dirty="0" smtClean="0"/>
              <a:t>T-600 at Gran </a:t>
            </a:r>
            <a:r>
              <a:rPr lang="en-US" dirty="0" err="1" smtClean="0"/>
              <a:t>Sasso</a:t>
            </a:r>
            <a:r>
              <a:rPr lang="en-US" dirty="0" smtClean="0"/>
              <a:t> : 1</a:t>
            </a:r>
            <a:r>
              <a:rPr lang="en-US" baseline="30000" dirty="0" smtClean="0"/>
              <a:t>st</a:t>
            </a:r>
            <a:r>
              <a:rPr lang="en-US" dirty="0" smtClean="0"/>
              <a:t> generation of large </a:t>
            </a:r>
            <a:r>
              <a:rPr lang="en-US" dirty="0" err="1" smtClean="0"/>
              <a:t>LAr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Fermilab Institutional Review, June 6-9, 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F662794-105C-ED41-B0B2-6576B7BBB28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47800"/>
            <a:ext cx="8382000" cy="44324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5791200"/>
            <a:ext cx="8292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Evacuated cryostats; 1.5 </a:t>
            </a:r>
            <a:r>
              <a:rPr lang="en-US" dirty="0" err="1" smtClean="0"/>
              <a:t>m</a:t>
            </a:r>
            <a:r>
              <a:rPr lang="en-US" dirty="0" smtClean="0"/>
              <a:t> drift; warm (exterior) electronics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371600" y="457200"/>
            <a:ext cx="7162800" cy="990600"/>
          </a:xfrm>
        </p:spPr>
        <p:txBody>
          <a:bodyPr/>
          <a:lstStyle/>
          <a:p>
            <a:r>
              <a:rPr lang="en-US" dirty="0" smtClean="0"/>
              <a:t>From </a:t>
            </a:r>
            <a:r>
              <a:rPr lang="en-US" dirty="0" err="1" smtClean="0"/>
              <a:t>NuSAG</a:t>
            </a:r>
            <a:r>
              <a:rPr lang="en-US" dirty="0" smtClean="0"/>
              <a:t> 2006 </a:t>
            </a:r>
            <a:r>
              <a:rPr lang="en-US" dirty="0" smtClean="0"/>
              <a:t>report : develop a plan to go to the 10’s of </a:t>
            </a:r>
            <a:r>
              <a:rPr lang="en-US" dirty="0" err="1" smtClean="0"/>
              <a:t>kTon</a:t>
            </a:r>
            <a:r>
              <a:rPr lang="en-US" dirty="0" smtClean="0"/>
              <a:t> scale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Fermilab Institutional Review, June 6-9, 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F662794-105C-ED41-B0B2-6576B7BBB28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6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1447800"/>
            <a:ext cx="6502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Fermilab Institutional Review, June 6-9, 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F662794-105C-ED41-B0B2-6576B7BBB28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/>
          <a:srcRect l="853" t="1106" r="853" b="1106"/>
          <a:stretch>
            <a:fillRect/>
          </a:stretch>
        </p:blipFill>
        <p:spPr bwMode="auto">
          <a:xfrm>
            <a:off x="914400" y="533400"/>
            <a:ext cx="7448120" cy="5715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" name="Picture 7" descr="LAr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4343400"/>
            <a:ext cx="14922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6758541" y="4495800"/>
            <a:ext cx="1416711" cy="1034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LAr1: 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Engineering 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prototype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1600200" y="76200"/>
            <a:ext cx="7162800" cy="990600"/>
          </a:xfrm>
        </p:spPr>
        <p:txBody>
          <a:bodyPr/>
          <a:lstStyle/>
          <a:p>
            <a:r>
              <a:rPr lang="en-US" smtClean="0">
                <a:ea typeface="ＭＳ Ｐゴシック" pitchFamily="-109" charset="-128"/>
                <a:cs typeface="ＭＳ Ｐゴシック" pitchFamily="-109" charset="-128"/>
              </a:rPr>
              <a:t>MicroBooNE will :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838200" y="914400"/>
            <a:ext cx="7848600" cy="5486400"/>
          </a:xfrm>
        </p:spPr>
        <p:txBody>
          <a:bodyPr/>
          <a:lstStyle/>
          <a:p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 Fully test the </a:t>
            </a:r>
            <a:r>
              <a:rPr lang="en-US" dirty="0" err="1" smtClean="0">
                <a:ea typeface="ＭＳ Ｐゴシック" pitchFamily="-109" charset="-128"/>
                <a:cs typeface="ＭＳ Ｐゴシック" pitchFamily="-109" charset="-128"/>
              </a:rPr>
              <a:t>LAr</a:t>
            </a:r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 TPC technology at a scope and scale that will help inform the design and operation of very large </a:t>
            </a:r>
            <a:r>
              <a:rPr lang="en-US" dirty="0" err="1" smtClean="0">
                <a:ea typeface="ＭＳ Ｐゴシック" pitchFamily="-109" charset="-128"/>
                <a:cs typeface="ＭＳ Ｐゴシック" pitchFamily="-109" charset="-128"/>
              </a:rPr>
              <a:t>LAr</a:t>
            </a:r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 TPC detectors for next-generation neutrino oscillation experiments. </a:t>
            </a:r>
            <a:endParaRPr lang="en-US" dirty="0" smtClean="0">
              <a:ea typeface="ＭＳ Ｐゴシック" pitchFamily="-109" charset="-128"/>
              <a:cs typeface="ＭＳ Ｐゴシック" pitchFamily="-109" charset="-128"/>
            </a:endParaRPr>
          </a:p>
          <a:p>
            <a:pPr lvl="1"/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Purity without evacuation; cold electronics; 2.5 </a:t>
            </a:r>
            <a:r>
              <a:rPr lang="en-US" dirty="0" err="1" smtClean="0">
                <a:ea typeface="ＭＳ Ｐゴシック" pitchFamily="-109" charset="-128"/>
                <a:cs typeface="ＭＳ Ｐゴシック" pitchFamily="-109" charset="-128"/>
              </a:rPr>
              <a:t>m</a:t>
            </a:r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 drift</a:t>
            </a:r>
          </a:p>
          <a:p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Investigate </a:t>
            </a:r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the source of the excess of low energy electron-type neutrinos observed by the </a:t>
            </a:r>
            <a:r>
              <a:rPr lang="en-US" dirty="0" err="1" smtClean="0">
                <a:ea typeface="ＭＳ Ｐゴシック" pitchFamily="-109" charset="-128"/>
                <a:cs typeface="ＭＳ Ｐゴシック" pitchFamily="-109" charset="-128"/>
              </a:rPr>
              <a:t>MiniBooNE</a:t>
            </a:r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 experiment using the unique electron-photon discrimination power offered by a </a:t>
            </a:r>
            <a:r>
              <a:rPr lang="en-US" dirty="0" err="1" smtClean="0">
                <a:ea typeface="ＭＳ Ｐゴシック" pitchFamily="-109" charset="-128"/>
                <a:cs typeface="ＭＳ Ｐゴシック" pitchFamily="-109" charset="-128"/>
              </a:rPr>
              <a:t>LAr</a:t>
            </a:r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 TPC. </a:t>
            </a:r>
          </a:p>
          <a:p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 Produce the first high-statistics measurements of neutrino interactions in argon. Currently, such measurements do not exist; they will provide the first constraints for future </a:t>
            </a:r>
            <a:r>
              <a:rPr lang="en-US" dirty="0" err="1" smtClean="0">
                <a:ea typeface="ＭＳ Ｐゴシック" pitchFamily="-109" charset="-128"/>
                <a:cs typeface="ＭＳ Ｐゴシック" pitchFamily="-109" charset="-128"/>
              </a:rPr>
              <a:t>LAr</a:t>
            </a:r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-based neutrino oscillation experiments. </a:t>
            </a:r>
            <a:endParaRPr lang="en-US" dirty="0" smtClean="0">
              <a:ea typeface="ＭＳ Ｐゴシック" pitchFamily="-109" charset="-128"/>
              <a:cs typeface="ＭＳ Ｐゴシック" pitchFamily="-109" charset="-128"/>
            </a:endParaRPr>
          </a:p>
          <a:p>
            <a:pPr lvl="1"/>
            <a:endParaRPr lang="en-US" dirty="0" smtClean="0"/>
          </a:p>
          <a:p>
            <a:endParaRPr lang="en-US" dirty="0" smtClean="0"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17412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Arial" pitchFamily="-109" charset="0"/>
              </a:rPr>
              <a:t>Fermilab Institutional Review, June 6-9, 2011</a:t>
            </a:r>
          </a:p>
        </p:txBody>
      </p:sp>
      <p:sp>
        <p:nvSpPr>
          <p:cNvPr id="17413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FDA662E2-EFA5-874B-AA3B-874B70659E8D}" type="slidenum">
              <a:rPr lang="en-US" smtClean="0">
                <a:latin typeface="Arial" pitchFamily="-109" charset="0"/>
              </a:rPr>
              <a:pPr/>
              <a:t>8</a:t>
            </a:fld>
            <a:endParaRPr lang="en-US" smtClean="0">
              <a:latin typeface="Arial" pitchFamily="-109" charset="0"/>
            </a:endParaRPr>
          </a:p>
        </p:txBody>
      </p:sp>
      <p:sp>
        <p:nvSpPr>
          <p:cNvPr id="6" name="Left Brace 5"/>
          <p:cNvSpPr/>
          <p:nvPr/>
        </p:nvSpPr>
        <p:spPr bwMode="auto">
          <a:xfrm>
            <a:off x="609600" y="2895600"/>
            <a:ext cx="381000" cy="3429000"/>
          </a:xfrm>
          <a:prstGeom prst="leftBrac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-239294" y="4354094"/>
            <a:ext cx="1245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n>
                  <a:solidFill>
                    <a:srgbClr val="FFFF00"/>
                  </a:solidFill>
                </a:ln>
              </a:rPr>
              <a:t>Physics</a:t>
            </a:r>
            <a:endParaRPr lang="en-US" dirty="0">
              <a:ln>
                <a:solidFill>
                  <a:srgbClr val="FFFF00"/>
                </a:solidFill>
              </a:ln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382000" cy="990600"/>
          </a:xfrm>
        </p:spPr>
        <p:txBody>
          <a:bodyPr/>
          <a:lstStyle/>
          <a:p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Mission Need for </a:t>
            </a:r>
            <a:r>
              <a:rPr lang="en-US" dirty="0" smtClean="0">
                <a:solidFill>
                  <a:srgbClr val="FFFF00"/>
                </a:solidFill>
                <a:ea typeface="ＭＳ Ｐゴシック" pitchFamily="-109" charset="-128"/>
                <a:cs typeface="ＭＳ Ｐゴシック" pitchFamily="-109" charset="-128"/>
              </a:rPr>
              <a:t>a Large Liquid Argon Detector for Neutrino Physics</a:t>
            </a:r>
            <a:r>
              <a:rPr lang="en-US" dirty="0" smtClean="0">
                <a:ea typeface="ＭＳ Ｐゴシック" pitchFamily="-109" charset="-128"/>
                <a:cs typeface="ＭＳ Ｐゴシック" pitchFamily="-109" charset="-128"/>
              </a:rPr>
              <a:t> – September 2009</a:t>
            </a:r>
          </a:p>
        </p:txBody>
      </p:sp>
      <p:sp>
        <p:nvSpPr>
          <p:cNvPr id="18435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Arial" pitchFamily="-109" charset="0"/>
              </a:rPr>
              <a:t>Fermilab Institutional Review, June 6-9, 2011</a:t>
            </a:r>
          </a:p>
        </p:txBody>
      </p:sp>
      <p:sp>
        <p:nvSpPr>
          <p:cNvPr id="18436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621D27B1-9AA8-754D-9CF0-A6CE64EB6A32}" type="slidenum">
              <a:rPr lang="en-US" smtClean="0">
                <a:latin typeface="Arial" pitchFamily="-109" charset="0"/>
              </a:rPr>
              <a:pPr/>
              <a:t>9</a:t>
            </a:fld>
            <a:endParaRPr lang="en-US" smtClean="0">
              <a:latin typeface="Arial" pitchFamily="-109" charset="0"/>
            </a:endParaRPr>
          </a:p>
        </p:txBody>
      </p:sp>
      <p:pic>
        <p:nvPicPr>
          <p:cNvPr id="18437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371600"/>
            <a:ext cx="8342313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438" name="Straight Connector 7"/>
          <p:cNvCxnSpPr>
            <a:cxnSpLocks noChangeShapeType="1"/>
          </p:cNvCxnSpPr>
          <p:nvPr/>
        </p:nvCxnSpPr>
        <p:spPr bwMode="auto">
          <a:xfrm>
            <a:off x="4114800" y="3352800"/>
            <a:ext cx="4419600" cy="1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8439" name="Straight Connector 8"/>
          <p:cNvCxnSpPr>
            <a:cxnSpLocks noChangeShapeType="1"/>
          </p:cNvCxnSpPr>
          <p:nvPr/>
        </p:nvCxnSpPr>
        <p:spPr bwMode="auto">
          <a:xfrm>
            <a:off x="457200" y="3581400"/>
            <a:ext cx="8077200" cy="1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8440" name="Straight Connector 10"/>
          <p:cNvCxnSpPr>
            <a:cxnSpLocks noChangeShapeType="1"/>
          </p:cNvCxnSpPr>
          <p:nvPr/>
        </p:nvCxnSpPr>
        <p:spPr bwMode="auto">
          <a:xfrm>
            <a:off x="457200" y="3886200"/>
            <a:ext cx="3962400" cy="1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8441" name="Straight Connector 14"/>
          <p:cNvCxnSpPr>
            <a:cxnSpLocks noChangeShapeType="1"/>
          </p:cNvCxnSpPr>
          <p:nvPr/>
        </p:nvCxnSpPr>
        <p:spPr bwMode="auto">
          <a:xfrm>
            <a:off x="4267200" y="5257800"/>
            <a:ext cx="3810000" cy="1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8442" name="Straight Connector 16"/>
          <p:cNvCxnSpPr>
            <a:cxnSpLocks noChangeShapeType="1"/>
          </p:cNvCxnSpPr>
          <p:nvPr/>
        </p:nvCxnSpPr>
        <p:spPr bwMode="auto">
          <a:xfrm>
            <a:off x="457200" y="5486400"/>
            <a:ext cx="8153400" cy="1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8443" name="Straight Connector 18"/>
          <p:cNvCxnSpPr>
            <a:cxnSpLocks noChangeShapeType="1"/>
          </p:cNvCxnSpPr>
          <p:nvPr/>
        </p:nvCxnSpPr>
        <p:spPr bwMode="auto">
          <a:xfrm>
            <a:off x="457200" y="5791200"/>
            <a:ext cx="3276600" cy="1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Factory">
  <a:themeElements>
    <a:clrScheme name="Factory 1">
      <a:dk1>
        <a:srgbClr val="000054"/>
      </a:dk1>
      <a:lt1>
        <a:srgbClr val="EAEAEA"/>
      </a:lt1>
      <a:dk2>
        <a:srgbClr val="00007A"/>
      </a:dk2>
      <a:lt2>
        <a:srgbClr val="EBD189"/>
      </a:lt2>
      <a:accent1>
        <a:srgbClr val="FCAB40"/>
      </a:accent1>
      <a:accent2>
        <a:srgbClr val="555BAD"/>
      </a:accent2>
      <a:accent3>
        <a:srgbClr val="AAAABE"/>
      </a:accent3>
      <a:accent4>
        <a:srgbClr val="C8C8C8"/>
      </a:accent4>
      <a:accent5>
        <a:srgbClr val="FDD2AF"/>
      </a:accent5>
      <a:accent6>
        <a:srgbClr val="4C529C"/>
      </a:accent6>
      <a:hlink>
        <a:srgbClr val="B97C01"/>
      </a:hlink>
      <a:folHlink>
        <a:srgbClr val="CCFF33"/>
      </a:folHlink>
    </a:clrScheme>
    <a:fontScheme name="Factor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80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80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actory 1">
        <a:dk1>
          <a:srgbClr val="000054"/>
        </a:dk1>
        <a:lt1>
          <a:srgbClr val="EAEAEA"/>
        </a:lt1>
        <a:dk2>
          <a:srgbClr val="00007A"/>
        </a:dk2>
        <a:lt2>
          <a:srgbClr val="EBD189"/>
        </a:lt2>
        <a:accent1>
          <a:srgbClr val="FCAB40"/>
        </a:accent1>
        <a:accent2>
          <a:srgbClr val="555BAD"/>
        </a:accent2>
        <a:accent3>
          <a:srgbClr val="AAAABE"/>
        </a:accent3>
        <a:accent4>
          <a:srgbClr val="C8C8C8"/>
        </a:accent4>
        <a:accent5>
          <a:srgbClr val="FDD2AF"/>
        </a:accent5>
        <a:accent6>
          <a:srgbClr val="4C529C"/>
        </a:accent6>
        <a:hlink>
          <a:srgbClr val="B97C01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2">
        <a:dk1>
          <a:srgbClr val="000000"/>
        </a:dk1>
        <a:lt1>
          <a:srgbClr val="FFFFCC"/>
        </a:lt1>
        <a:dk2>
          <a:srgbClr val="993300"/>
        </a:dk2>
        <a:lt2>
          <a:srgbClr val="EDE1AF"/>
        </a:lt2>
        <a:accent1>
          <a:srgbClr val="CAC0E2"/>
        </a:accent1>
        <a:accent2>
          <a:srgbClr val="DFC977"/>
        </a:accent2>
        <a:accent3>
          <a:srgbClr val="FFFFE2"/>
        </a:accent3>
        <a:accent4>
          <a:srgbClr val="000000"/>
        </a:accent4>
        <a:accent5>
          <a:srgbClr val="E1DCEE"/>
        </a:accent5>
        <a:accent6>
          <a:srgbClr val="CAB66B"/>
        </a:accent6>
        <a:hlink>
          <a:srgbClr val="660033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3">
        <a:dk1>
          <a:srgbClr val="000000"/>
        </a:dk1>
        <a:lt1>
          <a:srgbClr val="FFFFFF"/>
        </a:lt1>
        <a:dk2>
          <a:srgbClr val="000000"/>
        </a:dk2>
        <a:lt2>
          <a:srgbClr val="EAEAEA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4">
        <a:dk1>
          <a:srgbClr val="481800"/>
        </a:dk1>
        <a:lt1>
          <a:srgbClr val="EAEAEA"/>
        </a:lt1>
        <a:dk2>
          <a:srgbClr val="762700"/>
        </a:dk2>
        <a:lt2>
          <a:srgbClr val="EBD189"/>
        </a:lt2>
        <a:accent1>
          <a:srgbClr val="FCAB40"/>
        </a:accent1>
        <a:accent2>
          <a:srgbClr val="AD717F"/>
        </a:accent2>
        <a:accent3>
          <a:srgbClr val="BDACAA"/>
        </a:accent3>
        <a:accent4>
          <a:srgbClr val="C8C8C8"/>
        </a:accent4>
        <a:accent5>
          <a:srgbClr val="FDD2AF"/>
        </a:accent5>
        <a:accent6>
          <a:srgbClr val="9C6672"/>
        </a:accent6>
        <a:hlink>
          <a:srgbClr val="FFFF99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5">
        <a:dk1>
          <a:srgbClr val="330066"/>
        </a:dk1>
        <a:lt1>
          <a:srgbClr val="EAEAEA"/>
        </a:lt1>
        <a:dk2>
          <a:srgbClr val="4E009C"/>
        </a:dk2>
        <a:lt2>
          <a:srgbClr val="EBD189"/>
        </a:lt2>
        <a:accent1>
          <a:srgbClr val="FCAB40"/>
        </a:accent1>
        <a:accent2>
          <a:srgbClr val="8871BB"/>
        </a:accent2>
        <a:accent3>
          <a:srgbClr val="B2AACB"/>
        </a:accent3>
        <a:accent4>
          <a:srgbClr val="C8C8C8"/>
        </a:accent4>
        <a:accent5>
          <a:srgbClr val="FDD2AF"/>
        </a:accent5>
        <a:accent6>
          <a:srgbClr val="7B66A9"/>
        </a:accent6>
        <a:hlink>
          <a:srgbClr val="99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6">
        <a:dk1>
          <a:srgbClr val="454425"/>
        </a:dk1>
        <a:lt1>
          <a:srgbClr val="EAEAEA"/>
        </a:lt1>
        <a:dk2>
          <a:srgbClr val="4D6A2A"/>
        </a:dk2>
        <a:lt2>
          <a:srgbClr val="EBD189"/>
        </a:lt2>
        <a:accent1>
          <a:srgbClr val="FCAB40"/>
        </a:accent1>
        <a:accent2>
          <a:srgbClr val="A59E79"/>
        </a:accent2>
        <a:accent3>
          <a:srgbClr val="B2B9AC"/>
        </a:accent3>
        <a:accent4>
          <a:srgbClr val="C8C8C8"/>
        </a:accent4>
        <a:accent5>
          <a:srgbClr val="FDD2AF"/>
        </a:accent5>
        <a:accent6>
          <a:srgbClr val="958F6D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7">
        <a:dk1>
          <a:srgbClr val="3C2924"/>
        </a:dk1>
        <a:lt1>
          <a:srgbClr val="EAEAEA"/>
        </a:lt1>
        <a:dk2>
          <a:srgbClr val="0D0A46"/>
        </a:dk2>
        <a:lt2>
          <a:srgbClr val="EBD189"/>
        </a:lt2>
        <a:accent1>
          <a:srgbClr val="FCAB40"/>
        </a:accent1>
        <a:accent2>
          <a:srgbClr val="633D4E"/>
        </a:accent2>
        <a:accent3>
          <a:srgbClr val="AAAAB0"/>
        </a:accent3>
        <a:accent4>
          <a:srgbClr val="C8C8C8"/>
        </a:accent4>
        <a:accent5>
          <a:srgbClr val="FDD2AF"/>
        </a:accent5>
        <a:accent6>
          <a:srgbClr val="593646"/>
        </a:accent6>
        <a:hlink>
          <a:srgbClr val="FFCC66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Designs\Factory.pot</Template>
  <TotalTime>3192</TotalTime>
  <Words>1384</Words>
  <Application>Microsoft Macintosh PowerPoint</Application>
  <PresentationFormat>On-screen Show (4:3)</PresentationFormat>
  <Paragraphs>239</Paragraphs>
  <Slides>38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Factory</vt:lpstr>
      <vt:lpstr>MicroBooNE    Regina Rameika Fermilab Institutional Review June 6-9, 2011</vt:lpstr>
      <vt:lpstr>Outline</vt:lpstr>
      <vt:lpstr>Introduction</vt:lpstr>
      <vt:lpstr>Evolution of Neutrino Detectors</vt:lpstr>
      <vt:lpstr>T-600 at Gran Sasso : 1st generation of large LAr</vt:lpstr>
      <vt:lpstr>From NuSAG 2006 report : develop a plan to go to the 10’s of kTon scale </vt:lpstr>
      <vt:lpstr>Slide 7</vt:lpstr>
      <vt:lpstr>MicroBooNE will :</vt:lpstr>
      <vt:lpstr>Mission Need for a Large Liquid Argon Detector for Neutrino Physics – September 2009</vt:lpstr>
      <vt:lpstr>Project Plan</vt:lpstr>
      <vt:lpstr>Project Scope – DOE + NSF  funding</vt:lpstr>
      <vt:lpstr>Key Performance Parameter (KPP) and CD-4 Definition </vt:lpstr>
      <vt:lpstr>Project Scale</vt:lpstr>
      <vt:lpstr>Work Breakdown Structure and Organization</vt:lpstr>
      <vt:lpstr>Progress on the Plan</vt:lpstr>
      <vt:lpstr>Cryostat design</vt:lpstr>
      <vt:lpstr>TPC Components and assembly sequence Technical Design Review – June 14</vt:lpstr>
      <vt:lpstr>Front end electronics (cold + warm)</vt:lpstr>
      <vt:lpstr>PMT System</vt:lpstr>
      <vt:lpstr>Integration of components</vt:lpstr>
      <vt:lpstr>Slide 21</vt:lpstr>
      <vt:lpstr>Cryogenic System Process Flow</vt:lpstr>
      <vt:lpstr>Cryogenic equipment and piping</vt:lpstr>
      <vt:lpstr>Cooldown system</vt:lpstr>
      <vt:lpstr>An actual setup – LAPD* at PC4 </vt:lpstr>
      <vt:lpstr>Building just upstream of MiniBooNE on BNB</vt:lpstr>
      <vt:lpstr>Construction similar to MiniBooNE</vt:lpstr>
      <vt:lpstr>Slide 28</vt:lpstr>
      <vt:lpstr>Electronics and readout racks</vt:lpstr>
      <vt:lpstr>Rack locations in detector hall</vt:lpstr>
      <vt:lpstr>Schedule Overview</vt:lpstr>
      <vt:lpstr>Detector Assembly Plan</vt:lpstr>
      <vt:lpstr>D0 Assembly Hall to be cleaned out</vt:lpstr>
      <vt:lpstr>Project Cost Estimate being developed for CD-2 baseline</vt:lpstr>
      <vt:lpstr>Fermilab Manpower Resources</vt:lpstr>
      <vt:lpstr>MicroBooNE Collaboration</vt:lpstr>
      <vt:lpstr>Off-project activities</vt:lpstr>
      <vt:lpstr>Summary and Conclusions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Important communication talk</dc:title>
  <dc:creator>Young-kee Kim x3384 05917V</dc:creator>
  <cp:lastModifiedBy>Regina Rameika</cp:lastModifiedBy>
  <cp:revision>83</cp:revision>
  <cp:lastPrinted>1601-01-01T00:00:00Z</cp:lastPrinted>
  <dcterms:created xsi:type="dcterms:W3CDTF">2011-05-30T17:53:27Z</dcterms:created>
  <dcterms:modified xsi:type="dcterms:W3CDTF">2011-05-30T23:18:07Z</dcterms:modified>
</cp:coreProperties>
</file>