
<file path=[Content_Types].xml><?xml version="1.0" encoding="utf-8"?>
<Types xmlns="http://schemas.openxmlformats.org/package/2006/content-types">
  <Default Extension="tiff" ContentType="image/tiff"/>
  <Default Extension="rels" ContentType="application/vnd.openxmlformats-package.relationships+xml"/>
  <Default Extension="jpg" ContentType="image/jpeg"/>
  <Default Extension="xml" ContentType="application/xml"/>
  <Default Extension="jpeg" ContentType="image/jpeg"/>
  <Default Extension="gif" ContentType="image/gif"/>
  <Default Extension="png" ContentType="image/png"/>
  <Default Extension="bin" ContentType="application/vnd.openxmlformats-officedocument.presentationml.printerSettings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2" r:id="rId1"/>
  </p:sldMasterIdLst>
  <p:notesMasterIdLst>
    <p:notesMasterId r:id="rId58"/>
  </p:notesMasterIdLst>
  <p:sldIdLst>
    <p:sldId id="262" r:id="rId2"/>
    <p:sldId id="261" r:id="rId3"/>
    <p:sldId id="333" r:id="rId4"/>
    <p:sldId id="337" r:id="rId5"/>
    <p:sldId id="266" r:id="rId6"/>
    <p:sldId id="279" r:id="rId7"/>
    <p:sldId id="297" r:id="rId8"/>
    <p:sldId id="304" r:id="rId9"/>
    <p:sldId id="332" r:id="rId10"/>
    <p:sldId id="305" r:id="rId11"/>
    <p:sldId id="299" r:id="rId12"/>
    <p:sldId id="303" r:id="rId13"/>
    <p:sldId id="307" r:id="rId14"/>
    <p:sldId id="308" r:id="rId15"/>
    <p:sldId id="309" r:id="rId16"/>
    <p:sldId id="310" r:id="rId17"/>
    <p:sldId id="301" r:id="rId18"/>
    <p:sldId id="302" r:id="rId19"/>
    <p:sldId id="312" r:id="rId20"/>
    <p:sldId id="316" r:id="rId21"/>
    <p:sldId id="313" r:id="rId22"/>
    <p:sldId id="338" r:id="rId23"/>
    <p:sldId id="318" r:id="rId24"/>
    <p:sldId id="319" r:id="rId25"/>
    <p:sldId id="320" r:id="rId26"/>
    <p:sldId id="321" r:id="rId27"/>
    <p:sldId id="322" r:id="rId28"/>
    <p:sldId id="323" r:id="rId29"/>
    <p:sldId id="324" r:id="rId30"/>
    <p:sldId id="325" r:id="rId31"/>
    <p:sldId id="326" r:id="rId32"/>
    <p:sldId id="327" r:id="rId33"/>
    <p:sldId id="328" r:id="rId34"/>
    <p:sldId id="329" r:id="rId35"/>
    <p:sldId id="330" r:id="rId36"/>
    <p:sldId id="331" r:id="rId37"/>
    <p:sldId id="264" r:id="rId38"/>
    <p:sldId id="269" r:id="rId39"/>
    <p:sldId id="289" r:id="rId40"/>
    <p:sldId id="268" r:id="rId41"/>
    <p:sldId id="271" r:id="rId42"/>
    <p:sldId id="273" r:id="rId43"/>
    <p:sldId id="272" r:id="rId44"/>
    <p:sldId id="275" r:id="rId45"/>
    <p:sldId id="277" r:id="rId46"/>
    <p:sldId id="274" r:id="rId47"/>
    <p:sldId id="317" r:id="rId48"/>
    <p:sldId id="314" r:id="rId49"/>
    <p:sldId id="311" r:id="rId50"/>
    <p:sldId id="334" r:id="rId51"/>
    <p:sldId id="276" r:id="rId52"/>
    <p:sldId id="283" r:id="rId53"/>
    <p:sldId id="335" r:id="rId54"/>
    <p:sldId id="294" r:id="rId55"/>
    <p:sldId id="296" r:id="rId56"/>
    <p:sldId id="336" r:id="rId57"/>
  </p:sldIdLst>
  <p:sldSz cx="9144000" cy="6858000" type="screen4x3"/>
  <p:notesSz cx="6858000" cy="9144000"/>
  <p:defaultTextStyle>
    <a:defPPr>
      <a:defRPr lang="en-US"/>
    </a:defPPr>
    <a:lvl1pPr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0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0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0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0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r" rtl="0" fontAlgn="base">
      <a:spcBef>
        <a:spcPct val="20000"/>
      </a:spcBef>
      <a:spcAft>
        <a:spcPct val="0"/>
      </a:spcAft>
      <a:buClr>
        <a:srgbClr val="FFFF00"/>
      </a:buClr>
      <a:buSzPct val="80000"/>
      <a:buFont typeface="Wingdings" charset="0"/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3FFFF"/>
    <a:srgbClr val="FF33FF"/>
    <a:srgbClr val="33CC00"/>
    <a:srgbClr val="000000"/>
    <a:srgbClr val="FFFF99"/>
    <a:srgbClr val="FFFFFF"/>
    <a:srgbClr val="003399"/>
    <a:srgbClr val="009799"/>
    <a:srgbClr val="009900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81" autoAdjust="0"/>
  </p:normalViewPr>
  <p:slideViewPr>
    <p:cSldViewPr>
      <p:cViewPr varScale="1">
        <p:scale>
          <a:sx n="154" d="100"/>
          <a:sy n="154" d="100"/>
        </p:scale>
        <p:origin x="-195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81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presProps" Target="presProps.xml"/><Relationship Id="rId39" Type="http://schemas.openxmlformats.org/officeDocument/2006/relationships/slide" Target="slides/slide38.xml"/><Relationship Id="rId7" Type="http://schemas.openxmlformats.org/officeDocument/2006/relationships/slide" Target="slides/slide6.xml"/><Relationship Id="rId43" Type="http://schemas.openxmlformats.org/officeDocument/2006/relationships/slide" Target="slides/slide42.xml"/><Relationship Id="rId25" Type="http://schemas.openxmlformats.org/officeDocument/2006/relationships/slide" Target="slides/slide24.xml"/><Relationship Id="rId10" Type="http://schemas.openxmlformats.org/officeDocument/2006/relationships/slide" Target="slides/slide9.xml"/><Relationship Id="rId50" Type="http://schemas.openxmlformats.org/officeDocument/2006/relationships/slide" Target="slides/slide49.xml"/><Relationship Id="rId63" Type="http://schemas.openxmlformats.org/officeDocument/2006/relationships/tableStyles" Target="tableStyles.xml"/><Relationship Id="rId17" Type="http://schemas.openxmlformats.org/officeDocument/2006/relationships/slide" Target="slides/slide16.xml"/><Relationship Id="rId9" Type="http://schemas.openxmlformats.org/officeDocument/2006/relationships/slide" Target="slides/slide8.xml"/><Relationship Id="rId18" Type="http://schemas.openxmlformats.org/officeDocument/2006/relationships/slide" Target="slides/slide17.xml"/><Relationship Id="rId27" Type="http://schemas.openxmlformats.org/officeDocument/2006/relationships/slide" Target="slides/slide26.xml"/><Relationship Id="rId14" Type="http://schemas.openxmlformats.org/officeDocument/2006/relationships/slide" Target="slides/slide13.xml"/><Relationship Id="rId4" Type="http://schemas.openxmlformats.org/officeDocument/2006/relationships/slide" Target="slides/slide3.xml"/><Relationship Id="rId28" Type="http://schemas.openxmlformats.org/officeDocument/2006/relationships/slide" Target="slides/slide27.xml"/><Relationship Id="rId45" Type="http://schemas.openxmlformats.org/officeDocument/2006/relationships/slide" Target="slides/slide44.xml"/><Relationship Id="rId58" Type="http://schemas.openxmlformats.org/officeDocument/2006/relationships/notesMaster" Target="notesMasters/notesMaster1.xml"/><Relationship Id="rId42" Type="http://schemas.openxmlformats.org/officeDocument/2006/relationships/slide" Target="slides/slide41.xml"/><Relationship Id="rId6" Type="http://schemas.openxmlformats.org/officeDocument/2006/relationships/slide" Target="slides/slide5.xml"/><Relationship Id="rId49" Type="http://schemas.openxmlformats.org/officeDocument/2006/relationships/slide" Target="slides/slide48.xml"/><Relationship Id="rId44" Type="http://schemas.openxmlformats.org/officeDocument/2006/relationships/slide" Target="slides/slide43.xml"/><Relationship Id="rId19" Type="http://schemas.openxmlformats.org/officeDocument/2006/relationships/slide" Target="slides/slide18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2" Type="http://schemas.openxmlformats.org/officeDocument/2006/relationships/slide" Target="slides/slide1.xml"/><Relationship Id="rId46" Type="http://schemas.openxmlformats.org/officeDocument/2006/relationships/slide" Target="slides/slide45.xml"/><Relationship Id="rId57" Type="http://schemas.openxmlformats.org/officeDocument/2006/relationships/slide" Target="slides/slide56.xml"/><Relationship Id="rId59" Type="http://schemas.openxmlformats.org/officeDocument/2006/relationships/printerSettings" Target="printerSettings/printerSettings1.bin"/><Relationship Id="rId35" Type="http://schemas.openxmlformats.org/officeDocument/2006/relationships/slide" Target="slides/slide34.xml"/><Relationship Id="rId51" Type="http://schemas.openxmlformats.org/officeDocument/2006/relationships/slide" Target="slides/slide50.xml"/><Relationship Id="rId55" Type="http://schemas.openxmlformats.org/officeDocument/2006/relationships/slide" Target="slides/slide54.xml"/><Relationship Id="rId31" Type="http://schemas.openxmlformats.org/officeDocument/2006/relationships/slide" Target="slides/slide30.xml"/><Relationship Id="rId34" Type="http://schemas.openxmlformats.org/officeDocument/2006/relationships/slide" Target="slides/slide33.xml"/><Relationship Id="rId40" Type="http://schemas.openxmlformats.org/officeDocument/2006/relationships/slide" Target="slides/slide39.xml"/><Relationship Id="rId62" Type="http://schemas.openxmlformats.org/officeDocument/2006/relationships/theme" Target="theme/theme1.xml"/><Relationship Id="rId36" Type="http://schemas.openxmlformats.org/officeDocument/2006/relationships/slide" Target="slides/slide35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23.xml"/><Relationship Id="rId47" Type="http://schemas.openxmlformats.org/officeDocument/2006/relationships/slide" Target="slides/slide46.xml"/><Relationship Id="rId56" Type="http://schemas.openxmlformats.org/officeDocument/2006/relationships/slide" Target="slides/slide55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2" Type="http://schemas.openxmlformats.org/officeDocument/2006/relationships/slide" Target="slides/slide51.xml"/><Relationship Id="rId54" Type="http://schemas.openxmlformats.org/officeDocument/2006/relationships/slide" Target="slides/slide53.xml"/><Relationship Id="rId12" Type="http://schemas.openxmlformats.org/officeDocument/2006/relationships/slide" Target="slides/slide11.xml"/><Relationship Id="rId3" Type="http://schemas.openxmlformats.org/officeDocument/2006/relationships/slide" Target="slides/slide2.xml"/><Relationship Id="rId23" Type="http://schemas.openxmlformats.org/officeDocument/2006/relationships/slide" Target="slides/slide22.xml"/><Relationship Id="rId61" Type="http://schemas.openxmlformats.org/officeDocument/2006/relationships/viewProps" Target="viewProps.xml"/><Relationship Id="rId53" Type="http://schemas.openxmlformats.org/officeDocument/2006/relationships/slide" Target="slides/slide52.xml"/><Relationship Id="rId26" Type="http://schemas.openxmlformats.org/officeDocument/2006/relationships/slide" Target="slides/slide25.xml"/><Relationship Id="rId30" Type="http://schemas.openxmlformats.org/officeDocument/2006/relationships/slide" Target="slides/slide29.xml"/><Relationship Id="rId11" Type="http://schemas.openxmlformats.org/officeDocument/2006/relationships/slide" Target="slides/slide10.xml"/><Relationship Id="rId29" Type="http://schemas.openxmlformats.org/officeDocument/2006/relationships/slide" Target="slides/slide28.xml"/><Relationship Id="rId16" Type="http://schemas.openxmlformats.org/officeDocument/2006/relationships/slide" Target="slides/slide15.xml"/><Relationship Id="rId33" Type="http://schemas.openxmlformats.org/officeDocument/2006/relationships/slide" Target="slides/slide32.xml"/><Relationship Id="rId41" Type="http://schemas.openxmlformats.org/officeDocument/2006/relationships/slide" Target="slides/slide4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2" Type="http://schemas.openxmlformats.org/officeDocument/2006/relationships/slide" Target="slides/slide21.xml"/><Relationship Id="rId21" Type="http://schemas.openxmlformats.org/officeDocument/2006/relationships/slide" Target="slides/slide2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2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buFont typeface="Wingdings" pitchFamily="2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5673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673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buFont typeface="Wingdings" pitchFamily="2" charset="2"/>
              <a:buNone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73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cs typeface="+mn-cs"/>
              </a:defRPr>
            </a:lvl1pPr>
          </a:lstStyle>
          <a:p>
            <a:pPr>
              <a:defRPr/>
            </a:pPr>
            <a:fld id="{7EC353C6-4EA2-E24D-9567-204806C6ED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3362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 Narrow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EC353C6-4EA2-E24D-9567-204806C6ED1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842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23"/>
          <p:cNvSpPr txBox="1">
            <a:spLocks noChangeArrowheads="1"/>
          </p:cNvSpPr>
          <p:nvPr userDrawn="1"/>
        </p:nvSpPr>
        <p:spPr bwMode="auto">
          <a:xfrm>
            <a:off x="3505200" y="30480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>
              <a:latin typeface="Arial Narrow" charset="0"/>
            </a:endParaRPr>
          </a:p>
        </p:txBody>
      </p:sp>
      <p:sp>
        <p:nvSpPr>
          <p:cNvPr id="537614" name="Rectangle 14"/>
          <p:cNvSpPr>
            <a:spLocks noGrp="1" noChangeArrowheads="1"/>
          </p:cNvSpPr>
          <p:nvPr>
            <p:ph type="ctrTitle"/>
          </p:nvPr>
        </p:nvSpPr>
        <p:spPr>
          <a:xfrm>
            <a:off x="1219200" y="1600200"/>
            <a:ext cx="7772400" cy="1143000"/>
          </a:xfrm>
        </p:spPr>
        <p:txBody>
          <a:bodyPr anchor="b"/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76404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50E5F7-2710-C34D-9981-174865EB12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574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17145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00200" y="609600"/>
            <a:ext cx="49911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B6BB3D-56AF-B24B-836B-A2EC1BD3F5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752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5CCE1-D19A-B846-8A95-8B4F6AA069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6282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DE1DF1-F11C-8646-8EBE-47F99CA6E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65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002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5400" y="1981200"/>
            <a:ext cx="33528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570EA-B05C-8C4F-86DB-6DEE3E1DC0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7300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8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11FF4-D18E-9047-9D42-74045F5E62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0240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E2C45-205A-CF41-892A-2DFEB150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640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3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8024F-912E-9F46-88C0-8AA29D541B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933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D7854-05EF-564D-9BA6-DC1326B9A3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8198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16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E6BFF1-B717-E146-9F0D-69FCB324B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021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4" descr="C:\Documents and Settings\kevin.XENOLAND\My Documents\fnalppt\sub-pages\Fermi_Blue_subpage.jpg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6592" name="Rectangle 1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667000" y="6324600"/>
            <a:ext cx="3714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>
                <a:solidFill>
                  <a:srgbClr val="FFFFFF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Fermilab Institutional Review, June 6-9, 2011</a:t>
            </a:r>
          </a:p>
        </p:txBody>
      </p:sp>
      <p:sp>
        <p:nvSpPr>
          <p:cNvPr id="536593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81000" y="630555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buClrTx/>
              <a:buSzTx/>
              <a:buFontTx/>
              <a:buNone/>
              <a:defRPr sz="1200" smtClean="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616162DB-1931-3E40-91B5-AED54A6893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9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1600200" y="228600"/>
            <a:ext cx="716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00200" y="1371600"/>
            <a:ext cx="7162800" cy="472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Laksdjfalkjfds</a:t>
            </a:r>
          </a:p>
          <a:p>
            <a:pPr lvl="1"/>
            <a:r>
              <a:rPr lang="en-US"/>
              <a:t>;slkjfda;slkjfd</a:t>
            </a:r>
          </a:p>
          <a:p>
            <a:pPr lvl="2"/>
            <a:r>
              <a:rPr lang="en-US"/>
              <a:t>slkdjflsdkjflsdkjfsldjf</a:t>
            </a:r>
          </a:p>
          <a:p>
            <a:pPr lvl="3"/>
            <a:r>
              <a:rPr lang="en-US"/>
              <a:t>A;slkjfda;slkjfd</a:t>
            </a:r>
          </a:p>
          <a:p>
            <a:pPr lvl="3"/>
            <a:r>
              <a:rPr lang="en-US"/>
              <a:t>	a;lksdjf;lsakjfd</a:t>
            </a:r>
          </a:p>
          <a:p>
            <a:pPr lvl="4"/>
            <a:r>
              <a:rPr lang="en-US"/>
              <a:t>Slkdflsdkjflsdkjflsdkjf</a:t>
            </a:r>
          </a:p>
          <a:p>
            <a:pPr lvl="4"/>
            <a:r>
              <a:rPr lang="en-US"/>
              <a:t>Sldkjflsdjf</a:t>
            </a:r>
          </a:p>
          <a:p>
            <a:pPr lvl="4"/>
            <a:r>
              <a:rPr lang="en-US"/>
              <a:t>sldkjfsldfjksdlfjsldfj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3" r:id="rId1"/>
    <p:sldLayoutId id="2147483873" r:id="rId2"/>
    <p:sldLayoutId id="2147483874" r:id="rId3"/>
    <p:sldLayoutId id="2147483875" r:id="rId4"/>
    <p:sldLayoutId id="2147483876" r:id="rId5"/>
    <p:sldLayoutId id="2147483877" r:id="rId6"/>
    <p:sldLayoutId id="2147483878" r:id="rId7"/>
    <p:sldLayoutId id="2147483879" r:id="rId8"/>
    <p:sldLayoutId id="2147483880" r:id="rId9"/>
    <p:sldLayoutId id="2147483881" r:id="rId10"/>
    <p:sldLayoutId id="2147483882" r:id="rId11"/>
  </p:sldLayoutIdLst>
  <p:hf hd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FFFFFF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FFFF"/>
        </a:buClr>
        <a:buSzPct val="80000"/>
        <a:buChar char="•"/>
        <a:defRPr sz="24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45000"/>
        <a:buFont typeface="Wingdings" charset="0"/>
        <a:buChar char="§"/>
        <a:defRPr sz="2000">
          <a:solidFill>
            <a:schemeClr val="tx1"/>
          </a:solidFill>
          <a:latin typeface="+mn-lt"/>
          <a:ea typeface="ＭＳ Ｐゴシック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35000"/>
        <a:buChar char="•"/>
        <a:defRPr>
          <a:solidFill>
            <a:schemeClr val="tx1"/>
          </a:solidFill>
          <a:latin typeface="+mn-lt"/>
          <a:ea typeface="ＭＳ Ｐゴシック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25000"/>
        <a:buChar char="•"/>
        <a:defRPr>
          <a:solidFill>
            <a:schemeClr val="tx1"/>
          </a:solidFill>
          <a:latin typeface="+mn-lt"/>
          <a:ea typeface="ＭＳ Ｐゴシック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  <a:ea typeface="ＭＳ Ｐゴシック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25000"/>
        <a:buChar char="•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3" Type="http://schemas.openxmlformats.org/officeDocument/2006/relationships/image" Target="../media/image11.em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emf"/><Relationship Id="rId3" Type="http://schemas.openxmlformats.org/officeDocument/2006/relationships/image" Target="../media/image12.emf"/><Relationship Id="rId5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3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1.emf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Relationship Id="rId3" Type="http://schemas.openxmlformats.org/officeDocument/2006/relationships/image" Target="../media/image23.gif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image" Target="../media/image21.emf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7.gi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gif"/><Relationship Id="rId5" Type="http://schemas.openxmlformats.org/officeDocument/2006/relationships/image" Target="../media/image21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3" Type="http://schemas.openxmlformats.org/officeDocument/2006/relationships/image" Target="../media/image30.emf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3" Type="http://schemas.openxmlformats.org/officeDocument/2006/relationships/image" Target="../media/image32.emf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3" Type="http://schemas.openxmlformats.org/officeDocument/2006/relationships/image" Target="../media/image34.emf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emf"/><Relationship Id="rId3" Type="http://schemas.openxmlformats.org/officeDocument/2006/relationships/image" Target="../media/image5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3" Type="http://schemas.openxmlformats.org/officeDocument/2006/relationships/image" Target="../media/image38.emf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4" Type="http://schemas.openxmlformats.org/officeDocument/2006/relationships/image" Target="../media/image41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png"/><Relationship Id="rId3" Type="http://schemas.openxmlformats.org/officeDocument/2006/relationships/image" Target="../media/image40.emf"/><Relationship Id="rId5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image" Target="../media/image45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Relationship Id="rId5" Type="http://schemas.openxmlformats.org/officeDocument/2006/relationships/image" Target="../media/image46.emf"/></Relationships>
</file>

<file path=ppt/slides/_rels/slide43.xml.rels><?xml version="1.0" encoding="UTF-8" standalone="yes"?>
<Relationships xmlns="http://schemas.openxmlformats.org/package/2006/relationships"><Relationship Id="rId6" Type="http://schemas.openxmlformats.org/officeDocument/2006/relationships/image" Target="../media/image51.emf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7.png"/><Relationship Id="rId3" Type="http://schemas.openxmlformats.org/officeDocument/2006/relationships/image" Target="../media/image48.emf"/><Relationship Id="rId5" Type="http://schemas.openxmlformats.org/officeDocument/2006/relationships/image" Target="../media/image50.emf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2.png"/><Relationship Id="rId3" Type="http://schemas.openxmlformats.org/officeDocument/2006/relationships/image" Target="../media/image53.em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8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6.png"/><Relationship Id="rId3" Type="http://schemas.openxmlformats.org/officeDocument/2006/relationships/image" Target="../media/image57.png"/><Relationship Id="rId5" Type="http://schemas.openxmlformats.org/officeDocument/2006/relationships/image" Target="../media/image5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jpeg"/><Relationship Id="rId3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3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5.tiff"/><Relationship Id="rId3" Type="http://schemas.openxmlformats.org/officeDocument/2006/relationships/image" Target="../media/image66.tif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3" Type="http://schemas.openxmlformats.org/officeDocument/2006/relationships/image" Target="../media/image71.emf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4"/>
          <p:cNvSpPr>
            <a:spLocks noGrp="1"/>
          </p:cNvSpPr>
          <p:nvPr>
            <p:ph type="ctrTitle"/>
          </p:nvPr>
        </p:nvSpPr>
        <p:spPr>
          <a:xfrm>
            <a:off x="1219200" y="1066800"/>
            <a:ext cx="7772400" cy="3429000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Current Neutrino Experiments</a:t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dirty="0">
                <a:latin typeface="Arial" charset="0"/>
              </a:rPr>
              <a:t/>
            </a:r>
            <a:br>
              <a:rPr lang="en-US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Jennifer Raaf</a:t>
            </a:r>
            <a:br>
              <a:rPr lang="en-US" sz="2000" dirty="0">
                <a:latin typeface="Arial" charset="0"/>
              </a:rPr>
            </a:br>
            <a:r>
              <a:rPr lang="en-US" sz="2000" dirty="0" err="1">
                <a:latin typeface="Arial" charset="0"/>
              </a:rPr>
              <a:t>Fermilab</a:t>
            </a:r>
            <a:r>
              <a:rPr lang="en-US" sz="2000" dirty="0">
                <a:latin typeface="Arial" charset="0"/>
              </a:rPr>
              <a:t> Institutional Review</a:t>
            </a:r>
            <a:br>
              <a:rPr lang="en-US" sz="2000" dirty="0">
                <a:latin typeface="Arial" charset="0"/>
              </a:rPr>
            </a:br>
            <a:r>
              <a:rPr lang="en-US" sz="2000" dirty="0">
                <a:latin typeface="Arial" charset="0"/>
              </a:rPr>
              <a:t>June 6-9, 2011</a:t>
            </a:r>
            <a:endParaRPr lang="en-US" sz="3600" dirty="0"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000" y="4572000"/>
            <a:ext cx="6248400" cy="1366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800" i="1" dirty="0" smtClean="0"/>
              <a:t>with help from:</a:t>
            </a:r>
          </a:p>
          <a:p>
            <a:pPr algn="l"/>
            <a:r>
              <a:rPr lang="en-US" sz="1800" dirty="0" smtClean="0"/>
              <a:t>D. Harris, R. Hatcher, A. </a:t>
            </a:r>
            <a:r>
              <a:rPr lang="en-US" sz="1800" dirty="0" err="1" smtClean="0"/>
              <a:t>Kreymer</a:t>
            </a:r>
            <a:r>
              <a:rPr lang="en-US" sz="1800" dirty="0" smtClean="0"/>
              <a:t>, L. </a:t>
            </a:r>
            <a:r>
              <a:rPr lang="en-US" sz="1800" dirty="0" err="1" smtClean="0"/>
              <a:t>Lueking</a:t>
            </a:r>
            <a:r>
              <a:rPr lang="en-US" sz="1800" dirty="0" smtClean="0"/>
              <a:t>,</a:t>
            </a:r>
          </a:p>
          <a:p>
            <a:pPr algn="l"/>
            <a:r>
              <a:rPr lang="en-US" sz="1800" dirty="0" smtClean="0"/>
              <a:t>K. McFarland, T. </a:t>
            </a:r>
            <a:r>
              <a:rPr lang="en-US" sz="1800" dirty="0" err="1" smtClean="0"/>
              <a:t>Nakaya</a:t>
            </a:r>
            <a:r>
              <a:rPr lang="en-US" sz="1800" dirty="0" smtClean="0"/>
              <a:t>, R. Plunkett, C. Polly,</a:t>
            </a:r>
          </a:p>
          <a:p>
            <a:pPr algn="l"/>
            <a:r>
              <a:rPr lang="en-US" sz="1800" dirty="0" smtClean="0"/>
              <a:t>M. </a:t>
            </a:r>
            <a:r>
              <a:rPr lang="en-US" sz="1800" dirty="0" err="1" smtClean="0"/>
              <a:t>Soderberg</a:t>
            </a:r>
            <a:r>
              <a:rPr lang="en-US" sz="1800" dirty="0" smtClean="0"/>
              <a:t>, M. </a:t>
            </a:r>
            <a:r>
              <a:rPr lang="en-US" sz="1800" dirty="0" err="1" smtClean="0"/>
              <a:t>Wascko</a:t>
            </a:r>
            <a:r>
              <a:rPr lang="en-US" sz="1800" dirty="0" smtClean="0"/>
              <a:t>, R. Van de Water, S. Zeller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90600"/>
          </a:xfrm>
        </p:spPr>
        <p:txBody>
          <a:bodyPr/>
          <a:lstStyle/>
          <a:p>
            <a:r>
              <a:rPr lang="en-US" dirty="0" err="1" smtClean="0"/>
              <a:t>SciBooNE</a:t>
            </a:r>
            <a:r>
              <a:rPr lang="en-US" dirty="0" smtClean="0"/>
              <a:t> Physics Goals and Recent Publications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528394"/>
            <a:ext cx="8305800" cy="35886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FCAB40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 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</a:rPr>
              <a:t> cross section measurements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“Measurement of K</a:t>
            </a:r>
            <a:r>
              <a:rPr lang="en-US" sz="1600" baseline="30000" dirty="0" smtClean="0"/>
              <a:t>+</a:t>
            </a:r>
            <a:r>
              <a:rPr lang="en-US" sz="1600" dirty="0" smtClean="0"/>
              <a:t> production cross section by 8 </a:t>
            </a:r>
            <a:r>
              <a:rPr lang="en-US" sz="1600" dirty="0" err="1" smtClean="0"/>
              <a:t>GeV</a:t>
            </a:r>
            <a:r>
              <a:rPr lang="en-US" sz="1600" dirty="0" smtClean="0"/>
              <a:t> protons using high energy neutrino interactions in the </a:t>
            </a:r>
            <a:r>
              <a:rPr lang="en-US" sz="1600" dirty="0" err="1" smtClean="0"/>
              <a:t>SciBooNE</a:t>
            </a:r>
            <a:r>
              <a:rPr lang="en-US" sz="1600" dirty="0" smtClean="0"/>
              <a:t> detector,” arXiv:1105.2871, submitted to Phys. Rev. D (2011)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“Measurement of inclusive charged current interactions on carbon in a few-</a:t>
            </a:r>
            <a:r>
              <a:rPr lang="en-US" sz="1600" dirty="0" err="1" smtClean="0"/>
              <a:t>GeV</a:t>
            </a:r>
            <a:r>
              <a:rPr lang="en-US" sz="1600" dirty="0" smtClean="0"/>
              <a:t> neutrino beam,” Phys. Rev. D83, 012005 (2011)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“Improved measurement of neutral current coherent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production on carbon in a few-</a:t>
            </a:r>
            <a:r>
              <a:rPr lang="en-US" sz="1600" dirty="0" err="1" smtClean="0"/>
              <a:t>GeV</a:t>
            </a:r>
            <a:r>
              <a:rPr lang="en-US" sz="1600" dirty="0" smtClean="0"/>
              <a:t> neutrino beam,” Phys. Rev. D81, 111102(R) (2010)</a:t>
            </a:r>
          </a:p>
          <a:p>
            <a:pPr marL="285750" indent="-28575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Measure background processes for oscillation experiments (T2K)</a:t>
            </a:r>
          </a:p>
          <a:p>
            <a:pPr marL="285750" indent="-28575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Act as </a:t>
            </a:r>
            <a:r>
              <a:rPr lang="en-US" dirty="0" err="1" smtClean="0">
                <a:solidFill>
                  <a:schemeClr val="accent1"/>
                </a:solidFill>
              </a:rPr>
              <a:t>MiniBooNE</a:t>
            </a:r>
            <a:r>
              <a:rPr lang="en-US" dirty="0" smtClean="0">
                <a:solidFill>
                  <a:schemeClr val="accent1"/>
                </a:solidFill>
              </a:rPr>
              <a:t> near detector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57200" y="10668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</a:t>
            </a:r>
            <a:r>
              <a:rPr lang="en-US" dirty="0" smtClean="0"/>
              <a:t>5 publications (3 </a:t>
            </a:r>
            <a:r>
              <a:rPr lang="en-US" dirty="0"/>
              <a:t>in 2010-2011)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036580" y="1676400"/>
            <a:ext cx="228600" cy="0"/>
          </a:xfrm>
          <a:prstGeom prst="line">
            <a:avLst/>
          </a:prstGeom>
          <a:noFill/>
          <a:ln w="19050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8874379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28600"/>
            <a:ext cx="7162800" cy="990600"/>
          </a:xfrm>
        </p:spPr>
        <p:txBody>
          <a:bodyPr/>
          <a:lstStyle/>
          <a:p>
            <a:r>
              <a:rPr lang="en-US" dirty="0" smtClean="0"/>
              <a:t>BNB Oscillation Summary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143000"/>
            <a:ext cx="8686800" cy="5041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CAB40"/>
                </a:solidFill>
              </a:rPr>
              <a:t>Low energy excess (below 475 MeV)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MB: 3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-like excess in neutrino mode (128 ± 43 events)</a:t>
            </a:r>
          </a:p>
          <a:p>
            <a:pPr lvl="1" algn="l">
              <a:buClrTx/>
            </a:pP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	Does not fit simple 2</a:t>
            </a: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oscillation hypothesis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MB: Negligible excess in anti-neutrino mode (18 ± 14 events)</a:t>
            </a:r>
          </a:p>
          <a:p>
            <a:pPr lvl="2" algn="l">
              <a:buClrTx/>
            </a:pP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Rules out some explanations of neutrino-mode excess</a:t>
            </a:r>
            <a:endParaRPr lang="en-US" sz="18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  <a:p>
            <a:pPr marL="342900" indent="-342900" algn="l">
              <a:buFontTx/>
              <a:buChar char="-"/>
            </a:pPr>
            <a:endParaRPr lang="en-US" sz="800" dirty="0"/>
          </a:p>
          <a:p>
            <a:pPr algn="l"/>
            <a:r>
              <a:rPr lang="en-US" dirty="0" smtClean="0">
                <a:solidFill>
                  <a:srgbClr val="FCAB40"/>
                </a:solidFill>
              </a:rPr>
              <a:t>LSND-like signal (above 475 MeV)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MB: No evidence of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/>
              <a:t>e</a:t>
            </a:r>
            <a:r>
              <a:rPr lang="en-US" sz="2000" dirty="0" smtClean="0"/>
              <a:t> excess in neutrino mode</a:t>
            </a:r>
          </a:p>
          <a:p>
            <a:pPr marL="800100" lvl="1" indent="-342900" algn="l">
              <a:buClr>
                <a:schemeClr val="tx1"/>
              </a:buClr>
              <a:buFont typeface="Arial"/>
              <a:buChar char="•"/>
            </a:pPr>
            <a:r>
              <a:rPr lang="en-US" sz="2000" dirty="0" smtClean="0"/>
              <a:t>MB: 2.7</a:t>
            </a:r>
            <a:r>
              <a:rPr lang="en-US" sz="2000" dirty="0" smtClean="0">
                <a:latin typeface="Symbol" charset="2"/>
                <a:cs typeface="Symbol" charset="2"/>
              </a:rPr>
              <a:t>s</a:t>
            </a:r>
            <a:r>
              <a:rPr lang="en-US" sz="2000" dirty="0" smtClean="0"/>
              <a:t> excess in anti-neutrino mode</a:t>
            </a:r>
          </a:p>
          <a:p>
            <a:pPr lvl="2" algn="l">
              <a:buClrTx/>
            </a:pP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Null hypothesis 0.5% probable,</a:t>
            </a:r>
            <a:r>
              <a:rPr lang="en-US" sz="1800" dirty="0">
                <a:solidFill>
                  <a:schemeClr val="bg2">
                    <a:lumMod val="10000"/>
                    <a:lumOff val="9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2</a:t>
            </a: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 fit prefers LSND-like signal at 99.4% CL</a:t>
            </a:r>
          </a:p>
          <a:p>
            <a:pPr algn="l">
              <a:buClrTx/>
            </a:pP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</a:rPr>
              <a:t> and 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</a:rPr>
              <a:t> disappearance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MB: No evidence in neutrino or anti-neutrino mode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MB + SB: No evidence in neutrino mode </a:t>
            </a:r>
            <a:endParaRPr lang="en-US" sz="1800" dirty="0"/>
          </a:p>
          <a:p>
            <a:pPr lvl="2" algn="l">
              <a:buClrTx/>
            </a:pPr>
            <a:r>
              <a:rPr lang="en-US" sz="1800" dirty="0" smtClean="0">
                <a:solidFill>
                  <a:schemeClr val="bg2">
                    <a:lumMod val="10000"/>
                    <a:lumOff val="90000"/>
                  </a:schemeClr>
                </a:solidFill>
              </a:rPr>
              <a:t>More precise anti-neutrino joint analysis underway</a:t>
            </a:r>
            <a:endParaRPr lang="en-US" sz="1800" dirty="0">
              <a:solidFill>
                <a:schemeClr val="bg2">
                  <a:lumMod val="10000"/>
                  <a:lumOff val="90000"/>
                </a:schemeClr>
              </a:solidFill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0831434"/>
              </p:ext>
            </p:extLst>
          </p:nvPr>
        </p:nvGraphicFramePr>
        <p:xfrm>
          <a:off x="5181600" y="152400"/>
          <a:ext cx="3733799" cy="914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4647"/>
                <a:gridCol w="1561407"/>
                <a:gridCol w="1357745"/>
              </a:tblGrid>
              <a:tr h="284480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SciBooNE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/>
                        <a:t>MiniBooNE</a:t>
                      </a:r>
                      <a:endParaRPr lang="en-US" sz="1400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0.99 x 10</a:t>
                      </a:r>
                      <a:r>
                        <a:rPr lang="en-US" sz="1400" baseline="30000" dirty="0" smtClean="0"/>
                        <a:t>20</a:t>
                      </a:r>
                      <a:r>
                        <a:rPr lang="en-US" sz="1400" dirty="0" smtClean="0"/>
                        <a:t> POT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6.5</a:t>
                      </a:r>
                      <a:r>
                        <a:rPr lang="en-US" sz="1400" dirty="0" smtClean="0"/>
                        <a:t> x 10</a:t>
                      </a:r>
                      <a:r>
                        <a:rPr lang="en-US" sz="1400" baseline="30000" dirty="0" smtClean="0"/>
                        <a:t>20</a:t>
                      </a:r>
                      <a:r>
                        <a:rPr lang="en-US" sz="1400" dirty="0" smtClean="0"/>
                        <a:t> POT</a:t>
                      </a:r>
                      <a:endParaRPr lang="en-US" sz="1400" dirty="0"/>
                    </a:p>
                  </a:txBody>
                  <a:tcPr/>
                </a:tc>
              </a:tr>
              <a:tr h="2844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Symbol" charset="2"/>
                          <a:cs typeface="Symbol" charset="2"/>
                        </a:rPr>
                        <a:t>n</a:t>
                      </a:r>
                      <a:r>
                        <a:rPr lang="en-US" sz="1400" baseline="0" dirty="0" smtClean="0"/>
                        <a:t> </a:t>
                      </a:r>
                      <a:r>
                        <a:rPr lang="en-US" sz="1400" dirty="0" smtClean="0"/>
                        <a:t>mode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/>
                        <a:t>1.53 x 10</a:t>
                      </a:r>
                      <a:r>
                        <a:rPr lang="en-US" sz="1400" baseline="30000" dirty="0" smtClean="0"/>
                        <a:t>20</a:t>
                      </a:r>
                      <a:r>
                        <a:rPr lang="en-US" sz="1400" dirty="0" smtClean="0"/>
                        <a:t> POT</a:t>
                      </a:r>
                      <a:endParaRPr lang="en-US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solidFill>
                            <a:srgbClr val="000000"/>
                          </a:solidFill>
                        </a:rPr>
                        <a:t>8.7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400" dirty="0" smtClean="0"/>
                        <a:t>x 10</a:t>
                      </a:r>
                      <a:r>
                        <a:rPr lang="en-US" sz="1400" baseline="30000" dirty="0" smtClean="0"/>
                        <a:t>20</a:t>
                      </a:r>
                      <a:r>
                        <a:rPr lang="en-US" sz="1400" dirty="0" smtClean="0"/>
                        <a:t> POT</a:t>
                      </a:r>
                      <a:endParaRPr lang="en-US" sz="1400" dirty="0"/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>
            <a:off x="1329960" y="4769367"/>
            <a:ext cx="228600" cy="0"/>
          </a:xfrm>
          <a:prstGeom prst="line">
            <a:avLst/>
          </a:prstGeom>
          <a:noFill/>
          <a:ln w="19050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5257800" y="863600"/>
            <a:ext cx="109728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680852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B_sensitivity_antinu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48" y="1219200"/>
            <a:ext cx="3772452" cy="4800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228600"/>
            <a:ext cx="8763000" cy="990600"/>
          </a:xfrm>
        </p:spPr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: Expected sensitivity with additional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4191000" y="2133600"/>
            <a:ext cx="4800600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1"/>
                </a:solidFill>
              </a:rPr>
              <a:t>With 15 x 10</a:t>
            </a:r>
            <a:r>
              <a:rPr lang="en-US" baseline="30000" dirty="0" smtClean="0">
                <a:solidFill>
                  <a:schemeClr val="accent1"/>
                </a:solidFill>
              </a:rPr>
              <a:t>20</a:t>
            </a:r>
            <a:r>
              <a:rPr lang="en-US" dirty="0" smtClean="0">
                <a:solidFill>
                  <a:schemeClr val="accent1"/>
                </a:solidFill>
              </a:rPr>
              <a:t> POT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/>
                </a:solidFill>
              </a:rPr>
              <a:t> significance could grow to 3.7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s</a:t>
            </a:r>
            <a:r>
              <a:rPr lang="en-US" dirty="0" smtClean="0">
                <a:solidFill>
                  <a:schemeClr val="accent1"/>
                </a:solidFill>
              </a:rPr>
              <a:t>, or fall back to include null at 95% CL.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7924800" y="629977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6986250" y="2293088"/>
            <a:ext cx="17655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4419600" y="44196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Analysis of 8.5 x 10</a:t>
            </a:r>
            <a:r>
              <a:rPr lang="en-US" baseline="30000" dirty="0" smtClean="0"/>
              <a:t>20</a:t>
            </a:r>
            <a:r>
              <a:rPr lang="en-US" dirty="0" smtClean="0"/>
              <a:t> POT will be released this summer.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0934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constraints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90" t="61799" r="3789"/>
          <a:stretch/>
        </p:blipFill>
        <p:spPr>
          <a:xfrm>
            <a:off x="698500" y="1371600"/>
            <a:ext cx="7594600" cy="7142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533400" y="914400"/>
            <a:ext cx="659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Comment from 2010 DOE S&amp;T Review closeout report:</a:t>
            </a:r>
          </a:p>
          <a:p>
            <a:pPr algn="l"/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515434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constraints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90" t="61799" r="3789"/>
          <a:stretch/>
        </p:blipFill>
        <p:spPr>
          <a:xfrm>
            <a:off x="698500" y="1371600"/>
            <a:ext cx="7594600" cy="7142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533400" y="914400"/>
            <a:ext cx="659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Comment from 2010 DOE S&amp;T Review closeout report:</a:t>
            </a:r>
          </a:p>
          <a:p>
            <a:pPr algn="l"/>
            <a:r>
              <a:rPr lang="en-US" sz="2000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28600" y="2590800"/>
            <a:ext cx="899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 smtClean="0">
                <a:solidFill>
                  <a:schemeClr val="accent1"/>
                </a:solidFill>
              </a:rPr>
              <a:t>SciBooNE</a:t>
            </a:r>
            <a:r>
              <a:rPr lang="en-US" dirty="0" smtClean="0">
                <a:solidFill>
                  <a:schemeClr val="accent1"/>
                </a:solidFill>
              </a:rPr>
              <a:t> measurement of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/>
                </a:solidFill>
              </a:rPr>
              <a:t> from K</a:t>
            </a:r>
            <a:r>
              <a:rPr lang="en-US" baseline="30000" dirty="0" smtClean="0">
                <a:solidFill>
                  <a:schemeClr val="accent1"/>
                </a:solidFill>
              </a:rPr>
              <a:t>+</a:t>
            </a:r>
            <a:r>
              <a:rPr lang="en-US" dirty="0" smtClean="0">
                <a:solidFill>
                  <a:schemeClr val="accent1"/>
                </a:solidFill>
              </a:rPr>
              <a:t> component of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/>
                </a:solidFill>
              </a:rPr>
              <a:t> beam</a:t>
            </a:r>
          </a:p>
        </p:txBody>
      </p:sp>
      <p:cxnSp>
        <p:nvCxnSpPr>
          <p:cNvPr id="8" name="Straight Connector 7"/>
          <p:cNvCxnSpPr/>
          <p:nvPr/>
        </p:nvCxnSpPr>
        <p:spPr bwMode="auto">
          <a:xfrm>
            <a:off x="7366000" y="2747665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5105400" y="3048000"/>
            <a:ext cx="3810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sz="1400" dirty="0" smtClean="0">
                <a:latin typeface="Times"/>
                <a:cs typeface="Times"/>
              </a:rPr>
              <a:t>arXiv:1105.2871, submitted to Phys. Rev. D 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95800" y="3657600"/>
            <a:ext cx="4419599" cy="12557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/>
              <a:t>Measure higher energy </a:t>
            </a:r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dirty="0"/>
              <a:t>’s (&gt; 2 </a:t>
            </a:r>
            <a:r>
              <a:rPr lang="en-US" sz="1800" dirty="0" err="1"/>
              <a:t>GeV</a:t>
            </a:r>
            <a:r>
              <a:rPr lang="en-US" sz="1800" dirty="0"/>
              <a:t>) from </a:t>
            </a:r>
            <a:r>
              <a:rPr lang="en-US" sz="1800" dirty="0" smtClean="0"/>
              <a:t>“wrong-sign” parent: </a:t>
            </a:r>
            <a:endParaRPr lang="en-US" sz="1800" dirty="0" smtClean="0">
              <a:solidFill>
                <a:schemeClr val="accent1"/>
              </a:solidFill>
            </a:endParaRPr>
          </a:p>
          <a:p>
            <a:pPr lvl="1" algn="l"/>
            <a:r>
              <a:rPr lang="en-US" sz="1800" dirty="0" smtClean="0">
                <a:solidFill>
                  <a:schemeClr val="accent1"/>
                </a:solidFill>
              </a:rPr>
              <a:t>Prediction of </a:t>
            </a:r>
            <a:r>
              <a:rPr lang="en-US" sz="18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accent1"/>
                </a:solidFill>
              </a:rPr>
              <a:t> from K</a:t>
            </a:r>
            <a:r>
              <a:rPr lang="en-US" sz="1800" baseline="30000" dirty="0" smtClean="0">
                <a:solidFill>
                  <a:schemeClr val="accent1"/>
                </a:solidFill>
              </a:rPr>
              <a:t>+</a:t>
            </a:r>
            <a:r>
              <a:rPr lang="en-US" sz="1800" dirty="0" smtClean="0">
                <a:solidFill>
                  <a:schemeClr val="accent1"/>
                </a:solidFill>
              </a:rPr>
              <a:t> in </a:t>
            </a:r>
            <a:r>
              <a:rPr lang="en-US" sz="18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accent1"/>
                </a:solidFill>
              </a:rPr>
              <a:t> beam over-estimated </a:t>
            </a:r>
            <a:endParaRPr lang="en-US" sz="1800" dirty="0"/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7607300" y="438150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3200400"/>
            <a:ext cx="4072365" cy="2667000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16" name="Oval 15"/>
          <p:cNvSpPr/>
          <p:nvPr/>
        </p:nvSpPr>
        <p:spPr bwMode="auto">
          <a:xfrm>
            <a:off x="2362201" y="5334000"/>
            <a:ext cx="838200" cy="304800"/>
          </a:xfrm>
          <a:prstGeom prst="ellips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95800" y="5029200"/>
            <a:ext cx="4750018" cy="13665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 smtClean="0"/>
              <a:t>Directly applicable to </a:t>
            </a:r>
            <a:r>
              <a:rPr lang="en-US" sz="1800" dirty="0" err="1" smtClean="0"/>
              <a:t>MiniBooNE</a:t>
            </a:r>
            <a:endParaRPr lang="en-US" sz="1800" dirty="0" smtClean="0"/>
          </a:p>
          <a:p>
            <a:pPr marL="342900" indent="-342900" algn="l">
              <a:buClrTx/>
              <a:buFont typeface="Arial"/>
              <a:buChar char="•"/>
            </a:pPr>
            <a:r>
              <a:rPr lang="en-US" sz="1800" dirty="0" smtClean="0"/>
              <a:t>Identical beam simulation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1800" dirty="0" smtClean="0"/>
              <a:t>Greatly reduces K</a:t>
            </a:r>
            <a:r>
              <a:rPr lang="en-US" sz="1800" baseline="30000" dirty="0" smtClean="0"/>
              <a:t>+</a:t>
            </a:r>
            <a:r>
              <a:rPr lang="en-US" sz="1800" dirty="0" smtClean="0"/>
              <a:t> flux systematic errors</a:t>
            </a:r>
          </a:p>
          <a:p>
            <a:pPr lvl="1" algn="l"/>
            <a:r>
              <a:rPr lang="en-US" sz="1800" dirty="0" smtClean="0"/>
              <a:t>40% </a:t>
            </a:r>
            <a:r>
              <a:rPr lang="en-US" sz="1800" dirty="0" smtClean="0">
                <a:sym typeface="Wingdings"/>
              </a:rPr>
              <a:t> 14%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917195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constraints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Fermilab</a:t>
            </a:r>
            <a:r>
              <a:rPr lang="en-US" dirty="0" smtClean="0"/>
              <a:t> Institutional Review, June 6-9,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90" t="61799" r="3789"/>
          <a:stretch/>
        </p:blipFill>
        <p:spPr>
          <a:xfrm>
            <a:off x="698500" y="1371600"/>
            <a:ext cx="7594600" cy="7142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533400" y="914400"/>
            <a:ext cx="659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Comment from 2010 DOE S&amp;T Review closeout report:</a:t>
            </a:r>
          </a:p>
          <a:p>
            <a:pPr algn="l"/>
            <a:r>
              <a:rPr lang="en-US" sz="2000" dirty="0"/>
              <a:t>	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95800" y="4800600"/>
            <a:ext cx="44958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1"/>
                </a:solidFill>
              </a:rPr>
              <a:t>In progress:</a:t>
            </a:r>
          </a:p>
          <a:p>
            <a:pPr lvl="1" algn="l"/>
            <a:r>
              <a:rPr lang="en-US" sz="2000" dirty="0">
                <a:solidFill>
                  <a:schemeClr val="accent1"/>
                </a:solidFill>
              </a:rPr>
              <a:t>M</a:t>
            </a:r>
            <a:r>
              <a:rPr lang="en-US" sz="2000" dirty="0" smtClean="0">
                <a:solidFill>
                  <a:schemeClr val="accent1"/>
                </a:solidFill>
              </a:rPr>
              <a:t>easuring wrong-sign component for lower energy neutrinos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999" y="2765644"/>
            <a:ext cx="2013127" cy="287223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2765644"/>
            <a:ext cx="1987816" cy="284530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57200" y="5661244"/>
            <a:ext cx="1872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/>
              <a:t>1</a:t>
            </a:r>
            <a:r>
              <a:rPr lang="en-US" sz="1600" dirty="0" smtClean="0"/>
              <a:t>-track w/o activity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2590800" y="5661244"/>
            <a:ext cx="154140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600" dirty="0" smtClean="0"/>
              <a:t>2-track QE-like</a:t>
            </a:r>
            <a:endParaRPr lang="en-US" sz="16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2312" y="2360043"/>
            <a:ext cx="2298700" cy="22119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5386464" y="2582431"/>
            <a:ext cx="13250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 (right sign)</a:t>
            </a:r>
            <a:endParaRPr lang="en-US" sz="1600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402664" y="2877230"/>
            <a:ext cx="14774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 smtClean="0">
                <a:solidFill>
                  <a:srgbClr val="000000"/>
                </a:solidFill>
              </a:rPr>
              <a:t> (wrong sign)</a:t>
            </a:r>
            <a:endParaRPr lang="en-US" sz="1600" dirty="0">
              <a:solidFill>
                <a:srgbClr val="00000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 bwMode="auto">
          <a:xfrm>
            <a:off x="5478864" y="2684826"/>
            <a:ext cx="152400" cy="0"/>
          </a:xfrm>
          <a:prstGeom prst="line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>
            <a:off x="2819400" y="3332798"/>
            <a:ext cx="457200" cy="129540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21" name="Rectangle 20"/>
          <p:cNvSpPr/>
          <p:nvPr/>
        </p:nvSpPr>
        <p:spPr>
          <a:xfrm>
            <a:off x="1609403" y="3051808"/>
            <a:ext cx="1477488" cy="338554"/>
          </a:xfrm>
          <a:prstGeom prst="rect">
            <a:avLst/>
          </a:prstGeom>
          <a:solidFill>
            <a:srgbClr val="FFFFFF"/>
          </a:solidFill>
          <a:ln>
            <a:solidFill>
              <a:srgbClr val="33FFFF"/>
            </a:solidFill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00"/>
                </a:solidFill>
                <a:latin typeface="Symbol" charset="2"/>
                <a:cs typeface="Symbol" charset="2"/>
              </a:rPr>
              <a:t>n</a:t>
            </a:r>
            <a:r>
              <a:rPr lang="en-US" sz="1600" dirty="0">
                <a:solidFill>
                  <a:srgbClr val="000000"/>
                </a:solidFill>
              </a:rPr>
              <a:t> (wrong sign)</a:t>
            </a:r>
          </a:p>
        </p:txBody>
      </p:sp>
      <p:cxnSp>
        <p:nvCxnSpPr>
          <p:cNvPr id="24" name="Straight Arrow Connector 23"/>
          <p:cNvCxnSpPr>
            <a:stCxn id="21" idx="1"/>
          </p:cNvCxnSpPr>
          <p:nvPr/>
        </p:nvCxnSpPr>
        <p:spPr bwMode="auto">
          <a:xfrm flipH="1">
            <a:off x="1240034" y="3221085"/>
            <a:ext cx="369369" cy="54375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30" name="Rectangle 29"/>
          <p:cNvSpPr/>
          <p:nvPr/>
        </p:nvSpPr>
        <p:spPr>
          <a:xfrm>
            <a:off x="6931179" y="2819400"/>
            <a:ext cx="2209800" cy="1311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/>
              <a:t>Wrong sign ~30% background in </a:t>
            </a:r>
          </a:p>
          <a:p>
            <a:pPr algn="l"/>
            <a:r>
              <a:rPr lang="en-US" sz="1800" dirty="0" smtClean="0"/>
              <a:t>MRD-stopped</a:t>
            </a:r>
          </a:p>
          <a:p>
            <a:pPr algn="l"/>
            <a:r>
              <a:rPr lang="en-US" sz="1800" dirty="0" smtClean="0"/>
              <a:t>sample</a:t>
            </a:r>
            <a:endParaRPr lang="en-US" sz="1800" dirty="0"/>
          </a:p>
        </p:txBody>
      </p:sp>
      <p:sp>
        <p:nvSpPr>
          <p:cNvPr id="31" name="TextBox 30"/>
          <p:cNvSpPr txBox="1"/>
          <p:nvPr/>
        </p:nvSpPr>
        <p:spPr>
          <a:xfrm>
            <a:off x="443400" y="2743200"/>
            <a:ext cx="95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Preliminary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460800" y="2771001"/>
            <a:ext cx="9542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accent1"/>
                </a:solidFill>
              </a:rPr>
              <a:t>Preliminary</a:t>
            </a:r>
            <a:endParaRPr lang="en-US" sz="1200" dirty="0">
              <a:solidFill>
                <a:schemeClr val="accent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0751" y="5943600"/>
            <a:ext cx="1445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~90%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/>
              <a:t> purity</a:t>
            </a:r>
            <a:endParaRPr lang="en-US" sz="1600" dirty="0"/>
          </a:p>
        </p:txBody>
      </p:sp>
      <p:sp>
        <p:nvSpPr>
          <p:cNvPr id="35" name="TextBox 34"/>
          <p:cNvSpPr txBox="1"/>
          <p:nvPr/>
        </p:nvSpPr>
        <p:spPr>
          <a:xfrm>
            <a:off x="2590800" y="5943600"/>
            <a:ext cx="14450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~90%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/>
              <a:t> purity</a:t>
            </a:r>
            <a:endParaRPr lang="en-US" sz="1600" dirty="0"/>
          </a:p>
        </p:txBody>
      </p:sp>
      <p:cxnSp>
        <p:nvCxnSpPr>
          <p:cNvPr id="36" name="Straight Connector 35"/>
          <p:cNvCxnSpPr/>
          <p:nvPr/>
        </p:nvCxnSpPr>
        <p:spPr bwMode="auto">
          <a:xfrm>
            <a:off x="1335400" y="6059804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780454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Flux constraints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5590" t="61799" r="3789"/>
          <a:stretch/>
        </p:blipFill>
        <p:spPr>
          <a:xfrm>
            <a:off x="698500" y="1371600"/>
            <a:ext cx="7594600" cy="71427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9" name="TextBox 8"/>
          <p:cNvSpPr txBox="1"/>
          <p:nvPr/>
        </p:nvSpPr>
        <p:spPr>
          <a:xfrm>
            <a:off x="533400" y="914400"/>
            <a:ext cx="659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Comment from 2010 DOE S&amp;T Review closeout report:</a:t>
            </a:r>
          </a:p>
          <a:p>
            <a:pPr algn="l"/>
            <a:r>
              <a:rPr lang="en-US" sz="2000" dirty="0"/>
              <a:t>	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84037" y="3593270"/>
            <a:ext cx="4355163" cy="978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1800" dirty="0" smtClean="0"/>
              <a:t>Two independent methods agree:</a:t>
            </a:r>
          </a:p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Prediction of </a:t>
            </a:r>
            <a:r>
              <a:rPr lang="en-US" sz="18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accent1"/>
                </a:solidFill>
              </a:rPr>
              <a:t> flux component of predominately </a:t>
            </a:r>
            <a:r>
              <a:rPr lang="en-US" sz="18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smtClean="0">
                <a:solidFill>
                  <a:schemeClr val="accent1"/>
                </a:solidFill>
              </a:rPr>
              <a:t> beam is over-estimated.</a:t>
            </a:r>
            <a:endParaRPr lang="en-US" sz="1800" dirty="0"/>
          </a:p>
        </p:txBody>
      </p:sp>
      <p:sp>
        <p:nvSpPr>
          <p:cNvPr id="12" name="TextBox 11"/>
          <p:cNvSpPr txBox="1"/>
          <p:nvPr/>
        </p:nvSpPr>
        <p:spPr>
          <a:xfrm>
            <a:off x="457200" y="2362200"/>
            <a:ext cx="80475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1"/>
                </a:solidFill>
              </a:rPr>
              <a:t>Measure the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/>
                </a:solidFill>
              </a:rPr>
              <a:t> component of the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/>
                </a:solidFill>
              </a:rPr>
              <a:t> beam in </a:t>
            </a:r>
            <a:r>
              <a:rPr lang="en-US" dirty="0" err="1" smtClean="0">
                <a:solidFill>
                  <a:schemeClr val="accent1"/>
                </a:solidFill>
              </a:rPr>
              <a:t>MiniBooNE</a:t>
            </a:r>
            <a:endParaRPr lang="en-US" dirty="0" smtClean="0">
              <a:solidFill>
                <a:schemeClr val="accent1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999551" y="251460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519" y="2971800"/>
            <a:ext cx="3796681" cy="26162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648200" y="2895600"/>
            <a:ext cx="3505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sz="1400" dirty="0" smtClean="0">
                <a:latin typeface="Times"/>
                <a:cs typeface="Times"/>
              </a:rPr>
              <a:t>arXiv:1102.1964, submitted to Phys. Rev. D</a:t>
            </a:r>
            <a:endParaRPr lang="en-US" sz="1400" dirty="0">
              <a:latin typeface="Times"/>
              <a:cs typeface="Times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085327" y="4311086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extBox 9"/>
          <p:cNvSpPr txBox="1"/>
          <p:nvPr/>
        </p:nvSpPr>
        <p:spPr>
          <a:xfrm>
            <a:off x="1549904" y="1352490"/>
            <a:ext cx="1282589" cy="33855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chemeClr val="accent1"/>
                </a:solidFill>
              </a:rPr>
              <a:t>MiniBooNE</a:t>
            </a:r>
            <a:endParaRPr lang="en-US" sz="1600" dirty="0">
              <a:solidFill>
                <a:schemeClr val="accent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33400" y="1143000"/>
            <a:ext cx="6553200" cy="0"/>
          </a:xfrm>
          <a:prstGeom prst="line">
            <a:avLst/>
          </a:prstGeom>
          <a:noFill/>
          <a:ln w="28575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TextBox 5"/>
          <p:cNvSpPr txBox="1"/>
          <p:nvPr/>
        </p:nvSpPr>
        <p:spPr>
          <a:xfrm>
            <a:off x="4495801" y="4953000"/>
            <a:ext cx="4419599" cy="1255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ClrTx/>
              <a:buFont typeface="Arial"/>
              <a:buChar char="•"/>
            </a:pPr>
            <a:r>
              <a:rPr lang="en-US" sz="1800" dirty="0"/>
              <a:t>Constrains </a:t>
            </a:r>
            <a:r>
              <a:rPr lang="en-US" sz="1800" dirty="0">
                <a:latin typeface="Symbol" charset="2"/>
                <a:cs typeface="Symbol" charset="2"/>
              </a:rPr>
              <a:t>n</a:t>
            </a:r>
            <a:r>
              <a:rPr lang="en-US" sz="1800" dirty="0"/>
              <a:t> flux for region of angular acceptance HARP can’t measure</a:t>
            </a:r>
            <a:endParaRPr lang="en-US" sz="1800" dirty="0" smtClean="0"/>
          </a:p>
          <a:p>
            <a:pPr marL="285750" indent="-285750" algn="l">
              <a:buClrTx/>
              <a:buFont typeface="Arial"/>
              <a:buChar char="•"/>
            </a:pPr>
            <a:r>
              <a:rPr lang="en-US" sz="1800" dirty="0" smtClean="0"/>
              <a:t>Novel technique for non-magnetized detectors</a:t>
            </a:r>
          </a:p>
        </p:txBody>
      </p:sp>
    </p:spTree>
    <p:extLst>
      <p:ext uri="{BB962C8B-B14F-4D97-AF65-F5344CB8AC3E}">
        <p14:creationId xmlns:p14="http://schemas.microsoft.com/office/powerpoint/2010/main" val="12177727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SciBooNE-MiniBooNE</a:t>
            </a:r>
            <a:r>
              <a:rPr lang="en-US" dirty="0" smtClean="0"/>
              <a:t> joint analysis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2667000"/>
            <a:ext cx="84582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err="1" smtClean="0"/>
              <a:t>MiniBooNE</a:t>
            </a:r>
            <a:r>
              <a:rPr lang="en-US" dirty="0" smtClean="0"/>
              <a:t>-only results are limited by neutrino flux and neutrino interaction uncertainties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/>
              <a:t>Use CC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rate measured at </a:t>
            </a:r>
            <a:r>
              <a:rPr lang="en-US" dirty="0" err="1" smtClean="0"/>
              <a:t>SciBooNE</a:t>
            </a:r>
            <a:r>
              <a:rPr lang="en-US" dirty="0" smtClean="0"/>
              <a:t> to constrain </a:t>
            </a:r>
            <a:r>
              <a:rPr lang="en-US" dirty="0" err="1" smtClean="0"/>
              <a:t>MiniBooNE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rate and test for disappearance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419600"/>
            <a:ext cx="73152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chemeClr val="accent1"/>
                </a:solidFill>
              </a:rPr>
              <a:t>Two methods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Simultaneous oscillation fit of MB and SB data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Correct MB energy spectrum to measured SB spectrum, then do oscillation fit to MB data only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5590" t="20656" r="3789" b="38726"/>
          <a:stretch/>
        </p:blipFill>
        <p:spPr>
          <a:xfrm>
            <a:off x="698500" y="1374147"/>
            <a:ext cx="7594600" cy="759453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8" name="TextBox 7"/>
          <p:cNvSpPr txBox="1"/>
          <p:nvPr/>
        </p:nvSpPr>
        <p:spPr>
          <a:xfrm>
            <a:off x="533400" y="914400"/>
            <a:ext cx="659442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Comment from 2010 DOE S&amp;T Review closeout report:</a:t>
            </a:r>
          </a:p>
          <a:p>
            <a:pPr algn="l"/>
            <a:r>
              <a:rPr lang="en-US" sz="2000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070503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543800" cy="990600"/>
          </a:xfrm>
        </p:spPr>
        <p:txBody>
          <a:bodyPr/>
          <a:lstStyle/>
          <a:p>
            <a:r>
              <a:rPr lang="en-US" dirty="0" smtClean="0"/>
              <a:t>Joint </a:t>
            </a:r>
            <a:r>
              <a:rPr lang="en-US" dirty="0" err="1" smtClean="0"/>
              <a:t>MiniBooNE-SciBooNE</a:t>
            </a:r>
            <a:r>
              <a:rPr lang="en-US" dirty="0" smtClean="0"/>
              <a:t>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447800"/>
            <a:ext cx="4572000" cy="44068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76801" y="1838337"/>
            <a:ext cx="4190999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FCAB40"/>
                </a:solidFill>
              </a:rPr>
              <a:t>Both methods agree:</a:t>
            </a:r>
          </a:p>
          <a:p>
            <a:pPr algn="l"/>
            <a:r>
              <a:rPr lang="en-US" dirty="0" smtClean="0">
                <a:solidFill>
                  <a:srgbClr val="FCAB40"/>
                </a:solidFill>
              </a:rPr>
              <a:t>No disappearance at 90% CL</a:t>
            </a:r>
            <a:endParaRPr lang="en-US" dirty="0">
              <a:solidFill>
                <a:srgbClr val="FCAB4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>
            <a:off x="4724400" y="3886200"/>
            <a:ext cx="762000" cy="685800"/>
          </a:xfrm>
          <a:prstGeom prst="straightConnector1">
            <a:avLst/>
          </a:prstGeom>
          <a:noFill/>
          <a:ln w="9525" cap="flat" cmpd="sng" algn="ctr">
            <a:solidFill>
              <a:schemeClr val="bg2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arrow"/>
          </a:ln>
          <a:effectLst>
            <a:outerShdw blurRad="44450" dist="12700" dir="2700000" algn="tl" rotWithShape="0">
              <a:srgbClr val="FFFFFF"/>
            </a:outerShdw>
          </a:effectLst>
        </p:spPr>
      </p:cxnSp>
      <p:sp>
        <p:nvSpPr>
          <p:cNvPr id="12" name="TextBox 11"/>
          <p:cNvSpPr txBox="1"/>
          <p:nvPr/>
        </p:nvSpPr>
        <p:spPr>
          <a:xfrm>
            <a:off x="5486400" y="3581400"/>
            <a:ext cx="18266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Spectrum fit</a:t>
            </a:r>
            <a:endParaRPr lang="en-US" dirty="0"/>
          </a:p>
        </p:txBody>
      </p:sp>
      <p:cxnSp>
        <p:nvCxnSpPr>
          <p:cNvPr id="13" name="Straight Arrow Connector 12"/>
          <p:cNvCxnSpPr/>
          <p:nvPr/>
        </p:nvCxnSpPr>
        <p:spPr bwMode="auto">
          <a:xfrm flipH="1">
            <a:off x="4724400" y="4419600"/>
            <a:ext cx="762000" cy="304800"/>
          </a:xfrm>
          <a:prstGeom prst="straightConnector1">
            <a:avLst/>
          </a:prstGeom>
          <a:noFill/>
          <a:ln w="9525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/>
          </a:ln>
          <a:effectLst>
            <a:outerShdw blurRad="44450" dist="12700" dir="2700000" algn="tl" rotWithShape="0">
              <a:srgbClr val="FFFFFF"/>
            </a:outerShdw>
          </a:effectLst>
        </p:spPr>
      </p:cxnSp>
      <p:sp>
        <p:nvSpPr>
          <p:cNvPr id="16" name="TextBox 15"/>
          <p:cNvSpPr txBox="1"/>
          <p:nvPr/>
        </p:nvSpPr>
        <p:spPr>
          <a:xfrm>
            <a:off x="5486400" y="4191000"/>
            <a:ext cx="23775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Simultaneous fit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5029200" y="5105400"/>
            <a:ext cx="3683145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2000" dirty="0" smtClean="0"/>
              <a:t>In progress:</a:t>
            </a:r>
          </a:p>
          <a:p>
            <a:pPr lvl="1"/>
            <a:r>
              <a:rPr lang="en-US" sz="2000" dirty="0" smtClean="0"/>
              <a:t>Paper in approval process</a:t>
            </a:r>
          </a:p>
          <a:p>
            <a:pPr lvl="1"/>
            <a:r>
              <a:rPr lang="en-US" sz="2000" dirty="0" smtClean="0"/>
              <a:t>Joint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</a:t>
            </a:r>
            <a:r>
              <a:rPr lang="en-US" sz="2000" dirty="0" err="1" smtClean="0"/>
              <a:t>disapp</a:t>
            </a:r>
            <a:r>
              <a:rPr lang="en-US" sz="2000" dirty="0" smtClean="0"/>
              <a:t>. analysis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>
            <a:off x="5562600" y="4648200"/>
            <a:ext cx="29786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>
                <a:solidFill>
                  <a:srgbClr val="FCAB40"/>
                </a:solidFill>
              </a:rPr>
              <a:t>Truly collaborative effort!</a:t>
            </a:r>
            <a:endParaRPr lang="en-US" sz="2000" dirty="0">
              <a:solidFill>
                <a:srgbClr val="FCAB4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6184900" y="595630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161807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990600"/>
            <a:ext cx="8062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Neutrino cross sections are not well-known below ~2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4495800"/>
            <a:ext cx="8458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i="1" dirty="0" smtClean="0"/>
              <a:t>Possible explanation: </a:t>
            </a:r>
          </a:p>
          <a:p>
            <a:pPr lvl="1" algn="l"/>
            <a:r>
              <a:rPr lang="en-US" sz="2000" dirty="0"/>
              <a:t>E</a:t>
            </a:r>
            <a:r>
              <a:rPr lang="en-US" sz="2000" dirty="0" smtClean="0"/>
              <a:t>xtra contributions from multi-nucleon correlations in the nucleus.</a:t>
            </a:r>
          </a:p>
          <a:p>
            <a:pPr algn="l"/>
            <a:endParaRPr lang="en-US" sz="2000" dirty="0"/>
          </a:p>
          <a:p>
            <a:pPr algn="l"/>
            <a:r>
              <a:rPr lang="en-US" sz="2000" dirty="0" smtClean="0"/>
              <a:t>Well-established effect in electron scattering… somehow forgotten when transferring knowledge to neutrino scattering.</a:t>
            </a:r>
            <a:endParaRPr lang="en-US" sz="2000" dirty="0"/>
          </a:p>
        </p:txBody>
      </p:sp>
      <p:sp>
        <p:nvSpPr>
          <p:cNvPr id="9" name="Rectangle 8"/>
          <p:cNvSpPr/>
          <p:nvPr/>
        </p:nvSpPr>
        <p:spPr>
          <a:xfrm>
            <a:off x="6324600" y="2133600"/>
            <a:ext cx="259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err="1"/>
              <a:t>MiniBooNE</a:t>
            </a:r>
            <a:r>
              <a:rPr lang="en-US" sz="2000" dirty="0"/>
              <a:t> CC quasi-elastic cross section ~30% higher than “standard” QE prediction</a:t>
            </a:r>
          </a:p>
        </p:txBody>
      </p:sp>
      <p:pic>
        <p:nvPicPr>
          <p:cNvPr id="10" name="Picture 19" descr="sigma_s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9585"/>
            <a:ext cx="5791200" cy="29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2219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Introduction</a:t>
            </a:r>
            <a:endParaRPr lang="en-US" dirty="0">
              <a:latin typeface="Arial" charset="0"/>
            </a:endParaRPr>
          </a:p>
        </p:txBody>
      </p:sp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Fermilab Institutional Review, June 6-9, 2011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704BA-1BB7-834D-8F96-407FFD36DF36}" type="slidenum">
              <a:rPr lang="en-US" sz="1200">
                <a:solidFill>
                  <a:srgbClr val="FFFFFF"/>
                </a:solidFill>
              </a:rPr>
              <a:pPr eaLnBrk="1" hangingPunct="1"/>
              <a:t>2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1295400"/>
            <a:ext cx="7772400" cy="31947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Recently completed and on-going experiments in the </a:t>
            </a:r>
            <a:r>
              <a:rPr lang="en-US" dirty="0" err="1" smtClean="0"/>
              <a:t>Fermilab</a:t>
            </a:r>
            <a:r>
              <a:rPr lang="en-US" dirty="0" smtClean="0"/>
              <a:t> neutrino program have provided</a:t>
            </a:r>
            <a:r>
              <a:rPr lang="en-US" dirty="0"/>
              <a:t> </a:t>
            </a:r>
            <a:r>
              <a:rPr lang="en-US" dirty="0" smtClean="0"/>
              <a:t>a wealth of neutrino interaction measurements, both for oscillation and neutrino cross sections.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Booster Neutrino </a:t>
            </a:r>
            <a:r>
              <a:rPr lang="en-US" dirty="0" err="1" smtClean="0">
                <a:solidFill>
                  <a:schemeClr val="tx2"/>
                </a:solidFill>
              </a:rPr>
              <a:t>Beamline</a:t>
            </a:r>
            <a:endParaRPr lang="en-US" dirty="0" smtClean="0">
              <a:solidFill>
                <a:schemeClr val="tx2"/>
              </a:solidFill>
            </a:endParaRPr>
          </a:p>
          <a:p>
            <a:pPr lvl="2" algn="l"/>
            <a:r>
              <a:rPr lang="en-US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SciBooNE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MiniBooNE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dirty="0" err="1" smtClean="0">
                <a:solidFill>
                  <a:srgbClr val="EBD189"/>
                </a:solidFill>
              </a:rPr>
              <a:t>NuMI</a:t>
            </a:r>
            <a:r>
              <a:rPr lang="en-US" dirty="0" smtClean="0">
                <a:solidFill>
                  <a:srgbClr val="EBD189"/>
                </a:solidFill>
              </a:rPr>
              <a:t> </a:t>
            </a:r>
            <a:r>
              <a:rPr lang="en-US" dirty="0" err="1" smtClean="0">
                <a:solidFill>
                  <a:srgbClr val="EBD189"/>
                </a:solidFill>
              </a:rPr>
              <a:t>beamline</a:t>
            </a:r>
            <a:endParaRPr lang="en-US" dirty="0" smtClean="0">
              <a:solidFill>
                <a:srgbClr val="EBD189"/>
              </a:solidFill>
            </a:endParaRPr>
          </a:p>
          <a:p>
            <a:pPr lvl="2" algn="l"/>
            <a:r>
              <a:rPr lang="en-US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MINER</a:t>
            </a:r>
            <a:r>
              <a:rPr lang="en-US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MINOS, </a:t>
            </a:r>
            <a:r>
              <a:rPr lang="en-US" sz="2000" dirty="0" err="1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ArgoNeuT</a:t>
            </a:r>
            <a:r>
              <a:rPr lang="en-US" sz="2000" dirty="0" smtClean="0">
                <a:solidFill>
                  <a:schemeClr val="accent6">
                    <a:lumMod val="40000"/>
                    <a:lumOff val="60000"/>
                  </a:schemeClr>
                </a:solidFill>
              </a:rPr>
              <a:t>, 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NO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2000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</a:t>
            </a:r>
            <a:endParaRPr lang="en-US" sz="2000" dirty="0" smtClean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5265003"/>
            <a:ext cx="830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CAB40"/>
                </a:solidFill>
              </a:rPr>
              <a:t>The entirety of the </a:t>
            </a:r>
            <a:r>
              <a:rPr lang="en-US" dirty="0">
                <a:solidFill>
                  <a:srgbClr val="FCAB40"/>
                </a:solidFill>
              </a:rPr>
              <a:t>future neutrino program builds upon knowledge gained through operation of these </a:t>
            </a:r>
            <a:r>
              <a:rPr lang="en-US" dirty="0" smtClean="0">
                <a:solidFill>
                  <a:srgbClr val="FCAB40"/>
                </a:solidFill>
              </a:rPr>
              <a:t>experiments.</a:t>
            </a:r>
            <a:endParaRPr lang="en-US" dirty="0">
              <a:solidFill>
                <a:srgbClr val="FCAB4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Cross Sections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57200" y="990600"/>
            <a:ext cx="80624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Neutrino cross sections are not well-known below ~2 </a:t>
            </a:r>
            <a:r>
              <a:rPr lang="en-US" dirty="0" err="1" smtClean="0"/>
              <a:t>GeV</a:t>
            </a:r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6324600" y="2133600"/>
            <a:ext cx="2590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err="1"/>
              <a:t>MiniBooNE</a:t>
            </a:r>
            <a:r>
              <a:rPr lang="en-US" sz="2000" dirty="0"/>
              <a:t> CC quasi-elastic cross section ~30% higher than “standard” QE prediction</a:t>
            </a:r>
          </a:p>
        </p:txBody>
      </p:sp>
      <p:pic>
        <p:nvPicPr>
          <p:cNvPr id="10" name="Picture 19" descr="sigma_sam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69585"/>
            <a:ext cx="5791200" cy="29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366968" y="4964668"/>
            <a:ext cx="32624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err="1" smtClean="0">
                <a:solidFill>
                  <a:srgbClr val="FCAB40"/>
                </a:solidFill>
              </a:rPr>
              <a:t>MINER</a:t>
            </a:r>
            <a:r>
              <a:rPr lang="en-US" sz="1800" dirty="0" err="1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err="1" smtClean="0">
                <a:solidFill>
                  <a:srgbClr val="FCAB40"/>
                </a:solidFill>
              </a:rPr>
              <a:t>A</a:t>
            </a:r>
            <a:r>
              <a:rPr lang="en-US" sz="1800" dirty="0" smtClean="0">
                <a:solidFill>
                  <a:srgbClr val="FCAB40"/>
                </a:solidFill>
              </a:rPr>
              <a:t>, MINOS, </a:t>
            </a:r>
            <a:r>
              <a:rPr lang="en-US" sz="1800" dirty="0" err="1" smtClean="0">
                <a:solidFill>
                  <a:srgbClr val="FCAB40"/>
                </a:solidFill>
              </a:rPr>
              <a:t>ArgoNeuT</a:t>
            </a:r>
            <a:endParaRPr lang="en-US" sz="1800" dirty="0">
              <a:solidFill>
                <a:srgbClr val="FCAB4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000" y="5334000"/>
            <a:ext cx="76962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sz="2000" dirty="0" smtClean="0"/>
              <a:t>If discrepancy is due to extra nucleons, </a:t>
            </a:r>
            <a:r>
              <a:rPr lang="en-US" sz="2000" dirty="0" err="1" smtClean="0"/>
              <a:t>MINER</a:t>
            </a:r>
            <a:r>
              <a:rPr lang="en-US" sz="2000" dirty="0" err="1" smtClean="0">
                <a:latin typeface="Symbol" charset="2"/>
                <a:cs typeface="Symbol" charset="2"/>
              </a:rPr>
              <a:t>n</a:t>
            </a:r>
            <a:r>
              <a:rPr lang="en-US" sz="2000" dirty="0" err="1" smtClean="0"/>
              <a:t>A</a:t>
            </a:r>
            <a:r>
              <a:rPr lang="en-US" sz="2000" dirty="0" smtClean="0"/>
              <a:t>, MINOS, and </a:t>
            </a:r>
            <a:r>
              <a:rPr lang="en-US" sz="2000" dirty="0" err="1" smtClean="0"/>
              <a:t>ArgoNeuT</a:t>
            </a:r>
            <a:r>
              <a:rPr lang="en-US" sz="2000" dirty="0" smtClean="0"/>
              <a:t> are all capable of detecting them, and they cover the gap between </a:t>
            </a:r>
            <a:r>
              <a:rPr lang="en-US" sz="2000" dirty="0" err="1" smtClean="0"/>
              <a:t>MiniBooNE</a:t>
            </a:r>
            <a:r>
              <a:rPr lang="en-US" sz="2000" dirty="0" smtClean="0"/>
              <a:t> and NOMAD data!</a:t>
            </a:r>
            <a:endParaRPr lang="en-US" sz="2000" dirty="0"/>
          </a:p>
        </p:txBody>
      </p:sp>
      <p:sp>
        <p:nvSpPr>
          <p:cNvPr id="7" name="Left-Right Arrow 6"/>
          <p:cNvSpPr/>
          <p:nvPr/>
        </p:nvSpPr>
        <p:spPr bwMode="auto">
          <a:xfrm>
            <a:off x="3124200" y="4544568"/>
            <a:ext cx="1524000" cy="484632"/>
          </a:xfrm>
          <a:prstGeom prst="leftRightArrow">
            <a:avLst>
              <a:gd name="adj1" fmla="val 39193"/>
              <a:gd name="adj2" fmla="val 47298"/>
            </a:avLst>
          </a:prstGeom>
          <a:solidFill>
            <a:schemeClr val="accent1"/>
          </a:solidFill>
          <a:ln w="9525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8347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/</a:t>
            </a:r>
            <a:r>
              <a:rPr lang="en-US" dirty="0" err="1" smtClean="0"/>
              <a:t>SciBooNE</a:t>
            </a:r>
            <a:r>
              <a:rPr lang="en-US" dirty="0" smtClean="0"/>
              <a:t>: What’s Next…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37449" y="1202353"/>
            <a:ext cx="7596951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err="1" smtClean="0">
                <a:solidFill>
                  <a:srgbClr val="FCAB40"/>
                </a:solidFill>
              </a:rPr>
              <a:t>MiniBooNE</a:t>
            </a:r>
            <a:endParaRPr lang="en-US" dirty="0" smtClean="0">
              <a:solidFill>
                <a:srgbClr val="FCAB40"/>
              </a:solidFill>
            </a:endParaRP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Analyzing 50% more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now, updated </a:t>
            </a:r>
            <a:r>
              <a:rPr lang="en-US" sz="2000" dirty="0" err="1" smtClean="0"/>
              <a:t>osc</a:t>
            </a:r>
            <a:r>
              <a:rPr lang="en-US" sz="2000" dirty="0" smtClean="0"/>
              <a:t>. results this summer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cross sections: QE, NC elastic (prelim. shown in March)</a:t>
            </a:r>
          </a:p>
          <a:p>
            <a:pPr algn="l"/>
            <a:endParaRPr lang="en-US" sz="800" dirty="0" smtClean="0"/>
          </a:p>
          <a:p>
            <a:pPr algn="l"/>
            <a:r>
              <a:rPr lang="en-US" sz="2000" dirty="0"/>
              <a:t>P</a:t>
            </a:r>
            <a:r>
              <a:rPr lang="en-US" sz="2000" dirty="0" smtClean="0"/>
              <a:t>ublished cross sections for 90% of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data</a:t>
            </a:r>
          </a:p>
          <a:p>
            <a:pPr algn="l"/>
            <a:r>
              <a:rPr lang="en-US" sz="2000" dirty="0"/>
              <a:t>P</a:t>
            </a:r>
            <a:r>
              <a:rPr lang="en-US" sz="2000" dirty="0" smtClean="0"/>
              <a:t>ublished 100% of oscillation data in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mode</a:t>
            </a:r>
          </a:p>
          <a:p>
            <a:pPr algn="l"/>
            <a:r>
              <a:rPr lang="en-US" sz="2000" dirty="0"/>
              <a:t>F</a:t>
            </a:r>
            <a:r>
              <a:rPr lang="en-US" sz="2000" dirty="0" smtClean="0"/>
              <a:t>ocus now is really on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</a:p>
          <a:p>
            <a:pPr algn="l"/>
            <a:endParaRPr lang="en-US" sz="1000" dirty="0"/>
          </a:p>
          <a:p>
            <a:pPr algn="l"/>
            <a:r>
              <a:rPr lang="en-US" dirty="0" err="1" smtClean="0">
                <a:solidFill>
                  <a:srgbClr val="FCAB40"/>
                </a:solidFill>
              </a:rPr>
              <a:t>SciBooNE</a:t>
            </a:r>
            <a:endParaRPr lang="en-US" dirty="0" smtClean="0">
              <a:solidFill>
                <a:srgbClr val="FCAB40"/>
              </a:solidFill>
            </a:endParaRP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cross sections: QE, CC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underway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cross sections: Coherent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baseline="30000" dirty="0" smtClean="0"/>
              <a:t>-</a:t>
            </a:r>
            <a:r>
              <a:rPr lang="en-US" sz="2000" dirty="0" smtClean="0"/>
              <a:t> underway</a:t>
            </a:r>
          </a:p>
          <a:p>
            <a:pPr marL="342900" indent="-342900" algn="l">
              <a:buClrTx/>
              <a:buFont typeface="Arial"/>
              <a:buChar char="•"/>
            </a:pPr>
            <a:endParaRPr lang="en-US" sz="1000" dirty="0" smtClean="0"/>
          </a:p>
          <a:p>
            <a:pPr algn="l"/>
            <a:r>
              <a:rPr lang="en-US" dirty="0" err="1" smtClean="0">
                <a:solidFill>
                  <a:srgbClr val="FCAB40"/>
                </a:solidFill>
              </a:rPr>
              <a:t>MiniBooNE</a:t>
            </a:r>
            <a:r>
              <a:rPr lang="en-US" dirty="0" smtClean="0">
                <a:solidFill>
                  <a:srgbClr val="FCAB40"/>
                </a:solidFill>
              </a:rPr>
              <a:t> + </a:t>
            </a:r>
            <a:r>
              <a:rPr lang="en-US" dirty="0" err="1" smtClean="0">
                <a:solidFill>
                  <a:srgbClr val="FCAB40"/>
                </a:solidFill>
              </a:rPr>
              <a:t>SciBooNE</a:t>
            </a:r>
            <a:endParaRPr lang="en-US" dirty="0" smtClean="0">
              <a:solidFill>
                <a:srgbClr val="FCAB40"/>
              </a:solidFill>
            </a:endParaRPr>
          </a:p>
          <a:p>
            <a:pPr algn="l"/>
            <a:r>
              <a:rPr lang="en-US" dirty="0" smtClean="0"/>
              <a:t>Joint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 analysis underway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3756849" y="1735753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8" name="Straight Connector 7"/>
          <p:cNvCxnSpPr/>
          <p:nvPr/>
        </p:nvCxnSpPr>
        <p:spPr bwMode="auto">
          <a:xfrm>
            <a:off x="1355370" y="2103659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591356" y="3335953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1368463" y="4707553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762556" y="5724341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989781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nal_numi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3" r="42930"/>
          <a:stretch/>
        </p:blipFill>
        <p:spPr>
          <a:xfrm>
            <a:off x="4267200" y="228600"/>
            <a:ext cx="4567072" cy="61287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NuMI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sp>
        <p:nvSpPr>
          <p:cNvPr id="9" name="Oval 8"/>
          <p:cNvSpPr/>
          <p:nvPr/>
        </p:nvSpPr>
        <p:spPr bwMode="auto">
          <a:xfrm rot="19860000">
            <a:off x="5306630" y="2957145"/>
            <a:ext cx="2342923" cy="3061035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 flipH="1" flipV="1">
            <a:off x="6006535" y="152400"/>
            <a:ext cx="1681323" cy="4163275"/>
          </a:xfrm>
          <a:prstGeom prst="line">
            <a:avLst/>
          </a:prstGeom>
          <a:noFill/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stealth" w="lg" len="lg"/>
          </a:ln>
          <a:effectLst/>
        </p:spPr>
      </p:cxnSp>
      <p:sp>
        <p:nvSpPr>
          <p:cNvPr id="13" name="Oval 12"/>
          <p:cNvSpPr/>
          <p:nvPr/>
        </p:nvSpPr>
        <p:spPr bwMode="auto">
          <a:xfrm>
            <a:off x="6019800" y="5334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4" name="Straight Connector 13"/>
          <p:cNvCxnSpPr>
            <a:stCxn id="13" idx="2"/>
            <a:endCxn id="12" idx="3"/>
          </p:cNvCxnSpPr>
          <p:nvPr/>
        </p:nvCxnSpPr>
        <p:spPr bwMode="auto">
          <a:xfrm flipH="1">
            <a:off x="4288806" y="762000"/>
            <a:ext cx="1730994" cy="1126665"/>
          </a:xfrm>
          <a:prstGeom prst="line">
            <a:avLst/>
          </a:prstGeom>
          <a:noFill/>
          <a:ln w="38100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Rectangle 11"/>
          <p:cNvSpPr/>
          <p:nvPr/>
        </p:nvSpPr>
        <p:spPr>
          <a:xfrm>
            <a:off x="152400" y="1371600"/>
            <a:ext cx="4136406" cy="1034129"/>
          </a:xfrm>
          <a:prstGeom prst="rect">
            <a:avLst/>
          </a:prstGeom>
          <a:solidFill>
            <a:schemeClr val="tx1"/>
          </a:solidFill>
          <a:ln>
            <a:solidFill>
              <a:srgbClr val="FCAB4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 smtClean="0">
                <a:solidFill>
                  <a:schemeClr val="accent1"/>
                </a:solidFill>
              </a:rPr>
              <a:t>MINOS (2005 – present) near detector</a:t>
            </a:r>
          </a:p>
          <a:p>
            <a:pPr algn="l"/>
            <a:r>
              <a:rPr lang="en-US" sz="1800" dirty="0" err="1" smtClean="0">
                <a:solidFill>
                  <a:schemeClr val="accent1"/>
                </a:solidFill>
              </a:rPr>
              <a:t>ArgoNeuT</a:t>
            </a:r>
            <a:r>
              <a:rPr lang="en-US" sz="1800" dirty="0" smtClean="0">
                <a:solidFill>
                  <a:schemeClr val="accent1"/>
                </a:solidFill>
              </a:rPr>
              <a:t> (2009 – 2010)</a:t>
            </a:r>
          </a:p>
          <a:p>
            <a:pPr algn="l"/>
            <a:r>
              <a:rPr lang="en-US" sz="1800" dirty="0" err="1" smtClean="0">
                <a:solidFill>
                  <a:schemeClr val="accent1"/>
                </a:solidFill>
              </a:rPr>
              <a:t>MINER</a:t>
            </a:r>
            <a:r>
              <a:rPr lang="en-US" sz="1800" dirty="0" err="1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err="1" smtClean="0">
                <a:solidFill>
                  <a:schemeClr val="accent1"/>
                </a:solidFill>
              </a:rPr>
              <a:t>A</a:t>
            </a:r>
            <a:r>
              <a:rPr lang="en-US" sz="1800" dirty="0" smtClean="0">
                <a:solidFill>
                  <a:schemeClr val="accent1"/>
                </a:solidFill>
              </a:rPr>
              <a:t> (2010 – present)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8" name="Oval 17"/>
          <p:cNvSpPr/>
          <p:nvPr/>
        </p:nvSpPr>
        <p:spPr bwMode="auto">
          <a:xfrm>
            <a:off x="6172200" y="9906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9" name="Straight Connector 18"/>
          <p:cNvCxnSpPr>
            <a:stCxn id="18" idx="2"/>
            <a:endCxn id="20" idx="3"/>
          </p:cNvCxnSpPr>
          <p:nvPr/>
        </p:nvCxnSpPr>
        <p:spPr bwMode="auto">
          <a:xfrm flipH="1">
            <a:off x="3783489" y="1219200"/>
            <a:ext cx="2388711" cy="2103466"/>
          </a:xfrm>
          <a:prstGeom prst="line">
            <a:avLst/>
          </a:prstGeom>
          <a:noFill/>
          <a:ln w="38100" cap="flat" cmpd="sng" algn="ctr">
            <a:solidFill>
              <a:srgbClr val="B4B7D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0" name="Rectangle 19"/>
          <p:cNvSpPr/>
          <p:nvPr/>
        </p:nvSpPr>
        <p:spPr>
          <a:xfrm>
            <a:off x="1905000" y="2971800"/>
            <a:ext cx="1878489" cy="701731"/>
          </a:xfrm>
          <a:prstGeom prst="rect">
            <a:avLst/>
          </a:prstGeom>
          <a:solidFill>
            <a:schemeClr val="tx1"/>
          </a:solidFill>
          <a:ln>
            <a:solidFill>
              <a:srgbClr val="B4B7DB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NO</a:t>
            </a:r>
            <a:r>
              <a:rPr lang="en-US" sz="1800" dirty="0" err="1" smtClean="0">
                <a:solidFill>
                  <a:schemeClr val="bg2">
                    <a:lumMod val="25000"/>
                    <a:lumOff val="7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err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A</a:t>
            </a:r>
            <a:r>
              <a:rPr lang="en-US" sz="18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prototype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(2010 </a:t>
            </a:r>
            <a:r>
              <a:rPr lang="en-US" sz="18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– </a:t>
            </a:r>
            <a:r>
              <a:rPr lang="en-US" sz="18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present)</a:t>
            </a:r>
            <a:endParaRPr lang="en-US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531276" y="112260"/>
            <a:ext cx="1850724" cy="523220"/>
          </a:xfrm>
          <a:prstGeom prst="rect">
            <a:avLst/>
          </a:prstGeom>
          <a:solidFill>
            <a:schemeClr val="tx1"/>
          </a:solidFill>
          <a:ln>
            <a:solidFill>
              <a:srgbClr val="FF00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To Soudan Mine</a:t>
            </a:r>
            <a:br>
              <a:rPr lang="en-US" sz="1400" dirty="0" smtClean="0">
                <a:solidFill>
                  <a:srgbClr val="FF0000"/>
                </a:solidFill>
              </a:rPr>
            </a:br>
            <a:r>
              <a:rPr lang="en-US" sz="1400" dirty="0" smtClean="0">
                <a:solidFill>
                  <a:srgbClr val="FF0000"/>
                </a:solidFill>
              </a:rPr>
              <a:t>(MINOS far detector)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5242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MINER</a:t>
            </a:r>
            <a:r>
              <a:rPr lang="en-US" dirty="0" err="1">
                <a:latin typeface="Symbol" charset="0"/>
                <a:cs typeface="Symbol" charset="0"/>
              </a:rPr>
              <a:t>n</a:t>
            </a:r>
            <a:r>
              <a:rPr lang="en-US" dirty="0" err="1">
                <a:latin typeface="Arial" charset="0"/>
              </a:rPr>
              <a:t>A</a:t>
            </a:r>
            <a:endParaRPr lang="en-US" dirty="0">
              <a:latin typeface="Arial" charset="0"/>
            </a:endParaRPr>
          </a:p>
        </p:txBody>
      </p:sp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 dirty="0" err="1">
                <a:solidFill>
                  <a:srgbClr val="FFFFFF"/>
                </a:solidFill>
              </a:rPr>
              <a:t>Fermilab</a:t>
            </a:r>
            <a:r>
              <a:rPr lang="en-US" sz="1200" dirty="0">
                <a:solidFill>
                  <a:srgbClr val="FFFFFF"/>
                </a:solidFill>
              </a:rPr>
              <a:t> Institutional Review, June 6-9, 2011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704BA-1BB7-834D-8F96-407FFD36DF36}" type="slidenum">
              <a:rPr lang="en-US" sz="1200">
                <a:solidFill>
                  <a:srgbClr val="FFFFFF"/>
                </a:solidFill>
              </a:rPr>
              <a:pPr eaLnBrk="1" hangingPunct="1"/>
              <a:t>23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8" name="TextBox 15"/>
          <p:cNvSpPr txBox="1">
            <a:spLocks noChangeArrowheads="1"/>
          </p:cNvSpPr>
          <p:nvPr/>
        </p:nvSpPr>
        <p:spPr bwMode="auto">
          <a:xfrm>
            <a:off x="533400" y="997834"/>
            <a:ext cx="8427030" cy="5555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80 collaborators </a:t>
            </a:r>
            <a:endParaRPr lang="en-US" dirty="0"/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</a:t>
            </a:r>
            <a:r>
              <a:rPr lang="en-US" dirty="0" smtClean="0"/>
              <a:t>23 institutions</a:t>
            </a:r>
            <a:r>
              <a:rPr lang="en-US" dirty="0"/>
              <a:t>, 7 </a:t>
            </a:r>
            <a:r>
              <a:rPr lang="en-US" dirty="0" smtClean="0"/>
              <a:t>countries</a:t>
            </a:r>
          </a:p>
          <a:p>
            <a:pPr algn="l" eaLnBrk="1" hangingPunct="1">
              <a:spcBef>
                <a:spcPct val="0"/>
              </a:spcBef>
              <a:buClrTx/>
            </a:pPr>
            <a:endParaRPr lang="en-US" sz="800" dirty="0"/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 typeface="Arial" charset="0"/>
              <a:buChar char="•"/>
            </a:pPr>
            <a:r>
              <a:rPr lang="en-US" dirty="0"/>
              <a:t> 5</a:t>
            </a:r>
            <a:r>
              <a:rPr lang="en-US" dirty="0" smtClean="0"/>
              <a:t> </a:t>
            </a:r>
            <a:r>
              <a:rPr lang="en-US" dirty="0"/>
              <a:t>FNAL </a:t>
            </a:r>
            <a:r>
              <a:rPr lang="en-US" dirty="0" smtClean="0"/>
              <a:t>physicists – </a:t>
            </a:r>
            <a:r>
              <a:rPr lang="en-US" dirty="0" smtClean="0">
                <a:solidFill>
                  <a:schemeClr val="accent1"/>
                </a:solidFill>
              </a:rPr>
              <a:t>~4.5 </a:t>
            </a:r>
            <a:r>
              <a:rPr lang="en-US" dirty="0">
                <a:solidFill>
                  <a:schemeClr val="accent1"/>
                </a:solidFill>
              </a:rPr>
              <a:t>FTEs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  - D. Harris </a:t>
            </a:r>
            <a:r>
              <a:rPr lang="en-US" sz="1800" dirty="0"/>
              <a:t>(co-spokesperson, </a:t>
            </a:r>
            <a:r>
              <a:rPr lang="en-US" sz="1800" dirty="0" smtClean="0">
                <a:ea typeface="Symbol" charset="0"/>
                <a:cs typeface="Symbol" charset="0"/>
              </a:rPr>
              <a:t>project </a:t>
            </a:r>
            <a:r>
              <a:rPr lang="en-US" sz="1800" dirty="0">
                <a:ea typeface="Symbol" charset="0"/>
                <a:cs typeface="Symbol" charset="0"/>
              </a:rPr>
              <a:t>manager)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J. </a:t>
            </a:r>
            <a:r>
              <a:rPr lang="en-US" dirty="0" err="1" smtClean="0">
                <a:ea typeface="Symbol" charset="0"/>
                <a:cs typeface="Symbol" charset="0"/>
              </a:rPr>
              <a:t>Morfín</a:t>
            </a:r>
            <a:r>
              <a:rPr lang="en-US" dirty="0" smtClean="0">
                <a:ea typeface="Symbol" charset="0"/>
                <a:cs typeface="Symbol" charset="0"/>
              </a:rPr>
              <a:t> </a:t>
            </a:r>
            <a:r>
              <a:rPr lang="en-US" sz="1800" dirty="0">
                <a:ea typeface="Symbol" charset="0"/>
                <a:cs typeface="Symbol" charset="0"/>
              </a:rPr>
              <a:t>(former co-</a:t>
            </a:r>
            <a:r>
              <a:rPr lang="en-US" sz="1800" dirty="0" smtClean="0">
                <a:ea typeface="Symbol" charset="0"/>
                <a:cs typeface="Symbol" charset="0"/>
              </a:rPr>
              <a:t>spokesperson)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D. Schmitz </a:t>
            </a:r>
            <a:r>
              <a:rPr lang="en-US" sz="1800" dirty="0">
                <a:ea typeface="Symbol" charset="0"/>
                <a:cs typeface="Symbol" charset="0"/>
              </a:rPr>
              <a:t>(Lederman fellow, </a:t>
            </a:r>
            <a:r>
              <a:rPr lang="en-US" sz="1800" dirty="0" smtClean="0">
                <a:ea typeface="Symbol" charset="0"/>
                <a:cs typeface="Symbol" charset="0"/>
              </a:rPr>
              <a:t>deputy analysis coordinator</a:t>
            </a:r>
            <a:r>
              <a:rPr lang="en-US" sz="1800" dirty="0">
                <a:ea typeface="Symbol" charset="0"/>
                <a:cs typeface="Symbol" charset="0"/>
              </a:rPr>
              <a:t>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J. </a:t>
            </a:r>
            <a:r>
              <a:rPr lang="en-US" dirty="0" err="1">
                <a:ea typeface="Symbol" charset="0"/>
                <a:cs typeface="Symbol" charset="0"/>
              </a:rPr>
              <a:t>Osta</a:t>
            </a: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sz="1800" dirty="0">
                <a:ea typeface="Symbol" charset="0"/>
                <a:cs typeface="Symbol" charset="0"/>
              </a:rPr>
              <a:t>(RA, </a:t>
            </a:r>
            <a:r>
              <a:rPr lang="en-US" sz="1800" dirty="0" err="1" smtClean="0">
                <a:ea typeface="Symbol" charset="0"/>
                <a:cs typeface="Symbol" charset="0"/>
              </a:rPr>
              <a:t>testbeam</a:t>
            </a:r>
            <a:r>
              <a:rPr lang="en-US" sz="1800" dirty="0" smtClean="0">
                <a:ea typeface="Symbol" charset="0"/>
                <a:cs typeface="Symbol" charset="0"/>
              </a:rPr>
              <a:t>, </a:t>
            </a:r>
            <a:r>
              <a:rPr lang="en-US" sz="1800" dirty="0" err="1" smtClean="0">
                <a:ea typeface="Symbol" charset="0"/>
                <a:cs typeface="Symbol" charset="0"/>
              </a:rPr>
              <a:t>calorimetry</a:t>
            </a:r>
            <a:r>
              <a:rPr lang="en-US" sz="1800" dirty="0" smtClean="0">
                <a:ea typeface="Symbol" charset="0"/>
                <a:cs typeface="Symbol" charset="0"/>
              </a:rPr>
              <a:t> reconstruction)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 smtClean="0">
                <a:ea typeface="Symbol" charset="0"/>
                <a:cs typeface="Symbol" charset="0"/>
              </a:rPr>
              <a:t>     - R. Snider </a:t>
            </a:r>
            <a:r>
              <a:rPr lang="en-US" sz="1800" dirty="0" smtClean="0">
                <a:ea typeface="Symbol" charset="0"/>
                <a:cs typeface="Symbol" charset="0"/>
              </a:rPr>
              <a:t>(computing liaison)</a:t>
            </a:r>
          </a:p>
          <a:p>
            <a:pPr algn="l" eaLnBrk="1" hangingPunct="1">
              <a:spcBef>
                <a:spcPct val="0"/>
              </a:spcBef>
              <a:buClrTx/>
            </a:pPr>
            <a:endParaRPr lang="en-US" sz="1800" dirty="0" smtClean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i="1" dirty="0" smtClean="0">
                <a:ea typeface="Symbol" charset="0"/>
                <a:cs typeface="Symbol" charset="0"/>
              </a:rPr>
              <a:t>Important technical contributors: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 smtClean="0">
                <a:ea typeface="Symbol" charset="0"/>
                <a:cs typeface="Symbol" charset="0"/>
              </a:rPr>
              <a:t>     - D. Hahn </a:t>
            </a:r>
            <a:r>
              <a:rPr lang="en-US" sz="1800" dirty="0" smtClean="0">
                <a:ea typeface="Symbol" charset="0"/>
                <a:cs typeface="Symbol" charset="0"/>
              </a:rPr>
              <a:t>(shift and safety coordinator)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 smtClean="0">
                <a:ea typeface="Symbol" charset="0"/>
                <a:cs typeface="Symbol" charset="0"/>
              </a:rPr>
              <a:t>     - L</a:t>
            </a:r>
            <a:r>
              <a:rPr lang="en-US" dirty="0">
                <a:ea typeface="Symbol" charset="0"/>
                <a:cs typeface="Symbol" charset="0"/>
              </a:rPr>
              <a:t>. </a:t>
            </a:r>
            <a:r>
              <a:rPr lang="en-US" dirty="0" err="1">
                <a:ea typeface="Symbol" charset="0"/>
                <a:cs typeface="Symbol" charset="0"/>
              </a:rPr>
              <a:t>Bagby</a:t>
            </a:r>
            <a:r>
              <a:rPr lang="en-US" dirty="0">
                <a:ea typeface="Symbol" charset="0"/>
                <a:cs typeface="Symbol" charset="0"/>
              </a:rPr>
              <a:t>, </a:t>
            </a:r>
            <a:r>
              <a:rPr lang="en-US" dirty="0" smtClean="0">
                <a:ea typeface="Symbol" charset="0"/>
                <a:cs typeface="Symbol" charset="0"/>
              </a:rPr>
              <a:t>R</a:t>
            </a:r>
            <a:r>
              <a:rPr lang="en-US" dirty="0">
                <a:ea typeface="Symbol" charset="0"/>
                <a:cs typeface="Symbol" charset="0"/>
              </a:rPr>
              <a:t>. </a:t>
            </a:r>
            <a:r>
              <a:rPr lang="en-US" dirty="0" err="1">
                <a:ea typeface="Symbol" charset="0"/>
                <a:cs typeface="Symbol" charset="0"/>
              </a:rPr>
              <a:t>DeMaat</a:t>
            </a:r>
            <a:r>
              <a:rPr lang="en-US" dirty="0">
                <a:ea typeface="Symbol" charset="0"/>
                <a:cs typeface="Symbol" charset="0"/>
              </a:rPr>
              <a:t>, </a:t>
            </a:r>
            <a:r>
              <a:rPr lang="en-US" dirty="0" smtClean="0">
                <a:ea typeface="Symbol" charset="0"/>
                <a:cs typeface="Symbol" charset="0"/>
              </a:rPr>
              <a:t>J. Kilmer, A</a:t>
            </a:r>
            <a:r>
              <a:rPr lang="en-US" dirty="0">
                <a:ea typeface="Symbol" charset="0"/>
                <a:cs typeface="Symbol" charset="0"/>
              </a:rPr>
              <a:t>. </a:t>
            </a:r>
            <a:r>
              <a:rPr lang="en-US" dirty="0" err="1">
                <a:ea typeface="Symbol" charset="0"/>
                <a:cs typeface="Symbol" charset="0"/>
              </a:rPr>
              <a:t>Pla-</a:t>
            </a:r>
            <a:r>
              <a:rPr lang="en-US" dirty="0" err="1" smtClean="0">
                <a:ea typeface="Symbol" charset="0"/>
                <a:cs typeface="Symbol" charset="0"/>
              </a:rPr>
              <a:t>Dalmau</a:t>
            </a:r>
            <a:r>
              <a:rPr lang="en-US" dirty="0">
                <a:ea typeface="Symbol" charset="0"/>
                <a:cs typeface="Symbol" charset="0"/>
              </a:rPr>
              <a:t>, </a:t>
            </a:r>
            <a:endParaRPr lang="en-US" dirty="0" smtClean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dirty="0" smtClean="0">
                <a:ea typeface="Symbol" charset="0"/>
                <a:cs typeface="Symbol" charset="0"/>
              </a:rPr>
              <a:t>      P</a:t>
            </a:r>
            <a:r>
              <a:rPr lang="en-US" dirty="0">
                <a:ea typeface="Symbol" charset="0"/>
                <a:cs typeface="Symbol" charset="0"/>
              </a:rPr>
              <a:t>. </a:t>
            </a:r>
            <a:r>
              <a:rPr lang="en-US" dirty="0" err="1" smtClean="0">
                <a:ea typeface="Symbol" charset="0"/>
                <a:cs typeface="Symbol" charset="0"/>
              </a:rPr>
              <a:t>Rubinov</a:t>
            </a:r>
            <a:r>
              <a:rPr lang="en-US" dirty="0" smtClean="0">
                <a:ea typeface="Symbol" charset="0"/>
                <a:cs typeface="Symbol" charset="0"/>
              </a:rPr>
              <a:t> </a:t>
            </a:r>
            <a:r>
              <a:rPr lang="en-US" sz="1800" dirty="0" smtClean="0">
                <a:ea typeface="Symbol" charset="0"/>
                <a:cs typeface="Symbol" charset="0"/>
              </a:rPr>
              <a:t>(active during project and installation, now “on call” experts)</a:t>
            </a:r>
          </a:p>
          <a:p>
            <a:pPr algn="l" eaLnBrk="1" hangingPunct="1">
              <a:spcBef>
                <a:spcPct val="0"/>
              </a:spcBef>
              <a:buClrTx/>
            </a:pPr>
            <a:endParaRPr lang="en-US" sz="10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sz="1800" i="1" dirty="0">
                <a:ea typeface="Symbol" charset="0"/>
                <a:cs typeface="Symbol" charset="0"/>
              </a:rPr>
              <a:t>D. </a:t>
            </a:r>
            <a:r>
              <a:rPr lang="en-US" sz="1800" i="1" dirty="0" err="1">
                <a:ea typeface="Symbol" charset="0"/>
                <a:cs typeface="Symbol" charset="0"/>
              </a:rPr>
              <a:t>Boehnlein</a:t>
            </a:r>
            <a:r>
              <a:rPr lang="en-US" sz="1800" i="1" dirty="0">
                <a:ea typeface="Symbol" charset="0"/>
                <a:cs typeface="Symbol" charset="0"/>
              </a:rPr>
              <a:t>, R. </a:t>
            </a:r>
            <a:r>
              <a:rPr lang="en-US" sz="1800" i="1" dirty="0" err="1">
                <a:ea typeface="Symbol" charset="0"/>
                <a:cs typeface="Symbol" charset="0"/>
              </a:rPr>
              <a:t>Stefanski</a:t>
            </a:r>
            <a:r>
              <a:rPr lang="en-US" sz="1800" i="1" dirty="0">
                <a:ea typeface="Symbol" charset="0"/>
                <a:cs typeface="Symbol" charset="0"/>
              </a:rPr>
              <a:t> (former shift coordinators, left last year</a:t>
            </a:r>
            <a:r>
              <a:rPr lang="en-US" sz="1800" i="1" dirty="0" smtClean="0">
                <a:ea typeface="Symbol" charset="0"/>
                <a:cs typeface="Symbol" charset="0"/>
              </a:rPr>
              <a:t>)</a:t>
            </a:r>
            <a:endParaRPr lang="en-US" sz="1800" i="1" dirty="0">
              <a:ea typeface="Symbol" charset="0"/>
              <a:cs typeface="Symbol" charset="0"/>
            </a:endParaRPr>
          </a:p>
        </p:txBody>
      </p:sp>
      <p:pic>
        <p:nvPicPr>
          <p:cNvPr id="10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52400"/>
            <a:ext cx="22304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24000" y="62484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6492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MINER</a:t>
            </a:r>
            <a:r>
              <a:rPr lang="en-US" dirty="0" err="1" smtClean="0">
                <a:latin typeface="Symbol" charset="0"/>
                <a:cs typeface="Symbol" charset="0"/>
              </a:rPr>
              <a:t>n</a:t>
            </a:r>
            <a:r>
              <a:rPr lang="en-US" dirty="0" err="1" smtClean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smtClean="0"/>
              <a:t>Physics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066800" y="1676400"/>
            <a:ext cx="746760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/>
              <a:t>Precision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–A cross section measurements at moderate energies, wide range of Q</a:t>
            </a:r>
            <a:r>
              <a:rPr lang="en-US" baseline="30000" dirty="0" smtClean="0"/>
              <a:t>2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/>
              <a:t>Exclusive final state and differential cross sections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/>
              <a:t>Form factors and structure functions</a:t>
            </a:r>
          </a:p>
          <a:p>
            <a:pPr marL="342900" indent="-342900" algn="l">
              <a:buClr>
                <a:schemeClr val="tx1"/>
              </a:buClr>
              <a:buFont typeface="Arial"/>
              <a:buChar char="•"/>
            </a:pPr>
            <a:r>
              <a:rPr lang="en-US" dirty="0"/>
              <a:t>N</a:t>
            </a:r>
            <a:r>
              <a:rPr lang="en-US" dirty="0" smtClean="0"/>
              <a:t>uclear effects in a variety of targets</a:t>
            </a:r>
          </a:p>
          <a:p>
            <a:pPr lvl="1" algn="l">
              <a:buClr>
                <a:schemeClr val="tx1"/>
              </a:buClr>
            </a:pPr>
            <a:r>
              <a:rPr lang="en-US" dirty="0" smtClean="0"/>
              <a:t>- polystyrene (CH), C, Fe, </a:t>
            </a:r>
            <a:r>
              <a:rPr lang="en-US" dirty="0" err="1" smtClean="0"/>
              <a:t>Pb</a:t>
            </a:r>
            <a:r>
              <a:rPr lang="en-US" dirty="0" smtClean="0"/>
              <a:t>, He</a:t>
            </a:r>
            <a:endParaRPr lang="en-US" dirty="0"/>
          </a:p>
          <a:p>
            <a:pPr marL="342900" indent="-342900" algn="l">
              <a:buClr>
                <a:schemeClr val="tx1"/>
              </a:buClr>
              <a:buFont typeface="Arial"/>
              <a:buChar char="•"/>
            </a:pPr>
            <a:r>
              <a:rPr lang="en-US" dirty="0" smtClean="0"/>
              <a:t>Provide measurements that will enable greater precision in oscillation experiments by minimizing systematic uncertainties</a:t>
            </a:r>
          </a:p>
        </p:txBody>
      </p:sp>
    </p:spTree>
    <p:extLst>
      <p:ext uri="{BB962C8B-B14F-4D97-AF65-F5344CB8AC3E}">
        <p14:creationId xmlns:p14="http://schemas.microsoft.com/office/powerpoint/2010/main" val="12058566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r>
              <a:rPr lang="en-US" dirty="0" smtClean="0"/>
              <a:t>: Quasi-Elastic Event Selection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8" y="1603177"/>
            <a:ext cx="3759401" cy="269167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7318" y="1712797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If elastic kinematics,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E</a:t>
            </a:r>
            <a:r>
              <a:rPr lang="el-GR" sz="1400" baseline="-25000" dirty="0" smtClean="0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=2.5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 Q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=0.3GeV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1992341" y="2948747"/>
            <a:ext cx="381000" cy="374842"/>
          </a:xfrm>
          <a:prstGeom prst="ellipse">
            <a:avLst/>
          </a:prstGeom>
          <a:noFill/>
          <a:ln>
            <a:solidFill>
              <a:srgbClr val="959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15918" y="3279577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30 MeV deposited in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single bar.  Neutron interaction candidate.</a:t>
            </a:r>
            <a:endParaRPr lang="en-US" sz="1400" dirty="0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4795" y="4037930"/>
            <a:ext cx="1511300" cy="3556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06318" y="1295400"/>
            <a:ext cx="1828800" cy="307777"/>
            <a:chOff x="914400" y="3623846"/>
            <a:chExt cx="1828800" cy="307777"/>
          </a:xfrm>
        </p:grpSpPr>
        <p:sp>
          <p:nvSpPr>
            <p:cNvPr id="11" name="TextBox 10"/>
            <p:cNvSpPr txBox="1"/>
            <p:nvPr/>
          </p:nvSpPr>
          <p:spPr>
            <a:xfrm>
              <a:off x="914400" y="3623846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Beam direction</a:t>
              </a:r>
              <a:endParaRPr lang="en-US" sz="14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1172818" y="3657600"/>
              <a:ext cx="13119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/>
          <p:cNvSpPr txBox="1"/>
          <p:nvPr/>
        </p:nvSpPr>
        <p:spPr>
          <a:xfrm>
            <a:off x="2743200" y="4258077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View of detector from above</a:t>
            </a:r>
            <a:endParaRPr lang="en-US" sz="1400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8" y="4292641"/>
            <a:ext cx="1752600" cy="56866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419600" y="1926610"/>
            <a:ext cx="41148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/>
              <a:t>+</a:t>
            </a:r>
            <a:r>
              <a:rPr lang="en-US" sz="2000" dirty="0"/>
              <a:t> </a:t>
            </a:r>
            <a:r>
              <a:rPr lang="en-US" sz="2000" dirty="0" smtClean="0"/>
              <a:t>must originate in </a:t>
            </a:r>
            <a:r>
              <a:rPr lang="en-US" sz="2000" dirty="0" err="1" smtClean="0"/>
              <a:t>MINER</a:t>
            </a:r>
            <a:r>
              <a:rPr lang="en-US" sz="2000" dirty="0" err="1" smtClean="0">
                <a:latin typeface="Symbol" charset="2"/>
                <a:cs typeface="Symbol" charset="2"/>
              </a:rPr>
              <a:t>n</a:t>
            </a:r>
            <a:r>
              <a:rPr lang="en-US" sz="2000" dirty="0" err="1" smtClean="0"/>
              <a:t>A</a:t>
            </a:r>
            <a:r>
              <a:rPr lang="en-US" sz="2000" dirty="0" smtClean="0"/>
              <a:t>; analyze momentum </a:t>
            </a:r>
            <a:r>
              <a:rPr lang="en-US" sz="2000" dirty="0"/>
              <a:t>in </a:t>
            </a:r>
            <a:r>
              <a:rPr lang="en-US" sz="2000" dirty="0" smtClean="0"/>
              <a:t>MINOS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Neutron may or may not appear in detector</a:t>
            </a:r>
          </a:p>
          <a:p>
            <a:pPr lvl="1" algn="l">
              <a:buClrTx/>
            </a:pPr>
            <a:r>
              <a:rPr lang="en-US" sz="2000" dirty="0" smtClean="0"/>
              <a:t>Two event samples:</a:t>
            </a:r>
          </a:p>
          <a:p>
            <a:pPr lvl="1" algn="l">
              <a:buClrTx/>
            </a:pPr>
            <a:r>
              <a:rPr lang="en-US" sz="2000" dirty="0"/>
              <a:t> </a:t>
            </a:r>
            <a:r>
              <a:rPr lang="en-US" sz="2000" dirty="0" smtClean="0"/>
              <a:t>  Inclusive </a:t>
            </a:r>
            <a:r>
              <a:rPr lang="en-US" sz="2000" i="1" dirty="0" smtClean="0">
                <a:latin typeface="Symbol" charset="2"/>
                <a:cs typeface="Symbol" charset="2"/>
              </a:rPr>
              <a:t>m</a:t>
            </a:r>
            <a:r>
              <a:rPr lang="en-US" sz="2000" i="1" baseline="30000" dirty="0" smtClean="0">
                <a:latin typeface="Symbol" charset="2"/>
                <a:cs typeface="Symbol" charset="2"/>
              </a:rPr>
              <a:t>+</a:t>
            </a:r>
            <a:endParaRPr lang="en-US" sz="2000" i="1" dirty="0" smtClean="0">
              <a:latin typeface="Arial"/>
              <a:cs typeface="Arial"/>
            </a:endParaRPr>
          </a:p>
          <a:p>
            <a:pPr lvl="1" algn="l">
              <a:buClrTx/>
            </a:pPr>
            <a:r>
              <a:rPr lang="en-US" sz="2000" dirty="0">
                <a:latin typeface="Arial"/>
                <a:cs typeface="Arial"/>
              </a:rPr>
              <a:t> </a:t>
            </a:r>
            <a:r>
              <a:rPr lang="en-US" sz="2000" dirty="0" smtClean="0">
                <a:latin typeface="Arial"/>
                <a:cs typeface="Arial"/>
              </a:rPr>
              <a:t>                          candidates</a:t>
            </a:r>
            <a:endParaRPr lang="en-US" sz="2000" dirty="0">
              <a:latin typeface="Arial"/>
              <a:cs typeface="Arial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662071" y="17438"/>
            <a:ext cx="3470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ν</a:t>
            </a:r>
            <a:r>
              <a:rPr lang="en-US" sz="1400" baseline="-250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beam, partial detector:  0.4 x 10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POT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5770705" y="120804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2209800" y="5334000"/>
            <a:ext cx="6477000" cy="8802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600" dirty="0" smtClean="0"/>
              <a:t>This is a first pass at the analysis. </a:t>
            </a:r>
          </a:p>
          <a:p>
            <a:pPr algn="l"/>
            <a:r>
              <a:rPr lang="en-US" sz="1600" dirty="0" smtClean="0"/>
              <a:t>Other methods for selecting a clean event sample are in development (Michel veto, rejection of events with extra tracks, etc.)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68053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8" y="1603177"/>
            <a:ext cx="3759401" cy="26916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MINER</a:t>
            </a:r>
            <a:r>
              <a:rPr lang="en-US" dirty="0" err="1" smtClean="0">
                <a:latin typeface="Symbol" charset="0"/>
                <a:cs typeface="Symbol" charset="0"/>
              </a:rPr>
              <a:t>n</a:t>
            </a:r>
            <a:r>
              <a:rPr lang="en-US" dirty="0" err="1" smtClean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: Quasi-Elastic </a:t>
            </a:r>
            <a:r>
              <a:rPr lang="en-US" dirty="0" smtClean="0">
                <a:cs typeface="Symbol" charset="2"/>
              </a:rPr>
              <a:t>Recoil Selection</a:t>
            </a:r>
            <a:endParaRPr lang="en-US" dirty="0">
              <a:cs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5662071" y="17438"/>
            <a:ext cx="3470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ν</a:t>
            </a:r>
            <a:r>
              <a:rPr lang="en-US" sz="1400" baseline="-250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beam, partial detector:  0.4 x 10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POT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5768918" y="120804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>
          <a:xfrm rot="20700000">
            <a:off x="1866358" y="2458456"/>
            <a:ext cx="2253930" cy="261039"/>
          </a:xfrm>
          <a:prstGeom prst="rect">
            <a:avLst/>
          </a:prstGeom>
          <a:noFill/>
          <a:ln>
            <a:solidFill>
              <a:schemeClr val="bg2">
                <a:lumMod val="25000"/>
                <a:lumOff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371600"/>
            <a:ext cx="4484480" cy="3145413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87318" y="1712797"/>
            <a:ext cx="2362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000000"/>
                </a:solidFill>
              </a:rPr>
              <a:t>If elastic kinematics,</a:t>
            </a:r>
            <a:br>
              <a:rPr lang="en-US" sz="1400" dirty="0" smtClean="0">
                <a:solidFill>
                  <a:srgbClr val="000000"/>
                </a:solidFill>
              </a:rPr>
            </a:br>
            <a:r>
              <a:rPr lang="en-US" sz="1400" dirty="0" smtClean="0">
                <a:solidFill>
                  <a:srgbClr val="000000"/>
                </a:solidFill>
              </a:rPr>
              <a:t>E</a:t>
            </a:r>
            <a:r>
              <a:rPr lang="el-GR" sz="1400" baseline="-25000" dirty="0" smtClean="0">
                <a:solidFill>
                  <a:srgbClr val="000000"/>
                </a:solidFill>
                <a:latin typeface="Arial"/>
                <a:cs typeface="Arial"/>
              </a:rPr>
              <a:t>ν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=2.5 </a:t>
            </a:r>
            <a:r>
              <a:rPr lang="en-US" sz="1400" dirty="0" err="1" smtClean="0">
                <a:solidFill>
                  <a:srgbClr val="000000"/>
                </a:solidFill>
                <a:latin typeface="Arial"/>
                <a:cs typeface="Arial"/>
              </a:rPr>
              <a:t>GeV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, Q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cs typeface="Arial"/>
              </a:rPr>
              <a:t>=0.3GeV</a:t>
            </a:r>
            <a:r>
              <a:rPr lang="en-US" sz="1400" baseline="30000" dirty="0" smtClean="0">
                <a:solidFill>
                  <a:srgbClr val="000000"/>
                </a:solidFill>
                <a:latin typeface="Arial"/>
                <a:cs typeface="Arial"/>
              </a:rPr>
              <a:t>2</a:t>
            </a:r>
            <a:r>
              <a:rPr lang="en-US" sz="1400" dirty="0" smtClean="0">
                <a:solidFill>
                  <a:srgbClr val="000000"/>
                </a:solidFill>
              </a:rPr>
              <a:t> </a:t>
            </a:r>
            <a:endParaRPr lang="en-US" sz="1400" dirty="0">
              <a:solidFill>
                <a:srgbClr val="000000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06318" y="1295400"/>
            <a:ext cx="1828800" cy="307777"/>
            <a:chOff x="914400" y="3623846"/>
            <a:chExt cx="1828800" cy="307777"/>
          </a:xfrm>
        </p:grpSpPr>
        <p:sp>
          <p:nvSpPr>
            <p:cNvPr id="17" name="TextBox 16"/>
            <p:cNvSpPr txBox="1"/>
            <p:nvPr/>
          </p:nvSpPr>
          <p:spPr>
            <a:xfrm>
              <a:off x="914400" y="3623846"/>
              <a:ext cx="18288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smtClean="0"/>
                <a:t>Beam direction</a:t>
              </a:r>
              <a:endParaRPr lang="en-US" sz="1400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1172818" y="3657600"/>
              <a:ext cx="1311965" cy="0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TextBox 18"/>
          <p:cNvSpPr txBox="1"/>
          <p:nvPr/>
        </p:nvSpPr>
        <p:spPr>
          <a:xfrm>
            <a:off x="2743200" y="4258077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View of detector from above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18" y="4292641"/>
            <a:ext cx="1752600" cy="568663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914400" y="5105400"/>
            <a:ext cx="7086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Sum calorimetric energy in detector, ignoring region  within 5 cm of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baseline="30000" dirty="0" smtClean="0">
                <a:latin typeface="Symbol" charset="2"/>
                <a:cs typeface="Symbol" charset="2"/>
              </a:rPr>
              <a:t>+</a:t>
            </a:r>
            <a:r>
              <a:rPr lang="en-US" sz="2000" dirty="0" smtClean="0"/>
              <a:t> track (to reduce contribution from </a:t>
            </a:r>
            <a:r>
              <a:rPr lang="en-US" sz="2000" dirty="0" smtClean="0">
                <a:latin typeface="Symbol" charset="2"/>
                <a:cs typeface="Symbol" charset="2"/>
              </a:rPr>
              <a:t>d</a:t>
            </a:r>
            <a:r>
              <a:rPr lang="en-US" sz="2000" dirty="0" smtClean="0"/>
              <a:t>-rays)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QE events dominate at low recoil energy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74321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MINER</a:t>
            </a:r>
            <a:r>
              <a:rPr lang="en-US" dirty="0" err="1" smtClean="0">
                <a:latin typeface="Symbol" charset="0"/>
                <a:cs typeface="Symbol" charset="0"/>
              </a:rPr>
              <a:t>n</a:t>
            </a:r>
            <a:r>
              <a:rPr lang="en-US" dirty="0" err="1" smtClean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 Comparisons to Simulation</a:t>
            </a:r>
            <a:endParaRPr lang="en-US" dirty="0">
              <a:cs typeface="Symbol" charset="2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Fermilab</a:t>
            </a:r>
            <a:r>
              <a:rPr lang="en-US" dirty="0" smtClean="0"/>
              <a:t> Institutional Review, June 6-9,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441"/>
          <a:stretch/>
        </p:blipFill>
        <p:spPr>
          <a:xfrm>
            <a:off x="2133600" y="1012880"/>
            <a:ext cx="6442646" cy="247166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143000"/>
            <a:ext cx="1511300" cy="355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2400" y="1869800"/>
            <a:ext cx="193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Event vertex in </a:t>
            </a:r>
            <a:r>
              <a:rPr lang="en-US" dirty="0" err="1" smtClean="0"/>
              <a:t>MINER</a:t>
            </a:r>
            <a:r>
              <a:rPr lang="en-US" dirty="0" err="1" smtClean="0">
                <a:latin typeface="Symbol" charset="2"/>
                <a:cs typeface="Symbol" charset="2"/>
              </a:rPr>
              <a:t>n</a:t>
            </a:r>
            <a:r>
              <a:rPr lang="en-US" dirty="0" err="1" smtClean="0"/>
              <a:t>A</a:t>
            </a:r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559120"/>
            <a:ext cx="6446520" cy="2332682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52400" y="4191000"/>
            <a:ext cx="19380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/>
              <a:t>Muon</a:t>
            </a:r>
            <a:r>
              <a:rPr lang="en-US" dirty="0" smtClean="0"/>
              <a:t> entry in MINOS</a:t>
            </a:r>
            <a:endParaRPr lang="en-US" dirty="0"/>
          </a:p>
        </p:txBody>
      </p:sp>
      <p:sp>
        <p:nvSpPr>
          <p:cNvPr id="27" name="Rectangle 26"/>
          <p:cNvSpPr/>
          <p:nvPr/>
        </p:nvSpPr>
        <p:spPr>
          <a:xfrm>
            <a:off x="838200" y="5943600"/>
            <a:ext cx="8077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chemeClr val="accent1"/>
                </a:solidFill>
              </a:rPr>
              <a:t>Good agreement in spatial distributions across detectors </a:t>
            </a:r>
          </a:p>
        </p:txBody>
      </p:sp>
      <p:sp>
        <p:nvSpPr>
          <p:cNvPr id="29" name="Rectangle 28"/>
          <p:cNvSpPr/>
          <p:nvPr/>
        </p:nvSpPr>
        <p:spPr>
          <a:xfrm>
            <a:off x="5662071" y="17438"/>
            <a:ext cx="347078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ν</a:t>
            </a:r>
            <a:r>
              <a:rPr lang="en-US" sz="1400" baseline="-250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beam, partial detector:  0.4 x 10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POT</a:t>
            </a: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5768918" y="120804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7376164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MINER</a:t>
            </a:r>
            <a:r>
              <a:rPr lang="en-US" dirty="0" err="1" smtClean="0">
                <a:latin typeface="Symbol" charset="0"/>
                <a:cs typeface="Symbol" charset="0"/>
              </a:rPr>
              <a:t>n</a:t>
            </a:r>
            <a:r>
              <a:rPr lang="en-US" dirty="0" err="1" smtClean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:                    Event Kinematics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59" y="1219200"/>
            <a:ext cx="4138220" cy="29260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9200"/>
            <a:ext cx="4114800" cy="29252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748676" y="4664235"/>
            <a:ext cx="5646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>
                <a:solidFill>
                  <a:srgbClr val="FCAB40"/>
                </a:solidFill>
              </a:rPr>
              <a:t>First look at QE physics from </a:t>
            </a:r>
            <a:r>
              <a:rPr lang="en-US" dirty="0" err="1" smtClean="0">
                <a:solidFill>
                  <a:srgbClr val="FCAB40"/>
                </a:solidFill>
              </a:rPr>
              <a:t>MINER</a:t>
            </a:r>
            <a:r>
              <a:rPr lang="en-US" dirty="0" err="1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dirty="0" err="1" smtClean="0">
                <a:solidFill>
                  <a:srgbClr val="FCAB40"/>
                </a:solidFill>
              </a:rPr>
              <a:t>A</a:t>
            </a:r>
            <a:r>
              <a:rPr lang="en-US" dirty="0" smtClean="0">
                <a:solidFill>
                  <a:srgbClr val="FCAB40"/>
                </a:solidFill>
              </a:rPr>
              <a:t>!</a:t>
            </a:r>
            <a:endParaRPr lang="en-US" dirty="0">
              <a:solidFill>
                <a:srgbClr val="FCAB4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81000" y="5181600"/>
            <a:ext cx="3587791" cy="10833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dirty="0" smtClean="0"/>
              <a:t>Absolute normalization predictions include: </a:t>
            </a:r>
          </a:p>
          <a:p>
            <a:pPr algn="l"/>
            <a:r>
              <a:rPr lang="en-US" sz="1400" dirty="0"/>
              <a:t>	</a:t>
            </a:r>
            <a:r>
              <a:rPr lang="en-US" sz="1400" dirty="0" smtClean="0"/>
              <a:t>Flux simulation</a:t>
            </a:r>
          </a:p>
          <a:p>
            <a:pPr algn="l"/>
            <a:r>
              <a:rPr lang="en-US" sz="1400" dirty="0"/>
              <a:t>	</a:t>
            </a:r>
            <a:r>
              <a:rPr lang="en-US" sz="1400" dirty="0" smtClean="0"/>
              <a:t>GENIE 2.6.2</a:t>
            </a:r>
          </a:p>
          <a:p>
            <a:pPr algn="l"/>
            <a:r>
              <a:rPr lang="en-US" sz="1400" dirty="0"/>
              <a:t>	</a:t>
            </a:r>
            <a:r>
              <a:rPr lang="en-US" sz="1400" dirty="0" err="1" smtClean="0"/>
              <a:t>MINER</a:t>
            </a:r>
            <a:r>
              <a:rPr lang="en-US" sz="1400" dirty="0" err="1" smtClean="0">
                <a:latin typeface="Symbol" charset="2"/>
                <a:cs typeface="Symbol" charset="2"/>
              </a:rPr>
              <a:t>n</a:t>
            </a:r>
            <a:r>
              <a:rPr lang="en-US" sz="1400" dirty="0" err="1" smtClean="0"/>
              <a:t>A</a:t>
            </a:r>
            <a:r>
              <a:rPr lang="en-US" sz="1400" dirty="0" smtClean="0"/>
              <a:t> detector simulation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1999570" y="4267200"/>
            <a:ext cx="51632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800" dirty="0" smtClean="0"/>
              <a:t>Event deficit flat in Q</a:t>
            </a:r>
            <a:r>
              <a:rPr lang="en-US" sz="1800" baseline="30000" dirty="0" smtClean="0"/>
              <a:t>2</a:t>
            </a:r>
            <a:r>
              <a:rPr lang="en-US" sz="1800" dirty="0" smtClean="0"/>
              <a:t>, not flat in neutrino energy.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533400"/>
            <a:ext cx="1835150" cy="43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5706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MINER</a:t>
            </a:r>
            <a:r>
              <a:rPr lang="en-US" dirty="0" err="1" smtClean="0">
                <a:latin typeface="Symbol" charset="0"/>
                <a:cs typeface="Symbol" charset="0"/>
              </a:rPr>
              <a:t>n</a:t>
            </a:r>
            <a:r>
              <a:rPr lang="en-US" dirty="0" err="1" smtClean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: What’s Next…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1151823"/>
            <a:ext cx="8534400" cy="4967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Many other analyses currently underway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Inclusive CC events on nuclear targets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QE events in neutrino mode: nuclear targets and plastic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Flux tuning methodology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…many more! (These are the 3 most active areas now.)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All of these analyses require different techniques that are being developed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pion (kinked) and proton (short) tracking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EM shower reconstruction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particle ID by </a:t>
            </a:r>
            <a:r>
              <a:rPr lang="en-US" sz="2000" dirty="0" err="1" smtClean="0"/>
              <a:t>dE</a:t>
            </a:r>
            <a:r>
              <a:rPr lang="en-US" sz="2000" dirty="0" smtClean="0"/>
              <a:t>/dx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stopping </a:t>
            </a:r>
            <a:r>
              <a:rPr lang="en-US" sz="2000" dirty="0" err="1" smtClean="0"/>
              <a:t>muons</a:t>
            </a:r>
            <a:r>
              <a:rPr lang="en-US" sz="2000" dirty="0" smtClean="0"/>
              <a:t> in </a:t>
            </a:r>
            <a:r>
              <a:rPr lang="en-US" sz="2000" dirty="0" err="1" smtClean="0"/>
              <a:t>MINERvA</a:t>
            </a:r>
            <a:endParaRPr lang="en-US" sz="2000" dirty="0" smtClean="0"/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Michel tagging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vertex reconstruction in passive targets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685587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630335" y="1230868"/>
            <a:ext cx="3070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 smtClean="0">
                <a:solidFill>
                  <a:schemeClr val="accent1"/>
                </a:solidFill>
              </a:rPr>
              <a:t>Intensity Frontier Grid CPUs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8200" y="4419600"/>
            <a:ext cx="8001000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Computing usage by Intensity Frontier experiments steadily increasing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None of the physics results shown today would have been possible without </a:t>
            </a:r>
            <a:r>
              <a:rPr lang="en-US" smtClean="0">
                <a:solidFill>
                  <a:schemeClr val="accent1"/>
                </a:solidFill>
              </a:rPr>
              <a:t>these resources</a:t>
            </a:r>
            <a:endParaRPr lang="en-US" dirty="0" smtClean="0">
              <a:solidFill>
                <a:schemeClr val="accent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1600200"/>
            <a:ext cx="45720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3672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ArgoNeuT</a:t>
            </a:r>
            <a:endParaRPr lang="en-US" dirty="0">
              <a:latin typeface="Arial" charset="0"/>
            </a:endParaRPr>
          </a:p>
        </p:txBody>
      </p:sp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Fermilab Institutional Review, June 6-9, 2011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704BA-1BB7-834D-8F96-407FFD36DF36}" type="slidenum">
              <a:rPr lang="en-US" sz="1200">
                <a:solidFill>
                  <a:srgbClr val="FFFFFF"/>
                </a:solidFill>
              </a:rPr>
              <a:pPr eaLnBrk="1" hangingPunct="1"/>
              <a:t>30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609600" y="762000"/>
            <a:ext cx="5807938" cy="4693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ts val="1800"/>
              </a:spcAft>
              <a:buClrTx/>
            </a:pPr>
            <a:endParaRPr lang="en-US" dirty="0" smtClean="0"/>
          </a:p>
          <a:p>
            <a:pPr algn="l"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dirty="0" smtClean="0"/>
              <a:t> 30 collaborators </a:t>
            </a:r>
          </a:p>
          <a:p>
            <a:pPr algn="l" eaLnBrk="1" hangingPunct="1">
              <a:spcBef>
                <a:spcPct val="0"/>
              </a:spcBef>
              <a:spcAft>
                <a:spcPts val="1800"/>
              </a:spcAft>
              <a:buClrTx/>
            </a:pPr>
            <a:r>
              <a:rPr lang="en-US" dirty="0" smtClean="0"/>
              <a:t>  9 </a:t>
            </a:r>
            <a:r>
              <a:rPr lang="en-US" dirty="0"/>
              <a:t>institutions, </a:t>
            </a:r>
            <a:r>
              <a:rPr lang="en-US" dirty="0" smtClean="0"/>
              <a:t>3 </a:t>
            </a:r>
            <a:r>
              <a:rPr lang="en-US" dirty="0"/>
              <a:t>countries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6 FNAL </a:t>
            </a:r>
            <a:r>
              <a:rPr lang="en-US" dirty="0"/>
              <a:t>personnel – </a:t>
            </a:r>
            <a:r>
              <a:rPr lang="en-US" dirty="0" smtClean="0">
                <a:solidFill>
                  <a:srgbClr val="FCAB40"/>
                </a:solidFill>
              </a:rPr>
              <a:t>~1 </a:t>
            </a:r>
            <a:r>
              <a:rPr lang="en-US" dirty="0">
                <a:solidFill>
                  <a:srgbClr val="FCAB40"/>
                </a:solidFill>
              </a:rPr>
              <a:t>FTEs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</a:t>
            </a:r>
            <a:r>
              <a:rPr lang="en-US" dirty="0" smtClean="0"/>
              <a:t>- M. </a:t>
            </a:r>
            <a:r>
              <a:rPr lang="en-US" dirty="0" err="1" smtClean="0"/>
              <a:t>Soderberg</a:t>
            </a:r>
            <a:r>
              <a:rPr lang="en-US" dirty="0" smtClean="0"/>
              <a:t> </a:t>
            </a:r>
            <a:r>
              <a:rPr lang="en-US" sz="1800" dirty="0" smtClean="0"/>
              <a:t>(spokesperson</a:t>
            </a:r>
            <a:r>
              <a:rPr lang="en-US" sz="1800" dirty="0"/>
              <a:t>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B. </a:t>
            </a:r>
            <a:r>
              <a:rPr lang="en-US" dirty="0" smtClean="0"/>
              <a:t>Baller </a:t>
            </a:r>
            <a:endParaRPr lang="en-US" sz="1800" dirty="0"/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</a:t>
            </a:r>
            <a:r>
              <a:rPr lang="en-US" dirty="0" smtClean="0"/>
              <a:t>C. James </a:t>
            </a:r>
            <a:endParaRPr lang="en-US" sz="1800" dirty="0"/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R</a:t>
            </a:r>
            <a:r>
              <a:rPr lang="en-US" dirty="0" smtClean="0"/>
              <a:t>. </a:t>
            </a:r>
            <a:r>
              <a:rPr lang="en-US" dirty="0" err="1" smtClean="0"/>
              <a:t>Rameika</a:t>
            </a:r>
            <a:endParaRPr lang="en-US" sz="1800" dirty="0"/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</a:t>
            </a:r>
            <a:r>
              <a:rPr lang="en-US" dirty="0" smtClean="0"/>
              <a:t>B. Rebel </a:t>
            </a:r>
            <a:r>
              <a:rPr lang="en-US" sz="1800" dirty="0" smtClean="0"/>
              <a:t>(Wilson Fellow, software coordinator)</a:t>
            </a:r>
            <a:endParaRPr lang="en-US" sz="1800" dirty="0"/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</a:t>
            </a:r>
            <a:r>
              <a:rPr lang="en-US" dirty="0" smtClean="0"/>
              <a:t>S. Zeller</a:t>
            </a:r>
            <a:endParaRPr lang="en-US" sz="1800" dirty="0"/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</a:t>
            </a:r>
          </a:p>
        </p:txBody>
      </p:sp>
      <p:pic>
        <p:nvPicPr>
          <p:cNvPr id="2" name="Picture 1" descr="08-0166-01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400" y="381000"/>
            <a:ext cx="2895600" cy="385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51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 in the </a:t>
            </a:r>
            <a:r>
              <a:rPr lang="en-US" dirty="0" err="1" smtClean="0"/>
              <a:t>NuMI</a:t>
            </a:r>
            <a:r>
              <a:rPr lang="en-US" dirty="0" smtClean="0"/>
              <a:t>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0" y="1143000"/>
            <a:ext cx="3431756" cy="45941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62600" y="5791200"/>
            <a:ext cx="31183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solidFill>
                  <a:schemeClr val="accent1"/>
                </a:solidFill>
              </a:rPr>
              <a:t>ArgoNeuT</a:t>
            </a:r>
            <a:r>
              <a:rPr lang="en-US" sz="1800" dirty="0" smtClean="0">
                <a:solidFill>
                  <a:schemeClr val="accent1"/>
                </a:solidFill>
              </a:rPr>
              <a:t> in the MINOS hall</a:t>
            </a:r>
            <a:endParaRPr lang="en-US" sz="1800" dirty="0">
              <a:solidFill>
                <a:schemeClr val="accent1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37566" y="877482"/>
            <a:ext cx="5029200" cy="3886200"/>
            <a:chOff x="31001" y="838200"/>
            <a:chExt cx="5325035" cy="4114800"/>
          </a:xfrm>
        </p:grpSpPr>
        <p:sp>
          <p:nvSpPr>
            <p:cNvPr id="8" name="Rectangle 7"/>
            <p:cNvSpPr/>
            <p:nvPr/>
          </p:nvSpPr>
          <p:spPr bwMode="auto">
            <a:xfrm>
              <a:off x="228600" y="1143000"/>
              <a:ext cx="4572000" cy="34290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>
                  <a:srgbClr val="FFFF00"/>
                </a:buClr>
                <a:buSzPct val="80000"/>
                <a:buFont typeface="Wingdings" pitchFamily="2" charset="2"/>
                <a:buNone/>
                <a:tabLst/>
              </a:pPr>
              <a:endParaRPr kumimoji="0" lang="en-US" sz="2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636119" y="233082"/>
              <a:ext cx="4114800" cy="5325035"/>
            </a:xfrm>
            <a:prstGeom prst="rect">
              <a:avLst/>
            </a:prstGeom>
          </p:spPr>
        </p:pic>
      </p:grpSp>
      <p:sp>
        <p:nvSpPr>
          <p:cNvPr id="10" name="TextBox 9"/>
          <p:cNvSpPr txBox="1"/>
          <p:nvPr/>
        </p:nvSpPr>
        <p:spPr>
          <a:xfrm>
            <a:off x="457200" y="4648200"/>
            <a:ext cx="4781444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175 liter liquid argon TPC</a:t>
            </a:r>
          </a:p>
          <a:p>
            <a:pPr algn="l"/>
            <a:r>
              <a:rPr lang="en-US" sz="2000" dirty="0" smtClean="0"/>
              <a:t>Physics run: Sept. 2009 – Feb. 2010</a:t>
            </a:r>
          </a:p>
          <a:p>
            <a:pPr algn="l"/>
            <a:r>
              <a:rPr lang="en-US" sz="2000" dirty="0" smtClean="0"/>
              <a:t>Data collected:  ~1.35 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P.O.T.</a:t>
            </a:r>
          </a:p>
          <a:p>
            <a:pPr algn="l"/>
            <a:r>
              <a:rPr lang="en-US" sz="2000" dirty="0"/>
              <a:t> </a:t>
            </a:r>
            <a:r>
              <a:rPr lang="en-US" sz="2000" dirty="0" smtClean="0"/>
              <a:t>0.1 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-mode, 1.25 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-mode</a:t>
            </a:r>
            <a:endParaRPr lang="en-US" sz="2000" dirty="0"/>
          </a:p>
        </p:txBody>
      </p:sp>
      <p:cxnSp>
        <p:nvCxnSpPr>
          <p:cNvPr id="12" name="Straight Arrow Connector 11"/>
          <p:cNvCxnSpPr/>
          <p:nvPr/>
        </p:nvCxnSpPr>
        <p:spPr bwMode="auto">
          <a:xfrm flipH="1">
            <a:off x="2133600" y="3938576"/>
            <a:ext cx="381000" cy="0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2514600" y="3657600"/>
            <a:ext cx="2362200" cy="49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200" dirty="0" err="1" smtClean="0">
                <a:solidFill>
                  <a:srgbClr val="FF0000"/>
                </a:solidFill>
              </a:rPr>
              <a:t>Cryocooler</a:t>
            </a:r>
            <a:r>
              <a:rPr lang="en-US" sz="1200" dirty="0" smtClean="0">
                <a:solidFill>
                  <a:srgbClr val="FF0000"/>
                </a:solidFill>
              </a:rPr>
              <a:t> failure</a:t>
            </a:r>
          </a:p>
          <a:p>
            <a:pPr algn="l"/>
            <a:r>
              <a:rPr lang="en-US" sz="1200" dirty="0" smtClean="0">
                <a:solidFill>
                  <a:srgbClr val="FF0000"/>
                </a:solidFill>
              </a:rPr>
              <a:t>(otherwise, uptime ~99%)</a:t>
            </a:r>
            <a:endParaRPr lang="en-US" sz="1200" dirty="0">
              <a:solidFill>
                <a:srgbClr val="FF0000"/>
              </a:solidFill>
            </a:endParaRPr>
          </a:p>
        </p:txBody>
      </p:sp>
      <p:cxnSp>
        <p:nvCxnSpPr>
          <p:cNvPr id="13" name="Straight Connector 12"/>
          <p:cNvCxnSpPr/>
          <p:nvPr/>
        </p:nvCxnSpPr>
        <p:spPr bwMode="auto">
          <a:xfrm>
            <a:off x="4066436" y="5867400"/>
            <a:ext cx="124564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316780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 Goals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Fermilab</a:t>
            </a:r>
            <a:r>
              <a:rPr lang="en-US" dirty="0" smtClean="0"/>
              <a:t> Institutional Review, June 6-9,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8153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Experience building and running liquid argon TPCs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dirty="0"/>
              <a:t>D</a:t>
            </a:r>
            <a:r>
              <a:rPr lang="en-US" dirty="0" smtClean="0"/>
              <a:t>evelopment focused on scaling </a:t>
            </a:r>
            <a:r>
              <a:rPr lang="en-US" dirty="0" err="1" smtClean="0"/>
              <a:t>LArTPCs</a:t>
            </a:r>
            <a:r>
              <a:rPr lang="en-US" dirty="0" smtClean="0"/>
              <a:t> to sizes necessary for long baseline experiments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Measure cross sections in the range 1 to 5 </a:t>
            </a:r>
            <a:r>
              <a:rPr lang="en-US" dirty="0" err="1" smtClean="0">
                <a:solidFill>
                  <a:srgbClr val="FCAB40"/>
                </a:solidFill>
              </a:rPr>
              <a:t>GeV</a:t>
            </a:r>
            <a:r>
              <a:rPr lang="en-US" dirty="0" smtClean="0">
                <a:solidFill>
                  <a:srgbClr val="FCAB40"/>
                </a:solidFill>
              </a:rPr>
              <a:t> </a:t>
            </a:r>
            <a:endParaRPr lang="en-US" dirty="0">
              <a:solidFill>
                <a:srgbClr val="FCAB40"/>
              </a:solidFill>
            </a:endParaRP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and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events accumulated 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Develop generalized simulation and reconstruction tools for </a:t>
            </a:r>
            <a:r>
              <a:rPr lang="en-US" dirty="0" err="1" smtClean="0">
                <a:solidFill>
                  <a:srgbClr val="FCAB40"/>
                </a:solidFill>
              </a:rPr>
              <a:t>LArTPCs</a:t>
            </a:r>
            <a:endParaRPr lang="en-US" dirty="0" smtClean="0">
              <a:solidFill>
                <a:srgbClr val="FCAB40"/>
              </a:solidFill>
            </a:endParaRPr>
          </a:p>
          <a:p>
            <a:pPr algn="l">
              <a:buClr>
                <a:schemeClr val="tx1"/>
              </a:buClr>
            </a:pPr>
            <a:endParaRPr lang="en-US" dirty="0" smtClean="0"/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378908" y="3276600"/>
            <a:ext cx="22459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1789126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: </a:t>
            </a:r>
            <a:r>
              <a:rPr lang="en-US" dirty="0" err="1" smtClean="0"/>
              <a:t>LArTPC</a:t>
            </a:r>
            <a:r>
              <a:rPr lang="en-US" dirty="0" smtClean="0"/>
              <a:t> Reconstruction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" y="1066800"/>
            <a:ext cx="4466230" cy="2514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1066800"/>
            <a:ext cx="4069235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09600" y="3657600"/>
            <a:ext cx="381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 err="1" smtClean="0"/>
              <a:t>dE</a:t>
            </a:r>
            <a:r>
              <a:rPr lang="en-US" sz="2000" dirty="0" smtClean="0"/>
              <a:t>/dx, neutrino-induced </a:t>
            </a:r>
            <a:r>
              <a:rPr lang="en-US" sz="2000" dirty="0" err="1" smtClean="0"/>
              <a:t>muons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5486400" y="3657600"/>
            <a:ext cx="28636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Vertical angle of </a:t>
            </a:r>
            <a:r>
              <a:rPr lang="en-US" sz="2000" dirty="0" err="1" smtClean="0"/>
              <a:t>muons</a:t>
            </a:r>
            <a:endParaRPr lang="en-US" sz="2000" dirty="0" smtClean="0"/>
          </a:p>
          <a:p>
            <a:pPr algn="ctr"/>
            <a:r>
              <a:rPr lang="en-US" sz="2000" dirty="0" smtClean="0"/>
              <a:t>(</a:t>
            </a:r>
            <a:r>
              <a:rPr lang="en-US" sz="2000" dirty="0" err="1" smtClean="0"/>
              <a:t>NuMI</a:t>
            </a:r>
            <a:r>
              <a:rPr lang="en-US" sz="2000" dirty="0" smtClean="0"/>
              <a:t> beam is -3°)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1752600" y="1447800"/>
            <a:ext cx="1210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accent3"/>
                </a:solidFill>
              </a:rPr>
              <a:t>Preliminary</a:t>
            </a:r>
            <a:endParaRPr lang="en-US" sz="1600" dirty="0">
              <a:solidFill>
                <a:schemeClr val="accent3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800600"/>
            <a:ext cx="8001000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err="1" smtClean="0"/>
              <a:t>ArgoNeuT</a:t>
            </a:r>
            <a:r>
              <a:rPr lang="en-US" dirty="0" smtClean="0"/>
              <a:t> data invaluable to development of full generalized reconstruction/simulation chain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/>
              <a:t>U</a:t>
            </a:r>
            <a:r>
              <a:rPr lang="en-US" dirty="0" smtClean="0"/>
              <a:t>seful for current and future </a:t>
            </a:r>
            <a:r>
              <a:rPr lang="en-US" dirty="0" err="1" smtClean="0"/>
              <a:t>LArTPC</a:t>
            </a:r>
            <a:r>
              <a:rPr lang="en-US" dirty="0" smtClean="0"/>
              <a:t> projects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3910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: Shower Reconstruction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r="11242" b="24675"/>
          <a:stretch/>
        </p:blipFill>
        <p:spPr>
          <a:xfrm>
            <a:off x="304800" y="1143000"/>
            <a:ext cx="4115457" cy="2667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1000" y="4495800"/>
            <a:ext cx="8534400" cy="171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smtClean="0"/>
              <a:t>Development of 3D shower reconstruction tools in progress</a:t>
            </a:r>
          </a:p>
          <a:p>
            <a:pPr algn="l"/>
            <a:endParaRPr lang="en-US" dirty="0" smtClean="0"/>
          </a:p>
          <a:p>
            <a:pPr algn="l"/>
            <a:r>
              <a:rPr lang="en-US" dirty="0" smtClean="0"/>
              <a:t>Very important step for determining true signal &amp; background capabilities of </a:t>
            </a:r>
            <a:r>
              <a:rPr lang="en-US" dirty="0" err="1" smtClean="0"/>
              <a:t>LArTPCs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1143000"/>
            <a:ext cx="5055518" cy="2667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14400" y="1295400"/>
            <a:ext cx="2229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/>
              <a:t>e</a:t>
            </a:r>
            <a:r>
              <a:rPr lang="en-US" sz="1800" dirty="0" smtClean="0"/>
              <a:t> CCQE candidate</a:t>
            </a:r>
            <a:endParaRPr lang="en-US" sz="1800" dirty="0"/>
          </a:p>
        </p:txBody>
      </p:sp>
      <p:sp>
        <p:nvSpPr>
          <p:cNvPr id="11" name="TextBox 10"/>
          <p:cNvSpPr txBox="1"/>
          <p:nvPr/>
        </p:nvSpPr>
        <p:spPr>
          <a:xfrm>
            <a:off x="5181600" y="3810000"/>
            <a:ext cx="33894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Length along shower direction (cm)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16606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Coming this summer…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pic>
        <p:nvPicPr>
          <p:cNvPr id="6" name="Picture 5" descr="argoneut-nim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8" b="10216"/>
          <a:stretch/>
        </p:blipFill>
        <p:spPr>
          <a:xfrm>
            <a:off x="1793680" y="990600"/>
            <a:ext cx="5556641" cy="5486400"/>
          </a:xfrm>
          <a:prstGeom prst="rect">
            <a:avLst/>
          </a:prstGeom>
          <a:solidFill>
            <a:srgbClr val="FFFFFF"/>
          </a:solidFill>
        </p:spPr>
      </p:pic>
    </p:spTree>
    <p:extLst>
      <p:ext uri="{BB962C8B-B14F-4D97-AF65-F5344CB8AC3E}">
        <p14:creationId xmlns:p14="http://schemas.microsoft.com/office/powerpoint/2010/main" val="2769437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What’s Next…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295400"/>
            <a:ext cx="7620000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</a:rPr>
              <a:t>Cross sections for CC QE-like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/>
                </a:solidFill>
              </a:rPr>
              <a:t> and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chemeClr val="accent1"/>
                </a:solidFill>
              </a:rPr>
              <a:t> from 1-5 </a:t>
            </a:r>
            <a:r>
              <a:rPr lang="en-US" dirty="0" err="1" smtClean="0">
                <a:solidFill>
                  <a:schemeClr val="accent1"/>
                </a:solidFill>
              </a:rPr>
              <a:t>GeV</a:t>
            </a:r>
            <a:endParaRPr lang="en-US" dirty="0" smtClean="0">
              <a:solidFill>
                <a:schemeClr val="accent1"/>
              </a:solidFill>
            </a:endParaRP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Low statistics (but ICARUS 50-liter meas. with ~80 events)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Initial focus: analyze ~2 weeks of 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FCAB40"/>
                </a:solidFill>
              </a:rPr>
              <a:t>-mode data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Study inclusive CC sample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Data/MC comparisons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Start to look at 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dirty="0" smtClean="0">
                <a:solidFill>
                  <a:srgbClr val="FCAB40"/>
                </a:solidFill>
              </a:rPr>
              <a:t> data this fall…</a:t>
            </a:r>
            <a:endParaRPr lang="en-US" dirty="0">
              <a:solidFill>
                <a:srgbClr val="FCAB40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201608" y="1422400"/>
            <a:ext cx="224592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" name="Straight Connector 6"/>
          <p:cNvCxnSpPr/>
          <p:nvPr/>
        </p:nvCxnSpPr>
        <p:spPr bwMode="auto">
          <a:xfrm>
            <a:off x="3289300" y="3402812"/>
            <a:ext cx="224592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8551793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Arial" charset="0"/>
              </a:rPr>
              <a:t>MINOS</a:t>
            </a:r>
            <a:endParaRPr lang="en-US" dirty="0">
              <a:latin typeface="Arial" charset="0"/>
            </a:endParaRPr>
          </a:p>
        </p:txBody>
      </p:sp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Fermilab Institutional Review, June 6-9, 2011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704BA-1BB7-834D-8F96-407FFD36DF36}" type="slidenum">
              <a:rPr lang="en-US" sz="1200">
                <a:solidFill>
                  <a:srgbClr val="FFFFFF"/>
                </a:solidFill>
              </a:rPr>
              <a:pPr eaLnBrk="1" hangingPunct="1"/>
              <a:t>37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6" name="TextBox 15"/>
          <p:cNvSpPr txBox="1">
            <a:spLocks noChangeArrowheads="1"/>
          </p:cNvSpPr>
          <p:nvPr/>
        </p:nvSpPr>
        <p:spPr bwMode="auto">
          <a:xfrm>
            <a:off x="228600" y="739945"/>
            <a:ext cx="8933906" cy="5432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spcAft>
                <a:spcPts val="1800"/>
              </a:spcAft>
              <a:buClrTx/>
              <a:buFont typeface="Arial" charset="0"/>
              <a:buChar char="•"/>
            </a:pPr>
            <a:endParaRPr lang="en-US" dirty="0" smtClean="0"/>
          </a:p>
          <a:p>
            <a:pPr algn="l"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dirty="0" smtClean="0"/>
              <a:t> 126 collaborators </a:t>
            </a:r>
          </a:p>
          <a:p>
            <a:pPr algn="l" eaLnBrk="1" hangingPunct="1">
              <a:spcBef>
                <a:spcPct val="0"/>
              </a:spcBef>
              <a:spcAft>
                <a:spcPts val="1800"/>
              </a:spcAft>
              <a:buClrTx/>
            </a:pPr>
            <a:r>
              <a:rPr lang="en-US" dirty="0" smtClean="0"/>
              <a:t>  </a:t>
            </a:r>
            <a:r>
              <a:rPr lang="en-US" dirty="0"/>
              <a:t>29 institutions, 5 countries</a:t>
            </a: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 typeface="Arial" charset="0"/>
              <a:buChar char="•"/>
            </a:pPr>
            <a:r>
              <a:rPr lang="en-US" dirty="0"/>
              <a:t> 18 FNAL personnel – </a:t>
            </a:r>
            <a:r>
              <a:rPr lang="en-US" dirty="0" smtClean="0">
                <a:solidFill>
                  <a:schemeClr val="accent1"/>
                </a:solidFill>
              </a:rPr>
              <a:t>~7 </a:t>
            </a:r>
            <a:r>
              <a:rPr lang="en-US" dirty="0">
                <a:solidFill>
                  <a:schemeClr val="accent1"/>
                </a:solidFill>
              </a:rPr>
              <a:t>FTEs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R. Plunkett </a:t>
            </a:r>
            <a:r>
              <a:rPr lang="en-US" sz="1800" dirty="0"/>
              <a:t>(co-spokesperson)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B. Rebel </a:t>
            </a:r>
            <a:r>
              <a:rPr lang="en-US" sz="1800" dirty="0"/>
              <a:t>(Wilson fellow, publications committee)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B. </a:t>
            </a:r>
            <a:r>
              <a:rPr lang="en-US" dirty="0" err="1"/>
              <a:t>Pahlka</a:t>
            </a:r>
            <a:r>
              <a:rPr lang="en-US" dirty="0"/>
              <a:t> </a:t>
            </a:r>
            <a:r>
              <a:rPr lang="en-US" sz="1800" dirty="0"/>
              <a:t>(RA)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A. </a:t>
            </a:r>
            <a:r>
              <a:rPr lang="en-US" dirty="0" err="1" smtClean="0"/>
              <a:t>Kreymer</a:t>
            </a:r>
            <a:r>
              <a:rPr lang="en-US" dirty="0" smtClean="0"/>
              <a:t>, R. Hatcher </a:t>
            </a:r>
            <a:r>
              <a:rPr lang="en-US" sz="1800" dirty="0"/>
              <a:t>(CD)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D. </a:t>
            </a:r>
            <a:r>
              <a:rPr lang="en-US" dirty="0" err="1"/>
              <a:t>Torretta</a:t>
            </a:r>
            <a:r>
              <a:rPr lang="en-US" dirty="0"/>
              <a:t> </a:t>
            </a:r>
            <a:r>
              <a:rPr lang="en-US" sz="1800" dirty="0"/>
              <a:t>(DAQ)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R. Sharma </a:t>
            </a:r>
            <a:r>
              <a:rPr lang="en-US" sz="1800" dirty="0"/>
              <a:t>(graduate student)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P. Adamson, S. Childress, J. </a:t>
            </a:r>
            <a:r>
              <a:rPr lang="en-US" dirty="0" err="1"/>
              <a:t>Hylen</a:t>
            </a:r>
            <a:r>
              <a:rPr lang="en-US" dirty="0"/>
              <a:t>, G. Koizumi, P. Lucas, 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  C. Moore, B. </a:t>
            </a:r>
            <a:r>
              <a:rPr lang="en-US" dirty="0" err="1"/>
              <a:t>Zwaska</a:t>
            </a:r>
            <a:r>
              <a:rPr lang="en-US" dirty="0"/>
              <a:t> </a:t>
            </a:r>
            <a:r>
              <a:rPr lang="en-US" sz="1800" dirty="0"/>
              <a:t>(beam)  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  - G. Bock, D. </a:t>
            </a:r>
            <a:r>
              <a:rPr lang="en-US" dirty="0" err="1"/>
              <a:t>Boehnlein</a:t>
            </a:r>
            <a:r>
              <a:rPr lang="en-US" dirty="0"/>
              <a:t>, D. </a:t>
            </a:r>
            <a:r>
              <a:rPr lang="en-US" dirty="0" err="1"/>
              <a:t>Bogert</a:t>
            </a:r>
            <a:r>
              <a:rPr lang="en-US" dirty="0"/>
              <a:t>, C. James, D. Jensen </a:t>
            </a:r>
            <a:r>
              <a:rPr lang="en-US" sz="1800" dirty="0"/>
              <a:t>(shifts)</a:t>
            </a:r>
            <a:r>
              <a:rPr lang="en-US" dirty="0"/>
              <a:t>  </a:t>
            </a:r>
          </a:p>
        </p:txBody>
      </p:sp>
      <p:pic>
        <p:nvPicPr>
          <p:cNvPr id="7" name="Picture 6" descr="03-0531-02D.h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09600"/>
            <a:ext cx="3741738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26677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2286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dirty="0" smtClean="0"/>
              <a:t>MINOS Physics Goals and Recent Publications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1447800"/>
            <a:ext cx="7772400" cy="4499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err="1" smtClean="0">
                <a:solidFill>
                  <a:srgbClr val="FCAB40"/>
                </a:solidFill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solidFill>
                  <a:srgbClr val="FCAB40"/>
                </a:solidFill>
                <a:latin typeface="Symbol" charset="2"/>
                <a:cs typeface="Symbol" charset="2"/>
              </a:rPr>
              <a:t>μ</a:t>
            </a:r>
            <a:r>
              <a:rPr lang="en-US" dirty="0" smtClean="0">
                <a:solidFill>
                  <a:srgbClr val="FCAB40"/>
                </a:solidFill>
              </a:rPr>
              <a:t> disappearance</a:t>
            </a:r>
          </a:p>
          <a:p>
            <a:pPr lvl="1" algn="l"/>
            <a:r>
              <a:rPr lang="en-US" sz="1600" dirty="0" smtClean="0"/>
              <a:t>"</a:t>
            </a:r>
            <a:r>
              <a:rPr lang="en-US" sz="1600" dirty="0"/>
              <a:t>Measurement of the neutrino mass splitting </a:t>
            </a:r>
            <a:r>
              <a:rPr lang="en-US" sz="1600" dirty="0" smtClean="0"/>
              <a:t>and flavor </a:t>
            </a:r>
            <a:r>
              <a:rPr lang="en-US" sz="1600" dirty="0"/>
              <a:t>mixing by MINOS</a:t>
            </a:r>
            <a:r>
              <a:rPr lang="en-US" sz="1600" dirty="0" smtClean="0"/>
              <a:t>,” </a:t>
            </a:r>
            <a:r>
              <a:rPr lang="en-US" sz="1600" dirty="0"/>
              <a:t>Phys</a:t>
            </a:r>
            <a:r>
              <a:rPr lang="en-US" sz="1600" dirty="0" smtClean="0"/>
              <a:t>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106, 181801 (</a:t>
            </a:r>
            <a:r>
              <a:rPr lang="en-US" sz="1600" dirty="0"/>
              <a:t>2011</a:t>
            </a:r>
            <a:r>
              <a:rPr lang="en-US" sz="1600" dirty="0" smtClean="0"/>
              <a:t>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err="1" smtClean="0">
                <a:solidFill>
                  <a:srgbClr val="FCAB40"/>
                </a:solidFill>
                <a:latin typeface="Symbol" charset="2"/>
                <a:cs typeface="Symbol" charset="2"/>
              </a:rPr>
              <a:t>ν</a:t>
            </a:r>
            <a:r>
              <a:rPr lang="en-US" baseline="-25000" dirty="0" err="1" smtClean="0">
                <a:solidFill>
                  <a:srgbClr val="FCAB40"/>
                </a:solidFill>
                <a:latin typeface="Symbol" charset="2"/>
                <a:cs typeface="Symbol" charset="2"/>
              </a:rPr>
              <a:t>μ</a:t>
            </a:r>
            <a:r>
              <a:rPr lang="en-US" dirty="0" smtClean="0">
                <a:solidFill>
                  <a:srgbClr val="FCAB40"/>
                </a:solidFill>
              </a:rPr>
              <a:t> disappearance</a:t>
            </a:r>
          </a:p>
          <a:p>
            <a:pPr lvl="1" algn="l">
              <a:buClr>
                <a:schemeClr val="tx1"/>
              </a:buClr>
            </a:pPr>
            <a:r>
              <a:rPr lang="en-US" sz="1600" dirty="0" smtClean="0"/>
              <a:t>“First direct observation of </a:t>
            </a:r>
            <a:r>
              <a:rPr lang="en-US" sz="1600" dirty="0" err="1" smtClean="0"/>
              <a:t>muon</a:t>
            </a:r>
            <a:r>
              <a:rPr lang="en-US" sz="1600" dirty="0" smtClean="0"/>
              <a:t> antineutrino disappearance” arXiv:1104.0344, accepted for publication in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</a:rPr>
              <a:t>e</a:t>
            </a:r>
            <a:r>
              <a:rPr lang="en-US" dirty="0" smtClean="0">
                <a:solidFill>
                  <a:srgbClr val="FCAB40"/>
                </a:solidFill>
              </a:rPr>
              <a:t> appearance</a:t>
            </a:r>
          </a:p>
          <a:p>
            <a:pPr lvl="1" algn="l">
              <a:buClr>
                <a:schemeClr val="tx1"/>
              </a:buClr>
            </a:pPr>
            <a:r>
              <a:rPr lang="en-US" sz="1600" dirty="0"/>
              <a:t>"New constraints on </a:t>
            </a:r>
            <a:r>
              <a:rPr lang="en-US" sz="1600" dirty="0" err="1"/>
              <a:t>muon</a:t>
            </a:r>
            <a:r>
              <a:rPr lang="en-US" sz="1600" dirty="0"/>
              <a:t>-neutrino to electron-neutrino transitions in MINOS,” Phys. Rev. (Rapid Comm.) D82, 051102 (2010</a:t>
            </a:r>
            <a:r>
              <a:rPr lang="en-US" sz="1600" dirty="0" smtClean="0"/>
              <a:t>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Sterile neutrino search</a:t>
            </a:r>
          </a:p>
          <a:p>
            <a:pPr lvl="1" algn="l">
              <a:buClr>
                <a:schemeClr val="tx1"/>
              </a:buClr>
            </a:pPr>
            <a:r>
              <a:rPr lang="en-US" sz="1600" dirty="0" smtClean="0"/>
              <a:t>“Active to sterile neutrino mixing limits from neutral-current interactions in MINOS,” arXiV:1104.3922, submitted to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</a:t>
            </a:r>
          </a:p>
          <a:p>
            <a:pPr lvl="1" algn="l">
              <a:buClr>
                <a:schemeClr val="tx1"/>
              </a:buClr>
            </a:pPr>
            <a:r>
              <a:rPr lang="en-US" sz="1600" dirty="0" smtClean="0"/>
              <a:t>"</a:t>
            </a:r>
            <a:r>
              <a:rPr lang="en-US" sz="1600" dirty="0"/>
              <a:t>Search for sterile neutrino mixing in the MINOS long-baseline experiment,” Phys. Rev. D 81,052004 (2010</a:t>
            </a:r>
            <a:r>
              <a:rPr lang="en-US" sz="1600" dirty="0" smtClean="0"/>
              <a:t>)</a:t>
            </a: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1104900" y="2553931"/>
            <a:ext cx="228600" cy="0"/>
          </a:xfrm>
          <a:prstGeom prst="line">
            <a:avLst/>
          </a:prstGeom>
          <a:noFill/>
          <a:ln w="2857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609600" y="914400"/>
            <a:ext cx="7086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  <a:spcAft>
                <a:spcPts val="1800"/>
              </a:spcAft>
              <a:buClrTx/>
            </a:pPr>
            <a:r>
              <a:rPr lang="en-US" dirty="0"/>
              <a:t> 24 publications (9 in 2010-2011)</a:t>
            </a:r>
          </a:p>
        </p:txBody>
      </p:sp>
    </p:spTree>
    <p:extLst>
      <p:ext uri="{BB962C8B-B14F-4D97-AF65-F5344CB8AC3E}">
        <p14:creationId xmlns:p14="http://schemas.microsoft.com/office/powerpoint/2010/main" val="8004993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 txBox="1">
            <a:spLocks/>
          </p:cNvSpPr>
          <p:nvPr/>
        </p:nvSpPr>
        <p:spPr bwMode="auto">
          <a:xfrm>
            <a:off x="457200" y="228600"/>
            <a:ext cx="85344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dirty="0" smtClean="0"/>
              <a:t>MINOS Physics Goals and Recent Publications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39</a:t>
            </a:fld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85800" y="990600"/>
            <a:ext cx="8001000" cy="5041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>
                <a:schemeClr val="tx1"/>
              </a:buClr>
            </a:pPr>
            <a:r>
              <a:rPr lang="en-US" dirty="0" smtClean="0"/>
              <a:t>Additional </a:t>
            </a:r>
            <a:r>
              <a:rPr lang="en-US" dirty="0"/>
              <a:t>measurements:</a:t>
            </a:r>
          </a:p>
          <a:p>
            <a:pPr marL="342900" indent="-342900" algn="l">
              <a:buClr>
                <a:schemeClr val="accent1"/>
              </a:buClr>
              <a:buFont typeface="Arial"/>
              <a:buChar char="•"/>
            </a:pPr>
            <a:r>
              <a:rPr lang="en-US" dirty="0">
                <a:solidFill>
                  <a:srgbClr val="FCAB40"/>
                </a:solidFill>
              </a:rPr>
              <a:t>Cross sections</a:t>
            </a:r>
          </a:p>
          <a:p>
            <a:pPr lvl="1" algn="l">
              <a:buClr>
                <a:schemeClr val="accent1"/>
              </a:buClr>
            </a:pPr>
            <a:r>
              <a:rPr lang="en-US" sz="1600" dirty="0"/>
              <a:t>"Neutrino and antineutrino inclusive charged-current cross section measurements with the MINOS near detector,” Phys. Rev. D 81,072002 (2010)</a:t>
            </a:r>
          </a:p>
          <a:p>
            <a:pPr marL="342900" indent="-342900" algn="l">
              <a:buClr>
                <a:schemeClr val="accent1"/>
              </a:buClr>
              <a:buFont typeface="Arial"/>
              <a:buChar char="•"/>
            </a:pPr>
            <a:r>
              <a:rPr lang="en-US" dirty="0">
                <a:solidFill>
                  <a:srgbClr val="FCAB40"/>
                </a:solidFill>
              </a:rPr>
              <a:t>Tests of Exotic Scenarios</a:t>
            </a:r>
          </a:p>
          <a:p>
            <a:pPr lvl="1" algn="l">
              <a:buClr>
                <a:schemeClr val="accent1"/>
              </a:buClr>
            </a:pPr>
            <a:r>
              <a:rPr lang="en-US" sz="1600" dirty="0"/>
              <a:t>"A search for Lorentz invariance and CPT violation with the MINOS far detector,” Phys. Rev. </a:t>
            </a:r>
            <a:r>
              <a:rPr lang="en-US" sz="1600" dirty="0" err="1"/>
              <a:t>Lett</a:t>
            </a:r>
            <a:r>
              <a:rPr lang="en-US" sz="1600" dirty="0"/>
              <a:t>. 105, 151601 (2010)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>
                <a:solidFill>
                  <a:srgbClr val="FCAB40"/>
                </a:solidFill>
              </a:rPr>
              <a:t>Cosmic Ray Studies</a:t>
            </a:r>
          </a:p>
          <a:p>
            <a:pPr lvl="1" algn="l"/>
            <a:r>
              <a:rPr lang="en-US" sz="1600" dirty="0"/>
              <a:t>"Measurement of the underground atmospheric </a:t>
            </a:r>
            <a:r>
              <a:rPr lang="en-US" sz="1600" dirty="0" err="1"/>
              <a:t>muon</a:t>
            </a:r>
            <a:r>
              <a:rPr lang="en-US" sz="1600" dirty="0"/>
              <a:t> charge ratio using the MINOS near detector,” Phys. Rev. D83, 032011 (2011)</a:t>
            </a:r>
          </a:p>
          <a:p>
            <a:pPr lvl="1" algn="l"/>
            <a:r>
              <a:rPr lang="en-US" sz="1600" dirty="0"/>
              <a:t>"Measurement of the underground atmospheric </a:t>
            </a:r>
            <a:r>
              <a:rPr lang="en-US" sz="1600" dirty="0" err="1"/>
              <a:t>muon</a:t>
            </a:r>
            <a:r>
              <a:rPr lang="en-US" sz="1600" dirty="0"/>
              <a:t> charge ratio using the MINOS near detector,” Phys. Rev. D 83, 032011 (2011)</a:t>
            </a:r>
          </a:p>
          <a:p>
            <a:pPr lvl="1" algn="l"/>
            <a:r>
              <a:rPr lang="en-US" sz="1600" dirty="0"/>
              <a:t>"Observation in the MINOS far detector of the shadowing of cosmic rays by the sun and moon,” </a:t>
            </a:r>
            <a:r>
              <a:rPr lang="en-US" sz="1600" dirty="0" err="1"/>
              <a:t>Astropart</a:t>
            </a:r>
            <a:r>
              <a:rPr lang="en-US" sz="1600" dirty="0"/>
              <a:t>. Phys. 34, 457-466 (2011)</a:t>
            </a:r>
          </a:p>
          <a:p>
            <a:pPr lvl="1" algn="l"/>
            <a:r>
              <a:rPr lang="en-US" sz="1600" dirty="0"/>
              <a:t>"The atmospheric charged </a:t>
            </a:r>
            <a:r>
              <a:rPr lang="en-US" sz="1600" dirty="0" err="1"/>
              <a:t>kaon</a:t>
            </a:r>
            <a:r>
              <a:rPr lang="en-US" sz="1600" dirty="0"/>
              <a:t>/pion ratio using seasonal variation methods,” </a:t>
            </a:r>
            <a:r>
              <a:rPr lang="en-US" sz="1600" dirty="0" err="1"/>
              <a:t>Astropart</a:t>
            </a:r>
            <a:r>
              <a:rPr lang="en-US" sz="1600" dirty="0"/>
              <a:t>. Phys. 33, 140-145 (2010</a:t>
            </a:r>
            <a:r>
              <a:rPr lang="en-US" sz="1600" dirty="0" smtClean="0"/>
              <a:t>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0846213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Booster Neutrino </a:t>
            </a:r>
            <a:r>
              <a:rPr lang="en-US" dirty="0" err="1" smtClean="0"/>
              <a:t>Beamline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 err="1" smtClean="0"/>
              <a:t>Fermilab</a:t>
            </a:r>
            <a:r>
              <a:rPr lang="en-US" dirty="0" smtClean="0"/>
              <a:t> Institutional Review, June 6-9, 2011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53938"/>
            <a:ext cx="9144000" cy="30990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39838"/>
            <a:ext cx="59436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630" y="3471416"/>
            <a:ext cx="1562100" cy="762000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 bwMode="auto">
          <a:xfrm>
            <a:off x="1600200" y="2882638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3" name="Straight Connector 12"/>
          <p:cNvCxnSpPr>
            <a:stCxn id="10" idx="1"/>
          </p:cNvCxnSpPr>
          <p:nvPr/>
        </p:nvCxnSpPr>
        <p:spPr bwMode="auto">
          <a:xfrm flipH="1" flipV="1">
            <a:off x="1295400" y="2654038"/>
            <a:ext cx="371755" cy="295555"/>
          </a:xfrm>
          <a:prstGeom prst="line">
            <a:avLst/>
          </a:prstGeom>
          <a:noFill/>
          <a:ln w="38100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Rectangle 10"/>
          <p:cNvSpPr/>
          <p:nvPr/>
        </p:nvSpPr>
        <p:spPr>
          <a:xfrm>
            <a:off x="0" y="2360906"/>
            <a:ext cx="2738250" cy="369332"/>
          </a:xfrm>
          <a:prstGeom prst="rect">
            <a:avLst/>
          </a:prstGeom>
          <a:solidFill>
            <a:schemeClr val="tx1"/>
          </a:solidFill>
          <a:ln>
            <a:solidFill>
              <a:srgbClr val="FCAB40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 err="1">
                <a:solidFill>
                  <a:schemeClr val="accent1"/>
                </a:solidFill>
              </a:rPr>
              <a:t>SciBooNE</a:t>
            </a:r>
            <a:r>
              <a:rPr lang="en-US" sz="1800" dirty="0">
                <a:solidFill>
                  <a:schemeClr val="accent1"/>
                </a:solidFill>
              </a:rPr>
              <a:t> (2007 – 2008)</a:t>
            </a:r>
          </a:p>
        </p:txBody>
      </p:sp>
      <p:sp>
        <p:nvSpPr>
          <p:cNvPr id="15" name="Oval 14"/>
          <p:cNvSpPr/>
          <p:nvPr/>
        </p:nvSpPr>
        <p:spPr bwMode="auto">
          <a:xfrm>
            <a:off x="3886200" y="2044438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7" name="Straight Connector 16"/>
          <p:cNvCxnSpPr>
            <a:stCxn id="16" idx="1"/>
          </p:cNvCxnSpPr>
          <p:nvPr/>
        </p:nvCxnSpPr>
        <p:spPr bwMode="auto">
          <a:xfrm flipH="1">
            <a:off x="4343402" y="1948934"/>
            <a:ext cx="788963" cy="324105"/>
          </a:xfrm>
          <a:prstGeom prst="line">
            <a:avLst/>
          </a:prstGeom>
          <a:noFill/>
          <a:ln w="38100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5132365" y="1764268"/>
            <a:ext cx="3097235" cy="369332"/>
          </a:xfrm>
          <a:prstGeom prst="rect">
            <a:avLst/>
          </a:prstGeom>
          <a:solidFill>
            <a:schemeClr val="tx1"/>
          </a:solidFill>
          <a:ln>
            <a:solidFill>
              <a:schemeClr val="accent1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accent1"/>
                </a:solidFill>
              </a:rPr>
              <a:t>MiniBooNE</a:t>
            </a:r>
            <a:r>
              <a:rPr lang="en-US" sz="1800" dirty="0" smtClean="0">
                <a:solidFill>
                  <a:schemeClr val="accent1"/>
                </a:solidFill>
              </a:rPr>
              <a:t> (2002 </a:t>
            </a:r>
            <a:r>
              <a:rPr lang="en-US" sz="1800" dirty="0">
                <a:solidFill>
                  <a:schemeClr val="accent1"/>
                </a:solidFill>
              </a:rPr>
              <a:t>– </a:t>
            </a:r>
            <a:r>
              <a:rPr lang="en-US" sz="1800" dirty="0" smtClean="0">
                <a:solidFill>
                  <a:schemeClr val="accent1"/>
                </a:solidFill>
              </a:rPr>
              <a:t>present)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4343400" y="1600200"/>
            <a:ext cx="457200" cy="457200"/>
          </a:xfrm>
          <a:prstGeom prst="ellipse">
            <a:avLst/>
          </a:prstGeom>
          <a:noFill/>
          <a:ln w="57150" cap="flat" cmpd="sng" algn="ctr">
            <a:solidFill>
              <a:schemeClr val="accent6">
                <a:lumMod val="40000"/>
                <a:lumOff val="6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pitchFamily="2" charset="2"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cxnSp>
        <p:nvCxnSpPr>
          <p:cNvPr id="18" name="Straight Connector 17"/>
          <p:cNvCxnSpPr>
            <a:stCxn id="14" idx="2"/>
            <a:endCxn id="19" idx="3"/>
          </p:cNvCxnSpPr>
          <p:nvPr/>
        </p:nvCxnSpPr>
        <p:spPr bwMode="auto">
          <a:xfrm flipH="1" flipV="1">
            <a:off x="3326289" y="1630335"/>
            <a:ext cx="1017111" cy="198465"/>
          </a:xfrm>
          <a:prstGeom prst="line">
            <a:avLst/>
          </a:prstGeom>
          <a:noFill/>
          <a:ln w="38100" cap="flat" cmpd="sng" algn="ctr">
            <a:solidFill>
              <a:srgbClr val="B4B7DB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1447800" y="1279469"/>
            <a:ext cx="1878489" cy="701731"/>
          </a:xfrm>
          <a:prstGeom prst="rect">
            <a:avLst/>
          </a:prstGeom>
          <a:solidFill>
            <a:schemeClr val="tx1"/>
          </a:solidFill>
          <a:ln>
            <a:solidFill>
              <a:srgbClr val="B4B7DB"/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en-US" sz="1800" dirty="0" err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NO</a:t>
            </a:r>
            <a:r>
              <a:rPr lang="en-US" sz="1800" dirty="0" err="1" smtClean="0">
                <a:solidFill>
                  <a:schemeClr val="bg2">
                    <a:lumMod val="25000"/>
                    <a:lumOff val="75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err="1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A</a:t>
            </a:r>
            <a:r>
              <a:rPr lang="en-US" sz="18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 prototype</a:t>
            </a:r>
          </a:p>
          <a:p>
            <a:pPr algn="l"/>
            <a:r>
              <a:rPr lang="en-US" sz="18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(2010 </a:t>
            </a:r>
            <a:r>
              <a:rPr lang="en-US" sz="1800" dirty="0">
                <a:solidFill>
                  <a:schemeClr val="bg2">
                    <a:lumMod val="25000"/>
                    <a:lumOff val="75000"/>
                  </a:schemeClr>
                </a:solidFill>
              </a:rPr>
              <a:t>– </a:t>
            </a:r>
            <a:r>
              <a:rPr lang="en-US" sz="1800" dirty="0" smtClean="0">
                <a:solidFill>
                  <a:schemeClr val="bg2">
                    <a:lumMod val="25000"/>
                    <a:lumOff val="75000"/>
                  </a:schemeClr>
                </a:solidFill>
              </a:rPr>
              <a:t>present)</a:t>
            </a:r>
            <a:endParaRPr lang="en-US" sz="1800" dirty="0">
              <a:solidFill>
                <a:schemeClr val="bg2">
                  <a:lumMod val="25000"/>
                  <a:lumOff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277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pectrum_fd_zoo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34"/>
          <a:stretch/>
        </p:blipFill>
        <p:spPr>
          <a:xfrm>
            <a:off x="457200" y="1219200"/>
            <a:ext cx="3967151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40</a:t>
            </a:fld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4191000"/>
            <a:ext cx="278468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Fully reconstructed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4400" y="1219200"/>
            <a:ext cx="3914397" cy="29718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5105400" y="4191000"/>
            <a:ext cx="32295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/>
              <a:t>Partially reconstructed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720887" y="17438"/>
            <a:ext cx="2423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ν</a:t>
            </a:r>
            <a:r>
              <a:rPr lang="en-US" sz="1400" baseline="-250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dataset:  7.25 x 10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POT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353241"/>
              </p:ext>
            </p:extLst>
          </p:nvPr>
        </p:nvGraphicFramePr>
        <p:xfrm>
          <a:off x="1066800" y="4876800"/>
          <a:ext cx="7010400" cy="1381760"/>
        </p:xfrm>
        <a:graphic>
          <a:graphicData uri="http://schemas.openxmlformats.org/drawingml/2006/table">
            <a:tbl>
              <a:tblPr firstRow="1" firstCol="1" bandRow="1" bandCol="1">
                <a:tableStyleId>{69012ECD-51FC-41F1-AA8D-1B2483CD663E}</a:tableStyleId>
              </a:tblPr>
              <a:tblGrid>
                <a:gridCol w="3124200"/>
                <a:gridCol w="1981200"/>
                <a:gridCol w="1905000"/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T w="9525" cap="flat" cmpd="sng" algn="ctr">
                      <a:noFill/>
                      <a:prstDash val="solid"/>
                    </a:lnT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Fully reconstructed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Partially reconstructed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Predicted (no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osc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2451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2206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Observed at Far Detector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1986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2017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2000" y="17438"/>
            <a:ext cx="2895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sz="1400" dirty="0">
                <a:latin typeface="Times"/>
                <a:cs typeface="Times"/>
              </a:rPr>
              <a:t>Phys. Rev. Lett. 106, 181801 (2011)</a:t>
            </a:r>
            <a:endParaRPr lang="en-US" sz="1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80227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28600"/>
            <a:ext cx="7162800" cy="990600"/>
          </a:xfrm>
        </p:spPr>
        <p:txBody>
          <a:bodyPr/>
          <a:lstStyle/>
          <a:p>
            <a:r>
              <a:rPr lang="en-US" dirty="0" smtClean="0"/>
              <a:t>MINOS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41</a:t>
            </a:fld>
            <a:endParaRPr lang="en-US"/>
          </a:p>
        </p:txBody>
      </p:sp>
      <p:pic>
        <p:nvPicPr>
          <p:cNvPr id="6" name="Picture 5" descr="fid+raf_contours_zoom_con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6" r="7407" b="1961"/>
          <a:stretch/>
        </p:blipFill>
        <p:spPr>
          <a:xfrm>
            <a:off x="5257800" y="3168316"/>
            <a:ext cx="3471343" cy="3235158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33400" y="1258431"/>
            <a:ext cx="4343400" cy="2246769"/>
          </a:xfrm>
          <a:prstGeom prst="rect">
            <a:avLst/>
          </a:prstGeom>
          <a:ln cap="rnd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8000"/>
                </a:solidFill>
              </a:rPr>
              <a:t>Pure </a:t>
            </a:r>
            <a:r>
              <a:rPr lang="en-US" sz="2000" dirty="0" err="1" smtClean="0">
                <a:solidFill>
                  <a:srgbClr val="008000"/>
                </a:solidFill>
              </a:rPr>
              <a:t>decoherence</a:t>
            </a:r>
            <a:r>
              <a:rPr lang="en-US" sz="2000" dirty="0" smtClean="0">
                <a:solidFill>
                  <a:srgbClr val="008000"/>
                </a:solidFill>
              </a:rPr>
              <a:t> </a:t>
            </a:r>
            <a:r>
              <a:rPr lang="en-US" sz="2000" dirty="0" smtClean="0"/>
              <a:t>disfavored at 9σ</a:t>
            </a:r>
            <a:endParaRPr lang="en-US" sz="2000" dirty="0" smtClean="0">
              <a:solidFill>
                <a:srgbClr val="FF0000"/>
              </a:solidFill>
            </a:endParaRPr>
          </a:p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Pure decay </a:t>
            </a:r>
            <a:r>
              <a:rPr lang="en-US" sz="2000" dirty="0" smtClean="0"/>
              <a:t>disfavored at 7σ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Best oscillation fit:</a:t>
            </a:r>
          </a:p>
          <a:p>
            <a:pPr algn="l"/>
            <a:endParaRPr lang="en-US" sz="2000" dirty="0" smtClean="0">
              <a:solidFill>
                <a:srgbClr val="0000FF"/>
              </a:solidFill>
            </a:endParaRPr>
          </a:p>
          <a:p>
            <a:pPr algn="l"/>
            <a:endParaRPr lang="en-US" sz="2000" dirty="0">
              <a:solidFill>
                <a:srgbClr val="0000FF"/>
              </a:solidFill>
            </a:endParaRPr>
          </a:p>
          <a:p>
            <a:pPr algn="l"/>
            <a:endParaRPr lang="en-US" sz="2000" dirty="0" smtClean="0">
              <a:solidFill>
                <a:srgbClr val="0000FF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" y="2922131"/>
            <a:ext cx="3695700" cy="355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2477631"/>
            <a:ext cx="3860800" cy="3683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57200" y="3657600"/>
            <a:ext cx="502919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</a:pPr>
            <a:r>
              <a:rPr lang="en-US" sz="2000" dirty="0" smtClean="0"/>
              <a:t>Dataset doubled from previous analysis:</a:t>
            </a:r>
          </a:p>
          <a:p>
            <a:pPr algn="l">
              <a:buClrTx/>
            </a:pPr>
            <a:r>
              <a:rPr lang="en-US" sz="2000" dirty="0"/>
              <a:t> </a:t>
            </a:r>
            <a:r>
              <a:rPr lang="en-US" sz="2000" dirty="0" smtClean="0"/>
              <a:t>  3.4 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      7.25 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POT</a:t>
            </a:r>
            <a:endParaRPr lang="en-US" sz="2000" dirty="0"/>
          </a:p>
          <a:p>
            <a:pPr algn="l">
              <a:buClrTx/>
            </a:pPr>
            <a:endParaRPr lang="en-US" sz="1000" dirty="0" smtClean="0"/>
          </a:p>
          <a:p>
            <a:pPr algn="l">
              <a:buClrTx/>
            </a:pPr>
            <a:r>
              <a:rPr lang="en-US" sz="2000" dirty="0" smtClean="0"/>
              <a:t>Improved analysis method</a:t>
            </a:r>
            <a:endParaRPr lang="en-US" sz="2000" dirty="0"/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1905000" y="4267200"/>
            <a:ext cx="3810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762000" y="53340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Most precise mass splitting measurement so far!</a:t>
            </a:r>
          </a:p>
        </p:txBody>
      </p:sp>
      <p:pic>
        <p:nvPicPr>
          <p:cNvPr id="7" name="Picture 6" descr="ratio_fd_mod_zoo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37"/>
          <a:stretch/>
        </p:blipFill>
        <p:spPr>
          <a:xfrm>
            <a:off x="5257800" y="457200"/>
            <a:ext cx="3474720" cy="2543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793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6720887" y="17438"/>
            <a:ext cx="24231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ν</a:t>
            </a:r>
            <a:r>
              <a:rPr lang="en-US" sz="1400" baseline="-250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dataset:  </a:t>
            </a:r>
            <a:r>
              <a:rPr lang="en-US" sz="1400" dirty="0">
                <a:solidFill>
                  <a:schemeClr val="accent5">
                    <a:lumMod val="75000"/>
                  </a:schemeClr>
                </a:solidFill>
              </a:rPr>
              <a:t>1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.71 x 10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POT</a:t>
            </a: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838200" y="228600"/>
            <a:ext cx="71628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rgbClr val="FFFFFF"/>
                </a:solidFill>
                <a:latin typeface="Arial" charset="0"/>
              </a:defRPr>
            </a:lvl9pPr>
          </a:lstStyle>
          <a:p>
            <a:r>
              <a:rPr lang="en-US" dirty="0" smtClean="0"/>
              <a:t>MINOS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disappearance</a:t>
            </a:r>
            <a:endParaRPr lang="en-US" dirty="0"/>
          </a:p>
        </p:txBody>
      </p:sp>
      <p:pic>
        <p:nvPicPr>
          <p:cNvPr id="20" name="Picture 19" descr="rhc_result_spectru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1" b="6749"/>
          <a:stretch/>
        </p:blipFill>
        <p:spPr>
          <a:xfrm>
            <a:off x="5477040" y="762000"/>
            <a:ext cx="3343408" cy="2743200"/>
          </a:xfrm>
          <a:prstGeom prst="rect">
            <a:avLst/>
          </a:prstGeom>
        </p:spPr>
      </p:pic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42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 bwMode="auto">
          <a:xfrm>
            <a:off x="2160336" y="609600"/>
            <a:ext cx="304800" cy="0"/>
          </a:xfrm>
          <a:prstGeom prst="line">
            <a:avLst/>
          </a:prstGeom>
          <a:noFill/>
          <a:ln w="2857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/>
          <p:cNvCxnSpPr/>
          <p:nvPr/>
        </p:nvCxnSpPr>
        <p:spPr bwMode="auto">
          <a:xfrm>
            <a:off x="6795312" y="120804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26" name="Picture 25" descr="rhc_result_ratio.png"/>
          <p:cNvPicPr>
            <a:picLocks noChangeAspect="1"/>
          </p:cNvPicPr>
          <p:nvPr/>
        </p:nvPicPr>
        <p:blipFill rotWithShape="1">
          <a:blip r:embed="rId3"/>
          <a:srcRect r="4050" b="6779"/>
          <a:stretch/>
        </p:blipFill>
        <p:spPr>
          <a:xfrm>
            <a:off x="5477040" y="3634872"/>
            <a:ext cx="3344526" cy="2743200"/>
          </a:xfrm>
          <a:prstGeom prst="rect">
            <a:avLst/>
          </a:prstGeom>
        </p:spPr>
      </p:pic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7884726"/>
              </p:ext>
            </p:extLst>
          </p:nvPr>
        </p:nvGraphicFramePr>
        <p:xfrm>
          <a:off x="533400" y="3505200"/>
          <a:ext cx="3962400" cy="741680"/>
        </p:xfrm>
        <a:graphic>
          <a:graphicData uri="http://schemas.openxmlformats.org/drawingml/2006/table">
            <a:tbl>
              <a:tblPr firstCol="1" bandRow="1" bandCol="1">
                <a:tableStyleId>{69012ECD-51FC-41F1-AA8D-1B2483CD663E}</a:tableStyleId>
              </a:tblPr>
              <a:tblGrid>
                <a:gridCol w="3048000"/>
                <a:gridCol w="91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Predicted (no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osc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156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Observed at Far Detector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97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Rectangle 27"/>
          <p:cNvSpPr/>
          <p:nvPr/>
        </p:nvSpPr>
        <p:spPr>
          <a:xfrm>
            <a:off x="530352" y="1261872"/>
            <a:ext cx="3962400" cy="1729704"/>
          </a:xfrm>
          <a:prstGeom prst="rect">
            <a:avLst/>
          </a:prstGeom>
          <a:ln cap="rnd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No oscillation </a:t>
            </a:r>
            <a:r>
              <a:rPr lang="en-US" sz="2000" dirty="0" smtClean="0"/>
              <a:t>disfavored at 6.3σ</a:t>
            </a:r>
            <a:endParaRPr lang="en-US" sz="2000" dirty="0" smtClean="0">
              <a:solidFill>
                <a:srgbClr val="0000FF"/>
              </a:solidFill>
            </a:endParaRPr>
          </a:p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Best oscillation fit:</a:t>
            </a:r>
          </a:p>
          <a:p>
            <a:pPr algn="l"/>
            <a:endParaRPr lang="en-US" sz="2000" dirty="0">
              <a:solidFill>
                <a:srgbClr val="0000FF"/>
              </a:solidFill>
            </a:endParaRPr>
          </a:p>
          <a:p>
            <a:pPr algn="l"/>
            <a:endParaRPr lang="en-US" sz="2000" dirty="0" smtClean="0">
              <a:solidFill>
                <a:srgbClr val="0000FF"/>
              </a:solidFill>
            </a:endParaRPr>
          </a:p>
          <a:p>
            <a:pPr algn="l"/>
            <a:endParaRPr lang="en-US" sz="1200" dirty="0" smtClean="0">
              <a:solidFill>
                <a:srgbClr val="0000FF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2564064"/>
            <a:ext cx="2247900" cy="3175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09600" y="5029200"/>
            <a:ext cx="4495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First direct observation of </a:t>
            </a:r>
            <a:r>
              <a:rPr lang="en-US" dirty="0" err="1" smtClean="0">
                <a:solidFill>
                  <a:schemeClr val="accent5">
                    <a:lumMod val="75000"/>
                  </a:schemeClr>
                </a:solidFill>
              </a:rPr>
              <a:t>muon</a:t>
            </a:r>
            <a:r>
              <a:rPr lang="en-US" dirty="0" smtClean="0">
                <a:solidFill>
                  <a:schemeClr val="accent5">
                    <a:lumMod val="75000"/>
                  </a:schemeClr>
                </a:solidFill>
              </a:rPr>
              <a:t> antineutrino disappearance.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2106864"/>
            <a:ext cx="3225800" cy="304800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762000" y="17438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sz="1400" dirty="0" smtClean="0">
                <a:latin typeface="Times"/>
                <a:cs typeface="Times"/>
              </a:rPr>
              <a:t>arXiv:1104.0344 [hep-ex], accepted by PRL</a:t>
            </a:r>
            <a:endParaRPr lang="en-US" sz="1400" dirty="0">
              <a:latin typeface="Times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1178050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MINOS: Neutrinos </a:t>
            </a:r>
            <a:r>
              <a:rPr lang="en-US" i="1" dirty="0" smtClean="0"/>
              <a:t>vs</a:t>
            </a:r>
            <a:r>
              <a:rPr lang="en-US" dirty="0" smtClean="0"/>
              <a:t>. Antineutrinos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43</a:t>
            </a:fld>
            <a:endParaRPr lang="en-US"/>
          </a:p>
        </p:txBody>
      </p:sp>
      <p:pic>
        <p:nvPicPr>
          <p:cNvPr id="5" name="Picture 4" descr="rhc_result_contour_cc_wid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4453703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0" y="5638800"/>
            <a:ext cx="609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~2% probability of common parameters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13421" y="2880895"/>
            <a:ext cx="3761874" cy="1360372"/>
          </a:xfrm>
          <a:prstGeom prst="rect">
            <a:avLst/>
          </a:prstGeom>
          <a:ln cap="rnd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0000FF"/>
                </a:solidFill>
              </a:rPr>
              <a:t>Best oscillation fit (</a:t>
            </a:r>
            <a:r>
              <a:rPr lang="en-US" sz="2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ν</a:t>
            </a:r>
            <a:r>
              <a:rPr lang="en-US" sz="2000" baseline="-25000" dirty="0" err="1" smtClean="0">
                <a:solidFill>
                  <a:srgbClr val="0000FF"/>
                </a:solidFill>
                <a:latin typeface="Symbol" charset="2"/>
                <a:cs typeface="Symbol" charset="2"/>
              </a:rPr>
              <a:t>μ</a:t>
            </a:r>
            <a:r>
              <a:rPr lang="en-US" sz="2000" dirty="0" smtClean="0">
                <a:solidFill>
                  <a:srgbClr val="0000FF"/>
                </a:solidFill>
              </a:rPr>
              <a:t>):</a:t>
            </a:r>
          </a:p>
          <a:p>
            <a:pPr algn="l"/>
            <a:endParaRPr lang="en-US" sz="2000" dirty="0">
              <a:solidFill>
                <a:srgbClr val="0000FF"/>
              </a:solidFill>
            </a:endParaRPr>
          </a:p>
          <a:p>
            <a:pPr algn="l"/>
            <a:endParaRPr lang="en-US" sz="2000" dirty="0" smtClean="0">
              <a:solidFill>
                <a:srgbClr val="0000FF"/>
              </a:solidFill>
            </a:endParaRPr>
          </a:p>
          <a:p>
            <a:pPr algn="l"/>
            <a:endParaRPr lang="en-US" sz="1200" dirty="0" smtClean="0">
              <a:solidFill>
                <a:srgbClr val="0000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05400" y="1295400"/>
            <a:ext cx="3761874" cy="1360372"/>
          </a:xfrm>
          <a:prstGeom prst="rect">
            <a:avLst/>
          </a:prstGeom>
          <a:ln cap="rnd"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l"/>
            <a:r>
              <a:rPr lang="en-US" sz="2000" dirty="0" smtClean="0">
                <a:solidFill>
                  <a:srgbClr val="FF0000"/>
                </a:solidFill>
              </a:rPr>
              <a:t>Best oscillation fit (</a:t>
            </a:r>
            <a:r>
              <a:rPr lang="en-US" sz="2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ν</a:t>
            </a:r>
            <a:r>
              <a:rPr lang="en-US" sz="2000" baseline="-25000" dirty="0" err="1" smtClean="0">
                <a:solidFill>
                  <a:srgbClr val="FF0000"/>
                </a:solidFill>
                <a:latin typeface="Symbol" charset="2"/>
                <a:cs typeface="Symbol" charset="2"/>
              </a:rPr>
              <a:t>μ</a:t>
            </a:r>
            <a:r>
              <a:rPr lang="en-US" sz="2000" dirty="0" smtClean="0">
                <a:solidFill>
                  <a:srgbClr val="FF0000"/>
                </a:solidFill>
              </a:rPr>
              <a:t>):</a:t>
            </a:r>
          </a:p>
          <a:p>
            <a:pPr algn="l"/>
            <a:endParaRPr lang="en-US" sz="2000" dirty="0">
              <a:solidFill>
                <a:srgbClr val="0000FF"/>
              </a:solidFill>
            </a:endParaRPr>
          </a:p>
          <a:p>
            <a:pPr algn="l"/>
            <a:endParaRPr lang="en-US" sz="2000" dirty="0" smtClean="0">
              <a:solidFill>
                <a:srgbClr val="0000FF"/>
              </a:solidFill>
            </a:endParaRPr>
          </a:p>
          <a:p>
            <a:pPr algn="l"/>
            <a:endParaRPr lang="en-US" sz="1200" dirty="0" smtClean="0">
              <a:solidFill>
                <a:srgbClr val="0000FF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>
            <a:off x="7315200" y="1421064"/>
            <a:ext cx="224592" cy="0"/>
          </a:xfrm>
          <a:prstGeom prst="lin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2495" y="3795295"/>
            <a:ext cx="3073400" cy="2921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22495" y="3391567"/>
            <a:ext cx="3225800" cy="304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495" y="2209800"/>
            <a:ext cx="2247900" cy="3175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22495" y="1737895"/>
            <a:ext cx="3225800" cy="30480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457200" y="4572000"/>
            <a:ext cx="842668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Nearly independent measurements:</a:t>
            </a:r>
          </a:p>
          <a:p>
            <a:pPr algn="l"/>
            <a:r>
              <a:rPr lang="en-US" sz="2000" dirty="0" smtClean="0"/>
              <a:t>  - Less than 3% contamination of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in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sample (and of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in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/>
              <a:t> </a:t>
            </a:r>
            <a:r>
              <a:rPr lang="en-US" sz="2000" dirty="0" smtClean="0"/>
              <a:t>sample) </a:t>
            </a:r>
            <a:endParaRPr lang="en-US" sz="2000" dirty="0"/>
          </a:p>
        </p:txBody>
      </p:sp>
      <p:cxnSp>
        <p:nvCxnSpPr>
          <p:cNvPr id="22" name="Straight Connector 21"/>
          <p:cNvCxnSpPr/>
          <p:nvPr/>
        </p:nvCxnSpPr>
        <p:spPr bwMode="auto">
          <a:xfrm>
            <a:off x="4953000" y="5105400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>
            <a:off x="7010400" y="5105400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474379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t="950" b="5575"/>
          <a:stretch/>
        </p:blipFill>
        <p:spPr>
          <a:xfrm>
            <a:off x="351732" y="3252468"/>
            <a:ext cx="4157232" cy="3145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Future Sensitivity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906959"/>
            <a:ext cx="64661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000" dirty="0" smtClean="0"/>
              <a:t>Comment from 2010 DOE S&amp;T Review closeout report:</a:t>
            </a:r>
          </a:p>
          <a:p>
            <a:pPr algn="l"/>
            <a:r>
              <a:rPr lang="en-US" sz="2000" dirty="0"/>
              <a:t>	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15649"/>
            <a:ext cx="6553200" cy="1122751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553"/>
          <a:stretch/>
        </p:blipFill>
        <p:spPr>
          <a:xfrm>
            <a:off x="4572000" y="3248511"/>
            <a:ext cx="4274332" cy="315372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87034" y="2554069"/>
            <a:ext cx="2895600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Assuming additional data have same </a:t>
            </a:r>
            <a:r>
              <a:rPr lang="en-US" sz="18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chemeClr val="accent1"/>
                </a:solidFill>
              </a:rPr>
              <a:t> parameters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7066" y="2554069"/>
            <a:ext cx="3124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dirty="0" smtClean="0">
                <a:solidFill>
                  <a:schemeClr val="accent1"/>
                </a:solidFill>
              </a:rPr>
              <a:t>Assuming additional data have CC </a:t>
            </a:r>
            <a:r>
              <a:rPr lang="en-US" sz="18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chemeClr val="accent1"/>
                </a:solidFill>
              </a:rPr>
              <a:t> parameters</a:t>
            </a:r>
            <a:endParaRPr lang="en-US" sz="1800" dirty="0">
              <a:solidFill>
                <a:schemeClr val="accent1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2304439" y="2938890"/>
            <a:ext cx="224592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15504445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/>
              <a:t>e</a:t>
            </a:r>
            <a:r>
              <a:rPr lang="en-US" dirty="0" smtClean="0"/>
              <a:t> appearance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45</a:t>
            </a:fld>
            <a:endParaRPr lang="en-US"/>
          </a:p>
        </p:txBody>
      </p:sp>
      <p:pic>
        <p:nvPicPr>
          <p:cNvPr id="5" name="Picture 4" descr="nueCont7e20-labe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43000"/>
            <a:ext cx="3276600" cy="4589504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62000" y="17438"/>
            <a:ext cx="41910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sz="1400" dirty="0" smtClean="0">
                <a:latin typeface="Times"/>
                <a:cs typeface="Times"/>
              </a:rPr>
              <a:t>Phys. Rev. (Rapid Comm.) D82, 051102 (2010)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2590800"/>
            <a:ext cx="51816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Strongest limit for all but a small portion of </a:t>
            </a:r>
            <a:r>
              <a:rPr lang="en-US" sz="2000" dirty="0" err="1" smtClean="0">
                <a:latin typeface="Symbol" charset="2"/>
                <a:cs typeface="Symbol" charset="2"/>
              </a:rPr>
              <a:t>d</a:t>
            </a:r>
            <a:r>
              <a:rPr lang="en-US" sz="2000" baseline="-25000" dirty="0" err="1" smtClean="0"/>
              <a:t>CP</a:t>
            </a:r>
            <a:r>
              <a:rPr lang="en-US" sz="2000" dirty="0" smtClean="0"/>
              <a:t> in the case of normal hierarchy. 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/>
              <a:t>Analysis with new </a:t>
            </a:r>
            <a:r>
              <a:rPr lang="en-US" sz="2000" dirty="0">
                <a:latin typeface="Symbol" charset="2"/>
                <a:cs typeface="Symbol" charset="2"/>
              </a:rPr>
              <a:t>n</a:t>
            </a:r>
            <a:r>
              <a:rPr lang="en-US" sz="2000" baseline="-25000" dirty="0"/>
              <a:t>e</a:t>
            </a:r>
            <a:r>
              <a:rPr lang="en-US" sz="2000" dirty="0"/>
              <a:t> event selection and improved analysis techniques underway for 8.2 x 10</a:t>
            </a:r>
            <a:r>
              <a:rPr lang="en-US" sz="2000" baseline="30000" dirty="0"/>
              <a:t>20</a:t>
            </a:r>
            <a:r>
              <a:rPr lang="en-US" sz="2000" dirty="0"/>
              <a:t> POT. </a:t>
            </a:r>
          </a:p>
        </p:txBody>
      </p:sp>
    </p:spTree>
    <p:extLst>
      <p:ext uri="{BB962C8B-B14F-4D97-AF65-F5344CB8AC3E}">
        <p14:creationId xmlns:p14="http://schemas.microsoft.com/office/powerpoint/2010/main" val="1675475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228600"/>
            <a:ext cx="7543800" cy="990600"/>
          </a:xfrm>
        </p:spPr>
        <p:txBody>
          <a:bodyPr/>
          <a:lstStyle/>
          <a:p>
            <a:r>
              <a:rPr lang="en-US" dirty="0" smtClean="0"/>
              <a:t>MINOS: Sterile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dirty="0" smtClean="0"/>
              <a:t> mixing limits from NC events 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46</a:t>
            </a:fld>
            <a:endParaRPr lang="en-US"/>
          </a:p>
        </p:txBody>
      </p:sp>
      <p:pic>
        <p:nvPicPr>
          <p:cNvPr id="5" name="Picture 4" descr="fd_spectrum_NCAllRun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3019080"/>
            <a:ext cx="2971800" cy="2010120"/>
          </a:xfrm>
          <a:prstGeom prst="rect">
            <a:avLst/>
          </a:prstGeom>
        </p:spPr>
      </p:pic>
      <p:pic>
        <p:nvPicPr>
          <p:cNvPr id="6" name="Picture 5" descr="nd_spectrum_NCAllRun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1021326"/>
            <a:ext cx="2971800" cy="2010120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5052922"/>
              </p:ext>
            </p:extLst>
          </p:nvPr>
        </p:nvGraphicFramePr>
        <p:xfrm>
          <a:off x="4038600" y="4114800"/>
          <a:ext cx="4495800" cy="741680"/>
        </p:xfrm>
        <a:graphic>
          <a:graphicData uri="http://schemas.openxmlformats.org/drawingml/2006/table">
            <a:tbl>
              <a:tblPr firstCol="1" bandRow="1" bandCol="1">
                <a:tableStyleId>{69012ECD-51FC-41F1-AA8D-1B2483CD663E}</a:tableStyleId>
              </a:tblPr>
              <a:tblGrid>
                <a:gridCol w="3657600"/>
                <a:gridCol w="8382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Predicted (for std. 3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 flavor </a:t>
                      </a:r>
                      <a:r>
                        <a:rPr lang="en-US" baseline="0" dirty="0" err="1" smtClean="0">
                          <a:solidFill>
                            <a:schemeClr val="bg1"/>
                          </a:solidFill>
                        </a:rPr>
                        <a:t>osc</a:t>
                      </a:r>
                      <a:r>
                        <a:rPr lang="en-US" baseline="0" dirty="0" smtClean="0">
                          <a:solidFill>
                            <a:schemeClr val="bg1"/>
                          </a:solidFill>
                        </a:rPr>
                        <a:t>.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chemeClr val="tx1"/>
                          </a:solidFill>
                        </a:rPr>
                        <a:t>757</a:t>
                      </a:r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Observed at Far Detector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802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Rectangle 8"/>
          <p:cNvSpPr/>
          <p:nvPr/>
        </p:nvSpPr>
        <p:spPr>
          <a:xfrm>
            <a:off x="762000" y="17438"/>
            <a:ext cx="38862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hu-HU" sz="1400" dirty="0" smtClean="0">
                <a:latin typeface="Times"/>
                <a:cs typeface="Times"/>
              </a:rPr>
              <a:t>arXiv:1104.3922 [hep-ex]</a:t>
            </a:r>
            <a:r>
              <a:rPr lang="hu-HU" sz="1400" smtClean="0">
                <a:latin typeface="Times"/>
                <a:cs typeface="Times"/>
              </a:rPr>
              <a:t>, </a:t>
            </a:r>
            <a:r>
              <a:rPr lang="hu-HU" sz="1400" smtClean="0">
                <a:latin typeface="Times"/>
                <a:cs typeface="Times"/>
              </a:rPr>
              <a:t>accepted by </a:t>
            </a:r>
            <a:r>
              <a:rPr lang="hu-HU" sz="1400" dirty="0" smtClean="0">
                <a:latin typeface="Times"/>
                <a:cs typeface="Times"/>
              </a:rPr>
              <a:t>PRL</a:t>
            </a:r>
            <a:endParaRPr lang="en-US" sz="1400" dirty="0">
              <a:latin typeface="Times"/>
              <a:cs typeface="Time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04971" y="5867400"/>
            <a:ext cx="7734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/>
                </a:solidFill>
              </a:rPr>
              <a:t>World’s most stringent limit on sterile neutrino fraction.</a:t>
            </a:r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850" y="5232400"/>
            <a:ext cx="8242300" cy="635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6720887" y="17438"/>
            <a:ext cx="2323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sz="14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ν</a:t>
            </a:r>
            <a:r>
              <a:rPr lang="en-US" sz="1400" baseline="-25000" dirty="0" err="1" smtClean="0">
                <a:solidFill>
                  <a:schemeClr val="accent5">
                    <a:lumMod val="75000"/>
                  </a:schemeClr>
                </a:solidFill>
                <a:latin typeface="Symbol" charset="2"/>
                <a:cs typeface="Symbol" charset="2"/>
              </a:rPr>
              <a:t>μ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dataset:  7.1 x 10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POT</a:t>
            </a:r>
          </a:p>
        </p:txBody>
      </p:sp>
      <p:pic>
        <p:nvPicPr>
          <p:cNvPr id="8" name="Picture 7" descr="theta_24_exclusion_CDHS_CCFR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8530" y="1143000"/>
            <a:ext cx="4117270" cy="267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49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MINOS: What’s Next…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8200" y="1295400"/>
            <a:ext cx="7620000" cy="3785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Arial"/>
                <a:cs typeface="Arial"/>
              </a:rPr>
              <a:t>Updated </a:t>
            </a: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chemeClr val="accent1"/>
                </a:solidFill>
                <a:latin typeface="Arial"/>
                <a:cs typeface="Arial"/>
              </a:rPr>
              <a:t> results soon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chemeClr val="accent1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chemeClr val="accent1"/>
                </a:solidFill>
              </a:rPr>
              <a:t>e</a:t>
            </a:r>
            <a:r>
              <a:rPr lang="en-US" dirty="0" smtClean="0">
                <a:solidFill>
                  <a:schemeClr val="accent1"/>
                </a:solidFill>
              </a:rPr>
              <a:t> appearance </a:t>
            </a:r>
          </a:p>
          <a:p>
            <a:pPr lvl="1" algn="l">
              <a:buClrTx/>
            </a:pPr>
            <a:r>
              <a:rPr lang="en-US" sz="2000" dirty="0" smtClean="0"/>
              <a:t>Improved analysis technique, new event selection</a:t>
            </a:r>
          </a:p>
          <a:p>
            <a:pPr lvl="1" algn="l">
              <a:buClrTx/>
            </a:pPr>
            <a:r>
              <a:rPr lang="en-US" sz="2000" dirty="0" smtClean="0"/>
              <a:t>Analysis of 8.2 x 10</a:t>
            </a:r>
            <a:r>
              <a:rPr lang="en-US" sz="2000" baseline="30000" dirty="0" smtClean="0"/>
              <a:t>20</a:t>
            </a:r>
            <a:r>
              <a:rPr lang="en-US" sz="2000" dirty="0" smtClean="0"/>
              <a:t> POT available in ~1 month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Additional cross section measurements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Updated atmospheric neutrino results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Further symmetry tests and exotic model exclusions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MINOS+</a:t>
            </a:r>
          </a:p>
          <a:p>
            <a:pPr lvl="1" algn="l">
              <a:buClrTx/>
            </a:pPr>
            <a:r>
              <a:rPr lang="en-US" sz="2000" dirty="0" smtClean="0">
                <a:solidFill>
                  <a:srgbClr val="EAEAEA"/>
                </a:solidFill>
              </a:rPr>
              <a:t>Discussed in next talk (M. </a:t>
            </a:r>
            <a:r>
              <a:rPr lang="en-US" sz="2000" dirty="0" err="1" smtClean="0">
                <a:solidFill>
                  <a:srgbClr val="EAEAEA"/>
                </a:solidFill>
              </a:rPr>
              <a:t>Soderberg</a:t>
            </a:r>
            <a:r>
              <a:rPr lang="en-US" sz="2000" dirty="0" smtClean="0">
                <a:solidFill>
                  <a:srgbClr val="EAEAEA"/>
                </a:solidFill>
              </a:rPr>
              <a:t>)</a:t>
            </a:r>
            <a:endParaRPr lang="en-US" sz="2000" dirty="0">
              <a:solidFill>
                <a:srgbClr val="EAEAEA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2487879" y="1443294"/>
            <a:ext cx="224592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0851958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3400" y="1643218"/>
            <a:ext cx="8229599" cy="3108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Renewed interest in nuclear effects and neutrino cross sections by theorists, resulting directly from </a:t>
            </a:r>
            <a:r>
              <a:rPr lang="en-US" sz="2000" dirty="0" err="1" smtClean="0"/>
              <a:t>MiniBooNE</a:t>
            </a:r>
            <a:r>
              <a:rPr lang="en-US" sz="2000" dirty="0" smtClean="0"/>
              <a:t> “QE” measurement</a:t>
            </a:r>
          </a:p>
          <a:p>
            <a:pPr lvl="1" algn="l">
              <a:buClrTx/>
            </a:pPr>
            <a:r>
              <a:rPr lang="en-US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SciBooNE</a:t>
            </a:r>
            <a:r>
              <a:rPr lang="en-US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MINER</a:t>
            </a:r>
            <a:r>
              <a:rPr lang="en-US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</a:t>
            </a:r>
            <a:r>
              <a:rPr lang="en-US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1800" dirty="0" err="1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ArgoNeuT</a:t>
            </a:r>
            <a:r>
              <a:rPr lang="en-US" sz="1800" dirty="0">
                <a:solidFill>
                  <a:schemeClr val="bg1">
                    <a:lumMod val="20000"/>
                    <a:lumOff val="80000"/>
                  </a:schemeClr>
                </a:solidFill>
              </a:rPr>
              <a:t> </a:t>
            </a:r>
            <a:r>
              <a:rPr lang="en-US" sz="1800" dirty="0" smtClean="0">
                <a:solidFill>
                  <a:schemeClr val="bg1">
                    <a:lumMod val="20000"/>
                    <a:lumOff val="80000"/>
                  </a:schemeClr>
                </a:solidFill>
              </a:rPr>
              <a:t>can help!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Differences in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and </a:t>
            </a:r>
            <a:r>
              <a:rPr lang="en-US" sz="2000" dirty="0" smtClean="0">
                <a:latin typeface="Symbol" charset="2"/>
                <a:cs typeface="Symbol" charset="2"/>
              </a:rPr>
              <a:t>n</a:t>
            </a:r>
            <a:r>
              <a:rPr lang="en-US" sz="2000" dirty="0" smtClean="0"/>
              <a:t> not yet clear</a:t>
            </a:r>
          </a:p>
          <a:p>
            <a:pPr lvl="1" algn="l">
              <a:buClrTx/>
            </a:pPr>
            <a:r>
              <a:rPr lang="en-US" sz="1800" dirty="0" smtClean="0">
                <a:solidFill>
                  <a:srgbClr val="B1B1FF"/>
                </a:solidFill>
              </a:rPr>
              <a:t>MINOS summer update (</a:t>
            </a:r>
            <a:r>
              <a:rPr lang="en-US" sz="1800" dirty="0" smtClean="0">
                <a:solidFill>
                  <a:srgbClr val="B1B1FF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B1B1FF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B1B1FF"/>
                </a:solidFill>
              </a:rPr>
              <a:t> </a:t>
            </a:r>
            <a:r>
              <a:rPr lang="en-US" sz="1800" i="1" dirty="0" smtClean="0">
                <a:solidFill>
                  <a:srgbClr val="B1B1FF"/>
                </a:solidFill>
              </a:rPr>
              <a:t>vs.</a:t>
            </a:r>
            <a:r>
              <a:rPr lang="en-US" sz="1800" dirty="0" smtClean="0">
                <a:solidFill>
                  <a:srgbClr val="B1B1FF"/>
                </a:solidFill>
              </a:rPr>
              <a:t> </a:t>
            </a:r>
            <a:r>
              <a:rPr lang="en-US" sz="1800" dirty="0" smtClean="0">
                <a:solidFill>
                  <a:srgbClr val="B1B1FF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B1B1FF"/>
                </a:solidFill>
                <a:latin typeface="Symbol" charset="2"/>
                <a:cs typeface="Symbol" charset="2"/>
              </a:rPr>
              <a:t>m</a:t>
            </a:r>
            <a:r>
              <a:rPr lang="en-US" sz="1800" dirty="0" smtClean="0">
                <a:solidFill>
                  <a:srgbClr val="B1B1FF"/>
                </a:solidFill>
              </a:rPr>
              <a:t> disappearance)</a:t>
            </a:r>
          </a:p>
          <a:p>
            <a:pPr lvl="1" algn="l">
              <a:buClrTx/>
            </a:pPr>
            <a:r>
              <a:rPr lang="en-US" sz="1800" dirty="0" err="1" smtClean="0">
                <a:solidFill>
                  <a:srgbClr val="B1B1FF"/>
                </a:solidFill>
              </a:rPr>
              <a:t>MiniBooNE</a:t>
            </a:r>
            <a:r>
              <a:rPr lang="en-US" sz="1800" dirty="0" smtClean="0">
                <a:solidFill>
                  <a:srgbClr val="B1B1FF"/>
                </a:solidFill>
              </a:rPr>
              <a:t> summer update (</a:t>
            </a:r>
            <a:r>
              <a:rPr lang="en-US" sz="1800" dirty="0" smtClean="0">
                <a:solidFill>
                  <a:srgbClr val="B1B1FF"/>
                </a:solidFill>
                <a:latin typeface="Symbol" charset="2"/>
                <a:cs typeface="Symbol" charset="2"/>
              </a:rPr>
              <a:t>n</a:t>
            </a:r>
            <a:r>
              <a:rPr lang="en-US" sz="1800" baseline="-25000" dirty="0" smtClean="0">
                <a:solidFill>
                  <a:srgbClr val="B1B1FF"/>
                </a:solidFill>
              </a:rPr>
              <a:t>e</a:t>
            </a:r>
            <a:r>
              <a:rPr lang="en-US" sz="1800" dirty="0" smtClean="0">
                <a:solidFill>
                  <a:srgbClr val="B1B1FF"/>
                </a:solidFill>
              </a:rPr>
              <a:t> appearance)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err="1" smtClean="0"/>
              <a:t>MINER</a:t>
            </a:r>
            <a:r>
              <a:rPr lang="en-US" sz="2000" dirty="0" err="1" smtClean="0">
                <a:latin typeface="Symbol" charset="2"/>
                <a:cs typeface="Symbol" charset="2"/>
              </a:rPr>
              <a:t>n</a:t>
            </a:r>
            <a:r>
              <a:rPr lang="en-US" sz="2000" dirty="0" err="1" smtClean="0"/>
              <a:t>A</a:t>
            </a:r>
            <a:r>
              <a:rPr lang="en-US" sz="2000" dirty="0" smtClean="0"/>
              <a:t> and </a:t>
            </a:r>
            <a:r>
              <a:rPr lang="en-US" sz="2000" dirty="0" err="1" smtClean="0"/>
              <a:t>ArgoNeuT</a:t>
            </a:r>
            <a:endParaRPr lang="en-US" sz="2000" dirty="0" smtClean="0"/>
          </a:p>
          <a:p>
            <a:pPr lvl="1" algn="l">
              <a:buClrTx/>
            </a:pPr>
            <a:r>
              <a:rPr lang="en-US" sz="1800" dirty="0" smtClean="0">
                <a:solidFill>
                  <a:srgbClr val="B1B1FF"/>
                </a:solidFill>
              </a:rPr>
              <a:t>Great advances in reconstruction software and analysis tools</a:t>
            </a:r>
          </a:p>
          <a:p>
            <a:pPr lvl="1" algn="l">
              <a:buClrTx/>
            </a:pPr>
            <a:r>
              <a:rPr lang="en-US" sz="1800" dirty="0" smtClean="0">
                <a:solidFill>
                  <a:srgbClr val="B1B1FF"/>
                </a:solidFill>
              </a:rPr>
              <a:t>Preliminary QE analysis from </a:t>
            </a:r>
            <a:r>
              <a:rPr lang="en-US" sz="1800" dirty="0" err="1" smtClean="0">
                <a:solidFill>
                  <a:srgbClr val="B1B1FF"/>
                </a:solidFill>
              </a:rPr>
              <a:t>MINER</a:t>
            </a:r>
            <a:r>
              <a:rPr lang="en-US" sz="1800" dirty="0" err="1" smtClean="0">
                <a:solidFill>
                  <a:srgbClr val="B1B1FF"/>
                </a:solidFill>
                <a:latin typeface="Symbol" charset="2"/>
                <a:cs typeface="Symbol" charset="2"/>
              </a:rPr>
              <a:t>n</a:t>
            </a:r>
            <a:r>
              <a:rPr lang="en-US" sz="1800" dirty="0" err="1" smtClean="0">
                <a:solidFill>
                  <a:srgbClr val="B1B1FF"/>
                </a:solidFill>
              </a:rPr>
              <a:t>A</a:t>
            </a:r>
            <a:r>
              <a:rPr lang="en-US" sz="1800" dirty="0" smtClean="0">
                <a:solidFill>
                  <a:srgbClr val="B1B1FF"/>
                </a:solidFill>
              </a:rPr>
              <a:t>, many others in progress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1066800"/>
            <a:ext cx="8763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en-US" dirty="0">
                <a:solidFill>
                  <a:srgbClr val="FCAB40"/>
                </a:solidFill>
              </a:rPr>
              <a:t>Many new results from </a:t>
            </a:r>
            <a:r>
              <a:rPr lang="en-US" dirty="0" smtClean="0">
                <a:solidFill>
                  <a:srgbClr val="FCAB40"/>
                </a:solidFill>
              </a:rPr>
              <a:t>the </a:t>
            </a:r>
            <a:r>
              <a:rPr lang="en-US" dirty="0" err="1" smtClean="0">
                <a:solidFill>
                  <a:srgbClr val="FCAB40"/>
                </a:solidFill>
              </a:rPr>
              <a:t>Fermilab</a:t>
            </a:r>
            <a:r>
              <a:rPr lang="en-US" dirty="0" smtClean="0">
                <a:solidFill>
                  <a:srgbClr val="FCAB40"/>
                </a:solidFill>
              </a:rPr>
              <a:t> </a:t>
            </a:r>
            <a:r>
              <a:rPr lang="en-US" dirty="0">
                <a:solidFill>
                  <a:srgbClr val="FCAB40"/>
                </a:solidFill>
              </a:rPr>
              <a:t>neutrino program this year</a:t>
            </a:r>
          </a:p>
        </p:txBody>
      </p:sp>
      <p:cxnSp>
        <p:nvCxnSpPr>
          <p:cNvPr id="9" name="Straight Connector 8"/>
          <p:cNvCxnSpPr/>
          <p:nvPr/>
        </p:nvCxnSpPr>
        <p:spPr bwMode="auto">
          <a:xfrm>
            <a:off x="3260122" y="2763684"/>
            <a:ext cx="168878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221729" y="3124200"/>
            <a:ext cx="197871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4018114" y="3439242"/>
            <a:ext cx="172886" cy="0"/>
          </a:xfrm>
          <a:prstGeom prst="line">
            <a:avLst/>
          </a:prstGeom>
          <a:noFill/>
          <a:ln w="19050" cap="flat" cmpd="sng" algn="ctr">
            <a:solidFill>
              <a:schemeClr val="bg1">
                <a:lumMod val="20000"/>
                <a:lumOff val="8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Rectangle 12"/>
          <p:cNvSpPr/>
          <p:nvPr/>
        </p:nvSpPr>
        <p:spPr>
          <a:xfrm>
            <a:off x="990600" y="5029200"/>
            <a:ext cx="6781800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FCAB40"/>
                </a:solidFill>
              </a:rPr>
              <a:t>Many new puzzles in neutrino physics! </a:t>
            </a:r>
          </a:p>
          <a:p>
            <a:pPr algn="ctr"/>
            <a:r>
              <a:rPr lang="en-US" dirty="0" err="1" smtClean="0">
                <a:solidFill>
                  <a:srgbClr val="FCAB40"/>
                </a:solidFill>
              </a:rPr>
              <a:t>Fermilab</a:t>
            </a:r>
            <a:r>
              <a:rPr lang="en-US" dirty="0" smtClean="0">
                <a:solidFill>
                  <a:srgbClr val="FCAB40"/>
                </a:solidFill>
              </a:rPr>
              <a:t> experiments will continue to play a strong role in the global neutrino program.</a:t>
            </a:r>
          </a:p>
        </p:txBody>
      </p:sp>
    </p:spTree>
    <p:extLst>
      <p:ext uri="{BB962C8B-B14F-4D97-AF65-F5344CB8AC3E}">
        <p14:creationId xmlns:p14="http://schemas.microsoft.com/office/powerpoint/2010/main" val="2184752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Extra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1556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MiniBooNE</a:t>
            </a:r>
            <a:endParaRPr lang="en-US" dirty="0">
              <a:latin typeface="Arial" charset="0"/>
            </a:endParaRPr>
          </a:p>
        </p:txBody>
      </p:sp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Fermilab Institutional Review, June 6-9, 2011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704BA-1BB7-834D-8F96-407FFD36DF36}" type="slidenum">
              <a:rPr lang="en-US" sz="1200">
                <a:solidFill>
                  <a:srgbClr val="FFFFFF"/>
                </a:solidFill>
              </a:rPr>
              <a:pPr eaLnBrk="1" hangingPunct="1"/>
              <a:t>5</a:t>
            </a:fld>
            <a:endParaRPr lang="en-US" sz="1200">
              <a:solidFill>
                <a:srgbClr val="FFFFFF"/>
              </a:solidFill>
            </a:endParaRPr>
          </a:p>
        </p:txBody>
      </p:sp>
      <p:pic>
        <p:nvPicPr>
          <p:cNvPr id="8" name="Picture 5" descr="collab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735013"/>
            <a:ext cx="3421063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342900" y="1143000"/>
            <a:ext cx="8265604" cy="4601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 typeface="Arial" charset="0"/>
              <a:buChar char="•"/>
            </a:pPr>
            <a:endParaRPr lang="en-US" dirty="0"/>
          </a:p>
          <a:p>
            <a:pPr algn="l"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dirty="0"/>
              <a:t> 54 collaborators  (anti-</a:t>
            </a:r>
            <a:r>
              <a:rPr lang="en-US" dirty="0">
                <a:latin typeface="Symbol" charset="0"/>
                <a:cs typeface="Symbol" charset="0"/>
              </a:rPr>
              <a:t>n</a:t>
            </a:r>
            <a:r>
              <a:rPr lang="en-US" dirty="0">
                <a:ea typeface="Symbol" charset="0"/>
                <a:cs typeface="Symbol" charset="0"/>
              </a:rPr>
              <a:t> run) 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15 institutions, 2 countries</a:t>
            </a:r>
          </a:p>
          <a:p>
            <a:pPr algn="l" eaLnBrk="1" hangingPunct="1">
              <a:spcBef>
                <a:spcPct val="0"/>
              </a:spcBef>
              <a:buClrTx/>
            </a:pPr>
            <a:endParaRPr lang="en-US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 typeface="Arial" charset="0"/>
              <a:buChar char="•"/>
            </a:pPr>
            <a:r>
              <a:rPr lang="en-US" dirty="0">
                <a:ea typeface="Symbol" charset="0"/>
                <a:cs typeface="Symbol" charset="0"/>
              </a:rPr>
              <a:t> 11 FNAL personnel – </a:t>
            </a:r>
            <a:r>
              <a:rPr lang="en-US" dirty="0">
                <a:solidFill>
                  <a:srgbClr val="FCAB40"/>
                </a:solidFill>
                <a:ea typeface="Symbol" charset="0"/>
                <a:cs typeface="Symbol" charset="0"/>
              </a:rPr>
              <a:t>~3 FTEs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S. Brice </a:t>
            </a:r>
            <a:r>
              <a:rPr lang="en-US" sz="1800" dirty="0">
                <a:ea typeface="Symbol" charset="0"/>
                <a:cs typeface="Symbol" charset="0"/>
              </a:rPr>
              <a:t>(co-spokesperson </a:t>
            </a:r>
            <a:r>
              <a:rPr lang="en-US" sz="1800" dirty="0">
                <a:latin typeface="Symbol" charset="0"/>
                <a:cs typeface="Symbol" charset="0"/>
              </a:rPr>
              <a:t>n</a:t>
            </a:r>
            <a:r>
              <a:rPr lang="en-US" sz="1800" dirty="0">
                <a:ea typeface="Symbol" charset="0"/>
                <a:cs typeface="Symbol" charset="0"/>
              </a:rPr>
              <a:t> run)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C. Polly </a:t>
            </a:r>
            <a:r>
              <a:rPr lang="en-US" sz="1800" dirty="0">
                <a:ea typeface="Symbol" charset="0"/>
                <a:cs typeface="Symbol" charset="0"/>
              </a:rPr>
              <a:t>(analysis co-coordinator)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S. Zeller </a:t>
            </a:r>
            <a:r>
              <a:rPr lang="en-US" sz="1800" dirty="0">
                <a:ea typeface="Symbol" charset="0"/>
                <a:cs typeface="Symbol" charset="0"/>
              </a:rPr>
              <a:t>(analysis co-coordinator)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R. </a:t>
            </a:r>
            <a:r>
              <a:rPr lang="en-US" dirty="0" err="1">
                <a:ea typeface="Symbol" charset="0"/>
                <a:cs typeface="Symbol" charset="0"/>
              </a:rPr>
              <a:t>Stefanski</a:t>
            </a: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sz="1800" dirty="0">
                <a:ea typeface="Symbol" charset="0"/>
                <a:cs typeface="Symbol" charset="0"/>
              </a:rPr>
              <a:t>(timing analysis, retired)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T. </a:t>
            </a:r>
            <a:r>
              <a:rPr lang="en-US" dirty="0" err="1">
                <a:ea typeface="Symbol" charset="0"/>
                <a:cs typeface="Symbol" charset="0"/>
              </a:rPr>
              <a:t>Kobilarcik</a:t>
            </a: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sz="1800" dirty="0">
                <a:ea typeface="Symbol" charset="0"/>
                <a:cs typeface="Symbol" charset="0"/>
              </a:rPr>
              <a:t>(operations meeting </a:t>
            </a:r>
            <a:r>
              <a:rPr lang="en-US" sz="1800" dirty="0" smtClean="0">
                <a:ea typeface="Symbol" charset="0"/>
                <a:cs typeface="Symbol" charset="0"/>
              </a:rPr>
              <a:t>coordinator, BNB expert)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D. </a:t>
            </a:r>
            <a:r>
              <a:rPr lang="en-US" dirty="0" err="1">
                <a:ea typeface="Symbol" charset="0"/>
                <a:cs typeface="Symbol" charset="0"/>
              </a:rPr>
              <a:t>Perevalov</a:t>
            </a: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sz="1800" dirty="0">
                <a:ea typeface="Symbol" charset="0"/>
                <a:cs typeface="Symbol" charset="0"/>
              </a:rPr>
              <a:t>(RA, AEM presentations)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B. Brown, R. Ford, F. Garcia, B. Marsh, C. Moore </a:t>
            </a:r>
            <a:r>
              <a:rPr lang="en-US" sz="1800" dirty="0">
                <a:ea typeface="Symbol" charset="0"/>
                <a:cs typeface="Symbol" charset="0"/>
              </a:rPr>
              <a:t>(shifts)</a:t>
            </a:r>
            <a:r>
              <a:rPr lang="en-US" dirty="0">
                <a:ea typeface="Symbol" charset="0"/>
                <a:cs typeface="Symbol" charset="0"/>
              </a:rPr>
              <a:t>  </a:t>
            </a:r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4052112" y="322742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411556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Anti-neutrino Results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50</a:t>
            </a:fld>
            <a:endParaRPr lang="en-US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2375" y="1447800"/>
            <a:ext cx="3437625" cy="44196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07002" y="4395578"/>
            <a:ext cx="3511296" cy="197953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0050" y="1143001"/>
            <a:ext cx="3505200" cy="3137032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92449262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MINOS: Another handle on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>
                <a:cs typeface="Symbol" charset="2"/>
              </a:rPr>
              <a:t> oscillations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51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 bwMode="auto">
          <a:xfrm>
            <a:off x="6049208" y="638460"/>
            <a:ext cx="27539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pic>
        <p:nvPicPr>
          <p:cNvPr id="8" name="Picture 7" descr="predictions_AllRuns_data_cc_preli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95400"/>
            <a:ext cx="4141908" cy="3337560"/>
          </a:xfrm>
          <a:prstGeom prst="rect">
            <a:avLst/>
          </a:prstGeom>
        </p:spPr>
      </p:pic>
      <p:pic>
        <p:nvPicPr>
          <p:cNvPr id="9" name="Picture 8" descr="fhc_contours_all_FC_prelim_lo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292" y="1295400"/>
            <a:ext cx="4141908" cy="3337560"/>
          </a:xfrm>
          <a:prstGeom prst="rect">
            <a:avLst/>
          </a:prstGeom>
        </p:spPr>
      </p:pic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3043030"/>
              </p:ext>
            </p:extLst>
          </p:nvPr>
        </p:nvGraphicFramePr>
        <p:xfrm>
          <a:off x="457200" y="5506720"/>
          <a:ext cx="3962400" cy="741680"/>
        </p:xfrm>
        <a:graphic>
          <a:graphicData uri="http://schemas.openxmlformats.org/drawingml/2006/table">
            <a:tbl>
              <a:tblPr firstCol="1" bandRow="1" bandCol="1">
                <a:tableStyleId>{69012ECD-51FC-41F1-AA8D-1B2483CD663E}</a:tableStyleId>
              </a:tblPr>
              <a:tblGrid>
                <a:gridCol w="3048000"/>
                <a:gridCol w="91440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Predicted (no </a:t>
                      </a:r>
                      <a:r>
                        <a:rPr lang="en-US" dirty="0" err="1" smtClean="0">
                          <a:solidFill>
                            <a:schemeClr val="bg1"/>
                          </a:solidFill>
                        </a:rPr>
                        <a:t>osc</a:t>
                      </a:r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.)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solidFill>
                            <a:srgbClr val="EAEAEA"/>
                          </a:solidFill>
                        </a:rPr>
                        <a:t>150</a:t>
                      </a:r>
                      <a:endParaRPr lang="en-US" dirty="0">
                        <a:solidFill>
                          <a:srgbClr val="EAEAEA"/>
                        </a:solidFill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>
                          <a:solidFill>
                            <a:schemeClr val="bg1"/>
                          </a:solidFill>
                        </a:rPr>
                        <a:t>Observed at Far Detector</a:t>
                      </a:r>
                      <a:endParaRPr lang="en-US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130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990600" y="4800600"/>
            <a:ext cx="43795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dirty="0" smtClean="0"/>
              <a:t>Anti-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selected from </a:t>
            </a:r>
            <a:r>
              <a:rPr lang="en-US" dirty="0" smtClean="0"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 beam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919756" y="17438"/>
            <a:ext cx="21108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dataset:  7.1 x 10</a:t>
            </a:r>
            <a:r>
              <a:rPr lang="en-US" sz="1400" baseline="30000" dirty="0" smtClean="0">
                <a:solidFill>
                  <a:schemeClr val="accent5">
                    <a:lumMod val="75000"/>
                  </a:schemeClr>
                </a:solidFill>
              </a:rPr>
              <a:t>20</a:t>
            </a:r>
            <a:r>
              <a:rPr lang="en-US" sz="1400" dirty="0" smtClean="0">
                <a:solidFill>
                  <a:schemeClr val="accent5">
                    <a:lumMod val="75000"/>
                  </a:schemeClr>
                </a:solidFill>
              </a:rPr>
              <a:t> POT</a:t>
            </a:r>
          </a:p>
        </p:txBody>
      </p:sp>
    </p:spTree>
    <p:extLst>
      <p:ext uri="{BB962C8B-B14F-4D97-AF65-F5344CB8AC3E}">
        <p14:creationId xmlns:p14="http://schemas.microsoft.com/office/powerpoint/2010/main" val="96634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MINER</a:t>
            </a:r>
            <a:r>
              <a:rPr lang="en-US" dirty="0" err="1" smtClean="0">
                <a:latin typeface="Symbol" charset="0"/>
                <a:cs typeface="Symbol" charset="0"/>
              </a:rPr>
              <a:t>n</a:t>
            </a:r>
            <a:r>
              <a:rPr lang="en-US" dirty="0" err="1" smtClean="0">
                <a:latin typeface="Arial" charset="0"/>
              </a:rPr>
              <a:t>A</a:t>
            </a:r>
            <a:r>
              <a:rPr lang="en-US" dirty="0" smtClean="0">
                <a:latin typeface="Arial" charset="0"/>
              </a:rPr>
              <a:t> </a:t>
            </a:r>
            <a:r>
              <a:rPr lang="en-US" dirty="0" err="1" smtClean="0">
                <a:latin typeface="Arial" charset="0"/>
              </a:rPr>
              <a:t>Testbeam</a:t>
            </a:r>
            <a:r>
              <a:rPr lang="en-US" dirty="0" smtClean="0">
                <a:latin typeface="Arial" charset="0"/>
              </a:rPr>
              <a:t> Activities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81000" y="997565"/>
            <a:ext cx="4419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FNAL M-Test beam:</a:t>
            </a:r>
          </a:p>
          <a:p>
            <a:pPr lvl="1" algn="l">
              <a:buClrTx/>
            </a:pPr>
            <a:r>
              <a:rPr lang="en-US" sz="2000" dirty="0" smtClean="0"/>
              <a:t>p, </a:t>
            </a:r>
            <a:r>
              <a:rPr lang="en-US" sz="2000" dirty="0" smtClean="0">
                <a:latin typeface="Symbol" charset="2"/>
                <a:cs typeface="Symbol" charset="2"/>
              </a:rPr>
              <a:t>p</a:t>
            </a:r>
            <a:r>
              <a:rPr lang="en-US" sz="2000" dirty="0" smtClean="0"/>
              <a:t>, K, 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/>
              <a:t> (0.4-1.2 </a:t>
            </a:r>
            <a:r>
              <a:rPr lang="en-US" sz="2000" dirty="0" err="1" smtClean="0"/>
              <a:t>GeV</a:t>
            </a:r>
            <a:r>
              <a:rPr lang="en-US" sz="2000" dirty="0" smtClean="0"/>
              <a:t>) sent to 40-plane </a:t>
            </a:r>
            <a:r>
              <a:rPr lang="en-US" sz="2000" dirty="0" err="1" smtClean="0">
                <a:sym typeface="Wingdings"/>
              </a:rPr>
              <a:t>MINER</a:t>
            </a:r>
            <a:r>
              <a:rPr lang="en-US" sz="2000" dirty="0" err="1" smtClean="0">
                <a:latin typeface="Symbol" charset="2"/>
                <a:cs typeface="Symbol" charset="2"/>
                <a:sym typeface="Wingdings"/>
              </a:rPr>
              <a:t>n</a:t>
            </a:r>
            <a:r>
              <a:rPr lang="en-US" sz="2000" dirty="0" err="1" smtClean="0">
                <a:sym typeface="Wingdings"/>
              </a:rPr>
              <a:t>A</a:t>
            </a:r>
            <a:r>
              <a:rPr lang="en-US" sz="2000" dirty="0" smtClean="0">
                <a:sym typeface="Wingdings"/>
              </a:rPr>
              <a:t> replica </a:t>
            </a:r>
          </a:p>
          <a:p>
            <a:pPr lvl="1" algn="l">
              <a:buClrTx/>
            </a:pPr>
            <a:r>
              <a:rPr lang="en-US" sz="1800" dirty="0" smtClean="0">
                <a:sym typeface="Wingdings"/>
              </a:rPr>
              <a:t>June/July, 2010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>
                <a:sym typeface="Wingdings"/>
              </a:rPr>
              <a:t>Two configurations to study tracker, ECAL, HCAL performance</a:t>
            </a:r>
          </a:p>
          <a:p>
            <a:pPr algn="l"/>
            <a:endParaRPr lang="en-US" sz="2000" dirty="0" smtClean="0">
              <a:sym typeface="Wingdings"/>
            </a:endParaRPr>
          </a:p>
        </p:txBody>
      </p:sp>
      <p:pic>
        <p:nvPicPr>
          <p:cNvPr id="6" name="Picture 5" descr="test_beam_tof_mass.tif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140" y="3203705"/>
            <a:ext cx="4255242" cy="3193791"/>
          </a:xfrm>
          <a:prstGeom prst="rect">
            <a:avLst/>
          </a:prstGeom>
        </p:spPr>
      </p:pic>
      <p:pic>
        <p:nvPicPr>
          <p:cNvPr id="7" name="Picture 6" descr="test_beam_mass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200400"/>
            <a:ext cx="3653636" cy="32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67400" y="947820"/>
            <a:ext cx="28994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/>
              <a:t>Beam data,107k accepted events</a:t>
            </a:r>
            <a:endParaRPr lang="en-US" sz="1400" dirty="0"/>
          </a:p>
        </p:txBody>
      </p:sp>
      <p:pic>
        <p:nvPicPr>
          <p:cNvPr id="9" name="Picture 14" descr="Pion-MeV-183-3-572-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681" y="1217684"/>
            <a:ext cx="3697401" cy="1830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16"/>
          <p:cNvSpPr txBox="1">
            <a:spLocks noChangeArrowheads="1"/>
          </p:cNvSpPr>
          <p:nvPr/>
        </p:nvSpPr>
        <p:spPr bwMode="auto">
          <a:xfrm>
            <a:off x="6776200" y="1176420"/>
            <a:ext cx="1531188" cy="701731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1pPr>
            <a:lvl2pPr marL="37931725" indent="-37474525"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2pPr>
            <a:lvl3pPr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3pPr>
            <a:lvl4pPr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4pPr>
            <a:lvl5pPr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erpetua" pitchFamily="18" charset="0"/>
                <a:ea typeface="ＭＳ Ｐゴシック" pitchFamily="34" charset="-128"/>
              </a:defRPr>
            </a:lvl9pPr>
          </a:lstStyle>
          <a:p>
            <a:pPr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chemeClr val="accent6"/>
                </a:solidFill>
                <a:latin typeface="Symbol" pitchFamily="18" charset="2"/>
                <a:cs typeface="+mn-cs"/>
              </a:rPr>
              <a:t>p</a:t>
            </a:r>
            <a:r>
              <a:rPr lang="en-US" sz="1800" baseline="30000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-</a:t>
            </a:r>
            <a:r>
              <a:rPr lang="en-US" sz="1800" dirty="0" smtClean="0">
                <a:solidFill>
                  <a:schemeClr val="accent6"/>
                </a:solidFill>
                <a:latin typeface="Symbol" charset="2"/>
                <a:cs typeface="Symbol" charset="2"/>
              </a:rPr>
              <a:t> </a:t>
            </a:r>
            <a:r>
              <a:rPr lang="en-US" sz="1800" dirty="0" smtClean="0">
                <a:solidFill>
                  <a:schemeClr val="accent6"/>
                </a:solidFill>
                <a:cs typeface="+mn-cs"/>
              </a:rPr>
              <a:t>candidate</a:t>
            </a:r>
          </a:p>
          <a:p>
            <a:pPr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chemeClr val="accent6"/>
                </a:solidFill>
                <a:cs typeface="+mn-cs"/>
              </a:rPr>
              <a:t>p = 709 MeV/c</a:t>
            </a:r>
          </a:p>
        </p:txBody>
      </p:sp>
    </p:spTree>
    <p:extLst>
      <p:ext uri="{BB962C8B-B14F-4D97-AF65-F5344CB8AC3E}">
        <p14:creationId xmlns:p14="http://schemas.microsoft.com/office/powerpoint/2010/main" val="3056617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" charset="0"/>
              </a:rPr>
              <a:t>MINER</a:t>
            </a:r>
            <a:r>
              <a:rPr lang="en-US" dirty="0" err="1">
                <a:latin typeface="Symbol" charset="0"/>
                <a:cs typeface="Symbol" charset="0"/>
              </a:rPr>
              <a:t>n</a:t>
            </a:r>
            <a:r>
              <a:rPr lang="en-US" dirty="0" err="1">
                <a:latin typeface="Arial" charset="0"/>
              </a:rPr>
              <a:t>A</a:t>
            </a:r>
            <a:r>
              <a:rPr lang="en-US" dirty="0">
                <a:latin typeface="Arial" charset="0"/>
              </a:rPr>
              <a:t> </a:t>
            </a:r>
            <a:r>
              <a:rPr lang="en-US" dirty="0" smtClean="0">
                <a:latin typeface="Arial" charset="0"/>
              </a:rPr>
              <a:t>CCQE in Special Runs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53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839" t="4602" r="10503"/>
          <a:stretch/>
        </p:blipFill>
        <p:spPr>
          <a:xfrm>
            <a:off x="510780" y="1201098"/>
            <a:ext cx="3961998" cy="27844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3277" t="4602" r="10669"/>
          <a:stretch/>
        </p:blipFill>
        <p:spPr>
          <a:xfrm>
            <a:off x="4555606" y="1201098"/>
            <a:ext cx="3934387" cy="27844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19200" y="4038600"/>
            <a:ext cx="2579402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CC candidates</a:t>
            </a:r>
          </a:p>
          <a:p>
            <a:pPr algn="ctr"/>
            <a:r>
              <a:rPr lang="en-US" dirty="0" smtClean="0"/>
              <a:t>(before recoil cut)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180706" y="4038600"/>
            <a:ext cx="2733591" cy="9048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CCQE candidates</a:t>
            </a:r>
          </a:p>
          <a:p>
            <a:pPr algn="ctr"/>
            <a:r>
              <a:rPr lang="en-US" dirty="0" smtClean="0"/>
              <a:t>(after recoil cut)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552535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: </a:t>
            </a:r>
            <a:r>
              <a:rPr lang="en-US" dirty="0" err="1" smtClean="0"/>
              <a:t>Calorimetry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54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792" r="8483"/>
          <a:stretch/>
        </p:blipFill>
        <p:spPr>
          <a:xfrm>
            <a:off x="457200" y="3200400"/>
            <a:ext cx="5146415" cy="2971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667000" y="3352800"/>
            <a:ext cx="2191475" cy="56630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Track length = 25 cm</a:t>
            </a:r>
          </a:p>
          <a:p>
            <a:pPr algn="l"/>
            <a:r>
              <a:rPr lang="en-US" sz="1400" b="1" dirty="0" smtClean="0">
                <a:solidFill>
                  <a:srgbClr val="000000"/>
                </a:solidFill>
                <a:latin typeface="Times"/>
                <a:cs typeface="Times"/>
              </a:rPr>
              <a:t>Kinetic energy = 194 MeV</a:t>
            </a:r>
            <a:endParaRPr lang="en-US" sz="1400" b="1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1054100"/>
            <a:ext cx="4124514" cy="32893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359714" y="1371600"/>
            <a:ext cx="2133918" cy="1341906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342900" indent="-342900" algn="l">
              <a:buClr>
                <a:srgbClr val="33CC00"/>
              </a:buClr>
              <a:buSzPct val="125000"/>
              <a:buFont typeface="Arial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Times"/>
                <a:cs typeface="Times"/>
              </a:rPr>
              <a:t>Muon</a:t>
            </a: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 hypothesis MC</a:t>
            </a:r>
          </a:p>
          <a:p>
            <a:pPr marL="342900" indent="-342900" algn="l">
              <a:buClr>
                <a:srgbClr val="FF33FF"/>
              </a:buClr>
              <a:buSzPct val="125000"/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Pion hypothesis MC</a:t>
            </a:r>
          </a:p>
          <a:p>
            <a:pPr marL="342900" indent="-342900" algn="l">
              <a:buClr>
                <a:srgbClr val="33FFFF"/>
              </a:buClr>
              <a:buSzPct val="125000"/>
              <a:buFont typeface="Arial"/>
              <a:buChar char="•"/>
            </a:pPr>
            <a:r>
              <a:rPr lang="en-US" sz="1400" dirty="0" err="1" smtClean="0">
                <a:solidFill>
                  <a:srgbClr val="000000"/>
                </a:solidFill>
                <a:latin typeface="Times"/>
                <a:cs typeface="Times"/>
              </a:rPr>
              <a:t>Kaon</a:t>
            </a: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 hypothesis MC</a:t>
            </a:r>
          </a:p>
          <a:p>
            <a:pPr marL="342900" indent="-342900" algn="l">
              <a:buClr>
                <a:srgbClr val="FF0000"/>
              </a:buClr>
              <a:buSzPct val="125000"/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Proton hypothesis MC</a:t>
            </a:r>
          </a:p>
          <a:p>
            <a:pPr marL="342900" indent="-342900" algn="l">
              <a:buClrTx/>
              <a:buSzPct val="50000"/>
              <a:buFont typeface="Lucida Grande"/>
              <a:buChar char="▼"/>
            </a:pPr>
            <a:r>
              <a:rPr lang="en-US" sz="1400" dirty="0" smtClean="0">
                <a:solidFill>
                  <a:srgbClr val="000000"/>
                </a:solidFill>
                <a:latin typeface="Times"/>
                <a:cs typeface="Times"/>
              </a:rPr>
              <a:t>Data</a:t>
            </a:r>
            <a:endParaRPr lang="en-US" sz="1400" dirty="0">
              <a:solidFill>
                <a:srgbClr val="000000"/>
              </a:solidFill>
              <a:latin typeface="Times"/>
              <a:cs typeface="Times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514600" y="3962400"/>
            <a:ext cx="2438400" cy="1524000"/>
          </a:xfrm>
          <a:prstGeom prst="straightConnector1">
            <a:avLst/>
          </a:prstGeom>
          <a:noFill/>
          <a:ln w="19050" cap="flat" cmpd="sng" algn="ctr">
            <a:solidFill>
              <a:srgbClr val="000000"/>
            </a:solidFill>
            <a:prstDash val="dash"/>
            <a:round/>
            <a:headEnd type="none" w="med" len="med"/>
            <a:tailEnd type="stealth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327033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0" y="5949865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l"/>
            <a:r>
              <a:rPr lang="en-US" dirty="0" smtClean="0">
                <a:solidFill>
                  <a:srgbClr val="000000"/>
                </a:solidFill>
              </a:rPr>
              <a:t>          Beam view                                        Top view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ArgoNeuT</a:t>
            </a:r>
            <a:r>
              <a:rPr lang="en-US" dirty="0" smtClean="0"/>
              <a:t> Neutrino Data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55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5677"/>
            <a:ext cx="9144000" cy="31962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0" y="2477118"/>
            <a:ext cx="9144000" cy="461665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Vertex position, neutrino candidates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1066800"/>
            <a:ext cx="8686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Combination of software and eye-scan to identify neutrino candidates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sz="2000" dirty="0" smtClean="0"/>
              <a:t>Identify 3D tracks and match to corresponding MINOS information, allowing full </a:t>
            </a:r>
            <a:r>
              <a:rPr lang="en-US" sz="2000" dirty="0" err="1" smtClean="0"/>
              <a:t>muon</a:t>
            </a:r>
            <a:r>
              <a:rPr lang="en-US" sz="2000" dirty="0" smtClean="0"/>
              <a:t> reconstruction (available soon)</a:t>
            </a:r>
          </a:p>
          <a:p>
            <a:pPr marL="342900" indent="-342900" algn="l">
              <a:buClrTx/>
              <a:buFont typeface="Arial"/>
              <a:buChar char="•"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266291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Resources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56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33400" y="1600200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>
              <a:buClrTx/>
            </a:pPr>
            <a:r>
              <a:rPr lang="en-US" dirty="0" smtClean="0">
                <a:solidFill>
                  <a:schemeClr val="accent1"/>
                </a:solidFill>
              </a:rPr>
              <a:t>None of the physics results shown today would have been possible without the efforts of CD: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Framework for reconstruction and analysis code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Database implementation/migration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GRID submissions for simulations</a:t>
            </a:r>
          </a:p>
          <a:p>
            <a:pPr marL="800100" lvl="1" indent="-342900" algn="l">
              <a:buClrTx/>
              <a:buFont typeface="Arial"/>
              <a:buChar char="•"/>
            </a:pPr>
            <a:r>
              <a:rPr lang="en-US" sz="2000" dirty="0" smtClean="0"/>
              <a:t>Many others…</a:t>
            </a:r>
          </a:p>
        </p:txBody>
      </p:sp>
    </p:spTree>
    <p:extLst>
      <p:ext uri="{BB962C8B-B14F-4D97-AF65-F5344CB8AC3E}">
        <p14:creationId xmlns:p14="http://schemas.microsoft.com/office/powerpoint/2010/main" val="25246749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90600"/>
          </a:xfrm>
        </p:spPr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Physics Goals and Recent Publications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09600" y="1528394"/>
            <a:ext cx="8382000" cy="4598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  <a:latin typeface="Times"/>
                <a:cs typeface="Times"/>
              </a:rPr>
              <a:t>e</a:t>
            </a:r>
            <a:r>
              <a:rPr lang="en-US" dirty="0" smtClean="0">
                <a:solidFill>
                  <a:srgbClr val="FCAB40"/>
                </a:solidFill>
              </a:rPr>
              <a:t> and </a:t>
            </a:r>
            <a:r>
              <a:rPr lang="en-US" dirty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>
                <a:solidFill>
                  <a:srgbClr val="FCAB40"/>
                </a:solidFill>
                <a:latin typeface="Times"/>
                <a:cs typeface="Times"/>
              </a:rPr>
              <a:t>e</a:t>
            </a:r>
            <a:r>
              <a:rPr lang="en-US" dirty="0" smtClean="0">
                <a:solidFill>
                  <a:srgbClr val="FCAB40"/>
                </a:solidFill>
              </a:rPr>
              <a:t> appearance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“Event Excess in the </a:t>
            </a:r>
            <a:r>
              <a:rPr lang="en-US" sz="1600" dirty="0" err="1" smtClean="0"/>
              <a:t>MiniBooNE</a:t>
            </a:r>
            <a:r>
              <a:rPr lang="en-US" sz="1600" dirty="0" smtClean="0"/>
              <a:t> Search for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      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/>
              <a:t>e</a:t>
            </a:r>
            <a:r>
              <a:rPr lang="en-US" sz="1600" dirty="0" smtClean="0"/>
              <a:t> Oscillations,” Phys. Rev. </a:t>
            </a:r>
            <a:r>
              <a:rPr lang="en-US" sz="1600" dirty="0" err="1" smtClean="0"/>
              <a:t>Lett</a:t>
            </a:r>
            <a:r>
              <a:rPr lang="en-US" sz="1600" dirty="0" smtClean="0"/>
              <a:t>. 105,181801 (2010)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  <a:latin typeface="Arial"/>
                <a:cs typeface="Arial"/>
              </a:rPr>
              <a:t> and 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  <a:latin typeface="Arial"/>
                <a:cs typeface="Arial"/>
              </a:rPr>
              <a:t> disappearance</a:t>
            </a:r>
            <a:endParaRPr lang="en-US" sz="1600" dirty="0">
              <a:solidFill>
                <a:srgbClr val="FCAB40"/>
              </a:solidFill>
            </a:endParaRP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 </a:t>
            </a:r>
            <a:r>
              <a:rPr lang="en-US" dirty="0" smtClean="0">
                <a:solidFill>
                  <a:srgbClr val="FCAB40"/>
                </a:solidFill>
                <a:latin typeface="Arial"/>
                <a:cs typeface="Arial"/>
              </a:rPr>
              <a:t>and </a:t>
            </a:r>
            <a:r>
              <a:rPr lang="en-US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 n</a:t>
            </a:r>
            <a:r>
              <a:rPr lang="en-US" baseline="-25000" dirty="0" smtClean="0">
                <a:solidFill>
                  <a:srgbClr val="FCAB40"/>
                </a:solidFill>
                <a:latin typeface="Symbol" charset="2"/>
                <a:cs typeface="Symbol" charset="2"/>
              </a:rPr>
              <a:t>m</a:t>
            </a:r>
            <a:r>
              <a:rPr lang="en-US" dirty="0" smtClean="0">
                <a:solidFill>
                  <a:srgbClr val="FCAB40"/>
                </a:solidFill>
              </a:rPr>
              <a:t> cross section measurements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“Measurement of neutrino-induced </a:t>
            </a:r>
            <a:r>
              <a:rPr lang="en-US" sz="1600" dirty="0"/>
              <a:t>c</a:t>
            </a:r>
            <a:r>
              <a:rPr lang="en-US" sz="1600" dirty="0" smtClean="0"/>
              <a:t>harged-current </a:t>
            </a:r>
            <a:r>
              <a:rPr lang="en-US" sz="1600" dirty="0"/>
              <a:t>c</a:t>
            </a:r>
            <a:r>
              <a:rPr lang="en-US" sz="1600" dirty="0" smtClean="0"/>
              <a:t>harged </a:t>
            </a:r>
            <a:r>
              <a:rPr lang="en-US" sz="1600" dirty="0"/>
              <a:t>p</a:t>
            </a:r>
            <a:r>
              <a:rPr lang="en-US" sz="1600" dirty="0" smtClean="0"/>
              <a:t>ion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r>
              <a:rPr lang="en-US" sz="1600" dirty="0"/>
              <a:t>c</a:t>
            </a:r>
            <a:r>
              <a:rPr lang="en-US" sz="1600" dirty="0" smtClean="0"/>
              <a:t>ross </a:t>
            </a:r>
            <a:r>
              <a:rPr lang="en-US" sz="1600" dirty="0"/>
              <a:t>s</a:t>
            </a:r>
            <a:r>
              <a:rPr lang="en-US" sz="1600" dirty="0" smtClean="0"/>
              <a:t>ections on mineral </a:t>
            </a:r>
            <a:r>
              <a:rPr lang="en-US" sz="1600" dirty="0"/>
              <a:t>o</a:t>
            </a:r>
            <a:r>
              <a:rPr lang="en-US" sz="1600" dirty="0" smtClean="0"/>
              <a:t>il at E</a:t>
            </a:r>
            <a:r>
              <a:rPr lang="en-US" sz="1600" baseline="-250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/>
              <a:t> ~1 </a:t>
            </a:r>
            <a:r>
              <a:rPr lang="en-US" sz="1600" dirty="0" err="1" smtClean="0"/>
              <a:t>GeV</a:t>
            </a:r>
            <a:r>
              <a:rPr lang="en-US" sz="1600" dirty="0" smtClean="0"/>
              <a:t>,” Phys. Rev. D83, 052007 (2011)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“Measurement of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-induced </a:t>
            </a:r>
            <a:r>
              <a:rPr lang="en-US" sz="1600" dirty="0"/>
              <a:t>c</a:t>
            </a:r>
            <a:r>
              <a:rPr lang="en-US" sz="1600" dirty="0" smtClean="0"/>
              <a:t>harged-current neutral </a:t>
            </a:r>
            <a:r>
              <a:rPr lang="en-US" sz="1600" dirty="0"/>
              <a:t>p</a:t>
            </a:r>
            <a:r>
              <a:rPr lang="en-US" sz="1600" dirty="0" smtClean="0"/>
              <a:t>ion </a:t>
            </a:r>
            <a:r>
              <a:rPr lang="en-US" sz="1600" dirty="0"/>
              <a:t>p</a:t>
            </a:r>
            <a:r>
              <a:rPr lang="en-US" sz="1600" dirty="0" smtClean="0"/>
              <a:t>roduction </a:t>
            </a:r>
            <a:r>
              <a:rPr lang="en-US" sz="1600" dirty="0"/>
              <a:t>c</a:t>
            </a:r>
            <a:r>
              <a:rPr lang="en-US" sz="1600" dirty="0" smtClean="0"/>
              <a:t>ross </a:t>
            </a:r>
            <a:r>
              <a:rPr lang="en-US" sz="1600" dirty="0"/>
              <a:t>s</a:t>
            </a:r>
            <a:r>
              <a:rPr lang="en-US" sz="1600" dirty="0" smtClean="0"/>
              <a:t>ections on mineral </a:t>
            </a:r>
            <a:r>
              <a:rPr lang="en-US" sz="1600" dirty="0"/>
              <a:t>o</a:t>
            </a:r>
            <a:r>
              <a:rPr lang="en-US" sz="1600" dirty="0" smtClean="0"/>
              <a:t>il at E</a:t>
            </a:r>
            <a:r>
              <a:rPr lang="en-US" sz="1600" baseline="-250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/>
              <a:t> from 0.5-2.0 </a:t>
            </a:r>
            <a:r>
              <a:rPr lang="en-US" sz="1600" dirty="0" err="1" smtClean="0"/>
              <a:t>GeV</a:t>
            </a:r>
            <a:r>
              <a:rPr lang="en-US" sz="1600" dirty="0" smtClean="0"/>
              <a:t>,” Phys. Rev. D83, 052009 (2011)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“Measurement of the neutrino </a:t>
            </a:r>
            <a:r>
              <a:rPr lang="en-US" sz="1600" dirty="0"/>
              <a:t>n</a:t>
            </a:r>
            <a:r>
              <a:rPr lang="en-US" sz="1600" dirty="0" smtClean="0"/>
              <a:t>eutral-</a:t>
            </a:r>
            <a:r>
              <a:rPr lang="en-US" sz="1600" dirty="0"/>
              <a:t>c</a:t>
            </a:r>
            <a:r>
              <a:rPr lang="en-US" sz="1600" dirty="0" smtClean="0"/>
              <a:t>urrent </a:t>
            </a:r>
            <a:r>
              <a:rPr lang="en-US" sz="1600" dirty="0"/>
              <a:t>e</a:t>
            </a:r>
            <a:r>
              <a:rPr lang="en-US" sz="1600" dirty="0" smtClean="0"/>
              <a:t>lastic </a:t>
            </a:r>
            <a:r>
              <a:rPr lang="en-US" sz="1600" dirty="0"/>
              <a:t>d</a:t>
            </a:r>
            <a:r>
              <a:rPr lang="en-US" sz="1600" dirty="0" smtClean="0"/>
              <a:t>ifferential </a:t>
            </a:r>
            <a:r>
              <a:rPr lang="en-US" sz="1600" dirty="0"/>
              <a:t>c</a:t>
            </a:r>
            <a:r>
              <a:rPr lang="en-US" sz="1600" dirty="0" smtClean="0"/>
              <a:t>ross section,” Phys. Rev. D82, 092005 (2010)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“First measurement of the </a:t>
            </a:r>
            <a:r>
              <a:rPr lang="en-US" sz="1600" dirty="0" err="1" smtClean="0"/>
              <a:t>muon</a:t>
            </a:r>
            <a:r>
              <a:rPr lang="en-US" sz="1600" dirty="0" smtClean="0"/>
              <a:t> neutrino charged current </a:t>
            </a:r>
            <a:r>
              <a:rPr lang="en-US" sz="1600" dirty="0" err="1" smtClean="0"/>
              <a:t>quasielastic</a:t>
            </a:r>
            <a:r>
              <a:rPr lang="en-US" sz="1600" dirty="0" smtClean="0"/>
              <a:t> double differential cross section,” Phys. Rev. D81, 092005 (2010)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 smtClean="0"/>
              <a:t>“Measurement of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 and 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baseline="-250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/>
              <a:t>-induced neutral current single </a:t>
            </a:r>
            <a:r>
              <a:rPr lang="en-US" sz="1600" dirty="0" smtClean="0">
                <a:latin typeface="Symbol" charset="2"/>
                <a:cs typeface="Symbol" charset="2"/>
              </a:rPr>
              <a:t>p</a:t>
            </a:r>
            <a:r>
              <a:rPr lang="en-US" sz="1600" baseline="30000" dirty="0" smtClean="0"/>
              <a:t>0</a:t>
            </a:r>
            <a:r>
              <a:rPr lang="en-US" sz="1600" dirty="0" smtClean="0"/>
              <a:t> production cross sections on mineral oil at E</a:t>
            </a:r>
            <a:r>
              <a:rPr lang="en-US" sz="1600" dirty="0" smtClean="0">
                <a:latin typeface="Symbol" charset="2"/>
                <a:cs typeface="Symbol" charset="2"/>
              </a:rPr>
              <a:t>n</a:t>
            </a:r>
            <a:r>
              <a:rPr lang="en-US" sz="1600" dirty="0" smtClean="0"/>
              <a:t> ~1 </a:t>
            </a:r>
            <a:r>
              <a:rPr lang="en-US" sz="1600" dirty="0" err="1" smtClean="0"/>
              <a:t>GeV</a:t>
            </a:r>
            <a:r>
              <a:rPr lang="en-US" sz="1600" dirty="0" smtClean="0"/>
              <a:t>,” Phys. Rev. D81, 013005 (2010)</a:t>
            </a:r>
          </a:p>
        </p:txBody>
      </p:sp>
      <p:cxnSp>
        <p:nvCxnSpPr>
          <p:cNvPr id="9" name="Straight Arrow Connector 8"/>
          <p:cNvCxnSpPr/>
          <p:nvPr/>
        </p:nvCxnSpPr>
        <p:spPr bwMode="auto">
          <a:xfrm>
            <a:off x="5631930" y="2135705"/>
            <a:ext cx="304800" cy="0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>
            <a:off x="1955800" y="1680794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5390630" y="2046805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974830" y="2046805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1981200" y="2645994"/>
            <a:ext cx="228600" cy="0"/>
          </a:xfrm>
          <a:prstGeom prst="line">
            <a:avLst/>
          </a:prstGeom>
          <a:noFill/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Rectangle 15"/>
          <p:cNvSpPr/>
          <p:nvPr/>
        </p:nvSpPr>
        <p:spPr>
          <a:xfrm>
            <a:off x="457200" y="1066800"/>
            <a:ext cx="6477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1" hangingPunct="1">
              <a:spcBef>
                <a:spcPct val="0"/>
              </a:spcBef>
              <a:buClrTx/>
            </a:pPr>
            <a:r>
              <a:rPr lang="en-US" dirty="0"/>
              <a:t> 20 publications (8 in 2010-2011)</a:t>
            </a: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2033250" y="3084918"/>
            <a:ext cx="228600" cy="0"/>
          </a:xfrm>
          <a:prstGeom prst="line">
            <a:avLst/>
          </a:prstGeom>
          <a:noFill/>
          <a:ln w="19050" cap="flat" cmpd="sng" algn="ctr">
            <a:solidFill>
              <a:srgbClr val="FCAB4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3657600" y="5600700"/>
            <a:ext cx="1524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4080280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09600" y="1240167"/>
            <a:ext cx="8001000" cy="2874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>
              <a:buClrTx/>
            </a:pPr>
            <a:r>
              <a:rPr lang="en-US" dirty="0" smtClean="0"/>
              <a:t>Additional measurements:</a:t>
            </a:r>
            <a:endParaRPr lang="en-US" dirty="0"/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>
                <a:solidFill>
                  <a:schemeClr val="accent1"/>
                </a:solidFill>
              </a:rPr>
              <a:t>Neutrino flux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/>
              <a:t>“Measurement of the neutrino component of an anti-neutrino beam observed by a non-magnetized detector,” arXiv:1102.1964, submitted to Phys. Rev. D</a:t>
            </a:r>
          </a:p>
          <a:p>
            <a:pPr marL="342900" indent="-342900" algn="l">
              <a:buClrTx/>
              <a:buFont typeface="Arial"/>
              <a:buChar char="•"/>
            </a:pPr>
            <a:r>
              <a:rPr lang="en-US" dirty="0">
                <a:solidFill>
                  <a:srgbClr val="FCAB40"/>
                </a:solidFill>
              </a:rPr>
              <a:t>Supernova search</a:t>
            </a:r>
          </a:p>
          <a:p>
            <a:pPr marL="742950" lvl="1" indent="-285750" algn="l">
              <a:buClrTx/>
              <a:buFont typeface="Arial"/>
              <a:buChar char="•"/>
            </a:pPr>
            <a:r>
              <a:rPr lang="en-US" sz="1600" dirty="0"/>
              <a:t>“Search for core-collapse supernovae using the </a:t>
            </a:r>
            <a:r>
              <a:rPr lang="en-US" sz="1600" dirty="0" err="1"/>
              <a:t>MiniBooNE</a:t>
            </a:r>
            <a:r>
              <a:rPr lang="en-US" sz="1600" dirty="0"/>
              <a:t> neutrino detector,” Phys. Rev. D81, 032001 (2010)</a:t>
            </a:r>
          </a:p>
          <a:p>
            <a:pPr marL="342900" indent="-342900" algn="l">
              <a:buClrTx/>
              <a:buFont typeface="Arial"/>
              <a:buChar char="•"/>
            </a:pPr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90600"/>
          </a:xfrm>
        </p:spPr>
        <p:txBody>
          <a:bodyPr/>
          <a:lstStyle/>
          <a:p>
            <a:r>
              <a:rPr lang="en-US" dirty="0" err="1" smtClean="0"/>
              <a:t>MiniBooNE</a:t>
            </a:r>
            <a:r>
              <a:rPr lang="en-US" dirty="0" smtClean="0"/>
              <a:t> Physics Goals and Recent Publications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5370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latin typeface="Arial" charset="0"/>
              </a:rPr>
              <a:t>SciBooNE</a:t>
            </a:r>
            <a:endParaRPr lang="en-US" dirty="0">
              <a:latin typeface="Arial" charset="0"/>
            </a:endParaRPr>
          </a:p>
        </p:txBody>
      </p:sp>
      <p:sp>
        <p:nvSpPr>
          <p:cNvPr id="16386" name="Footer Placeholder 3"/>
          <p:cNvSpPr>
            <a:spLocks noGrp="1"/>
          </p:cNvSpPr>
          <p:nvPr>
            <p:ph type="ftr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200">
                <a:solidFill>
                  <a:srgbClr val="FFFFFF"/>
                </a:solidFill>
              </a:rPr>
              <a:t>Fermilab Institutional Review, June 6-9, 2011</a:t>
            </a:r>
          </a:p>
        </p:txBody>
      </p:sp>
      <p:sp>
        <p:nvSpPr>
          <p:cNvPr id="16387" name="Slide Number Placeholder 4"/>
          <p:cNvSpPr>
            <a:spLocks noGrp="1"/>
          </p:cNvSpPr>
          <p:nvPr>
            <p:ph type="sldNum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FF00"/>
              </a:buClr>
              <a:buSzPct val="80000"/>
              <a:buFont typeface="Wingdings" charset="0"/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E2704BA-1BB7-834D-8F96-407FFD36DF36}" type="slidenum">
              <a:rPr lang="en-US" sz="1200">
                <a:solidFill>
                  <a:srgbClr val="FFFFFF"/>
                </a:solidFill>
              </a:rPr>
              <a:pPr eaLnBrk="1" hangingPunct="1"/>
              <a:t>8</a:t>
            </a:fld>
            <a:endParaRPr lang="en-US" sz="1200">
              <a:solidFill>
                <a:srgbClr val="FFFFFF"/>
              </a:solidFill>
            </a:endParaRPr>
          </a:p>
        </p:txBody>
      </p:sp>
      <p:sp>
        <p:nvSpPr>
          <p:cNvPr id="9" name="TextBox 15"/>
          <p:cNvSpPr txBox="1">
            <a:spLocks noChangeArrowheads="1"/>
          </p:cNvSpPr>
          <p:nvPr/>
        </p:nvSpPr>
        <p:spPr bwMode="auto">
          <a:xfrm>
            <a:off x="342900" y="1143000"/>
            <a:ext cx="4326826" cy="533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2000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spcBef>
                <a:spcPct val="0"/>
              </a:spcBef>
              <a:buClrTx/>
              <a:buFont typeface="Arial" charset="0"/>
              <a:buChar char="•"/>
            </a:pPr>
            <a:endParaRPr lang="en-US" dirty="0"/>
          </a:p>
          <a:p>
            <a:pPr algn="l" eaLnBrk="1" hangingPunct="1">
              <a:spcBef>
                <a:spcPct val="0"/>
              </a:spcBef>
              <a:buClrTx/>
              <a:buFont typeface="Arial" charset="0"/>
              <a:buChar char="•"/>
            </a:pPr>
            <a:r>
              <a:rPr lang="en-US" dirty="0"/>
              <a:t> </a:t>
            </a:r>
            <a:r>
              <a:rPr lang="en-US" dirty="0" smtClean="0"/>
              <a:t>63 collaborators</a:t>
            </a:r>
            <a:r>
              <a:rPr lang="en-US" dirty="0" smtClean="0">
                <a:ea typeface="Symbol" charset="0"/>
                <a:cs typeface="Symbol" charset="0"/>
              </a:rPr>
              <a:t> 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 smtClean="0">
                <a:ea typeface="Symbol" charset="0"/>
                <a:cs typeface="Symbol" charset="0"/>
              </a:rPr>
              <a:t>  18 institutions, 5 countries</a:t>
            </a:r>
          </a:p>
          <a:p>
            <a:pPr algn="l" eaLnBrk="1" hangingPunct="1">
              <a:spcBef>
                <a:spcPct val="0"/>
              </a:spcBef>
              <a:buClrTx/>
            </a:pPr>
            <a:endParaRPr lang="en-US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spcAft>
                <a:spcPts val="600"/>
              </a:spcAft>
              <a:buClrTx/>
              <a:buFont typeface="Arial" charset="0"/>
              <a:buChar char="•"/>
            </a:pP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dirty="0" smtClean="0">
                <a:ea typeface="Symbol" charset="0"/>
                <a:cs typeface="Symbol" charset="0"/>
              </a:rPr>
              <a:t>9 FNAL </a:t>
            </a:r>
            <a:r>
              <a:rPr lang="en-US" dirty="0">
                <a:ea typeface="Symbol" charset="0"/>
                <a:cs typeface="Symbol" charset="0"/>
              </a:rPr>
              <a:t>personnel – </a:t>
            </a:r>
            <a:r>
              <a:rPr lang="en-US" dirty="0" smtClean="0">
                <a:solidFill>
                  <a:srgbClr val="FCAB40"/>
                </a:solidFill>
                <a:ea typeface="Symbol" charset="0"/>
                <a:cs typeface="Symbol" charset="0"/>
              </a:rPr>
              <a:t>&lt;1 FTE</a:t>
            </a:r>
            <a:endParaRPr lang="en-US" dirty="0">
              <a:solidFill>
                <a:srgbClr val="FCAB40"/>
              </a:solidFill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S. Brice 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</a:t>
            </a:r>
            <a:r>
              <a:rPr lang="en-US" dirty="0" smtClean="0">
                <a:ea typeface="Symbol" charset="0"/>
                <a:cs typeface="Symbol" charset="0"/>
              </a:rPr>
              <a:t>B. Brown 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</a:t>
            </a:r>
            <a:r>
              <a:rPr lang="en-US" dirty="0" smtClean="0">
                <a:ea typeface="Symbol" charset="0"/>
                <a:cs typeface="Symbol" charset="0"/>
              </a:rPr>
              <a:t>D. Finley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dirty="0" smtClean="0">
                <a:ea typeface="Symbol" charset="0"/>
                <a:cs typeface="Symbol" charset="0"/>
              </a:rPr>
              <a:t>    - </a:t>
            </a:r>
            <a:r>
              <a:rPr lang="en-US" dirty="0">
                <a:ea typeface="Symbol" charset="0"/>
                <a:cs typeface="Symbol" charset="0"/>
              </a:rPr>
              <a:t>T. </a:t>
            </a:r>
            <a:r>
              <a:rPr lang="en-US" dirty="0" err="1" smtClean="0">
                <a:ea typeface="Symbol" charset="0"/>
                <a:cs typeface="Symbol" charset="0"/>
              </a:rPr>
              <a:t>Kobilarcik</a:t>
            </a:r>
            <a:endParaRPr lang="en-US" sz="1800" dirty="0" smtClean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 smtClean="0">
                <a:ea typeface="Symbol" charset="0"/>
                <a:cs typeface="Symbol" charset="0"/>
              </a:rPr>
              <a:t>     </a:t>
            </a:r>
            <a:r>
              <a:rPr lang="en-US" dirty="0">
                <a:ea typeface="Symbol" charset="0"/>
                <a:cs typeface="Symbol" charset="0"/>
              </a:rPr>
              <a:t>- </a:t>
            </a:r>
            <a:r>
              <a:rPr lang="en-US" dirty="0" smtClean="0">
                <a:ea typeface="Symbol" charset="0"/>
                <a:cs typeface="Symbol" charset="0"/>
              </a:rPr>
              <a:t>A. Russell 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 smtClean="0">
                <a:ea typeface="Symbol" charset="0"/>
                <a:cs typeface="Symbol" charset="0"/>
              </a:rPr>
              <a:t>     </a:t>
            </a:r>
            <a:r>
              <a:rPr lang="en-US" dirty="0">
                <a:ea typeface="Symbol" charset="0"/>
                <a:cs typeface="Symbol" charset="0"/>
              </a:rPr>
              <a:t>- R. </a:t>
            </a:r>
            <a:r>
              <a:rPr lang="en-US" dirty="0" err="1">
                <a:ea typeface="Symbol" charset="0"/>
                <a:cs typeface="Symbol" charset="0"/>
              </a:rPr>
              <a:t>Stefanski</a:t>
            </a: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sz="1800" dirty="0" smtClean="0">
                <a:ea typeface="Symbol" charset="0"/>
                <a:cs typeface="Symbol" charset="0"/>
              </a:rPr>
              <a:t>(retired</a:t>
            </a:r>
            <a:r>
              <a:rPr lang="en-US" sz="1800" dirty="0">
                <a:ea typeface="Symbol" charset="0"/>
                <a:cs typeface="Symbol" charset="0"/>
              </a:rPr>
              <a:t>)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 smtClean="0">
                <a:ea typeface="Symbol" charset="0"/>
                <a:cs typeface="Symbol" charset="0"/>
              </a:rPr>
              <a:t>     - </a:t>
            </a:r>
            <a:r>
              <a:rPr lang="en-US" dirty="0">
                <a:ea typeface="Symbol" charset="0"/>
                <a:cs typeface="Symbol" charset="0"/>
              </a:rPr>
              <a:t>R</a:t>
            </a:r>
            <a:r>
              <a:rPr lang="en-US" dirty="0" smtClean="0">
                <a:ea typeface="Symbol" charset="0"/>
                <a:cs typeface="Symbol" charset="0"/>
              </a:rPr>
              <a:t>. </a:t>
            </a:r>
            <a:r>
              <a:rPr lang="en-US" dirty="0" err="1" smtClean="0">
                <a:ea typeface="Symbol" charset="0"/>
                <a:cs typeface="Symbol" charset="0"/>
              </a:rPr>
              <a:t>Tesarek</a:t>
            </a:r>
            <a:r>
              <a:rPr lang="en-US" dirty="0" smtClean="0">
                <a:ea typeface="Symbol" charset="0"/>
                <a:cs typeface="Symbol" charset="0"/>
              </a:rPr>
              <a:t> </a:t>
            </a:r>
            <a:r>
              <a:rPr lang="en-US" sz="1800" dirty="0" smtClean="0">
                <a:ea typeface="Symbol" charset="0"/>
                <a:cs typeface="Symbol" charset="0"/>
              </a:rPr>
              <a:t>(project manager)</a:t>
            </a:r>
            <a:endParaRPr lang="en-US" sz="1800" dirty="0">
              <a:ea typeface="Symbol" charset="0"/>
              <a:cs typeface="Symbol" charset="0"/>
            </a:endParaRP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    - </a:t>
            </a:r>
            <a:r>
              <a:rPr lang="en-US" dirty="0" smtClean="0">
                <a:ea typeface="Symbol" charset="0"/>
                <a:cs typeface="Symbol" charset="0"/>
              </a:rPr>
              <a:t>H. White  </a:t>
            </a:r>
          </a:p>
          <a:p>
            <a:pPr algn="l" eaLnBrk="1" hangingPunct="1">
              <a:spcBef>
                <a:spcPct val="0"/>
              </a:spcBef>
              <a:buClrTx/>
            </a:pPr>
            <a:r>
              <a:rPr lang="en-US" dirty="0">
                <a:ea typeface="Symbol" charset="0"/>
                <a:cs typeface="Symbol" charset="0"/>
              </a:rPr>
              <a:t> </a:t>
            </a:r>
            <a:r>
              <a:rPr lang="en-US" dirty="0" smtClean="0">
                <a:ea typeface="Symbol" charset="0"/>
                <a:cs typeface="Symbol" charset="0"/>
              </a:rPr>
              <a:t>    - S. Zeller </a:t>
            </a:r>
            <a:endParaRPr lang="en-US" sz="1800" dirty="0">
              <a:ea typeface="Symbol" charset="0"/>
              <a:cs typeface="Symbo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6800" y="609600"/>
            <a:ext cx="4123487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6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34400" cy="990600"/>
          </a:xfrm>
        </p:spPr>
        <p:txBody>
          <a:bodyPr/>
          <a:lstStyle/>
          <a:p>
            <a:r>
              <a:rPr lang="en-US" dirty="0" err="1" smtClean="0"/>
              <a:t>SciBooNE’s</a:t>
            </a:r>
            <a:r>
              <a:rPr lang="en-US" dirty="0" smtClean="0"/>
              <a:t> World Tour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Fermilab Institutional Review, June 6-9, 2011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>
              <a:defRPr/>
            </a:pPr>
            <a:fld id="{EE1E2C45-205A-CF41-892A-2DFEB15017B3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09600" y="1447800"/>
            <a:ext cx="82296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eaLnBrk="1" hangingPunct="1">
              <a:spcBef>
                <a:spcPct val="0"/>
              </a:spcBef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Originally part of the K2K experiment at KEK in Japan (</a:t>
            </a:r>
            <a:r>
              <a:rPr lang="en-US" dirty="0" err="1" smtClean="0">
                <a:solidFill>
                  <a:srgbClr val="FCAB40"/>
                </a:solidFill>
              </a:rPr>
              <a:t>SciBar</a:t>
            </a:r>
            <a:r>
              <a:rPr lang="en-US" dirty="0" smtClean="0">
                <a:solidFill>
                  <a:srgbClr val="FCAB40"/>
                </a:solidFill>
              </a:rPr>
              <a:t> &amp; EC)</a:t>
            </a:r>
          </a:p>
          <a:p>
            <a:pPr marL="342900" indent="-342900" algn="l" eaLnBrk="1" hangingPunct="1">
              <a:spcBef>
                <a:spcPct val="0"/>
              </a:spcBef>
              <a:buClrTx/>
              <a:buFont typeface="Arial"/>
              <a:buChar char="•"/>
            </a:pPr>
            <a:endParaRPr lang="en-US" dirty="0" smtClean="0"/>
          </a:p>
          <a:p>
            <a:pPr marL="342900" indent="-342900" algn="l" eaLnBrk="1" hangingPunct="1">
              <a:spcBef>
                <a:spcPct val="0"/>
              </a:spcBef>
              <a:buClrTx/>
              <a:buFont typeface="Arial"/>
              <a:buChar char="•"/>
            </a:pPr>
            <a:r>
              <a:rPr lang="en-US" dirty="0" err="1" smtClean="0">
                <a:solidFill>
                  <a:srgbClr val="FCAB40"/>
                </a:solidFill>
              </a:rPr>
              <a:t>SciBar</a:t>
            </a:r>
            <a:r>
              <a:rPr lang="en-US" dirty="0" smtClean="0">
                <a:solidFill>
                  <a:srgbClr val="FCAB40"/>
                </a:solidFill>
              </a:rPr>
              <a:t> &amp; EC shipped to </a:t>
            </a:r>
            <a:r>
              <a:rPr lang="en-US" dirty="0" err="1" smtClean="0">
                <a:solidFill>
                  <a:srgbClr val="FCAB40"/>
                </a:solidFill>
              </a:rPr>
              <a:t>Fermilab</a:t>
            </a:r>
            <a:r>
              <a:rPr lang="en-US" dirty="0">
                <a:solidFill>
                  <a:srgbClr val="FCAB40"/>
                </a:solidFill>
              </a:rPr>
              <a:t> </a:t>
            </a:r>
            <a:r>
              <a:rPr lang="en-US" dirty="0" smtClean="0">
                <a:solidFill>
                  <a:srgbClr val="FCAB40"/>
                </a:solidFill>
              </a:rPr>
              <a:t>for </a:t>
            </a:r>
            <a:r>
              <a:rPr lang="en-US" dirty="0" err="1" smtClean="0">
                <a:solidFill>
                  <a:srgbClr val="FCAB40"/>
                </a:solidFill>
              </a:rPr>
              <a:t>SciBooNE</a:t>
            </a:r>
            <a:r>
              <a:rPr lang="en-US" dirty="0" smtClean="0">
                <a:solidFill>
                  <a:srgbClr val="FCAB40"/>
                </a:solidFill>
              </a:rPr>
              <a:t> project </a:t>
            </a:r>
          </a:p>
          <a:p>
            <a:pPr marL="800100" lvl="1" indent="-342900" algn="l">
              <a:spcBef>
                <a:spcPct val="0"/>
              </a:spcBef>
              <a:buClrTx/>
              <a:buFont typeface="Arial"/>
              <a:buChar char="•"/>
            </a:pPr>
            <a:r>
              <a:rPr lang="en-US" sz="2000" dirty="0"/>
              <a:t>MRD parts recycled from E-605, </a:t>
            </a:r>
            <a:r>
              <a:rPr lang="en-US" sz="2000" dirty="0" err="1"/>
              <a:t>NuTeV</a:t>
            </a:r>
            <a:r>
              <a:rPr lang="en-US" sz="2000" dirty="0"/>
              <a:t>, </a:t>
            </a:r>
            <a:r>
              <a:rPr lang="en-US" sz="2000" dirty="0" err="1" smtClean="0"/>
              <a:t>KTeV</a:t>
            </a:r>
            <a:endParaRPr lang="en-US" sz="2000" dirty="0" smtClean="0"/>
          </a:p>
          <a:p>
            <a:pPr marL="800100" lvl="1" indent="-342900" algn="l">
              <a:spcBef>
                <a:spcPct val="0"/>
              </a:spcBef>
              <a:buClrTx/>
              <a:buFont typeface="Arial"/>
              <a:buChar char="•"/>
            </a:pPr>
            <a:r>
              <a:rPr lang="en-US" sz="2000" dirty="0" smtClean="0"/>
              <a:t>Collaboration was awarded DOE Pollution Prevention Star     (P2 Star) award for reusing existing materials</a:t>
            </a:r>
          </a:p>
          <a:p>
            <a:pPr marL="800100" lvl="1" indent="-342900" algn="l">
              <a:spcBef>
                <a:spcPct val="0"/>
              </a:spcBef>
              <a:buClrTx/>
              <a:buFont typeface="Arial"/>
              <a:buChar char="•"/>
            </a:pPr>
            <a:r>
              <a:rPr lang="en-US" sz="2000" dirty="0" err="1" smtClean="0"/>
              <a:t>Fermilab</a:t>
            </a:r>
            <a:r>
              <a:rPr lang="en-US" sz="2000" dirty="0" smtClean="0"/>
              <a:t> was awarded DOE Pollution Prevention Environmental Stewardship Accomplishment award</a:t>
            </a:r>
          </a:p>
          <a:p>
            <a:pPr algn="l" eaLnBrk="1" hangingPunct="1">
              <a:spcBef>
                <a:spcPct val="0"/>
              </a:spcBef>
              <a:buClrTx/>
            </a:pPr>
            <a:endParaRPr lang="en-US" dirty="0"/>
          </a:p>
          <a:p>
            <a:pPr marL="342900" indent="-342900" algn="l" eaLnBrk="1" hangingPunct="1">
              <a:spcBef>
                <a:spcPct val="0"/>
              </a:spcBef>
              <a:buClrTx/>
              <a:buFont typeface="Arial"/>
              <a:buChar char="•"/>
            </a:pPr>
            <a:r>
              <a:rPr lang="en-US" dirty="0" smtClean="0">
                <a:solidFill>
                  <a:srgbClr val="FCAB40"/>
                </a:solidFill>
              </a:rPr>
              <a:t>Now on its way to Mexico to become part of the Global </a:t>
            </a:r>
            <a:r>
              <a:rPr lang="en-US" dirty="0" err="1" smtClean="0">
                <a:solidFill>
                  <a:srgbClr val="FCAB40"/>
                </a:solidFill>
              </a:rPr>
              <a:t>Muon</a:t>
            </a:r>
            <a:r>
              <a:rPr lang="en-US" dirty="0" smtClean="0">
                <a:solidFill>
                  <a:srgbClr val="FCAB40"/>
                </a:solidFill>
              </a:rPr>
              <a:t> Detector Network at Sierra </a:t>
            </a:r>
            <a:r>
              <a:rPr lang="en-US" dirty="0" err="1" smtClean="0">
                <a:solidFill>
                  <a:srgbClr val="FCAB40"/>
                </a:solidFill>
              </a:rPr>
              <a:t>Negra</a:t>
            </a:r>
            <a:r>
              <a:rPr lang="en-US" dirty="0" smtClean="0">
                <a:solidFill>
                  <a:srgbClr val="FCAB40"/>
                </a:solidFill>
              </a:rPr>
              <a:t>!</a:t>
            </a:r>
            <a:endParaRPr lang="en-US" dirty="0">
              <a:solidFill>
                <a:srgbClr val="FCAB4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39873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Factory">
  <a:themeElements>
    <a:clrScheme name="Factory 1">
      <a:dk1>
        <a:srgbClr val="000054"/>
      </a:dk1>
      <a:lt1>
        <a:srgbClr val="EAEAEA"/>
      </a:lt1>
      <a:dk2>
        <a:srgbClr val="00007A"/>
      </a:dk2>
      <a:lt2>
        <a:srgbClr val="EBD189"/>
      </a:lt2>
      <a:accent1>
        <a:srgbClr val="FCAB40"/>
      </a:accent1>
      <a:accent2>
        <a:srgbClr val="555BAD"/>
      </a:accent2>
      <a:accent3>
        <a:srgbClr val="AAAABE"/>
      </a:accent3>
      <a:accent4>
        <a:srgbClr val="C8C8C8"/>
      </a:accent4>
      <a:accent5>
        <a:srgbClr val="FDD2AF"/>
      </a:accent5>
      <a:accent6>
        <a:srgbClr val="4C529C"/>
      </a:accent6>
      <a:hlink>
        <a:srgbClr val="B97C01"/>
      </a:hlink>
      <a:folHlink>
        <a:srgbClr val="CCFF33"/>
      </a:folHlink>
    </a:clrScheme>
    <a:fontScheme name="Factory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rgbClr val="FFFF00"/>
          </a:buClr>
          <a:buSzPct val="80000"/>
          <a:buFont typeface="Wingdings" pitchFamily="2" charset="2"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Factory 1">
        <a:dk1>
          <a:srgbClr val="000054"/>
        </a:dk1>
        <a:lt1>
          <a:srgbClr val="EAEAEA"/>
        </a:lt1>
        <a:dk2>
          <a:srgbClr val="00007A"/>
        </a:dk2>
        <a:lt2>
          <a:srgbClr val="EBD189"/>
        </a:lt2>
        <a:accent1>
          <a:srgbClr val="FCAB40"/>
        </a:accent1>
        <a:accent2>
          <a:srgbClr val="555BAD"/>
        </a:accent2>
        <a:accent3>
          <a:srgbClr val="AAAABE"/>
        </a:accent3>
        <a:accent4>
          <a:srgbClr val="C8C8C8"/>
        </a:accent4>
        <a:accent5>
          <a:srgbClr val="FDD2AF"/>
        </a:accent5>
        <a:accent6>
          <a:srgbClr val="4C529C"/>
        </a:accent6>
        <a:hlink>
          <a:srgbClr val="B97C01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2">
        <a:dk1>
          <a:srgbClr val="000000"/>
        </a:dk1>
        <a:lt1>
          <a:srgbClr val="FFFFCC"/>
        </a:lt1>
        <a:dk2>
          <a:srgbClr val="993300"/>
        </a:dk2>
        <a:lt2>
          <a:srgbClr val="EDE1AF"/>
        </a:lt2>
        <a:accent1>
          <a:srgbClr val="CAC0E2"/>
        </a:accent1>
        <a:accent2>
          <a:srgbClr val="DFC977"/>
        </a:accent2>
        <a:accent3>
          <a:srgbClr val="FFFFE2"/>
        </a:accent3>
        <a:accent4>
          <a:srgbClr val="000000"/>
        </a:accent4>
        <a:accent5>
          <a:srgbClr val="E1DCEE"/>
        </a:accent5>
        <a:accent6>
          <a:srgbClr val="CAB66B"/>
        </a:accent6>
        <a:hlink>
          <a:srgbClr val="660033"/>
        </a:hlink>
        <a:folHlink>
          <a:srgbClr val="9933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3">
        <a:dk1>
          <a:srgbClr val="000000"/>
        </a:dk1>
        <a:lt1>
          <a:srgbClr val="FFFFFF"/>
        </a:lt1>
        <a:dk2>
          <a:srgbClr val="000000"/>
        </a:dk2>
        <a:lt2>
          <a:srgbClr val="EAEAEA"/>
        </a:lt2>
        <a:accent1>
          <a:srgbClr val="DDDDDD"/>
        </a:accent1>
        <a:accent2>
          <a:srgbClr val="B2B2B2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A1A1A1"/>
        </a:accent6>
        <a:hlink>
          <a:srgbClr val="4D4D4D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Factory 4">
        <a:dk1>
          <a:srgbClr val="481800"/>
        </a:dk1>
        <a:lt1>
          <a:srgbClr val="EAEAEA"/>
        </a:lt1>
        <a:dk2>
          <a:srgbClr val="762700"/>
        </a:dk2>
        <a:lt2>
          <a:srgbClr val="EBD189"/>
        </a:lt2>
        <a:accent1>
          <a:srgbClr val="FCAB40"/>
        </a:accent1>
        <a:accent2>
          <a:srgbClr val="AD717F"/>
        </a:accent2>
        <a:accent3>
          <a:srgbClr val="BDACAA"/>
        </a:accent3>
        <a:accent4>
          <a:srgbClr val="C8C8C8"/>
        </a:accent4>
        <a:accent5>
          <a:srgbClr val="FDD2AF"/>
        </a:accent5>
        <a:accent6>
          <a:srgbClr val="9C6672"/>
        </a:accent6>
        <a:hlink>
          <a:srgbClr val="FFFF99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5">
        <a:dk1>
          <a:srgbClr val="330066"/>
        </a:dk1>
        <a:lt1>
          <a:srgbClr val="EAEAEA"/>
        </a:lt1>
        <a:dk2>
          <a:srgbClr val="4E009C"/>
        </a:dk2>
        <a:lt2>
          <a:srgbClr val="EBD189"/>
        </a:lt2>
        <a:accent1>
          <a:srgbClr val="FCAB40"/>
        </a:accent1>
        <a:accent2>
          <a:srgbClr val="8871BB"/>
        </a:accent2>
        <a:accent3>
          <a:srgbClr val="B2AACB"/>
        </a:accent3>
        <a:accent4>
          <a:srgbClr val="C8C8C8"/>
        </a:accent4>
        <a:accent5>
          <a:srgbClr val="FDD2AF"/>
        </a:accent5>
        <a:accent6>
          <a:srgbClr val="7B66A9"/>
        </a:accent6>
        <a:hlink>
          <a:srgbClr val="99CC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6">
        <a:dk1>
          <a:srgbClr val="454425"/>
        </a:dk1>
        <a:lt1>
          <a:srgbClr val="EAEAEA"/>
        </a:lt1>
        <a:dk2>
          <a:srgbClr val="4D6A2A"/>
        </a:dk2>
        <a:lt2>
          <a:srgbClr val="EBD189"/>
        </a:lt2>
        <a:accent1>
          <a:srgbClr val="FCAB40"/>
        </a:accent1>
        <a:accent2>
          <a:srgbClr val="A59E79"/>
        </a:accent2>
        <a:accent3>
          <a:srgbClr val="B2B9AC"/>
        </a:accent3>
        <a:accent4>
          <a:srgbClr val="C8C8C8"/>
        </a:accent4>
        <a:accent5>
          <a:srgbClr val="FDD2AF"/>
        </a:accent5>
        <a:accent6>
          <a:srgbClr val="958F6D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actory 7">
        <a:dk1>
          <a:srgbClr val="3C2924"/>
        </a:dk1>
        <a:lt1>
          <a:srgbClr val="EAEAEA"/>
        </a:lt1>
        <a:dk2>
          <a:srgbClr val="0D0A46"/>
        </a:dk2>
        <a:lt2>
          <a:srgbClr val="EBD189"/>
        </a:lt2>
        <a:accent1>
          <a:srgbClr val="FCAB40"/>
        </a:accent1>
        <a:accent2>
          <a:srgbClr val="633D4E"/>
        </a:accent2>
        <a:accent3>
          <a:srgbClr val="AAAAB0"/>
        </a:accent3>
        <a:accent4>
          <a:srgbClr val="C8C8C8"/>
        </a:accent4>
        <a:accent5>
          <a:srgbClr val="FDD2AF"/>
        </a:accent5>
        <a:accent6>
          <a:srgbClr val="593646"/>
        </a:accent6>
        <a:hlink>
          <a:srgbClr val="FFCC66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20535</TotalTime>
  <Words>4145</Words>
  <Application>Microsoft Macintosh PowerPoint</Application>
  <PresentationFormat>On-screen Show (4:3)</PresentationFormat>
  <Paragraphs>586</Paragraphs>
  <Slides>56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57" baseType="lpstr">
      <vt:lpstr>Factory</vt:lpstr>
      <vt:lpstr>Current Neutrino Experiments   Jennifer Raaf Fermilab Institutional Review June 6-9, 2011</vt:lpstr>
      <vt:lpstr>Introduction</vt:lpstr>
      <vt:lpstr>Computing Resources</vt:lpstr>
      <vt:lpstr>Booster Neutrino Beamline</vt:lpstr>
      <vt:lpstr>MiniBooNE</vt:lpstr>
      <vt:lpstr>MiniBooNE Physics Goals and Recent Publications</vt:lpstr>
      <vt:lpstr>MiniBooNE Physics Goals and Recent Publications</vt:lpstr>
      <vt:lpstr>SciBooNE</vt:lpstr>
      <vt:lpstr>SciBooNE’s World Tour</vt:lpstr>
      <vt:lpstr>SciBooNE Physics Goals and Recent Publications</vt:lpstr>
      <vt:lpstr>BNB Oscillation Summary</vt:lpstr>
      <vt:lpstr>MiniBooNE: Expected sensitivity with additional n data</vt:lpstr>
      <vt:lpstr>Flux constraints</vt:lpstr>
      <vt:lpstr>Flux constraints</vt:lpstr>
      <vt:lpstr>Flux constraints</vt:lpstr>
      <vt:lpstr>Flux constraints</vt:lpstr>
      <vt:lpstr>SciBooNE-MiniBooNE joint analysis</vt:lpstr>
      <vt:lpstr>Joint MiniBooNE-SciBooNE nm disappearance</vt:lpstr>
      <vt:lpstr>MiniBooNE Cross Sections</vt:lpstr>
      <vt:lpstr>MiniBooNE Cross Sections</vt:lpstr>
      <vt:lpstr>MiniBooNE/SciBooNE: What’s Next…</vt:lpstr>
      <vt:lpstr>NuMI Beamline</vt:lpstr>
      <vt:lpstr>MINERnA</vt:lpstr>
      <vt:lpstr>MINERnA Physics Goals</vt:lpstr>
      <vt:lpstr>MINERnA: Quasi-Elastic Event Selection</vt:lpstr>
      <vt:lpstr>MINERnA: Quasi-Elastic Recoil Selection</vt:lpstr>
      <vt:lpstr>MINERnA Comparisons to Simulation</vt:lpstr>
      <vt:lpstr>MINERnA:                    Event Kinematics </vt:lpstr>
      <vt:lpstr>MINERnA: What’s Next…</vt:lpstr>
      <vt:lpstr>ArgoNeuT</vt:lpstr>
      <vt:lpstr>ArgoNeuT in the NuMI Beamline</vt:lpstr>
      <vt:lpstr>ArgoNeuT Goals</vt:lpstr>
      <vt:lpstr>ArgoNeuT: LArTPC Reconstruction</vt:lpstr>
      <vt:lpstr>ArgoNeuT: Shower Reconstruction</vt:lpstr>
      <vt:lpstr>Coming this summer…</vt:lpstr>
      <vt:lpstr>What’s Next…</vt:lpstr>
      <vt:lpstr>MINOS</vt:lpstr>
      <vt:lpstr>PowerPoint Presentation</vt:lpstr>
      <vt:lpstr>PowerPoint Presentation</vt:lpstr>
      <vt:lpstr>MINOS nm disappearance</vt:lpstr>
      <vt:lpstr>MINOS nm disappearance</vt:lpstr>
      <vt:lpstr>PowerPoint Presentation</vt:lpstr>
      <vt:lpstr>MINOS: Neutrinos vs. Antineutrinos</vt:lpstr>
      <vt:lpstr>MINOS Future Sensitivity</vt:lpstr>
      <vt:lpstr>MINOS ne appearance</vt:lpstr>
      <vt:lpstr>MINOS: Sterile n mixing limits from NC events </vt:lpstr>
      <vt:lpstr>MINOS: What’s Next…</vt:lpstr>
      <vt:lpstr>Conclusions</vt:lpstr>
      <vt:lpstr>Extra</vt:lpstr>
      <vt:lpstr>MiniBooNE Anti-neutrino Results</vt:lpstr>
      <vt:lpstr>MINOS: Another handle on nm oscillations</vt:lpstr>
      <vt:lpstr>MINERnA Testbeam Activities</vt:lpstr>
      <vt:lpstr>MINERnA CCQE in Special Runs</vt:lpstr>
      <vt:lpstr>ArgoNeuT: Calorimetry</vt:lpstr>
      <vt:lpstr>ArgoNeuT Neutrino Data</vt:lpstr>
      <vt:lpstr>Computing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Important communication talk</dc:title>
  <dc:creator>Young-kee Kim x3384 05917V</dc:creator>
  <cp:lastModifiedBy>Jennifer Raaf</cp:lastModifiedBy>
  <cp:revision>651</cp:revision>
  <cp:lastPrinted>2011-06-02T22:42:42Z</cp:lastPrinted>
  <dcterms:created xsi:type="dcterms:W3CDTF">2008-08-01T20:03:26Z</dcterms:created>
  <dcterms:modified xsi:type="dcterms:W3CDTF">2011-06-02T22:44:59Z</dcterms:modified>
</cp:coreProperties>
</file>