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34"/>
  </p:notesMasterIdLst>
  <p:sldIdLst>
    <p:sldId id="256" r:id="rId2"/>
    <p:sldId id="329" r:id="rId3"/>
    <p:sldId id="353" r:id="rId4"/>
    <p:sldId id="266" r:id="rId5"/>
    <p:sldId id="335" r:id="rId6"/>
    <p:sldId id="347" r:id="rId7"/>
    <p:sldId id="351" r:id="rId8"/>
    <p:sldId id="349" r:id="rId9"/>
    <p:sldId id="294" r:id="rId10"/>
    <p:sldId id="261" r:id="rId11"/>
    <p:sldId id="317" r:id="rId12"/>
    <p:sldId id="271" r:id="rId13"/>
    <p:sldId id="295" r:id="rId14"/>
    <p:sldId id="324" r:id="rId15"/>
    <p:sldId id="355" r:id="rId16"/>
    <p:sldId id="384" r:id="rId17"/>
    <p:sldId id="383" r:id="rId18"/>
    <p:sldId id="356" r:id="rId19"/>
    <p:sldId id="357" r:id="rId20"/>
    <p:sldId id="358" r:id="rId21"/>
    <p:sldId id="362" r:id="rId22"/>
    <p:sldId id="364" r:id="rId23"/>
    <p:sldId id="372" r:id="rId24"/>
    <p:sldId id="303" r:id="rId25"/>
    <p:sldId id="376" r:id="rId26"/>
    <p:sldId id="385" r:id="rId27"/>
    <p:sldId id="342" r:id="rId28"/>
    <p:sldId id="387" r:id="rId29"/>
    <p:sldId id="265" r:id="rId30"/>
    <p:sldId id="314" r:id="rId31"/>
    <p:sldId id="371" r:id="rId32"/>
    <p:sldId id="386" r:id="rId33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8" charset="2"/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99CCFF"/>
    <a:srgbClr val="FFFF00"/>
    <a:srgbClr val="000000"/>
    <a:srgbClr val="003399"/>
    <a:srgbClr val="009799"/>
    <a:srgbClr val="009900"/>
    <a:srgbClr val="CC0000"/>
    <a:srgbClr val="F0EF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2" autoAdjust="0"/>
    <p:restoredTop sz="94660"/>
  </p:normalViewPr>
  <p:slideViewPr>
    <p:cSldViewPr>
      <p:cViewPr>
        <p:scale>
          <a:sx n="80" d="100"/>
          <a:sy n="80" d="100"/>
        </p:scale>
        <p:origin x="-562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576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DF09C49-6EE7-4491-BEFE-28E803152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DF5E8-9F2D-482B-AF24-0F0744EF678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F630C-4A02-426C-ACED-77E086309C6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6B089-9DC2-447F-8F8C-72897346869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DCB86-7FFB-4DBA-A608-D3F190C8229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CE23-12F8-4594-AA4C-A2428416D497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293"/>
            <a:fld id="{FC1423E9-016A-423B-BF49-1CD977E14491}" type="slidenum">
              <a:rPr lang="en-US" i="1">
                <a:solidFill>
                  <a:srgbClr val="000099"/>
                </a:solidFill>
              </a:rPr>
              <a:pPr defTabSz="962293"/>
              <a:t>20</a:t>
            </a:fld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9787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1" y="4416427"/>
            <a:ext cx="5143500" cy="4183063"/>
          </a:xfrm>
          <a:noFill/>
          <a:ln/>
        </p:spPr>
        <p:txBody>
          <a:bodyPr lIns="94584" tIns="47293" rIns="94584" bIns="4729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BB81-0B64-42A3-8F05-D7EEE7F136A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F4B57-F3E6-4F8F-A2B0-B75B1F20F7E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D6488-FFB4-4AED-9701-9B31DE23D75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D851F-76D9-4572-8EF5-07007EF7D92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E1AF8-5D69-4EFD-8783-AFC923D600B0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D851F-76D9-4572-8EF5-07007EF7D92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6CD6-0CFB-41E4-8D6E-28C081F832D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7FCB9-12FF-409D-8C09-566656BA2E2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 txBox="1">
            <a:spLocks noGrp="1" noChangeArrowheads="1"/>
          </p:cNvSpPr>
          <p:nvPr/>
        </p:nvSpPr>
        <p:spPr bwMode="auto">
          <a:xfrm>
            <a:off x="3972562" y="8831580"/>
            <a:ext cx="3036217" cy="46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1" tIns="46205" rIns="92411" bIns="46205" anchor="b"/>
          <a:lstStyle/>
          <a:p>
            <a:pPr algn="r" defTabSz="923676"/>
            <a:fld id="{A9985270-136B-4434-9124-9A293E4994C6}" type="slidenum">
              <a:rPr lang="en-US" sz="1200"/>
              <a:pPr algn="r" defTabSz="923676"/>
              <a:t>31</a:t>
            </a:fld>
            <a:endParaRPr lang="en-US" sz="1200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9944" cy="418338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4BC1A-24EF-4C29-B024-6A0C7C47C47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8C76D-B9FD-4CBB-875C-FAE0343141E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28FDD-B45D-4FE1-B896-AE9ED5F5236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C7AA-28F5-43D1-B04E-CE6C5B1F664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C7AA-28F5-43D1-B04E-CE6C5B1F664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E1AF8-5D69-4EFD-8783-AFC923D600B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619BA-5878-4F49-B3AD-88C52E20ABA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4CFF6-BD82-4E24-ADCB-DC856CE52EE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  <a:ea typeface="+mn-ea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1pPr marL="233363" indent="-227013">
              <a:defRPr/>
            </a:lvl1pPr>
            <a:lvl2pPr marL="569913" indent="-231775">
              <a:defRPr/>
            </a:lvl2pPr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  <a:lvl4pPr marL="915988" indent="-228600">
              <a:buFont typeface="Wingdings" pitchFamily="2" charset="2"/>
              <a:buChar char="q"/>
              <a:defRPr/>
            </a:lvl4pPr>
            <a:lvl5pPr marL="1200150" indent="-228600"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Bob Kephart, Fermilab – Fermilab Review  June 6-9, 2011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BB06-BDF1-49A1-9EDD-10419955E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Bob Kephart, Fermilab – Fermilab Review  June 6-9, 2011</a:t>
            </a:r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4" descr="Fermi_Blue_subpage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en-US" smtClean="0"/>
              <a:t>Bob Kephart, Fermilab – Fermilab Review  June 6-9, 2011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FB6BBE-A22A-4278-A1E6-BE5B4E0FD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233363" indent="-227013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8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8" charset="2"/>
        <a:buChar char="®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914400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8" charset="2"/>
        <a:buChar char="q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1200150" indent="-2222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8" charset="2"/>
        <a:buChar char="l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8" charset="-128"/>
              </a:rPr>
              <a:t>Superconducting RF Program</a:t>
            </a:r>
            <a:br>
              <a:rPr lang="en-US" dirty="0" smtClean="0">
                <a:ea typeface="ＭＳ Ｐゴシック" pitchFamily="28" charset="-128"/>
              </a:rPr>
            </a:b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4600" y="2971800"/>
            <a:ext cx="6400800" cy="1752600"/>
          </a:xfrm>
          <a:noFill/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Bob </a:t>
            </a:r>
            <a:r>
              <a:rPr lang="en-US" sz="1600" dirty="0" err="1" smtClean="0">
                <a:solidFill>
                  <a:srgbClr val="FFFFFF"/>
                </a:solidFill>
                <a:ea typeface="ＭＳ Ｐゴシック" pitchFamily="28" charset="-128"/>
              </a:rPr>
              <a:t>Kephart</a:t>
            </a:r>
            <a:endParaRPr lang="en-US" sz="1600" dirty="0" smtClean="0">
              <a:solidFill>
                <a:srgbClr val="FFFFFF"/>
              </a:solidFill>
              <a:ea typeface="ＭＳ Ｐゴシック" pitchFamily="28" charset="-128"/>
            </a:endParaRPr>
          </a:p>
          <a:p>
            <a:pPr marL="0" indent="0" algn="r" eaLnBrk="1" hangingPunct="1">
              <a:buFontTx/>
              <a:buNone/>
            </a:pPr>
            <a:r>
              <a:rPr lang="en-US" sz="1600" dirty="0" err="1" smtClean="0">
                <a:solidFill>
                  <a:srgbClr val="FFFFFF"/>
                </a:solidFill>
                <a:ea typeface="ＭＳ Ｐゴシック" pitchFamily="28" charset="-128"/>
              </a:rPr>
              <a:t>Fermilab</a:t>
            </a:r>
            <a:endParaRPr lang="en-US" sz="1600" dirty="0" smtClean="0">
              <a:solidFill>
                <a:srgbClr val="FFFFFF"/>
              </a:solidFill>
              <a:ea typeface="ＭＳ Ｐゴシック" pitchFamily="28" charset="-128"/>
            </a:endParaRP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DOE S&amp;T Review</a:t>
            </a:r>
          </a:p>
          <a:p>
            <a:pPr marL="0" indent="0" algn="r" eaLnBrk="1" hangingPunct="1">
              <a:buFontTx/>
              <a:buNone/>
            </a:pPr>
            <a:r>
              <a:rPr lang="en-US" sz="1600" dirty="0" smtClean="0">
                <a:solidFill>
                  <a:srgbClr val="FFFFFF"/>
                </a:solidFill>
                <a:ea typeface="ＭＳ Ｐゴシック" pitchFamily="28" charset="-128"/>
              </a:rPr>
              <a:t>June 6-9,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010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New 325 MHz Test Capabilities Developed 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F4D33E-E199-423E-B992-2B332DCDF7F6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981200"/>
            <a:ext cx="36576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6" name="Picture 8" descr="http://www-visualmedia.fnal.gov/VMS_Site/gallery/stillphotos/2008/0000/08-0043-08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2439988" cy="3292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07" name="Picture 10" descr="http://www-visualmedia.fnal.gov/VMS_Site/gallery/stillphotos/2010/0200/10-0281-0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2425" y="1379538"/>
            <a:ext cx="2441575" cy="3252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152400" y="4343400"/>
            <a:ext cx="22098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SSR-1 </a:t>
            </a:r>
            <a:r>
              <a:rPr lang="en-US" sz="1400" dirty="0" smtClean="0"/>
              <a:t>prototypes were tested </a:t>
            </a:r>
            <a:r>
              <a:rPr lang="en-US" sz="1400" dirty="0"/>
              <a:t>in the </a:t>
            </a:r>
            <a:r>
              <a:rPr lang="en-US" sz="1400" dirty="0" smtClean="0"/>
              <a:t>VTS-1 vertical </a:t>
            </a:r>
            <a:r>
              <a:rPr lang="en-US" sz="1400" dirty="0" err="1" smtClean="0"/>
              <a:t>dewar</a:t>
            </a:r>
            <a:r>
              <a:rPr lang="en-US" sz="1400" dirty="0" smtClean="0"/>
              <a:t>  (normally </a:t>
            </a:r>
            <a:r>
              <a:rPr lang="en-US" sz="1400" dirty="0"/>
              <a:t>used for 1.3 GHz cavity testing </a:t>
            </a:r>
            <a:r>
              <a:rPr lang="en-US" sz="1400" dirty="0" smtClean="0"/>
              <a:t>) with </a:t>
            </a:r>
            <a:r>
              <a:rPr lang="en-US" sz="1400" dirty="0"/>
              <a:t>the addition of new electronics and tooling.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743200" y="4495800"/>
            <a:ext cx="3543300" cy="1772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Spoke Cavity Test </a:t>
            </a:r>
            <a:r>
              <a:rPr lang="en-US" sz="1400" dirty="0" smtClean="0"/>
              <a:t>Cryostat </a:t>
            </a:r>
            <a:r>
              <a:rPr lang="en-US" sz="1400" dirty="0"/>
              <a:t>completed and commissioned</a:t>
            </a:r>
            <a:r>
              <a:rPr lang="en-US" sz="1400" dirty="0" smtClean="0"/>
              <a:t>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Enables 4 </a:t>
            </a:r>
            <a:r>
              <a:rPr lang="en-US" sz="1400" dirty="0"/>
              <a:t>K testing of “dressed” </a:t>
            </a:r>
            <a:r>
              <a:rPr lang="en-US" sz="1400" dirty="0" smtClean="0"/>
              <a:t> 325 </a:t>
            </a:r>
            <a:r>
              <a:rPr lang="en-US" sz="1400" dirty="0"/>
              <a:t>MHz single-spoke resonators</a:t>
            </a:r>
            <a:r>
              <a:rPr lang="en-US" sz="1400" dirty="0" smtClean="0"/>
              <a:t>.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dirty="0" smtClean="0"/>
              <a:t>Upgrades for 1.8 K operation in process</a:t>
            </a:r>
            <a:endParaRPr lang="en-US" sz="1400" dirty="0"/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6856413" y="4718050"/>
            <a:ext cx="2133600" cy="1686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/>
              <a:t>Dressed SSR-1 prototype </a:t>
            </a:r>
            <a:r>
              <a:rPr lang="en-US" sz="1400" dirty="0" smtClean="0"/>
              <a:t>prepared </a:t>
            </a:r>
            <a:r>
              <a:rPr lang="en-US" sz="1400" dirty="0"/>
              <a:t>for testing</a:t>
            </a:r>
            <a:r>
              <a:rPr lang="en-US" sz="1400" dirty="0" smtClean="0"/>
              <a:t>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 smtClean="0"/>
              <a:t>Includes RF </a:t>
            </a:r>
            <a:r>
              <a:rPr lang="en-US" sz="1400" dirty="0"/>
              <a:t>couplers, tuners, and magnetic shielding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87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Bare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46536" y="1447800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Dressed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6019800" y="3124200"/>
            <a:ext cx="1066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7620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28" charset="-128"/>
              </a:rPr>
              <a:t>SSR1 Prototypes Exceeded Performance Specs. 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  <a:endParaRPr lang="en-US" dirty="0" smtClean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F38D9E-9285-4EE0-A7CA-E5B4B02F8EB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48006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ＭＳ Ｐゴシック" pitchFamily="-105" charset="-128"/>
              </a:rPr>
              <a:t>Tested two SSR1 spoke resonators both performed very well in bare cavity tests</a:t>
            </a:r>
          </a:p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endParaRPr lang="en-US" sz="1600" kern="0" dirty="0" smtClean="0">
              <a:latin typeface="+mn-lt"/>
              <a:cs typeface="ＭＳ Ｐゴシック" pitchFamily="-105" charset="-128"/>
            </a:endParaRPr>
          </a:p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ＭＳ Ｐゴシック" pitchFamily="-105" charset="-128"/>
              </a:rPr>
              <a:t>Performance at 2 K is above requirements for Project X in both Q</a:t>
            </a:r>
            <a:r>
              <a:rPr lang="en-US" sz="1600" kern="0" baseline="-25000" dirty="0" smtClean="0">
                <a:latin typeface="+mn-lt"/>
                <a:cs typeface="ＭＳ Ｐゴシック" pitchFamily="-105" charset="-128"/>
              </a:rPr>
              <a:t>0</a:t>
            </a:r>
            <a:r>
              <a:rPr lang="en-US" sz="1600" kern="0" dirty="0" smtClean="0">
                <a:latin typeface="+mn-lt"/>
                <a:cs typeface="ＭＳ Ｐゴシック" pitchFamily="-105" charset="-128"/>
              </a:rPr>
              <a:t> and gradient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181600" y="44958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8" charset="-128"/>
              <a:cs typeface="ＭＳ Ｐゴシック" pitchFamily="-105" charset="-128"/>
            </a:endParaRPr>
          </a:p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ＭＳ Ｐゴシック" pitchFamily="-105" charset="-128"/>
              </a:rPr>
              <a:t>Also tested one dressed cavity at 4.8 K.  Exceeded the HINS specification</a:t>
            </a:r>
          </a:p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lang="en-US" sz="1600" kern="0" dirty="0" smtClean="0">
                <a:latin typeface="+mn-lt"/>
                <a:cs typeface="ＭＳ Ｐゴシック" pitchFamily="-105" charset="-128"/>
              </a:rPr>
              <a:t>Modifications to allow CW tests of d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ressed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 spoke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 resonators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 at 2 K for Project X are in progress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578392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09600" y="1447800"/>
            <a:ext cx="1463862" cy="276999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Bare cavity at 2 K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133600" y="1600200"/>
            <a:ext cx="990600" cy="304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369277" y="2542401"/>
            <a:ext cx="1856597" cy="276999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Dressed cavity at 4.8K 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286000" y="2819400"/>
            <a:ext cx="533400" cy="152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010400" cy="762000"/>
          </a:xfrm>
        </p:spPr>
        <p:txBody>
          <a:bodyPr/>
          <a:lstStyle/>
          <a:p>
            <a:pPr lvl="1"/>
            <a:r>
              <a:rPr lang="en-US" sz="2400" b="1" dirty="0" smtClean="0">
                <a:solidFill>
                  <a:srgbClr val="FFFF00"/>
                </a:solidFill>
              </a:rPr>
              <a:t>650 MHz Electromagnetic Cavity Design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dirty="0" smtClean="0">
                <a:ea typeface="ＭＳ Ｐゴシック" pitchFamily="28" charset="-128"/>
              </a:rPr>
              <a:t> </a:t>
            </a:r>
            <a:r>
              <a:rPr lang="en-US" sz="24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2400" dirty="0" smtClean="0">
                <a:ea typeface="ＭＳ Ｐゴシック" pitchFamily="28" charset="-128"/>
              </a:rPr>
              <a:t> =</a:t>
            </a:r>
            <a:r>
              <a:rPr lang="en-US" dirty="0" smtClean="0">
                <a:ea typeface="ＭＳ Ｐゴシック" pitchFamily="28" charset="-128"/>
              </a:rPr>
              <a:t> </a:t>
            </a:r>
            <a:r>
              <a:rPr lang="en-US" sz="2400" dirty="0" smtClean="0">
                <a:ea typeface="ＭＳ Ｐゴシック" pitchFamily="28" charset="-128"/>
              </a:rPr>
              <a:t>0.6 &amp; 0.9 Five-Cell Cavities is Complete</a:t>
            </a: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CDC7E3F-9765-43E5-8314-8CEF3949C52D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371600" y="990600"/>
          <a:ext cx="7162800" cy="5372100"/>
        </p:xfrm>
        <a:graphic>
          <a:graphicData uri="http://schemas.openxmlformats.org/presentationml/2006/ole">
            <p:oleObj spid="_x0000_s3074" name="Slide" r:id="rId4" imgW="4352633" imgH="326441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858000" cy="7620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28" charset="-128"/>
              </a:rPr>
              <a:t>650 MHz Cavity Prototypes and Readiness for Processing &amp; Testing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162800" cy="5257800"/>
          </a:xfrm>
        </p:spPr>
        <p:txBody>
          <a:bodyPr/>
          <a:lstStyle/>
          <a:p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Single-cell designs complete: </a:t>
            </a:r>
            <a:r>
              <a:rPr lang="en-US" sz="1800" dirty="0" smtClean="0">
                <a:ea typeface="ＭＳ Ｐゴシック" pitchFamily="28" charset="-128"/>
              </a:rPr>
              <a:t>for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</a:rPr>
              <a:t>b</a:t>
            </a:r>
            <a:r>
              <a:rPr lang="en-US" sz="1800" dirty="0" smtClean="0">
                <a:ea typeface="ＭＳ Ｐゴシック" pitchFamily="28" charset="-128"/>
              </a:rPr>
              <a:t> = 0.6 &amp; 0.9 cavities</a:t>
            </a:r>
          </a:p>
          <a:p>
            <a:endParaRPr lang="en-US" sz="1800" dirty="0" smtClean="0">
              <a:ea typeface="ＭＳ Ｐゴシック" pitchFamily="28" charset="-128"/>
            </a:endParaRPr>
          </a:p>
          <a:p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Prototypes being fabricated:</a:t>
            </a:r>
          </a:p>
          <a:p>
            <a:pPr lvl="1"/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Two single-cell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 = 0.6 cavities prototyped at </a:t>
            </a:r>
            <a:r>
              <a:rPr lang="en-US" sz="1800" dirty="0" err="1" smtClean="0">
                <a:ea typeface="ＭＳ Ｐゴシック" pitchFamily="28" charset="-128"/>
                <a:cs typeface="ＭＳ Ｐゴシック" pitchFamily="-105" charset="-128"/>
              </a:rPr>
              <a:t>JLab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  </a:t>
            </a:r>
          </a:p>
          <a:p>
            <a:pPr lvl="1"/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Six single-cell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 = 0.9 cavities ordered from industry; due Jul 11</a:t>
            </a:r>
          </a:p>
          <a:p>
            <a:pPr lvl="1"/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Prototypes at both  </a:t>
            </a:r>
            <a:r>
              <a:rPr lang="en-US" sz="1800" dirty="0" smtClean="0">
                <a:latin typeface="Symbol" pitchFamily="28" charset="2"/>
                <a:ea typeface="ＭＳ Ｐゴシック" pitchFamily="28" charset="-128"/>
                <a:cs typeface="ＭＳ Ｐゴシック" pitchFamily="-105" charset="-128"/>
              </a:rPr>
              <a:t>b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 are also being fabricated in India</a:t>
            </a:r>
          </a:p>
          <a:p>
            <a:pPr lvl="1"/>
            <a:endParaRPr lang="en-US" sz="1400" dirty="0" smtClean="0">
              <a:ea typeface="ＭＳ Ｐゴシック" pitchFamily="28" charset="-128"/>
            </a:endParaRPr>
          </a:p>
          <a:p>
            <a:r>
              <a:rPr lang="en-US" sz="1800" dirty="0" smtClean="0">
                <a:solidFill>
                  <a:srgbClr val="FFFF00"/>
                </a:solidFill>
                <a:ea typeface="ＭＳ Ｐゴシック" pitchFamily="28" charset="-128"/>
              </a:rPr>
              <a:t>Infrastructure modifications: </a:t>
            </a:r>
            <a:r>
              <a:rPr lang="en-US" sz="1800" dirty="0" smtClean="0">
                <a:ea typeface="ＭＳ Ｐゴシック" pitchFamily="28" charset="-128"/>
              </a:rPr>
              <a:t>for 650 MHz in process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FNAL: Vertical Test Stand: </a:t>
            </a:r>
            <a:r>
              <a:rPr lang="en-US" sz="1600" dirty="0" smtClean="0">
                <a:ea typeface="ＭＳ Ｐゴシック" pitchFamily="28" charset="-128"/>
                <a:cs typeface="ＭＳ Ｐゴシック" pitchFamily="-105" charset="-128"/>
              </a:rPr>
              <a:t>Electronics, amplifier, tooling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FNAL: Cavity handling &amp; HPR tooling, etc.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FNAL: Optical inspection system modifications 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ANL: New electro-polishing tool  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Industry: EP/BCP capability  in US industry</a:t>
            </a:r>
          </a:p>
          <a:p>
            <a:pPr marL="806450" lvl="2" indent="-227013">
              <a:buClr>
                <a:srgbClr val="CCFFFF"/>
              </a:buClr>
              <a:buSzPct val="80000"/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JLAB: new </a:t>
            </a:r>
            <a:r>
              <a:rPr lang="en-US" sz="1800" dirty="0" err="1" smtClean="0">
                <a:ea typeface="ＭＳ Ｐゴシック" pitchFamily="28" charset="-128"/>
                <a:cs typeface="ＭＳ Ｐゴシック" pitchFamily="-105" charset="-128"/>
              </a:rPr>
              <a:t>cryo</a:t>
            </a:r>
            <a:r>
              <a:rPr lang="en-US" sz="1800" dirty="0" smtClean="0">
                <a:ea typeface="ＭＳ Ｐゴシック" pitchFamily="28" charset="-128"/>
                <a:cs typeface="ＭＳ Ｐゴシック" pitchFamily="-105" charset="-128"/>
              </a:rPr>
              <a:t> infrastructure (FNAL ARRA funds)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  <a:endParaRPr lang="en-US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EC8C0D1-F29B-4DAB-97DB-9024D1FC4B50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68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4775" y="3200400"/>
            <a:ext cx="20706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996950"/>
            <a:ext cx="2094466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6248400" y="1905000"/>
            <a:ext cx="1295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36870" idx="0"/>
          </p:cNvCxnSpPr>
          <p:nvPr/>
        </p:nvCxnSpPr>
        <p:spPr>
          <a:xfrm rot="16200000" flipH="1">
            <a:off x="7597644" y="2917956"/>
            <a:ext cx="304800" cy="260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3361" name="Picture 1" descr="C:\Users\kephart\Desktop\ANL_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572000"/>
            <a:ext cx="2362200" cy="18288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724400" y="5105400"/>
            <a:ext cx="2743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010400" cy="7620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28" charset="-128"/>
              </a:rPr>
              <a:t>650 MHz Five-Cell Cavity and CM Design Status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1143000"/>
          </a:xfrm>
        </p:spPr>
        <p:txBody>
          <a:bodyPr/>
          <a:lstStyle/>
          <a:p>
            <a:r>
              <a:rPr lang="en-US" sz="1600" dirty="0" smtClean="0">
                <a:ea typeface="ＭＳ Ｐゴシック" pitchFamily="28" charset="-128"/>
              </a:rPr>
              <a:t>Cavity drawing package and specification done</a:t>
            </a:r>
          </a:p>
          <a:p>
            <a:r>
              <a:rPr lang="en-US" sz="1600" dirty="0" smtClean="0">
                <a:ea typeface="ＭＳ Ｐゴシック" pitchFamily="28" charset="-128"/>
              </a:rPr>
              <a:t> Industrial procurement of both </a:t>
            </a:r>
            <a:r>
              <a:rPr lang="en-US" sz="1600" b="1" kern="1200" dirty="0" smtClean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1600" dirty="0" smtClean="0">
                <a:ea typeface="ＭＳ Ｐゴシック" pitchFamily="28" charset="-128"/>
              </a:rPr>
              <a:t> ’s in FY11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6A56A0E-7140-45DC-A326-C20F6507713D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36576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3733800" cy="178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381000" y="58166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/>
              <a:t>Concept for pass-through helium vessel utilizing blade tuner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429000"/>
            <a:ext cx="3581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9063" indent="-119063" algn="l">
              <a:buFont typeface="Arial" pitchFamily="34" charset="0"/>
              <a:buChar char="•"/>
              <a:defRPr/>
            </a:pPr>
            <a:r>
              <a:rPr lang="en-US" sz="1600" dirty="0" smtClean="0"/>
              <a:t>Stiffening </a:t>
            </a:r>
            <a:r>
              <a:rPr lang="en-US" sz="1600" dirty="0"/>
              <a:t>rings located to minimize </a:t>
            </a:r>
            <a:r>
              <a:rPr lang="en-US" sz="1600" dirty="0" err="1"/>
              <a:t>dF</a:t>
            </a:r>
            <a:r>
              <a:rPr lang="en-US" sz="1600" dirty="0"/>
              <a:t>/</a:t>
            </a:r>
            <a:r>
              <a:rPr lang="en-US" sz="1600" dirty="0" err="1"/>
              <a:t>dP</a:t>
            </a:r>
            <a:r>
              <a:rPr lang="en-US" sz="1600" dirty="0"/>
              <a:t> while maintaining tunability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371600" y="1676400"/>
            <a:ext cx="16764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5-cell</a:t>
            </a:r>
            <a:r>
              <a:rPr lang="en-US" sz="2000" b="1" kern="1200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 b</a:t>
            </a: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0.9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3733800" cy="21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599" y="4038600"/>
            <a:ext cx="37848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876800" y="7620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Cryomodule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conceputal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 design advanced</a:t>
            </a:r>
          </a:p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sz="1600" dirty="0" smtClean="0"/>
              <a:t>stand-alone 8-cavity </a:t>
            </a:r>
            <a:r>
              <a:rPr lang="en-US" sz="1600" dirty="0" err="1" smtClean="0"/>
              <a:t>cryomodule</a:t>
            </a:r>
            <a:endParaRPr lang="en-US" sz="1600" dirty="0" smtClean="0"/>
          </a:p>
          <a:p>
            <a:pPr marL="690563" lvl="1" indent="-227013" algn="l" eaLnBrk="0" hangingPunct="0">
              <a:buClr>
                <a:srgbClr val="CCFFFF"/>
              </a:buClr>
              <a:buFontTx/>
              <a:buChar char="•"/>
            </a:pPr>
            <a:r>
              <a:rPr lang="en-US" sz="1400" dirty="0" smtClean="0"/>
              <a:t>Overall length:  ~12 m, 48 “ O.D.</a:t>
            </a:r>
          </a:p>
          <a:p>
            <a:pPr lvl="1"/>
            <a:r>
              <a:rPr lang="en-US" sz="1400" dirty="0" smtClean="0"/>
              <a:t> </a:t>
            </a:r>
          </a:p>
          <a:p>
            <a:pPr marL="233363" lvl="0" indent="-227013" algn="l" eaLnBrk="0" hangingPunct="0">
              <a:buClr>
                <a:srgbClr val="CCFFFF"/>
              </a:buClr>
              <a:buFontTx/>
              <a:buChar char="•"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8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858000" cy="762000"/>
          </a:xfrm>
        </p:spPr>
        <p:txBody>
          <a:bodyPr/>
          <a:lstStyle/>
          <a:p>
            <a:r>
              <a:rPr lang="en-US" dirty="0" smtClean="0"/>
              <a:t>1300 MHz Development for ILC and PX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Goals: </a:t>
            </a:r>
            <a:r>
              <a:rPr lang="en-US" sz="2400" dirty="0" smtClean="0"/>
              <a:t>ILC SRF goals remain</a:t>
            </a:r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S0  &gt;35 MV/m bare cavities</a:t>
            </a:r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S1   31.5 MV/m dressed cavities in a ILC Cryomodule</a:t>
            </a:r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S2   Beam test of full ILC RF unit (CM, klystron, modulator)</a:t>
            </a:r>
          </a:p>
          <a:p>
            <a:pPr lvl="2"/>
            <a:r>
              <a:rPr lang="en-US" sz="1800" dirty="0" smtClean="0">
                <a:solidFill>
                  <a:srgbClr val="FFFFFF"/>
                </a:solidFill>
              </a:rPr>
              <a:t>Build  and test ~ 1 CM/yr</a:t>
            </a:r>
          </a:p>
          <a:p>
            <a:pPr lvl="1"/>
            <a:r>
              <a:rPr lang="en-US" dirty="0" smtClean="0"/>
              <a:t>All of this will benefit the 3-8 GeV pulsed linac for Project X</a:t>
            </a:r>
            <a:endParaRPr lang="en-US" sz="16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Accomplishments:</a:t>
            </a:r>
          </a:p>
          <a:p>
            <a:pPr lvl="1"/>
            <a:r>
              <a:rPr lang="en-US" sz="1800" dirty="0" smtClean="0"/>
              <a:t>Excellent progress on gradient improvement</a:t>
            </a:r>
          </a:p>
          <a:p>
            <a:pPr lvl="1"/>
            <a:r>
              <a:rPr lang="en-US" sz="1800" dirty="0" smtClean="0"/>
              <a:t>ANL/FNAL EP facility: world class throughput &amp; yield  </a:t>
            </a:r>
          </a:p>
          <a:p>
            <a:pPr lvl="1"/>
            <a:r>
              <a:rPr lang="en-US" sz="1800" dirty="0" smtClean="0"/>
              <a:t>18 Dressed cavities, HTS tests in progress for CM2</a:t>
            </a:r>
          </a:p>
          <a:p>
            <a:pPr lvl="1"/>
            <a:r>
              <a:rPr lang="en-US" sz="1800" dirty="0" smtClean="0"/>
              <a:t>Parts for 4 more 1.3 GHz </a:t>
            </a:r>
            <a:r>
              <a:rPr lang="en-US" sz="1800" dirty="0" err="1" smtClean="0"/>
              <a:t>cryomodules</a:t>
            </a:r>
            <a:r>
              <a:rPr lang="en-US" sz="1800" dirty="0" smtClean="0"/>
              <a:t> ( ARRA funds)</a:t>
            </a:r>
          </a:p>
          <a:p>
            <a:pPr lvl="1"/>
            <a:r>
              <a:rPr lang="en-US" sz="1800" dirty="0" smtClean="0">
                <a:sym typeface="Wingdings" pitchFamily="2" charset="2"/>
              </a:rPr>
              <a:t>C</a:t>
            </a:r>
            <a:r>
              <a:rPr lang="en-US" sz="1800" dirty="0" smtClean="0"/>
              <a:t>ost reduction (e.g. tumbling vs. EP, &amp; cavity repair.)</a:t>
            </a:r>
          </a:p>
          <a:p>
            <a:r>
              <a:rPr lang="en-US" sz="2400" dirty="0" smtClean="0"/>
              <a:t>Excellent progress on all of these 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CM1 cold and under test at NML ( 5 of 8 cavities tested)</a:t>
            </a:r>
            <a:endParaRPr lang="en-US" sz="1800" dirty="0" smtClean="0"/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  <a:noFill/>
        </p:spPr>
        <p:txBody>
          <a:bodyPr/>
          <a:lstStyle/>
          <a:p>
            <a:fld id="{2F9F8B28-62FE-4194-AC21-3113A34D6501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6858000" cy="762000"/>
          </a:xfrm>
        </p:spPr>
        <p:txBody>
          <a:bodyPr/>
          <a:lstStyle/>
          <a:p>
            <a:r>
              <a:rPr lang="en-US" dirty="0" smtClean="0"/>
              <a:t>Current 1300 MHz cavity status</a:t>
            </a:r>
          </a:p>
        </p:txBody>
      </p:sp>
      <p:sp>
        <p:nvSpPr>
          <p:cNvPr id="4099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667000" y="6324600"/>
            <a:ext cx="371475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" y="630555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A12EF3B-9483-4347-B37B-415073C5B66F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4101" name="Picture 5" descr="C:\Users\ginsburg\Documents\Talks\20110518_MP9-cavities.JPG"/>
          <p:cNvPicPr>
            <a:picLocks noChangeAspect="1" noChangeArrowheads="1"/>
          </p:cNvPicPr>
          <p:nvPr/>
        </p:nvPicPr>
        <p:blipFill>
          <a:blip r:embed="rId2"/>
          <a:srcRect l="9534" t="14125" r="-84"/>
          <a:stretch>
            <a:fillRect/>
          </a:stretch>
        </p:blipFill>
        <p:spPr bwMode="auto">
          <a:xfrm>
            <a:off x="4800600" y="990602"/>
            <a:ext cx="4078287" cy="27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914400"/>
          <a:ext cx="3200400" cy="2560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329"/>
                <a:gridCol w="560071"/>
              </a:tblGrid>
              <a:tr h="26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ordered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268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# received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50</a:t>
                      </a:r>
                    </a:p>
                  </a:txBody>
                  <a:tcPr marT="45714" marB="45714"/>
                </a:tc>
              </a:tr>
              <a:tr h="268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# processed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41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50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# vertically</a:t>
                      </a:r>
                      <a:r>
                        <a:rPr lang="en-US" sz="1800" baseline="0" dirty="0" smtClean="0"/>
                        <a:t> tested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26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dressed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18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29637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horizontal</a:t>
                      </a:r>
                      <a:r>
                        <a:rPr lang="en-US" sz="1800" baseline="0" dirty="0" smtClean="0"/>
                        <a:t> tests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2681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# CM2</a:t>
                      </a:r>
                      <a:r>
                        <a:rPr lang="en-US" sz="1800" baseline="0" dirty="0" smtClean="0"/>
                        <a:t> qualified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4128" name="TextBox 6"/>
          <p:cNvSpPr txBox="1">
            <a:spLocks noChangeArrowheads="1"/>
          </p:cNvSpPr>
          <p:nvPr/>
        </p:nvSpPr>
        <p:spPr bwMode="auto">
          <a:xfrm>
            <a:off x="152400" y="3505200"/>
            <a:ext cx="4572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algn="l">
              <a:buFont typeface="Arial" charset="0"/>
              <a:buChar char="•"/>
            </a:pPr>
            <a:r>
              <a:rPr lang="en-US" sz="1800" dirty="0"/>
              <a:t>Full suite of facilities in use</a:t>
            </a:r>
          </a:p>
          <a:p>
            <a:pPr marL="174625" indent="-174625" algn="l">
              <a:buFont typeface="Arial" charset="0"/>
              <a:buChar char="•"/>
            </a:pPr>
            <a:r>
              <a:rPr lang="en-US" sz="1800" dirty="0"/>
              <a:t>New vendors being developed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800600" y="3429000"/>
            <a:ext cx="2379177" cy="338554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Dressed cavities in CAF</a:t>
            </a:r>
            <a:endParaRPr lang="en-US" sz="12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30938"/>
            <a:ext cx="4648200" cy="2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953000" y="5181600"/>
            <a:ext cx="3935412" cy="10668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kumimoji="1" lang="en-US" sz="1800" b="1" kern="1200" dirty="0" smtClean="0">
              <a:solidFill>
                <a:srgbClr val="FF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00" b="1" kern="1200" dirty="0" smtClean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U.S</a:t>
            </a:r>
            <a:r>
              <a:rPr kumimoji="1" lang="en-US" sz="1800" b="1" kern="1200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. built </a:t>
            </a:r>
            <a:r>
              <a:rPr kumimoji="1" lang="en-US" sz="1800" b="1" kern="1200" dirty="0" smtClean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 ILC/PX </a:t>
            </a:r>
            <a:r>
              <a:rPr kumimoji="1" lang="en-US" sz="1800" b="1" kern="1200" dirty="0" err="1" smtClean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Cryomodule</a:t>
            </a:r>
            <a:r>
              <a:rPr kumimoji="1" lang="en-US" sz="1800" b="1" kern="1200" dirty="0" smtClean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 Parts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00" b="1" dirty="0" smtClean="0">
                <a:solidFill>
                  <a:srgbClr val="FF0000"/>
                </a:solidFill>
                <a:latin typeface="Arial Unicode MS" pitchFamily="34" charset="-128"/>
                <a:ea typeface="+mn-ea"/>
              </a:rPr>
              <a:t>CM 3, 4, 5, 6  for NML arriving, 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00" b="1" dirty="0" smtClean="0">
                <a:solidFill>
                  <a:srgbClr val="FF0000"/>
                </a:solidFill>
                <a:latin typeface="Arial Unicode MS" pitchFamily="34" charset="-128"/>
                <a:ea typeface="+mn-ea"/>
              </a:rPr>
              <a:t>funded by ARRA</a:t>
            </a:r>
            <a:endParaRPr kumimoji="1" lang="en-US" sz="1800" b="1" kern="1200" dirty="0" smtClean="0">
              <a:solidFill>
                <a:srgbClr val="FF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800" b="1" kern="1200" dirty="0" smtClean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endParaRPr kumimoji="1" lang="en-US" sz="1800" b="1" kern="1200" dirty="0">
              <a:solidFill>
                <a:srgbClr val="FF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cxnSp>
        <p:nvCxnSpPr>
          <p:cNvPr id="17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3733800" y="4343400"/>
            <a:ext cx="990600" cy="152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609600" y="4343400"/>
            <a:ext cx="2057400" cy="609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2590800" y="4267200"/>
            <a:ext cx="2057400" cy="76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48200" y="4038600"/>
            <a:ext cx="4191000" cy="92333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Cryomodule 2: cold mass parts from Europe in hand, </a:t>
            </a:r>
            <a:r>
              <a:rPr lang="en-US" sz="1800" b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4 of required 8 dressed cavities qualified in HTS  </a:t>
            </a:r>
            <a:endParaRPr lang="en-US" sz="1800" b="1" dirty="0">
              <a:solidFill>
                <a:srgbClr val="FF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1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4191000" y="5486400"/>
            <a:ext cx="762000" cy="6096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4"/>
          <p:cNvCxnSpPr>
            <a:cxnSpLocks noChangeShapeType="1"/>
          </p:cNvCxnSpPr>
          <p:nvPr/>
        </p:nvCxnSpPr>
        <p:spPr bwMode="auto">
          <a:xfrm rot="10800000" flipV="1">
            <a:off x="1066800" y="5410200"/>
            <a:ext cx="3886200" cy="152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4"/>
          <p:cNvCxnSpPr>
            <a:cxnSpLocks noChangeShapeType="1"/>
          </p:cNvCxnSpPr>
          <p:nvPr/>
        </p:nvCxnSpPr>
        <p:spPr bwMode="auto">
          <a:xfrm flipV="1">
            <a:off x="3657600" y="2438400"/>
            <a:ext cx="2133600" cy="76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6858000" cy="762000"/>
          </a:xfrm>
        </p:spPr>
        <p:txBody>
          <a:bodyPr/>
          <a:lstStyle/>
          <a:p>
            <a:r>
              <a:rPr lang="en-US" dirty="0" smtClean="0"/>
              <a:t>Facility Throughput</a:t>
            </a: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67000" y="6324600"/>
            <a:ext cx="371475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81000" y="630555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733D1EE-A9B0-4E85-A7EA-7CC0F6D030F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-7619" y="6019800"/>
            <a:ext cx="8923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Steady and improving throughput from </a:t>
            </a:r>
            <a:r>
              <a:rPr lang="en-US" sz="2000" dirty="0" smtClean="0"/>
              <a:t>ANL/FNAL processing, </a:t>
            </a:r>
            <a:r>
              <a:rPr lang="en-US" sz="2000" dirty="0"/>
              <a:t>VTS, and HTS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3657600"/>
            <a:ext cx="28019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28051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762000"/>
            <a:ext cx="7086600" cy="27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28600" y="41148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772400" y="42672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2000" b="1" kern="1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TS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Arrow Connector 24"/>
          <p:cNvCxnSpPr>
            <a:cxnSpLocks noChangeShapeType="1"/>
          </p:cNvCxnSpPr>
          <p:nvPr/>
        </p:nvCxnSpPr>
        <p:spPr bwMode="auto">
          <a:xfrm rot="16200000" flipH="1">
            <a:off x="838200" y="4724400"/>
            <a:ext cx="762000" cy="4572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24"/>
          <p:cNvCxnSpPr>
            <a:cxnSpLocks noChangeShapeType="1"/>
          </p:cNvCxnSpPr>
          <p:nvPr/>
        </p:nvCxnSpPr>
        <p:spPr bwMode="auto">
          <a:xfrm rot="5400000">
            <a:off x="7391400" y="4724400"/>
            <a:ext cx="4572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553200" y="152400"/>
            <a:ext cx="2209800" cy="707886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ANL/FNAL EP Processing </a:t>
            </a:r>
            <a:endParaRPr lang="en-US" sz="20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8" name="Straight Arrow Connector 24"/>
          <p:cNvCxnSpPr>
            <a:cxnSpLocks noChangeShapeType="1"/>
          </p:cNvCxnSpPr>
          <p:nvPr/>
        </p:nvCxnSpPr>
        <p:spPr bwMode="auto">
          <a:xfrm rot="5400000">
            <a:off x="6172200" y="914400"/>
            <a:ext cx="457200" cy="304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2"/>
          <a:srcRect l="89" t="1111" b="10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1371600" y="1843087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ILC</a:t>
            </a: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8610600" y="2754312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PX</a:t>
            </a:r>
          </a:p>
        </p:txBody>
      </p:sp>
      <p:cxnSp>
        <p:nvCxnSpPr>
          <p:cNvPr id="35850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1068388" y="2055812"/>
            <a:ext cx="3048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1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8306594" y="2971006"/>
            <a:ext cx="3048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2971800" y="2286000"/>
            <a:ext cx="152400" cy="3048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6800" y="3122612"/>
            <a:ext cx="7467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" y="5867400"/>
            <a:ext cx="3048000" cy="5663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ANL/FNAL facility contributing</a:t>
            </a:r>
          </a:p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Heavily to ILC gradient program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1414047"/>
            <a:ext cx="29718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A15 Repaired by tumbling  20</a:t>
            </a:r>
            <a:r>
              <a:rPr lang="en-US" sz="1400" dirty="0" smtClean="0">
                <a:solidFill>
                  <a:schemeClr val="bg1"/>
                </a:solidFill>
                <a:sym typeface="Wingdings" pitchFamily="2" charset="2"/>
              </a:rPr>
              <a:t>34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>
            <a:endCxn id="35852" idx="0"/>
          </p:cNvCxnSpPr>
          <p:nvPr/>
        </p:nvCxnSpPr>
        <p:spPr bwMode="auto">
          <a:xfrm rot="5400000">
            <a:off x="3048000" y="1676400"/>
            <a:ext cx="609600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>
            <a:off x="1066800" y="2208212"/>
            <a:ext cx="74676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72400" y="6172200"/>
            <a:ext cx="1371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New vendor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ight Brace 23"/>
          <p:cNvSpPr/>
          <p:nvPr/>
        </p:nvSpPr>
        <p:spPr bwMode="auto">
          <a:xfrm rot="5236540">
            <a:off x="7510960" y="5836415"/>
            <a:ext cx="228600" cy="3048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10800000">
            <a:off x="7620000" y="6096000"/>
            <a:ext cx="228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772400" y="6519446"/>
            <a:ext cx="13716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BCP AES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7353302" y="6210299"/>
            <a:ext cx="533399" cy="4572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505200" y="5943600"/>
            <a:ext cx="16764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Pits in EB weld HAZ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6200000" flipV="1">
            <a:off x="3124994" y="5258594"/>
            <a:ext cx="989806" cy="3802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 flipH="1" flipV="1">
            <a:off x="3619500" y="4076700"/>
            <a:ext cx="20574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6172200" cy="914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dirty="0" smtClean="0"/>
              <a:t> FNAL SRF Infrastructure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800600"/>
          </a:xfrm>
        </p:spPr>
        <p:txBody>
          <a:bodyPr/>
          <a:lstStyle/>
          <a:p>
            <a:pPr eaLnBrk="1" hangingPunct="1">
              <a:lnSpc>
                <a:spcPts val="26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Goals</a:t>
            </a:r>
            <a:r>
              <a:rPr lang="en-US" sz="2000" dirty="0" smtClean="0">
                <a:solidFill>
                  <a:srgbClr val="FFFF00"/>
                </a:solidFill>
              </a:rPr>
              <a:t>:</a:t>
            </a:r>
          </a:p>
          <a:p>
            <a:pPr eaLnBrk="1" hangingPunct="1">
              <a:lnSpc>
                <a:spcPts val="2600"/>
              </a:lnSpc>
            </a:pPr>
            <a:r>
              <a:rPr lang="en-US" sz="2000" dirty="0" smtClean="0"/>
              <a:t>Build generic SRF infrastructure at FNAL</a:t>
            </a:r>
            <a:endParaRPr lang="en-US" sz="1100" dirty="0" smtClean="0"/>
          </a:p>
          <a:p>
            <a:pPr lvl="1" eaLnBrk="1" hangingPunct="1">
              <a:lnSpc>
                <a:spcPts val="2600"/>
              </a:lnSpc>
            </a:pPr>
            <a:r>
              <a:rPr lang="en-US" sz="1600" dirty="0" smtClean="0"/>
              <a:t>Particularly large cryogenic &amp; RF systems, cavity &amp; cryomodule assembly and test facilities, etc. that are hard for industry to provide</a:t>
            </a:r>
            <a:endParaRPr lang="en-US" dirty="0" smtClean="0"/>
          </a:p>
          <a:p>
            <a:pPr eaLnBrk="1" hangingPunct="1">
              <a:lnSpc>
                <a:spcPts val="2600"/>
              </a:lnSpc>
            </a:pPr>
            <a:r>
              <a:rPr lang="en-US" sz="2000" dirty="0" smtClean="0"/>
              <a:t>Develop SRF capability in U.S. Industry</a:t>
            </a:r>
          </a:p>
          <a:p>
            <a:pPr eaLnBrk="1" hangingPunct="1">
              <a:lnSpc>
                <a:spcPts val="2600"/>
              </a:lnSpc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Accomplishments:</a:t>
            </a:r>
          </a:p>
          <a:p>
            <a:pPr eaLnBrk="1" hangingPunct="1">
              <a:lnSpc>
                <a:spcPts val="2600"/>
              </a:lnSpc>
            </a:pPr>
            <a:r>
              <a:rPr lang="en-US" sz="2000" dirty="0" smtClean="0"/>
              <a:t>Vertical test stands  (VTS1) fully operational, VTS 2 </a:t>
            </a:r>
            <a:r>
              <a:rPr lang="en-US" sz="2000" dirty="0" err="1" smtClean="0"/>
              <a:t>dewar</a:t>
            </a:r>
            <a:r>
              <a:rPr lang="en-US" sz="2000" dirty="0" smtClean="0"/>
              <a:t> delivered, VTS 2/3 civil work complete, VTS 3 </a:t>
            </a:r>
            <a:r>
              <a:rPr lang="en-US" sz="2000" dirty="0" err="1" smtClean="0"/>
              <a:t>dewar</a:t>
            </a:r>
            <a:r>
              <a:rPr lang="en-US" sz="2000" dirty="0" smtClean="0"/>
              <a:t> in fall</a:t>
            </a:r>
          </a:p>
          <a:p>
            <a:pPr lvl="1" eaLnBrk="1" hangingPunct="1">
              <a:lnSpc>
                <a:spcPts val="2600"/>
              </a:lnSpc>
            </a:pPr>
            <a:r>
              <a:rPr lang="en-US" sz="1600" dirty="0" smtClean="0"/>
              <a:t>VTS2 and </a:t>
            </a:r>
            <a:r>
              <a:rPr lang="en-US" sz="1600" dirty="0" err="1" smtClean="0"/>
              <a:t>Cryo</a:t>
            </a:r>
            <a:r>
              <a:rPr lang="en-US" sz="1600" dirty="0" smtClean="0"/>
              <a:t> upgrades operational in FY12</a:t>
            </a:r>
          </a:p>
          <a:p>
            <a:pPr eaLnBrk="1" hangingPunct="1">
              <a:lnSpc>
                <a:spcPts val="2600"/>
              </a:lnSpc>
            </a:pPr>
            <a:r>
              <a:rPr lang="en-US" sz="2000" dirty="0" smtClean="0"/>
              <a:t>Horizontal Test Stand (HTS1): fully operational</a:t>
            </a:r>
          </a:p>
          <a:p>
            <a:pPr lvl="1" eaLnBrk="1" hangingPunct="1">
              <a:lnSpc>
                <a:spcPts val="2600"/>
              </a:lnSpc>
            </a:pPr>
            <a:r>
              <a:rPr lang="en-US" sz="1600" dirty="0" smtClean="0"/>
              <a:t>Testing dressed cavities for CM2, tuner studies, </a:t>
            </a:r>
            <a:r>
              <a:rPr lang="en-US" sz="1600" dirty="0" err="1" smtClean="0"/>
              <a:t>LLRF,etc</a:t>
            </a:r>
            <a:endParaRPr lang="en-US" sz="1600" dirty="0" smtClean="0"/>
          </a:p>
          <a:p>
            <a:pPr eaLnBrk="1" hangingPunct="1">
              <a:lnSpc>
                <a:spcPts val="2600"/>
              </a:lnSpc>
            </a:pPr>
            <a:r>
              <a:rPr lang="en-US" sz="2000" dirty="0" smtClean="0"/>
              <a:t>New vacuum oven installed &amp; operational (ARRA)</a:t>
            </a:r>
          </a:p>
          <a:p>
            <a:pPr eaLnBrk="1" hangingPunct="1">
              <a:lnSpc>
                <a:spcPts val="2600"/>
              </a:lnSpc>
            </a:pPr>
            <a:r>
              <a:rPr lang="en-US" sz="2000" dirty="0" smtClean="0"/>
              <a:t>Excellent progress on NML and CMTF (slides)</a:t>
            </a:r>
          </a:p>
          <a:p>
            <a:pPr eaLnBrk="1" hangingPunct="1">
              <a:lnSpc>
                <a:spcPts val="2600"/>
              </a:lnSpc>
              <a:buNone/>
            </a:pPr>
            <a:endParaRPr lang="en-US" sz="2000" b="1" dirty="0" smtClean="0"/>
          </a:p>
          <a:p>
            <a:pPr eaLnBrk="1" hangingPunct="1">
              <a:lnSpc>
                <a:spcPts val="2600"/>
              </a:lnSpc>
              <a:buFontTx/>
              <a:buNone/>
            </a:pPr>
            <a:endParaRPr lang="en-US" sz="1400" dirty="0" smtClean="0">
              <a:solidFill>
                <a:srgbClr val="FF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  <a:noFill/>
        </p:spPr>
        <p:txBody>
          <a:bodyPr/>
          <a:lstStyle/>
          <a:p>
            <a:fld id="{2F9F8B28-62FE-4194-AC21-3113A34D6501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8768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Goals, Approach, and Context of FNAL SRF Program</a:t>
            </a:r>
          </a:p>
          <a:p>
            <a:endParaRPr lang="en-US" dirty="0" smtClean="0"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Accomplishments that demonstrate: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Merit, effectiveness, and impact of the program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Leadership and creativity of the FNAL SRF staff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Productivity of SRF facilities at FNAL</a:t>
            </a:r>
          </a:p>
          <a:p>
            <a:pPr lvl="1"/>
            <a:endParaRPr lang="en-US" sz="1800" dirty="0" smtClean="0">
              <a:ea typeface="ＭＳ Ｐゴシック" pitchFamily="28" charset="-128"/>
            </a:endParaRPr>
          </a:p>
          <a:p>
            <a:r>
              <a:rPr lang="en-US" dirty="0" smtClean="0">
                <a:ea typeface="ＭＳ Ｐゴシック" pitchFamily="28" charset="-128"/>
              </a:rPr>
              <a:t>Integrated management &amp; planning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Prioritize and optimize the program</a:t>
            </a:r>
          </a:p>
          <a:p>
            <a:r>
              <a:rPr lang="en-US" dirty="0" smtClean="0">
                <a:ea typeface="ＭＳ Ｐゴシック" pitchFamily="28" charset="-128"/>
              </a:rPr>
              <a:t>ES&amp;H</a:t>
            </a:r>
          </a:p>
          <a:p>
            <a:r>
              <a:rPr lang="en-US" dirty="0" smtClean="0">
                <a:ea typeface="ＭＳ Ｐゴシック" pitchFamily="28" charset="-128"/>
              </a:rPr>
              <a:t>Summary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553200" cy="361950"/>
          </a:xfrm>
          <a:noFill/>
        </p:spPr>
        <p:txBody>
          <a:bodyPr/>
          <a:lstStyle/>
          <a:p>
            <a:r>
              <a:rPr lang="en-US" smtClean="0"/>
              <a:t>Bob Kephart,      Fermilab Review  June 6-9, 2011</a:t>
            </a:r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7458BC-A6F9-474C-97A7-63BB5BF4719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945132"/>
            <a:ext cx="2895600" cy="191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326" y="4876800"/>
            <a:ext cx="290667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675" y="2819400"/>
            <a:ext cx="2173288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675" y="2722563"/>
            <a:ext cx="26511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05388"/>
            <a:ext cx="23622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52400" y="6359525"/>
            <a:ext cx="1981200" cy="36933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Final Assembly</a:t>
            </a: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9875" y="284163"/>
            <a:ext cx="237648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HPIM09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6875" y="2551113"/>
            <a:ext cx="2170113" cy="224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7059613" y="2332038"/>
            <a:ext cx="1673225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HTS</a:t>
            </a:r>
          </a:p>
        </p:txBody>
      </p:sp>
      <p:pic>
        <p:nvPicPr>
          <p:cNvPr id="31754" name="Picture 12" descr="DSCN14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75" y="304800"/>
            <a:ext cx="2438400" cy="2344738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1600200" y="2133600"/>
            <a:ext cx="16764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pic>
        <p:nvPicPr>
          <p:cNvPr id="31756" name="Picture 14" descr="AES1_200608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88" y="0"/>
            <a:ext cx="1250950" cy="46926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57" name="Rectangle 15"/>
          <p:cNvSpPr>
            <a:spLocks noChangeArrowheads="1"/>
          </p:cNvSpPr>
          <p:nvPr/>
        </p:nvSpPr>
        <p:spPr bwMode="auto">
          <a:xfrm>
            <a:off x="1676400" y="4419600"/>
            <a:ext cx="1727200" cy="33813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Assembly </a:t>
            </a:r>
            <a:endParaRPr lang="en-US" sz="1200" b="1" kern="12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58" name="Rectangle 16"/>
          <p:cNvSpPr>
            <a:spLocks noChangeArrowheads="1"/>
          </p:cNvSpPr>
          <p:nvPr/>
        </p:nvSpPr>
        <p:spPr bwMode="auto">
          <a:xfrm>
            <a:off x="4343400" y="4419600"/>
            <a:ext cx="2089150" cy="369888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MP9 Clean Room</a:t>
            </a:r>
          </a:p>
        </p:txBody>
      </p:sp>
      <p:sp>
        <p:nvSpPr>
          <p:cNvPr id="31759" name="Rectangle 17"/>
          <p:cNvSpPr>
            <a:spLocks noChangeArrowheads="1"/>
          </p:cNvSpPr>
          <p:nvPr/>
        </p:nvSpPr>
        <p:spPr bwMode="auto">
          <a:xfrm>
            <a:off x="228600" y="4114800"/>
            <a:ext cx="838200" cy="400050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</a:t>
            </a:r>
          </a:p>
        </p:txBody>
      </p:sp>
      <p:sp>
        <p:nvSpPr>
          <p:cNvPr id="317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54788" y="6388100"/>
            <a:ext cx="2589212" cy="412750"/>
          </a:xfr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New Vacuum Oven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555625"/>
            <a:ext cx="2514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4267200" y="1981200"/>
            <a:ext cx="2286000" cy="646113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Cavity tuning machine</a:t>
            </a:r>
          </a:p>
        </p:txBody>
      </p:sp>
      <p:sp>
        <p:nvSpPr>
          <p:cNvPr id="31765" name="Rectangle 13"/>
          <p:cNvSpPr>
            <a:spLocks noChangeArrowheads="1"/>
          </p:cNvSpPr>
          <p:nvPr/>
        </p:nvSpPr>
        <p:spPr bwMode="auto">
          <a:xfrm>
            <a:off x="1828800" y="-30163"/>
            <a:ext cx="4876800" cy="461963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381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FNAL SRF infrastructure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667000" y="4953000"/>
            <a:ext cx="914400" cy="6858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VTS2 Dewar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i="1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-152400"/>
            <a:ext cx="4724400" cy="1143000"/>
          </a:xfrm>
        </p:spPr>
        <p:txBody>
          <a:bodyPr/>
          <a:lstStyle/>
          <a:p>
            <a:r>
              <a:rPr lang="en-US" dirty="0" smtClean="0">
                <a:latin typeface="Arial Rounded MT Bold" charset="0"/>
              </a:rPr>
              <a:t>NML: RF Unit Test Facility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1905000" cy="304800"/>
          </a:xfrm>
          <a:prstGeom prst="rect">
            <a:avLst/>
          </a:prstGeom>
        </p:spPr>
        <p:txBody>
          <a:bodyPr/>
          <a:lstStyle/>
          <a:p>
            <a:fld id="{AF611418-B91E-4E32-BFE9-78381BF4D105}" type="slidenum">
              <a:rPr lang="en-US" smtClean="0"/>
              <a:pPr/>
              <a:t>21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  <a:noFill/>
        </p:spPr>
        <p:txBody>
          <a:bodyPr/>
          <a:lstStyle/>
          <a:p>
            <a:fld id="{2F9F8B28-62FE-4194-AC21-3113A34D6501}" type="slidenum">
              <a:rPr lang="en-US" smtClean="0"/>
              <a:pPr/>
              <a:t>21</a:t>
            </a:fld>
            <a:endParaRPr lang="en-US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825500"/>
            <a:ext cx="85217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191000"/>
            <a:ext cx="3733800" cy="2093280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16700" y="5920669"/>
            <a:ext cx="2298700" cy="480131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1400" i="1" kern="1200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1st </a:t>
            </a:r>
            <a:r>
              <a:rPr lang="en-US" sz="1400" i="1" kern="1200" dirty="0" err="1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Cryomodule</a:t>
            </a:r>
            <a:r>
              <a:rPr lang="en-US" sz="1400" i="1" kern="1200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Arial Unicode MS" pitchFamily="34" charset="-128"/>
                <a:ea typeface="+mn-ea"/>
              </a:rPr>
              <a:t>Cold and under test</a:t>
            </a:r>
            <a:endParaRPr lang="en-US" sz="2800" i="1" kern="1200" dirty="0">
              <a:solidFill>
                <a:srgbClr val="FF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cxnSp>
        <p:nvCxnSpPr>
          <p:cNvPr id="10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4762500" y="39243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7467600" cy="6858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  <a:ea typeface="ＭＳ Ｐゴシック" pitchFamily="34" charset="-128"/>
              </a:rPr>
              <a:t>NML Status and Expansion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228600" y="5553075"/>
            <a:ext cx="213360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Phase 1 NML Building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990600" y="4876800"/>
            <a:ext cx="381000" cy="609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7111" name="Picture 15" descr="extension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19400"/>
            <a:ext cx="88392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17"/>
          <p:cNvSpPr>
            <a:spLocks noChangeArrowheads="1"/>
          </p:cNvSpPr>
          <p:nvPr/>
        </p:nvSpPr>
        <p:spPr bwMode="auto">
          <a:xfrm>
            <a:off x="0" y="2743200"/>
            <a:ext cx="4800600" cy="2057400"/>
          </a:xfrm>
          <a:prstGeom prst="rect">
            <a:avLst/>
          </a:prstGeom>
          <a:solidFill>
            <a:srgbClr val="F41908">
              <a:alpha val="0"/>
            </a:srgbClr>
          </a:solidFill>
          <a:ln w="28575">
            <a:solidFill>
              <a:srgbClr val="F41908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7113" name="TextBox 18"/>
          <p:cNvSpPr txBox="1">
            <a:spLocks noChangeArrowheads="1"/>
          </p:cNvSpPr>
          <p:nvPr/>
        </p:nvSpPr>
        <p:spPr bwMode="auto">
          <a:xfrm>
            <a:off x="3200400" y="5181600"/>
            <a:ext cx="5791200" cy="855619"/>
          </a:xfrm>
          <a:prstGeom prst="rect">
            <a:avLst/>
          </a:pr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</a:rPr>
              <a:t>New Underground Tunnel Expansion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(</a:t>
            </a:r>
            <a:r>
              <a:rPr lang="en-US" sz="1400" dirty="0">
                <a:solidFill>
                  <a:srgbClr val="008000"/>
                </a:solidFill>
              </a:rPr>
              <a:t>Space </a:t>
            </a:r>
            <a:r>
              <a:rPr lang="en-US" sz="1400" dirty="0" smtClean="0">
                <a:solidFill>
                  <a:srgbClr val="008000"/>
                </a:solidFill>
              </a:rPr>
              <a:t>for up to </a:t>
            </a:r>
            <a:r>
              <a:rPr lang="en-US" sz="1400" dirty="0">
                <a:solidFill>
                  <a:srgbClr val="008000"/>
                </a:solidFill>
              </a:rPr>
              <a:t>6 Cryomodules (2 RF Units), AARD Test Beam Lines</a:t>
            </a:r>
            <a:r>
              <a:rPr lang="en-US" sz="14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Civil construction complete (doubles tunnel length to 160 M)</a:t>
            </a:r>
            <a:endParaRPr lang="en-US" sz="1400" dirty="0">
              <a:solidFill>
                <a:srgbClr val="008000"/>
              </a:solidFill>
            </a:endParaRPr>
          </a:p>
        </p:txBody>
      </p:sp>
      <p:cxnSp>
        <p:nvCxnSpPr>
          <p:cNvPr id="47114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5905500" y="4762500"/>
            <a:ext cx="533400" cy="304800"/>
          </a:xfrm>
          <a:prstGeom prst="line">
            <a:avLst/>
          </a:prstGeom>
          <a:noFill/>
          <a:ln w="28575">
            <a:solidFill>
              <a:srgbClr val="008000"/>
            </a:solidFill>
            <a:prstDash val="sysDash"/>
            <a:round/>
            <a:headEnd/>
            <a:tailEnd/>
          </a:ln>
        </p:spPr>
      </p:cxnSp>
      <p:sp>
        <p:nvSpPr>
          <p:cNvPr id="47115" name="Oval 21"/>
          <p:cNvSpPr>
            <a:spLocks noChangeArrowheads="1"/>
          </p:cNvSpPr>
          <p:nvPr/>
        </p:nvSpPr>
        <p:spPr bwMode="auto">
          <a:xfrm>
            <a:off x="4800600" y="2438400"/>
            <a:ext cx="4191000" cy="2133600"/>
          </a:xfrm>
          <a:prstGeom prst="ellipse">
            <a:avLst/>
          </a:prstGeom>
          <a:solidFill>
            <a:srgbClr val="008000">
              <a:alpha val="0"/>
            </a:srgbClr>
          </a:solidFill>
          <a:ln w="28575">
            <a:solidFill>
              <a:srgbClr val="008000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3124200"/>
            <a:ext cx="1447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629400" y="3124200"/>
            <a:ext cx="1752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876800" y="3581400"/>
            <a:ext cx="2057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934200" y="4038600"/>
            <a:ext cx="1066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8153400" y="4038600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8382000" y="3048000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211094" y="3009106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706394" y="3809206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8344694" y="3847306"/>
            <a:ext cx="3810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8611394" y="3352006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8344694" y="3085306"/>
            <a:ext cx="76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515894" y="3009106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6200000" flipH="1">
            <a:off x="8001000" y="4191000"/>
            <a:ext cx="304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7925594" y="4114006"/>
            <a:ext cx="152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467600" y="4343400"/>
            <a:ext cx="685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7354094" y="4228306"/>
            <a:ext cx="228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467600" y="4114800"/>
            <a:ext cx="457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5400000" flipH="1" flipV="1">
            <a:off x="7887494" y="4152106"/>
            <a:ext cx="76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8305800" y="3657600"/>
            <a:ext cx="6096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6324600" y="2895600"/>
            <a:ext cx="304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2057400" y="3200400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895600" y="3200400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33800" y="3200400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3200400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410200" y="3200400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248400" y="3200400"/>
            <a:ext cx="6096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828800" y="2971800"/>
            <a:ext cx="990600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3810000" y="1676400"/>
            <a:ext cx="266700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CM1: cold and operational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 flipH="1">
            <a:off x="2514600" y="1981200"/>
            <a:ext cx="1295400" cy="990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914400" y="3200400"/>
            <a:ext cx="762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38200" y="3124200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457200" y="1743075"/>
            <a:ext cx="266700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Capture Cavity II operational</a:t>
            </a:r>
            <a:endParaRPr lang="en-US" sz="1200" dirty="0">
              <a:solidFill>
                <a:srgbClr val="CC0000"/>
              </a:solidFill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1905000" cy="304800"/>
          </a:xfrm>
          <a:prstGeom prst="rect">
            <a:avLst/>
          </a:prstGeom>
        </p:spPr>
        <p:txBody>
          <a:bodyPr/>
          <a:lstStyle/>
          <a:p>
            <a:fld id="{AF611418-B91E-4E32-BFE9-78381BF4D105}" type="slidenum">
              <a:rPr lang="en-US" smtClean="0"/>
              <a:pPr/>
              <a:t>22</a:t>
            </a:fld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  <a:noFill/>
        </p:spPr>
        <p:txBody>
          <a:bodyPr/>
          <a:lstStyle/>
          <a:p>
            <a:fld id="{2F9F8B28-62FE-4194-AC21-3113A34D6501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60" name="Rectangle 59"/>
          <p:cNvSpPr/>
          <p:nvPr/>
        </p:nvSpPr>
        <p:spPr bwMode="auto">
          <a:xfrm>
            <a:off x="762000" y="3200400"/>
            <a:ext cx="76200" cy="76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457200" y="2057400"/>
            <a:ext cx="457200" cy="1066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NML Buildings (ARRA funded 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Kephart, Fermilab – Fermilab Review  June 6-9,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990600"/>
            <a:ext cx="873962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52800"/>
            <a:ext cx="6062228" cy="28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38400" y="3124200"/>
            <a:ext cx="213360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CC0000"/>
                </a:solidFill>
              </a:rPr>
              <a:t>New </a:t>
            </a:r>
            <a:r>
              <a:rPr lang="en-US" sz="1800" b="1" dirty="0" err="1" smtClean="0">
                <a:solidFill>
                  <a:srgbClr val="CC0000"/>
                </a:solidFill>
              </a:rPr>
              <a:t>Cryomodule</a:t>
            </a:r>
            <a:r>
              <a:rPr lang="en-US" sz="1800" b="1" dirty="0" smtClean="0">
                <a:solidFill>
                  <a:srgbClr val="CC0000"/>
                </a:solidFill>
              </a:rPr>
              <a:t> Test Facility  </a:t>
            </a:r>
            <a:endParaRPr lang="en-US" sz="1600" dirty="0">
              <a:solidFill>
                <a:srgbClr val="CC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rot="5400000">
            <a:off x="2837770" y="3828371"/>
            <a:ext cx="725270" cy="609591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7" idx="0"/>
          </p:cNvCxnSpPr>
          <p:nvPr/>
        </p:nvCxnSpPr>
        <p:spPr bwMode="auto">
          <a:xfrm rot="5400000" flipH="1" flipV="1">
            <a:off x="3733806" y="914408"/>
            <a:ext cx="1981187" cy="243839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914400" y="5257800"/>
            <a:ext cx="304800" cy="3048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67400" y="2514600"/>
            <a:ext cx="2971800" cy="95410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New 500 W 1.8 K refrigerator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(under fabrication in industry)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will be located in CMTF bldg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905500" y="2095500"/>
            <a:ext cx="6096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419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-381000" y="3124200"/>
            <a:ext cx="2590800" cy="52322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New Electronics building above tunnel extension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571500" y="2237720"/>
            <a:ext cx="10668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4190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324600" y="3962400"/>
            <a:ext cx="2286000" cy="30777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Compressor building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>
            <a:off x="5791200" y="4343400"/>
            <a:ext cx="6096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41908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R&amp;D Plans: FY12 and beyond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72390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Cavity development for Project X.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Process and test 650 MHz single cells, order 1</a:t>
            </a:r>
            <a:r>
              <a:rPr lang="en-US" sz="1800" baseline="30000" dirty="0" smtClean="0">
                <a:ea typeface="ＭＳ Ｐゴシック" pitchFamily="28" charset="-128"/>
              </a:rPr>
              <a:t>st</a:t>
            </a:r>
            <a:r>
              <a:rPr lang="en-US" sz="1800" dirty="0" smtClean="0">
                <a:ea typeface="ＭＳ Ｐゴシック" pitchFamily="28" charset="-128"/>
              </a:rPr>
              <a:t> 5 cell 650 MHz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Process and test SSR1 cavities from industry and India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Prototype the upstream SC cavity in Project X </a:t>
            </a:r>
            <a:r>
              <a:rPr lang="en-US" sz="1600" dirty="0" smtClean="0">
                <a:ea typeface="ＭＳ Ｐゴシック" pitchFamily="28" charset="-128"/>
              </a:rPr>
              <a:t>( SSR0 or HW) </a:t>
            </a:r>
          </a:p>
          <a:p>
            <a:pPr lvl="1"/>
            <a:r>
              <a:rPr lang="en-US" sz="1600" dirty="0" err="1" smtClean="0">
                <a:ea typeface="ＭＳ Ｐゴシック" pitchFamily="28" charset="-128"/>
              </a:rPr>
              <a:t>Cryomodule</a:t>
            </a:r>
            <a:r>
              <a:rPr lang="en-US" sz="1600" dirty="0" smtClean="0">
                <a:ea typeface="ＭＳ Ｐゴシック" pitchFamily="28" charset="-128"/>
              </a:rPr>
              <a:t> design continues; order parts for first Prototype CM’s</a:t>
            </a:r>
          </a:p>
          <a:p>
            <a:r>
              <a:rPr lang="en-US" sz="2200" dirty="0" smtClean="0">
                <a:ea typeface="ＭＳ Ｐゴシック" pitchFamily="28" charset="-128"/>
              </a:rPr>
              <a:t>Development for ILC &amp; Project X pulsed </a:t>
            </a:r>
            <a:r>
              <a:rPr lang="en-US" sz="2200" dirty="0" err="1" smtClean="0">
                <a:ea typeface="ＭＳ Ｐゴシック" pitchFamily="28" charset="-128"/>
              </a:rPr>
              <a:t>linac</a:t>
            </a:r>
            <a:endParaRPr lang="en-US" sz="2200" dirty="0" smtClean="0"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Process and test 1300 MHz cavities to demonstrate required yield at 35 MV/M for ILC, serial assembly of CM2, 3, …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Install CM2 at NML (1</a:t>
            </a:r>
            <a:r>
              <a:rPr lang="en-US" sz="1800" baseline="30000" dirty="0" smtClean="0">
                <a:ea typeface="ＭＳ Ｐゴシック" pitchFamily="28" charset="-128"/>
              </a:rPr>
              <a:t>st</a:t>
            </a:r>
            <a:r>
              <a:rPr lang="en-US" sz="1800" dirty="0" smtClean="0">
                <a:ea typeface="ＭＳ Ｐゴシック" pitchFamily="28" charset="-128"/>
              </a:rPr>
              <a:t> high gradient CM) and test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Continued work on centrifugal barrel polish (Giorgio’s talk)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Continue tech transfer effort to U.S. Industry</a:t>
            </a:r>
          </a:p>
          <a:p>
            <a:r>
              <a:rPr lang="en-US" sz="2200" dirty="0" smtClean="0">
                <a:ea typeface="ＭＳ Ｐゴシック" pitchFamily="28" charset="-128"/>
              </a:rPr>
              <a:t>Infrastructure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Complete ARRA tasks: VTS 2/3, NML tunnel ext, CMTF, etc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Prepare for arrival of super-fluid refrigerator at NML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Work to provide 1</a:t>
            </a:r>
            <a:r>
              <a:rPr lang="en-US" sz="1800" baseline="30000" dirty="0" smtClean="0">
                <a:ea typeface="ＭＳ Ｐゴシック" pitchFamily="28" charset="-128"/>
              </a:rPr>
              <a:t>st</a:t>
            </a:r>
            <a:r>
              <a:rPr lang="en-US" sz="1800" dirty="0" smtClean="0">
                <a:ea typeface="ＭＳ Ｐゴシック" pitchFamily="28" charset="-128"/>
              </a:rPr>
              <a:t> beam at NML by end of FY12</a:t>
            </a:r>
          </a:p>
          <a:p>
            <a:pPr lvl="1">
              <a:buNone/>
            </a:pPr>
            <a:endParaRPr lang="en-US" sz="1800" dirty="0" smtClean="0">
              <a:ea typeface="ＭＳ Ｐゴシック" pitchFamily="28" charset="-128"/>
            </a:endParaRPr>
          </a:p>
          <a:p>
            <a:pPr lvl="1"/>
            <a:endParaRPr lang="en-US" sz="2200" dirty="0" smtClean="0">
              <a:ea typeface="ＭＳ Ｐゴシック" pitchFamily="28" charset="-128"/>
              <a:cs typeface="ＭＳ Ｐゴシック" pitchFamily="-105" charset="-128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0E42E4-E3A1-4C00-AC80-FBC4A024BD3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58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Integrated SRF Schedule - </a:t>
            </a:r>
            <a:r>
              <a:rPr lang="en-US" dirty="0" err="1" smtClean="0">
                <a:ea typeface="ＭＳ Ｐゴシック" pitchFamily="28" charset="-128"/>
              </a:rPr>
              <a:t>Cryomodules</a:t>
            </a:r>
            <a:r>
              <a:rPr lang="en-US" dirty="0" smtClean="0">
                <a:ea typeface="ＭＳ Ｐゴシック" pitchFamily="28" charset="-128"/>
              </a:rPr>
              <a:t> </a:t>
            </a:r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99A3272-F6EB-4713-8683-B7043D59CDC3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629" y="838200"/>
            <a:ext cx="8860972" cy="51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58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Integrated SRF Schedule - Infrastructure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8ED156-03CA-449E-9379-7E14D7A05799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443" y="838200"/>
            <a:ext cx="8864158" cy="530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6096000"/>
            <a:ext cx="8839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CC0000"/>
                </a:solidFill>
              </a:rPr>
              <a:t>Shows only remaining items, many completed items are now not shown (VTS-1, HTS, STF, CAF)</a:t>
            </a:r>
            <a:endParaRPr lang="en-US" sz="1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Recommendations from FY10 S&amp;T Review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315200" cy="5181600"/>
          </a:xfrm>
        </p:spPr>
        <p:txBody>
          <a:bodyPr/>
          <a:lstStyle/>
          <a:p>
            <a:r>
              <a:rPr lang="en-US" sz="2000" dirty="0" smtClean="0"/>
              <a:t>One of comments from last year’s S&amp;T review was:</a:t>
            </a:r>
          </a:p>
          <a:p>
            <a:pPr>
              <a:buNone/>
            </a:pPr>
            <a:r>
              <a:rPr lang="en-US" sz="2000" dirty="0" smtClean="0"/>
              <a:t>  “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The SRF infrastructure represents an excellent training ground for young researchers. A cooperative educational program in Accelerator Technology would be advantageous as the lab moves forward with the new accelerator initiatives.” </a:t>
            </a:r>
          </a:p>
          <a:p>
            <a:r>
              <a:rPr lang="en-US" sz="2000" dirty="0" smtClean="0"/>
              <a:t> We agree. Currently </a:t>
            </a:r>
            <a:r>
              <a:rPr lang="en-US" sz="2000" smtClean="0"/>
              <a:t>5 students </a:t>
            </a:r>
            <a:r>
              <a:rPr lang="en-US" sz="2000" dirty="0" smtClean="0"/>
              <a:t>in our accelerator program do work on SRF </a:t>
            </a:r>
            <a:r>
              <a:rPr lang="en-US" sz="2000" dirty="0" err="1" smtClean="0"/>
              <a:t>linacs</a:t>
            </a:r>
            <a:r>
              <a:rPr lang="en-US" sz="2000" dirty="0" smtClean="0"/>
              <a:t>/SRF Technology projects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/>
              <a:t>D.Ford</a:t>
            </a:r>
            <a:r>
              <a:rPr lang="en-US" sz="1600" dirty="0" smtClean="0"/>
              <a:t> (supervisor </a:t>
            </a:r>
            <a:r>
              <a:rPr lang="en-US" sz="1600" dirty="0" err="1" smtClean="0"/>
              <a:t>L.Cooley</a:t>
            </a:r>
            <a:r>
              <a:rPr lang="en-US" sz="1600" dirty="0" smtClean="0"/>
              <a:t>) - chemical and  e-polishing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A. </a:t>
            </a:r>
            <a:r>
              <a:rPr lang="en-US" sz="1600" dirty="0" err="1" smtClean="0"/>
              <a:t>Dzyuba</a:t>
            </a:r>
            <a:r>
              <a:rPr lang="en-US" sz="1600" dirty="0" smtClean="0"/>
              <a:t> (supervisor L. Cooley) – SRF theory and Exp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/>
              <a:t>S.Mironov</a:t>
            </a:r>
            <a:r>
              <a:rPr lang="en-US" sz="1600" dirty="0" smtClean="0"/>
              <a:t> (</a:t>
            </a:r>
            <a:r>
              <a:rPr lang="en-US" sz="1600" dirty="0" err="1" smtClean="0"/>
              <a:t>superviosr</a:t>
            </a:r>
            <a:r>
              <a:rPr lang="en-US" sz="1600" dirty="0" smtClean="0"/>
              <a:t> </a:t>
            </a:r>
            <a:r>
              <a:rPr lang="en-US" sz="1600" dirty="0" err="1" smtClean="0"/>
              <a:t>A.Klebaner</a:t>
            </a:r>
            <a:r>
              <a:rPr lang="en-US" sz="1600" dirty="0" smtClean="0"/>
              <a:t>) - </a:t>
            </a:r>
            <a:r>
              <a:rPr lang="en-US" sz="1600" dirty="0" err="1" smtClean="0"/>
              <a:t>cryosystem</a:t>
            </a:r>
            <a:r>
              <a:rPr lang="en-US" sz="1600" dirty="0" smtClean="0"/>
              <a:t> for SRF </a:t>
            </a:r>
            <a:r>
              <a:rPr lang="en-US" sz="1600" dirty="0" err="1" smtClean="0"/>
              <a:t>cryomodules</a:t>
            </a: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/>
              <a:t>S.Koshelev</a:t>
            </a:r>
            <a:r>
              <a:rPr lang="en-US" sz="1600" dirty="0" smtClean="0"/>
              <a:t> (supervisor </a:t>
            </a:r>
            <a:r>
              <a:rPr lang="en-US" sz="1600" dirty="0" err="1" smtClean="0"/>
              <a:t>R.Cagnaro</a:t>
            </a:r>
            <a:r>
              <a:rPr lang="en-US" sz="1600" dirty="0" smtClean="0"/>
              <a:t>) - SRF cavities testing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err="1" smtClean="0"/>
              <a:t>A.Saini</a:t>
            </a:r>
            <a:r>
              <a:rPr lang="en-US" sz="1600" dirty="0" smtClean="0"/>
              <a:t> (supervisor </a:t>
            </a:r>
            <a:r>
              <a:rPr lang="en-US" sz="1600" dirty="0" err="1" smtClean="0"/>
              <a:t>N.Solyak</a:t>
            </a:r>
            <a:r>
              <a:rPr lang="en-US" sz="1600" dirty="0" smtClean="0"/>
              <a:t>) - beam dynamics in SRF </a:t>
            </a:r>
            <a:r>
              <a:rPr lang="en-US" sz="1600" dirty="0" err="1" smtClean="0"/>
              <a:t>linac</a:t>
            </a:r>
            <a:endParaRPr lang="en-US" sz="1600" dirty="0" smtClean="0"/>
          </a:p>
          <a:p>
            <a:r>
              <a:rPr lang="en-US" sz="2000" dirty="0" smtClean="0">
                <a:ea typeface="ＭＳ Ｐゴシック" pitchFamily="28" charset="-128"/>
              </a:rPr>
              <a:t>Plans are in progress to engage additional students from India, China, and other U.S. labs and universities in the program. We are enthusiastic about the opportunities.</a:t>
            </a:r>
          </a:p>
          <a:p>
            <a:pPr lvl="1"/>
            <a:endParaRPr lang="en-US" sz="1800" dirty="0" smtClean="0">
              <a:ea typeface="ＭＳ Ｐゴシック" pitchFamily="28" charset="-128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5532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E93DA1-104E-46B3-99D9-D3692F3152B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ES&amp;H and Quality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371600" y="990600"/>
            <a:ext cx="7162800" cy="51816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</a:rPr>
              <a:t>There are many potential hazards associated with SRF</a:t>
            </a:r>
          </a:p>
          <a:p>
            <a:pPr lvl="1"/>
            <a:r>
              <a:rPr lang="en-US" sz="1800" dirty="0" smtClean="0">
                <a:latin typeface="Arial" pitchFamily="34" charset="0"/>
              </a:rPr>
              <a:t>Cryogenics, high pressures, RF, strong acids, etc</a:t>
            </a:r>
          </a:p>
          <a:p>
            <a:pPr lvl="1"/>
            <a:r>
              <a:rPr lang="en-US" sz="1800" dirty="0" smtClean="0">
                <a:latin typeface="Arial" pitchFamily="34" charset="0"/>
              </a:rPr>
              <a:t>Extensive civil construction at NML in FY11-12</a:t>
            </a:r>
          </a:p>
          <a:p>
            <a:pPr lvl="1"/>
            <a:r>
              <a:rPr lang="en-US" sz="1800" dirty="0" smtClean="0">
                <a:latin typeface="Arial" pitchFamily="34" charset="0"/>
              </a:rPr>
              <a:t>Must assure safe design &amp; operation of equipment/facilities</a:t>
            </a:r>
          </a:p>
          <a:p>
            <a:r>
              <a:rPr lang="en-US" sz="2000" dirty="0" smtClean="0">
                <a:latin typeface="Arial" pitchFamily="34" charset="0"/>
              </a:rPr>
              <a:t>Functional Requirements Specifications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Insure all intended functionality is clear to design team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In use for PX components and SRF infrastructure</a:t>
            </a:r>
          </a:p>
          <a:p>
            <a:pPr lvl="1"/>
            <a:r>
              <a:rPr lang="en-US" sz="1400" dirty="0" smtClean="0">
                <a:latin typeface="Arial" pitchFamily="34" charset="0"/>
              </a:rPr>
              <a:t>Particularly important for collaborative activities </a:t>
            </a:r>
          </a:p>
          <a:p>
            <a:r>
              <a:rPr lang="en-US" sz="2000" dirty="0" smtClean="0">
                <a:latin typeface="Arial" pitchFamily="34" charset="0"/>
              </a:rPr>
              <a:t>Technical Reviews </a:t>
            </a:r>
            <a:r>
              <a:rPr lang="en-US" sz="1600" dirty="0" smtClean="0">
                <a:latin typeface="Arial" pitchFamily="34" charset="0"/>
              </a:rPr>
              <a:t>(examples)</a:t>
            </a:r>
            <a:endParaRPr lang="en-US" sz="2000" dirty="0" smtClean="0">
              <a:latin typeface="Arial" pitchFamily="34" charset="0"/>
            </a:endParaRPr>
          </a:p>
          <a:p>
            <a:pPr lvl="1"/>
            <a:r>
              <a:rPr lang="en-US" sz="1800" dirty="0" smtClean="0">
                <a:latin typeface="Arial" pitchFamily="34" charset="0"/>
              </a:rPr>
              <a:t>VTS 2/3 cryostat, 650 MHz cavity design, 1300 MHz dressed cavity, NML </a:t>
            </a:r>
            <a:r>
              <a:rPr lang="en-US" sz="1800" dirty="0" err="1" smtClean="0">
                <a:latin typeface="Arial" pitchFamily="34" charset="0"/>
              </a:rPr>
              <a:t>superfluid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</a:rPr>
              <a:t>cryoplant</a:t>
            </a:r>
            <a:r>
              <a:rPr lang="en-US" sz="1800" dirty="0" smtClean="0">
                <a:latin typeface="Arial" pitchFamily="34" charset="0"/>
              </a:rPr>
              <a:t>, CM2 instrumentation, etc</a:t>
            </a:r>
          </a:p>
          <a:p>
            <a:r>
              <a:rPr lang="en-US" sz="2000" dirty="0" smtClean="0">
                <a:latin typeface="Arial" pitchFamily="34" charset="0"/>
              </a:rPr>
              <a:t>Safety Reviews </a:t>
            </a:r>
          </a:p>
          <a:p>
            <a:pPr lvl="1"/>
            <a:r>
              <a:rPr lang="en-US" sz="1600" dirty="0" smtClean="0">
                <a:latin typeface="Arial" pitchFamily="34" charset="0"/>
              </a:rPr>
              <a:t>Operational Readiness Reviews for facilities: VTS, HTS, CAF, NML,CM1, vacuum ovens, ICPA, ANL EP facility, etc</a:t>
            </a:r>
          </a:p>
          <a:p>
            <a:pPr lvl="1"/>
            <a:r>
              <a:rPr lang="en-US" sz="1800" dirty="0" smtClean="0">
                <a:latin typeface="Arial" pitchFamily="34" charset="0"/>
              </a:rPr>
              <a:t>Reviews of components: Dressed cavity, CM1 safety review,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No injuries in FY11.   Doing a lot… but doing it safely</a:t>
            </a:r>
            <a:r>
              <a:rPr lang="en-US" sz="2000" dirty="0" smtClean="0">
                <a:ea typeface="ＭＳ Ｐゴシック" pitchFamily="28" charset="-128"/>
              </a:rPr>
              <a:t> </a:t>
            </a:r>
          </a:p>
          <a:p>
            <a:r>
              <a:rPr lang="en-US" sz="2000" dirty="0" smtClean="0">
                <a:ea typeface="ＭＳ Ｐゴシック" pitchFamily="28" charset="-128"/>
              </a:rPr>
              <a:t>Extensive Cavity QC effort! </a:t>
            </a:r>
          </a:p>
          <a:p>
            <a:pPr lvl="1"/>
            <a:endParaRPr lang="en-US" sz="1800" dirty="0" smtClean="0">
              <a:ea typeface="ＭＳ Ｐゴシック" pitchFamily="28" charset="-128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5532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E93DA1-104E-46B3-99D9-D3692F3152B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8580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6200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SRF R&amp;D program at FNAL is productive &amp; successful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Supports both ILC and Project X strategic goals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ea typeface="ＭＳ Ｐゴシック" pitchFamily="28" charset="-128"/>
              </a:rPr>
              <a:t>Demonstrated world class performance of 1300 MHz cavities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>
                <a:ea typeface="ＭＳ Ｐゴシック" pitchFamily="28" charset="-128"/>
              </a:rPr>
              <a:t>Also demonstrated </a:t>
            </a:r>
            <a:r>
              <a:rPr lang="en-US" sz="1400" dirty="0" smtClean="0">
                <a:ea typeface="ＭＳ Ｐゴシック" pitchFamily="28" charset="-128"/>
              </a:rPr>
              <a:t>outstanding performance </a:t>
            </a:r>
            <a:r>
              <a:rPr lang="en-US" sz="1400" dirty="0" smtClean="0">
                <a:ea typeface="ＭＳ Ｐゴシック" pitchFamily="28" charset="-128"/>
              </a:rPr>
              <a:t>of </a:t>
            </a:r>
            <a:r>
              <a:rPr lang="en-US" sz="1400" dirty="0" smtClean="0">
                <a:ea typeface="ＭＳ Ｐゴシック" pitchFamily="28" charset="-128"/>
              </a:rPr>
              <a:t> 1</a:t>
            </a:r>
            <a:r>
              <a:rPr lang="en-US" sz="1400" baseline="30000" dirty="0" smtClean="0">
                <a:ea typeface="ＭＳ Ｐゴシック" pitchFamily="28" charset="-128"/>
              </a:rPr>
              <a:t>st</a:t>
            </a:r>
            <a:r>
              <a:rPr lang="en-US" sz="1400" dirty="0" smtClean="0">
                <a:ea typeface="ＭＳ Ｐゴシック" pitchFamily="28" charset="-128"/>
              </a:rPr>
              <a:t> 325 </a:t>
            </a:r>
            <a:r>
              <a:rPr lang="en-US" sz="1400" dirty="0" smtClean="0">
                <a:ea typeface="ＭＳ Ｐゴシック" pitchFamily="28" charset="-128"/>
              </a:rPr>
              <a:t>MHz spoke resonators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Developing additional 325 &amp; 650 MHz cavity and </a:t>
            </a:r>
            <a:r>
              <a:rPr lang="en-US" sz="1800" dirty="0" err="1" smtClean="0">
                <a:ea typeface="ＭＳ Ｐゴシック" pitchFamily="28" charset="-128"/>
              </a:rPr>
              <a:t>cryomodule</a:t>
            </a:r>
            <a:r>
              <a:rPr lang="en-US" sz="1800" dirty="0" smtClean="0">
                <a:ea typeface="ＭＳ Ｐゴシック" pitchFamily="28" charset="-128"/>
              </a:rPr>
              <a:t> designs   in support of Project X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Application of SRF to the low energy extreme of 2.5 </a:t>
            </a:r>
            <a:r>
              <a:rPr lang="en-US" sz="1800" dirty="0" err="1" smtClean="0">
                <a:ea typeface="ＭＳ Ｐゴシック" pitchFamily="28" charset="-128"/>
              </a:rPr>
              <a:t>MeV</a:t>
            </a:r>
            <a:r>
              <a:rPr lang="en-US" sz="1800" dirty="0" smtClean="0">
                <a:ea typeface="ＭＳ Ｐゴシック" pitchFamily="28" charset="-128"/>
              </a:rPr>
              <a:t> is a new and significant development in high intensity </a:t>
            </a:r>
            <a:r>
              <a:rPr lang="en-US" sz="1800" dirty="0" err="1" smtClean="0">
                <a:ea typeface="ＭＳ Ｐゴシック" pitchFamily="28" charset="-128"/>
              </a:rPr>
              <a:t>hadron</a:t>
            </a:r>
            <a:r>
              <a:rPr lang="en-US" sz="1800" dirty="0" smtClean="0">
                <a:ea typeface="ＭＳ Ｐゴシック" pitchFamily="28" charset="-128"/>
              </a:rPr>
              <a:t> </a:t>
            </a:r>
            <a:r>
              <a:rPr lang="en-US" sz="1800" dirty="0" err="1" smtClean="0">
                <a:ea typeface="ＭＳ Ｐゴシック" pitchFamily="28" charset="-128"/>
              </a:rPr>
              <a:t>linacs</a:t>
            </a:r>
            <a:endParaRPr lang="en-US" sz="1800" dirty="0" smtClean="0">
              <a:ea typeface="ＭＳ Ｐゴシック" pitchFamily="28" charset="-128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Program leverages existing FNAL infrastructure (</a:t>
            </a:r>
            <a:r>
              <a:rPr lang="en-US" sz="1800" dirty="0" err="1" smtClean="0">
                <a:ea typeface="ＭＳ Ｐゴシック" pitchFamily="28" charset="-128"/>
              </a:rPr>
              <a:t>bldgs</a:t>
            </a:r>
            <a:r>
              <a:rPr lang="en-US" sz="1800" dirty="0" smtClean="0">
                <a:ea typeface="ＭＳ Ｐゴシック" pitchFamily="28" charset="-128"/>
              </a:rPr>
              <a:t>, </a:t>
            </a:r>
            <a:r>
              <a:rPr lang="en-US" sz="1800" dirty="0" err="1" smtClean="0">
                <a:ea typeface="ＭＳ Ｐゴシック" pitchFamily="28" charset="-128"/>
              </a:rPr>
              <a:t>cryo</a:t>
            </a:r>
            <a:r>
              <a:rPr lang="en-US" sz="1800" dirty="0" smtClean="0">
                <a:ea typeface="ＭＳ Ｐゴシック" pitchFamily="28" charset="-128"/>
              </a:rPr>
              <a:t>, etc)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ea typeface="ＭＳ Ｐゴシック" pitchFamily="28" charset="-128"/>
              </a:rPr>
              <a:t>Augmented with SRF and ARRA infrastructure funds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ea typeface="ＭＳ Ｐゴシック" pitchFamily="28" charset="-128"/>
              </a:rPr>
              <a:t>Lots of infrastructure is now in operation and is being used effectively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Leveraging  existing SRF collaborations and building new ones 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Significant effort to transfer SRF technology to U.S. Industry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ea typeface="ＭＳ Ｐゴシック" pitchFamily="28" charset="-128"/>
              </a:rPr>
              <a:t>Have an excellent team in place with growing SRF expertise and an already significant list of achievements</a:t>
            </a:r>
          </a:p>
          <a:p>
            <a:endParaRPr lang="en-US" sz="1800" dirty="0" smtClean="0">
              <a:ea typeface="ＭＳ Ｐゴシック" pitchFamily="28" charset="-128"/>
            </a:endParaRPr>
          </a:p>
          <a:p>
            <a:endParaRPr lang="en-US" sz="1800" dirty="0" smtClean="0">
              <a:ea typeface="ＭＳ Ｐゴシック" pitchFamily="28" charset="-128"/>
            </a:endParaRPr>
          </a:p>
          <a:p>
            <a:r>
              <a:rPr lang="en-US" sz="1800" dirty="0" smtClean="0">
                <a:ea typeface="ＭＳ Ｐゴシック" pitchFamily="28" charset="-128"/>
              </a:rPr>
              <a:t> 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  <a:endParaRPr lang="en-US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1A21C6-C529-47E2-B4CA-E610E6B21F7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91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Goals of the </a:t>
            </a:r>
            <a:r>
              <a:rPr lang="en-US" dirty="0" err="1" smtClean="0">
                <a:ea typeface="ＭＳ Ｐゴシック" pitchFamily="28" charset="-128"/>
              </a:rPr>
              <a:t>Fermilab</a:t>
            </a:r>
            <a:r>
              <a:rPr lang="en-US" dirty="0" smtClean="0">
                <a:ea typeface="ＭＳ Ｐゴシック" pitchFamily="28" charset="-128"/>
              </a:rPr>
              <a:t> SRF Program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2390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Support the strategic goals of the U.S. HEP program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Intensity frontier: Project X  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Energy frontier: International Linear Collider (&amp; </a:t>
            </a:r>
            <a:r>
              <a:rPr lang="en-US" sz="1800" dirty="0" err="1" smtClean="0">
                <a:ea typeface="ＭＳ Ｐゴシック" pitchFamily="28" charset="-128"/>
              </a:rPr>
              <a:t>Muon</a:t>
            </a:r>
            <a:r>
              <a:rPr lang="en-US" sz="1800" dirty="0" smtClean="0">
                <a:ea typeface="ＭＳ Ｐゴシック" pitchFamily="28" charset="-128"/>
              </a:rPr>
              <a:t> Collider)</a:t>
            </a:r>
          </a:p>
          <a:p>
            <a:pPr lvl="1"/>
            <a:endParaRPr lang="en-US" sz="10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Develop low-beta SRF cavities and </a:t>
            </a:r>
            <a:r>
              <a:rPr lang="en-US" sz="2200" dirty="0" err="1" smtClean="0">
                <a:ea typeface="ＭＳ Ｐゴシック" pitchFamily="28" charset="-128"/>
              </a:rPr>
              <a:t>cryomodules</a:t>
            </a:r>
            <a:r>
              <a:rPr lang="en-US" sz="2200" dirty="0" smtClean="0">
                <a:ea typeface="ＭＳ Ｐゴシック" pitchFamily="28" charset="-128"/>
              </a:rPr>
              <a:t> for the acceleration of high intensity Proton beams</a:t>
            </a:r>
          </a:p>
          <a:p>
            <a:pPr lvl="1"/>
            <a:r>
              <a:rPr lang="en-US" sz="1800" dirty="0" err="1" smtClean="0">
                <a:ea typeface="ＭＳ Ｐゴシック" pitchFamily="28" charset="-128"/>
              </a:rPr>
              <a:t>Subharmonics</a:t>
            </a:r>
            <a:r>
              <a:rPr lang="en-US" sz="1800" dirty="0" smtClean="0">
                <a:ea typeface="ＭＳ Ｐゴシック" pitchFamily="28" charset="-128"/>
              </a:rPr>
              <a:t> of 1.3 GHz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SRF starting from very low beam energy of 2.5 </a:t>
            </a:r>
            <a:r>
              <a:rPr lang="en-US" sz="1800" dirty="0" err="1" smtClean="0">
                <a:ea typeface="ＭＳ Ｐゴシック" pitchFamily="28" charset="-128"/>
              </a:rPr>
              <a:t>MeV</a:t>
            </a:r>
            <a:r>
              <a:rPr lang="en-US" sz="1800" dirty="0" smtClean="0">
                <a:ea typeface="ＭＳ Ｐゴシック" pitchFamily="28" charset="-128"/>
              </a:rPr>
              <a:t> (New!)</a:t>
            </a:r>
          </a:p>
          <a:p>
            <a:pPr lvl="1"/>
            <a:endParaRPr lang="en-US" sz="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Develop </a:t>
            </a:r>
            <a:r>
              <a:rPr lang="en-US" sz="2200" dirty="0" smtClean="0"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sz="2200" dirty="0" smtClean="0">
                <a:ea typeface="ＭＳ Ｐゴシック" pitchFamily="28" charset="-128"/>
              </a:rPr>
              <a:t>=1 SRF cavities and </a:t>
            </a:r>
            <a:r>
              <a:rPr lang="en-US" sz="2200" dirty="0" err="1" smtClean="0">
                <a:ea typeface="ＭＳ Ｐゴシック" pitchFamily="28" charset="-128"/>
              </a:rPr>
              <a:t>cryomodules</a:t>
            </a:r>
            <a:r>
              <a:rPr lang="en-US" sz="2200" dirty="0" smtClean="0">
                <a:ea typeface="ＭＳ Ｐゴシック" pitchFamily="28" charset="-128"/>
              </a:rPr>
              <a:t> for ILC and/or the Project X  pulsed </a:t>
            </a:r>
            <a:r>
              <a:rPr lang="en-US" sz="2200" dirty="0" err="1" smtClean="0">
                <a:ea typeface="ＭＳ Ｐゴシック" pitchFamily="28" charset="-128"/>
              </a:rPr>
              <a:t>linac</a:t>
            </a:r>
            <a:r>
              <a:rPr lang="en-US" sz="2200" dirty="0" smtClean="0">
                <a:ea typeface="ＭＳ Ｐゴシック" pitchFamily="28" charset="-128"/>
              </a:rPr>
              <a:t> (3-8 </a:t>
            </a:r>
            <a:r>
              <a:rPr lang="en-US" sz="2200" dirty="0" err="1" smtClean="0">
                <a:ea typeface="ＭＳ Ｐゴシック" pitchFamily="28" charset="-128"/>
              </a:rPr>
              <a:t>GeV</a:t>
            </a:r>
            <a:r>
              <a:rPr lang="en-US" sz="2200" dirty="0" smtClean="0">
                <a:ea typeface="ＭＳ Ｐゴシック" pitchFamily="28" charset="-128"/>
              </a:rPr>
              <a:t>)</a:t>
            </a:r>
          </a:p>
          <a:p>
            <a:endParaRPr lang="en-US" sz="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Develop related SRF infrastructure and technology that can be applied to future Office of Science projects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Infrastructure and expertise at </a:t>
            </a:r>
            <a:r>
              <a:rPr lang="en-US" sz="1800" dirty="0" err="1" smtClean="0">
                <a:ea typeface="ＭＳ Ｐゴシック" pitchFamily="28" charset="-128"/>
              </a:rPr>
              <a:t>Fermilab</a:t>
            </a:r>
            <a:r>
              <a:rPr lang="en-US" sz="1800" dirty="0" smtClean="0">
                <a:ea typeface="ＭＳ Ｐゴシック" pitchFamily="28" charset="-128"/>
              </a:rPr>
              <a:t> and U.S. partners 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U.S. Industrialization to permit fabrication of SRF projects  </a:t>
            </a:r>
          </a:p>
          <a:p>
            <a:endParaRPr lang="en-US" sz="2200" dirty="0" smtClean="0">
              <a:ea typeface="ＭＳ Ｐゴシック" pitchFamily="28" charset="-128"/>
            </a:endParaRPr>
          </a:p>
          <a:p>
            <a:pPr lvl="1"/>
            <a:endParaRPr lang="en-US" sz="1800" dirty="0" smtClean="0">
              <a:ea typeface="ＭＳ Ｐゴシック" pitchFamily="28" charset="-128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  <a:endParaRPr lang="en-US" dirty="0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D2CA5D-B949-4479-97E8-60D21F82DD0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Backup Slides / Additional Material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F9C5AA-8FA5-4009-BB4E-15D4A3384B1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76200"/>
            <a:ext cx="6629400" cy="533400"/>
          </a:xfrm>
          <a:noFill/>
          <a:ln>
            <a:noFill/>
          </a:ln>
        </p:spPr>
        <p:txBody>
          <a:bodyPr anchor="t"/>
          <a:lstStyle/>
          <a:p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>Collaborations </a:t>
            </a:r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>(~20 </a:t>
            </a:r>
            <a:r>
              <a:rPr lang="en-US" sz="4000" dirty="0" smtClean="0">
                <a:latin typeface="Arial" pitchFamily="34" charset="0"/>
                <a:ea typeface="ＭＳ Ｐゴシック" pitchFamily="34" charset="-128"/>
              </a:rPr>
              <a:t>MOU’s)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382000" cy="5105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ANL:  EP development and cavity processing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Cornell: Cavity processing &amp; test, materials R&amp;D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DESY: 3.9 GHz, cryomodule kit, FLASH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Dubna: cavity development, bimetallic joints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KEK: Cavity R&amp;D, ATF II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MSU: Cavity cost reduction, hydro-form, TIG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TJNL: EP cavity processing and test, PX cavities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INFN: tuners, HTS, NML gun cathodes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TRIUMF: Vendor development (PAVAC)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SLAC: RF power, klystrons, couplers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CERN, DESY, KEK, INFN, etc: Type IV CM design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BARC, RRCAT, IUAC, VECC (India) </a:t>
            </a:r>
            <a:r>
              <a:rPr lang="en-US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CM design, cavities, </a:t>
            </a:r>
            <a:r>
              <a:rPr lang="en-US" sz="1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infrastructure</a:t>
            </a:r>
            <a:endParaRPr lang="en-US" sz="2000" dirty="0" smtClean="0">
              <a:solidFill>
                <a:schemeClr val="accent4">
                  <a:lumMod val="20000"/>
                  <a:lumOff val="80000"/>
                </a:schemeClr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China: Peking U, IHEP, cavity development</a:t>
            </a:r>
          </a:p>
          <a:p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itchFamily="34" charset="0"/>
                <a:ea typeface="ＭＳ Ｐゴシック" pitchFamily="34" charset="-128"/>
              </a:rPr>
              <a:t>UC,NW,NHMFL, UN Reno, Cornell, DESY, KEK…: Materials R&amp;D</a:t>
            </a:r>
          </a:p>
          <a:p>
            <a:endParaRPr lang="en-US" dirty="0" smtClean="0">
              <a:solidFill>
                <a:srgbClr val="0066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8AC124C-4574-4049-A858-5168B47922B5}" type="slidenum">
              <a:rPr lang="en-US" sz="1400" i="1" kern="1200" smtClean="0">
                <a:latin typeface="Arial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400" i="1" kern="1200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kern="1200" dirty="0" smtClean="0">
                <a:latin typeface="Arial" pitchFamily="34" charset="0"/>
                <a:ea typeface="+mn-ea"/>
                <a:cs typeface="+mn-cs"/>
              </a:rPr>
              <a:t>Bob </a:t>
            </a:r>
            <a:r>
              <a:rPr lang="en-US" sz="1400" i="1" kern="1200" dirty="0" err="1" smtClean="0">
                <a:latin typeface="Arial" pitchFamily="34" charset="0"/>
                <a:ea typeface="+mn-ea"/>
                <a:cs typeface="+mn-cs"/>
              </a:rPr>
              <a:t>Kephart</a:t>
            </a:r>
            <a:r>
              <a:rPr lang="en-US" sz="1400" i="1" kern="1200" dirty="0" smtClean="0"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1400" i="1" kern="1200" dirty="0" err="1" smtClean="0">
                <a:latin typeface="Arial" pitchFamily="34" charset="0"/>
                <a:ea typeface="+mn-ea"/>
                <a:cs typeface="+mn-cs"/>
              </a:rPr>
              <a:t>Fermilab</a:t>
            </a:r>
            <a:r>
              <a:rPr lang="en-US" sz="1400" i="1" kern="1200" dirty="0" smtClean="0">
                <a:latin typeface="Arial" pitchFamily="34" charset="0"/>
                <a:ea typeface="+mn-ea"/>
                <a:cs typeface="+mn-cs"/>
              </a:rPr>
              <a:t> – </a:t>
            </a:r>
            <a:r>
              <a:rPr lang="en-US" sz="1400" i="1" kern="1200" dirty="0" err="1" smtClean="0">
                <a:latin typeface="Arial" pitchFamily="34" charset="0"/>
                <a:ea typeface="+mn-ea"/>
                <a:cs typeface="+mn-cs"/>
              </a:rPr>
              <a:t>Fermilab</a:t>
            </a:r>
            <a:r>
              <a:rPr lang="en-US" sz="1400" i="1" kern="1200" dirty="0" smtClean="0">
                <a:latin typeface="Arial" pitchFamily="34" charset="0"/>
                <a:ea typeface="+mn-ea"/>
                <a:cs typeface="+mn-cs"/>
              </a:rPr>
              <a:t> Review  June 6-9, 2011</a:t>
            </a:r>
            <a:endParaRPr lang="en-US" sz="1400" i="1" kern="1200" dirty="0"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858000" cy="762000"/>
          </a:xfrm>
        </p:spPr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Prototype Three-Cavity SSR Cryomodule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543800" cy="1371600"/>
          </a:xfrm>
        </p:spPr>
        <p:txBody>
          <a:bodyPr/>
          <a:lstStyle/>
          <a:p>
            <a:r>
              <a:rPr lang="en-US" sz="1800" dirty="0" smtClean="0">
                <a:ea typeface="ＭＳ Ｐゴシック" pitchFamily="28" charset="-128"/>
              </a:rPr>
              <a:t>Features 3 325 MHz cavities, 4 solenoids, and beam instrumentation</a:t>
            </a:r>
          </a:p>
          <a:p>
            <a:r>
              <a:rPr lang="en-US" sz="1800" dirty="0" smtClean="0">
                <a:ea typeface="ＭＳ Ｐゴシック" pitchFamily="28" charset="-128"/>
              </a:rPr>
              <a:t>Intended to validate design concepts and alignment requirements for PX and demonstrate that tight lattice spacing is achievable</a:t>
            </a:r>
          </a:p>
          <a:p>
            <a:endParaRPr lang="en-US" sz="1800" dirty="0" smtClean="0">
              <a:ea typeface="ＭＳ Ｐゴシック" pitchFamily="28" charset="-128"/>
            </a:endParaRPr>
          </a:p>
          <a:p>
            <a:pPr lvl="1"/>
            <a:endParaRPr lang="en-US" sz="1600" dirty="0" smtClean="0">
              <a:ea typeface="ＭＳ Ｐゴシック" pitchFamily="28" charset="-128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5F3C8B-E7D3-4DDA-9968-A7B774EB57EB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133600"/>
            <a:ext cx="6705600" cy="40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91400" cy="762000"/>
          </a:xfrm>
        </p:spPr>
        <p:txBody>
          <a:bodyPr/>
          <a:lstStyle/>
          <a:p>
            <a:r>
              <a:rPr lang="en-US" smtClean="0">
                <a:ea typeface="ＭＳ Ｐゴシック" pitchFamily="28" charset="-128"/>
              </a:rPr>
              <a:t>General Approach of the R&amp;D Effort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47800" y="838200"/>
            <a:ext cx="72390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Build on experience</a:t>
            </a: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Take full advantage of existing U.S. SRF capabilities and infrastructure (close collaboration with ANL, JLAB, and Cornell)</a:t>
            </a: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International Collaborations (DESY, KEK, INFN, etc)</a:t>
            </a: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Extensive network of collaborators </a:t>
            </a:r>
            <a:r>
              <a:rPr lang="en-US" sz="1600" dirty="0" smtClean="0">
                <a:ea typeface="ＭＳ Ｐゴシック" pitchFamily="28" charset="-128"/>
                <a:sym typeface="Wingdings" pitchFamily="28" charset="2"/>
              </a:rPr>
              <a:t>( 23 MOU’s in place)  </a:t>
            </a:r>
            <a:endParaRPr lang="en-US" sz="1800" dirty="0" smtClean="0">
              <a:ea typeface="ＭＳ Ｐゴシック" pitchFamily="28" charset="-128"/>
              <a:sym typeface="Wingdings" pitchFamily="28" charset="2"/>
            </a:endParaRP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Supports recent build-up of FNAL infrastructure and capabilities</a:t>
            </a:r>
          </a:p>
          <a:p>
            <a:r>
              <a:rPr lang="en-US" sz="2200" dirty="0" smtClean="0">
                <a:ea typeface="ＭＳ Ｐゴシック" pitchFamily="28" charset="-128"/>
                <a:sym typeface="Wingdings" pitchFamily="28" charset="2"/>
              </a:rPr>
              <a:t>Contribute to existing programs</a:t>
            </a:r>
          </a:p>
          <a:p>
            <a:pPr marL="806450" lvl="2" indent="-227013">
              <a:buClr>
                <a:srgbClr val="CCFFFF"/>
              </a:buClr>
              <a:buSzPct val="80000"/>
              <a:buFontTx/>
              <a:buChar char="•"/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Participation in international ILC R&amp;D program</a:t>
            </a:r>
          </a:p>
          <a:p>
            <a:pPr marL="806450" lvl="2" indent="-227013">
              <a:buClr>
                <a:srgbClr val="CCFFFF"/>
              </a:buClr>
              <a:buSzPct val="80000"/>
              <a:buFontTx/>
              <a:buChar char="•"/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Fabrication 3.9 GHz </a:t>
            </a:r>
            <a:r>
              <a:rPr lang="en-US" sz="1800" dirty="0" err="1" smtClean="0">
                <a:ea typeface="ＭＳ Ｐゴシック" pitchFamily="28" charset="-128"/>
                <a:sym typeface="Wingdings" pitchFamily="28" charset="2"/>
              </a:rPr>
              <a:t>Cryomodule</a:t>
            </a: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 for DESY/XFEL</a:t>
            </a:r>
            <a:endParaRPr lang="en-US" sz="2200" dirty="0" smtClean="0">
              <a:ea typeface="ＭＳ Ｐゴシック" pitchFamily="28" charset="-128"/>
              <a:sym typeface="Wingdings" pitchFamily="28" charset="2"/>
            </a:endParaRPr>
          </a:p>
          <a:p>
            <a:r>
              <a:rPr lang="en-US" sz="2200" dirty="0" smtClean="0">
                <a:ea typeface="ＭＳ Ｐゴシック" pitchFamily="28" charset="-128"/>
                <a:sym typeface="Wingdings" pitchFamily="28" charset="2"/>
              </a:rPr>
              <a:t>Enable new programs</a:t>
            </a: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Project X at </a:t>
            </a:r>
            <a:r>
              <a:rPr lang="en-US" sz="1800" dirty="0" err="1" smtClean="0">
                <a:ea typeface="ＭＳ Ｐゴシック" pitchFamily="28" charset="-128"/>
                <a:sym typeface="Wingdings" pitchFamily="28" charset="2"/>
              </a:rPr>
              <a:t>Fermilab</a:t>
            </a: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 (and Future </a:t>
            </a:r>
            <a:r>
              <a:rPr lang="en-US" sz="1800" dirty="0" err="1" smtClean="0">
                <a:ea typeface="ＭＳ Ｐゴシック" pitchFamily="28" charset="-128"/>
                <a:sym typeface="Wingdings" pitchFamily="28" charset="2"/>
              </a:rPr>
              <a:t>Muon</a:t>
            </a: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 Collider)</a:t>
            </a:r>
          </a:p>
          <a:p>
            <a:r>
              <a:rPr lang="en-US" sz="2200" dirty="0" smtClean="0">
                <a:ea typeface="ＭＳ Ｐゴシック" pitchFamily="28" charset="-128"/>
                <a:sym typeface="Wingdings" pitchFamily="28" charset="2"/>
              </a:rPr>
              <a:t>Establish new collaborations</a:t>
            </a: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Collaboration with India, China, and perhaps Korea</a:t>
            </a:r>
          </a:p>
          <a:p>
            <a:pPr lvl="1">
              <a:buClr>
                <a:srgbClr val="F4F4F4"/>
              </a:buClr>
            </a:pPr>
            <a:r>
              <a:rPr lang="en-US" sz="1800" dirty="0" smtClean="0">
                <a:ea typeface="ＭＳ Ｐゴシック" pitchFamily="28" charset="-128"/>
                <a:sym typeface="Wingdings" pitchFamily="28" charset="2"/>
              </a:rPr>
              <a:t>Crab cavities for LHC (CERN) ? , NGLS (LBNL) ? , etc.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9EB849-0A3F-42FE-924D-92CDD148A57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391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Context of SRF Activity at </a:t>
            </a:r>
            <a:r>
              <a:rPr lang="en-US" dirty="0" err="1" smtClean="0">
                <a:ea typeface="ＭＳ Ｐゴシック" pitchFamily="28" charset="-128"/>
              </a:rPr>
              <a:t>Fermilab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7162800" cy="5181600"/>
          </a:xfrm>
        </p:spPr>
        <p:txBody>
          <a:bodyPr/>
          <a:lstStyle/>
          <a:p>
            <a:r>
              <a:rPr lang="en-US" sz="2200" dirty="0" smtClean="0">
                <a:ea typeface="ＭＳ Ｐゴシック" pitchFamily="28" charset="-128"/>
              </a:rPr>
              <a:t>SRF activities are supported by three KA15 B&amp;R’s: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General Accelerator Development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SRF Infrastructure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ILC R&amp;D Program</a:t>
            </a:r>
          </a:p>
          <a:p>
            <a:r>
              <a:rPr lang="en-US" sz="2200" dirty="0" smtClean="0">
                <a:ea typeface="ＭＳ Ｐゴシック" pitchFamily="28" charset="-128"/>
              </a:rPr>
              <a:t>Plus one-time ARRA SRF funds of ~$53 M in FY09</a:t>
            </a:r>
          </a:p>
          <a:p>
            <a:endParaRPr lang="en-US" sz="2200" dirty="0" smtClean="0">
              <a:ea typeface="ＭＳ Ｐゴシック" pitchFamily="28" charset="-128"/>
            </a:endParaRPr>
          </a:p>
          <a:p>
            <a:r>
              <a:rPr lang="en-US" sz="2200" dirty="0" err="1" smtClean="0">
                <a:ea typeface="ＭＳ Ｐゴシック" pitchFamily="28" charset="-128"/>
              </a:rPr>
              <a:t>Fermilab</a:t>
            </a:r>
            <a:r>
              <a:rPr lang="en-US" sz="2200" dirty="0" smtClean="0">
                <a:ea typeface="ＭＳ Ｐゴシック" pitchFamily="28" charset="-128"/>
              </a:rPr>
              <a:t> SRF activities are managed as an </a:t>
            </a:r>
            <a:r>
              <a:rPr lang="en-US" sz="2200" u="sng" dirty="0" smtClean="0">
                <a:ea typeface="ＭＳ Ｐゴシック" pitchFamily="28" charset="-128"/>
              </a:rPr>
              <a:t>integrated program</a:t>
            </a:r>
            <a:r>
              <a:rPr lang="en-US" sz="2200" dirty="0" smtClean="0">
                <a:ea typeface="ＭＳ Ｐゴシック" pitchFamily="28" charset="-128"/>
              </a:rPr>
              <a:t> to avoid duplications and insure efficiency</a:t>
            </a:r>
          </a:p>
          <a:p>
            <a:endParaRPr lang="en-US" sz="22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Because of past emphasis on ILC R&amp;D </a:t>
            </a:r>
            <a:r>
              <a:rPr lang="en-US" sz="2200" dirty="0" smtClean="0">
                <a:ea typeface="ＭＳ Ｐゴシック" pitchFamily="28" charset="-128"/>
                <a:sym typeface="Wingdings" pitchFamily="2" charset="2"/>
              </a:rPr>
              <a:t></a:t>
            </a:r>
            <a:r>
              <a:rPr lang="en-US" sz="2200" dirty="0" smtClean="0">
                <a:ea typeface="ＭＳ Ｐゴシック" pitchFamily="28" charset="-128"/>
              </a:rPr>
              <a:t>There is substantial ongoing activity on 1.3 GHz technology 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R&amp;D on gradient, quality factor, and manufacturing yield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Development of US cavity vendors (ARRA procurements)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Construction of </a:t>
            </a:r>
            <a:r>
              <a:rPr lang="en-US" sz="1800" dirty="0" err="1" smtClean="0">
                <a:ea typeface="ＭＳ Ｐゴシック" pitchFamily="28" charset="-128"/>
              </a:rPr>
              <a:t>cryomodules</a:t>
            </a:r>
            <a:r>
              <a:rPr lang="en-US" sz="1800" dirty="0" smtClean="0">
                <a:ea typeface="ＭＳ Ｐゴシック" pitchFamily="28" charset="-128"/>
              </a:rPr>
              <a:t> for RF Unit test at New </a:t>
            </a:r>
            <a:r>
              <a:rPr lang="en-US" sz="1800" dirty="0" err="1" smtClean="0">
                <a:ea typeface="ＭＳ Ｐゴシック" pitchFamily="28" charset="-128"/>
              </a:rPr>
              <a:t>Muon</a:t>
            </a:r>
            <a:r>
              <a:rPr lang="en-US" sz="1800" dirty="0" smtClean="0">
                <a:ea typeface="ＭＳ Ｐゴシック" pitchFamily="28" charset="-128"/>
              </a:rPr>
              <a:t> Lab</a:t>
            </a:r>
          </a:p>
          <a:p>
            <a:endParaRPr lang="en-US" sz="2200" dirty="0" smtClean="0">
              <a:ea typeface="ＭＳ Ｐゴシック" pitchFamily="28" charset="-128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2658BF-3AE4-4259-B59E-4682882627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4" name="Right Brace 5"/>
          <p:cNvSpPr>
            <a:spLocks/>
          </p:cNvSpPr>
          <p:nvPr/>
        </p:nvSpPr>
        <p:spPr bwMode="auto">
          <a:xfrm>
            <a:off x="4191000" y="1752600"/>
            <a:ext cx="381000" cy="533400"/>
          </a:xfrm>
          <a:prstGeom prst="rightBrace">
            <a:avLst>
              <a:gd name="adj1" fmla="val 833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4876800" y="1901825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/>
              <a:t>Primarily 1.3 GHz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943600" y="1368425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dirty="0" smtClean="0"/>
              <a:t>325/650 MHz for PX</a:t>
            </a:r>
            <a:endParaRPr lang="en-US" sz="1400" dirty="0"/>
          </a:p>
        </p:txBody>
      </p:sp>
      <p:sp>
        <p:nvSpPr>
          <p:cNvPr id="9" name="Right Brace 5"/>
          <p:cNvSpPr>
            <a:spLocks/>
          </p:cNvSpPr>
          <p:nvPr/>
        </p:nvSpPr>
        <p:spPr bwMode="auto">
          <a:xfrm>
            <a:off x="5486400" y="1371600"/>
            <a:ext cx="381000" cy="304800"/>
          </a:xfrm>
          <a:prstGeom prst="rightBrace">
            <a:avLst>
              <a:gd name="adj1" fmla="val 8335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3914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 Context of SRF Activity at </a:t>
            </a:r>
            <a:r>
              <a:rPr lang="en-US" dirty="0" err="1" smtClean="0">
                <a:ea typeface="ＭＳ Ｐゴシック" pitchFamily="28" charset="-128"/>
              </a:rPr>
              <a:t>Fermilab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467600" cy="5181600"/>
          </a:xfrm>
        </p:spPr>
        <p:txBody>
          <a:bodyPr/>
          <a:lstStyle/>
          <a:p>
            <a:pPr lvl="1"/>
            <a:endParaRPr lang="en-US" sz="1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SRF development for Project X began with the HINS program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Development of 325 MHz SSR1 spoke resonator</a:t>
            </a:r>
          </a:p>
          <a:p>
            <a:pPr lvl="1"/>
            <a:endParaRPr lang="en-US" sz="18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Adoption of a 3 </a:t>
            </a:r>
            <a:r>
              <a:rPr lang="en-US" sz="2200" dirty="0" err="1" smtClean="0">
                <a:ea typeface="ＭＳ Ｐゴシック" pitchFamily="28" charset="-128"/>
              </a:rPr>
              <a:t>GeV</a:t>
            </a:r>
            <a:r>
              <a:rPr lang="en-US" sz="2200" dirty="0" smtClean="0">
                <a:ea typeface="ＭＳ Ｐゴシック" pitchFamily="28" charset="-128"/>
              </a:rPr>
              <a:t> CW </a:t>
            </a:r>
            <a:r>
              <a:rPr lang="en-US" sz="2200" dirty="0" err="1" smtClean="0">
                <a:ea typeface="ＭＳ Ｐゴシック" pitchFamily="28" charset="-128"/>
              </a:rPr>
              <a:t>linac</a:t>
            </a:r>
            <a:r>
              <a:rPr lang="en-US" sz="2200" dirty="0" smtClean="0">
                <a:ea typeface="ＭＳ Ｐゴシック" pitchFamily="28" charset="-128"/>
              </a:rPr>
              <a:t> followed by a 3-8 </a:t>
            </a:r>
            <a:r>
              <a:rPr lang="en-US" sz="2200" dirty="0" err="1" smtClean="0">
                <a:ea typeface="ＭＳ Ｐゴシック" pitchFamily="28" charset="-128"/>
              </a:rPr>
              <a:t>GeV</a:t>
            </a:r>
            <a:r>
              <a:rPr lang="en-US" sz="2200" dirty="0" smtClean="0">
                <a:ea typeface="ＭＳ Ｐゴシック" pitchFamily="28" charset="-128"/>
              </a:rPr>
              <a:t> pulsed </a:t>
            </a:r>
            <a:r>
              <a:rPr lang="en-US" sz="2200" dirty="0" err="1" smtClean="0">
                <a:ea typeface="ＭＳ Ｐゴシック" pitchFamily="28" charset="-128"/>
              </a:rPr>
              <a:t>linac</a:t>
            </a:r>
            <a:r>
              <a:rPr lang="en-US" sz="2200" dirty="0" smtClean="0">
                <a:ea typeface="ＭＳ Ｐゴシック" pitchFamily="28" charset="-128"/>
              </a:rPr>
              <a:t> for Project X has added great capability to the Project, but presents new challenges </a:t>
            </a:r>
          </a:p>
          <a:p>
            <a:pPr>
              <a:buNone/>
            </a:pPr>
            <a:endParaRPr lang="en-US" sz="800" dirty="0" smtClean="0"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Need six different families of cavities optimized for changing velocity ( </a:t>
            </a:r>
            <a:r>
              <a:rPr lang="en-US" sz="1800" dirty="0" smtClean="0">
                <a:latin typeface="Symbol" pitchFamily="18" charset="2"/>
                <a:ea typeface="ＭＳ Ｐゴシック" pitchFamily="28" charset="-128"/>
              </a:rPr>
              <a:t>b</a:t>
            </a:r>
            <a:r>
              <a:rPr lang="en-US" sz="1800" dirty="0" smtClean="0">
                <a:ea typeface="ＭＳ Ｐゴシック" pitchFamily="28" charset="-128"/>
              </a:rPr>
              <a:t> ) of Protons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Three different frequencies (325, 650, 1300 MHz)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Five of these cavities are completely </a:t>
            </a:r>
            <a:r>
              <a:rPr lang="en-US" sz="1800" u="sng" dirty="0" smtClean="0">
                <a:ea typeface="ＭＳ Ｐゴシック" pitchFamily="28" charset="-128"/>
              </a:rPr>
              <a:t>new</a:t>
            </a:r>
            <a:r>
              <a:rPr lang="en-US" sz="1800" dirty="0" smtClean="0">
                <a:ea typeface="ＭＳ Ｐゴシック" pitchFamily="28" charset="-128"/>
              </a:rPr>
              <a:t> for Project X </a:t>
            </a:r>
            <a:r>
              <a:rPr lang="en-US" sz="1400" dirty="0" smtClean="0">
                <a:ea typeface="ＭＳ Ｐゴシック" pitchFamily="28" charset="-128"/>
              </a:rPr>
              <a:t>(</a:t>
            </a:r>
            <a:r>
              <a:rPr lang="en-US" sz="1400" dirty="0" err="1" smtClean="0">
                <a:ea typeface="ＭＳ Ｐゴシック" pitchFamily="28" charset="-128"/>
              </a:rPr>
              <a:t>vs</a:t>
            </a:r>
            <a:r>
              <a:rPr lang="en-US" sz="1400" dirty="0" smtClean="0">
                <a:ea typeface="ＭＳ Ｐゴシック" pitchFamily="28" charset="-128"/>
              </a:rPr>
              <a:t> 2 for SNS)</a:t>
            </a:r>
          </a:p>
          <a:p>
            <a:pPr lvl="1"/>
            <a:endParaRPr lang="en-US" sz="1400" dirty="0" smtClean="0">
              <a:ea typeface="ＭＳ Ｐゴシック" pitchFamily="28" charset="-128"/>
            </a:endParaRPr>
          </a:p>
          <a:p>
            <a:r>
              <a:rPr lang="en-US" sz="2200" dirty="0" smtClean="0">
                <a:ea typeface="ＭＳ Ｐゴシック" pitchFamily="28" charset="-128"/>
              </a:rPr>
              <a:t>The development of these cavities is a major new effort</a:t>
            </a:r>
          </a:p>
          <a:p>
            <a:pPr lvl="1">
              <a:buNone/>
            </a:pPr>
            <a:endParaRPr lang="en-US" sz="1800" dirty="0" smtClean="0">
              <a:ea typeface="ＭＳ Ｐゴシック" pitchFamily="28" charset="-128"/>
            </a:endParaRPr>
          </a:p>
          <a:p>
            <a:endParaRPr lang="en-US" sz="2200" dirty="0" smtClean="0">
              <a:ea typeface="ＭＳ Ｐゴシック" pitchFamily="28" charset="-128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2658BF-3AE4-4259-B59E-4682882627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858000" cy="1143000"/>
          </a:xfrm>
        </p:spPr>
        <p:txBody>
          <a:bodyPr/>
          <a:lstStyle/>
          <a:p>
            <a:r>
              <a:rPr lang="en-US" dirty="0" smtClean="0"/>
              <a:t>PX SRF </a:t>
            </a:r>
            <a:r>
              <a:rPr lang="en-US" dirty="0" err="1" smtClean="0"/>
              <a:t>Linac</a:t>
            </a:r>
            <a:r>
              <a:rPr lang="en-US" dirty="0" smtClean="0"/>
              <a:t> Technology Map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Kephart, Fermilab – Fermilab Review  June 6-9,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B74C3A-859E-4E1D-8C9A-82402DC0C4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54960" y="1066800"/>
            <a:ext cx="8901098" cy="2365380"/>
            <a:chOff x="1614055" y="1649685"/>
            <a:chExt cx="5569339" cy="1516889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614055" y="1649685"/>
              <a:ext cx="5569339" cy="1484806"/>
              <a:chOff x="1600200" y="2550634"/>
              <a:chExt cx="5569339" cy="148480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=0.11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8791" y="2819400"/>
                <a:ext cx="837579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=0.22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7637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961" y="2819400"/>
                <a:ext cx="837578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=0.61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2539" y="2819400"/>
                <a:ext cx="838591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=0.9</a:t>
                </a:r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>
                <a:off x="1600200" y="3429209"/>
                <a:ext cx="251476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>
                <a:off x="1600200" y="3581400"/>
                <a:ext cx="2514600" cy="454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dirty="0"/>
                  <a:t>325 </a:t>
                </a:r>
                <a:r>
                  <a:rPr lang="en-US" sz="2000" dirty="0" smtClean="0"/>
                  <a:t>MHz</a:t>
                </a:r>
                <a:endParaRPr lang="en-US" sz="2000" dirty="0"/>
              </a:p>
              <a:p>
                <a:pPr algn="ctr" eaLnBrk="0" hangingPunct="0"/>
                <a:r>
                  <a:rPr lang="en-US" sz="2000" dirty="0"/>
                  <a:t>2.5-160 </a:t>
                </a:r>
                <a:r>
                  <a:rPr lang="en-US" sz="2000" dirty="0" err="1"/>
                  <a:t>MeV</a:t>
                </a:r>
                <a:endParaRPr lang="en-US" sz="2000" dirty="0"/>
              </a:p>
            </p:txBody>
          </p:sp>
          <p:sp>
            <p:nvSpPr>
              <p:cNvPr id="14" name="Left-Right Arrow 13"/>
              <p:cNvSpPr/>
              <p:nvPr/>
            </p:nvSpPr>
            <p:spPr>
              <a:xfrm>
                <a:off x="4114961" y="3429209"/>
                <a:ext cx="1676169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91130" y="2819400"/>
                <a:ext cx="1087637" cy="380749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=1.0</a:t>
                </a:r>
              </a:p>
            </p:txBody>
          </p:sp>
          <p:sp>
            <p:nvSpPr>
              <p:cNvPr id="16" name="Left-Right Arrow 15"/>
              <p:cNvSpPr/>
              <p:nvPr/>
            </p:nvSpPr>
            <p:spPr>
              <a:xfrm>
                <a:off x="5791130" y="3429209"/>
                <a:ext cx="1065053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7" name="TextBox 47"/>
              <p:cNvSpPr txBox="1">
                <a:spLocks noChangeArrowheads="1"/>
              </p:cNvSpPr>
              <p:nvPr/>
            </p:nvSpPr>
            <p:spPr bwMode="auto">
              <a:xfrm>
                <a:off x="5712702" y="3581400"/>
                <a:ext cx="1456837" cy="45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dirty="0"/>
                  <a:t>1.3 </a:t>
                </a:r>
                <a:r>
                  <a:rPr lang="en-US" sz="2000" dirty="0" smtClean="0"/>
                  <a:t>GHz</a:t>
                </a:r>
              </a:p>
              <a:p>
                <a:pPr algn="ctr" eaLnBrk="0" hangingPunct="0"/>
                <a:r>
                  <a:rPr lang="en-US" sz="2000" dirty="0" smtClean="0"/>
                  <a:t>3-8 </a:t>
                </a:r>
                <a:r>
                  <a:rPr lang="en-US" sz="2000" dirty="0" err="1"/>
                  <a:t>GeV</a:t>
                </a:r>
                <a:endParaRPr lang="en-US" sz="2000" dirty="0"/>
              </a:p>
            </p:txBody>
          </p:sp>
          <p:sp>
            <p:nvSpPr>
              <p:cNvPr id="24" name="TextBox 47"/>
              <p:cNvSpPr txBox="1">
                <a:spLocks noChangeArrowheads="1"/>
              </p:cNvSpPr>
              <p:nvPr/>
            </p:nvSpPr>
            <p:spPr bwMode="auto">
              <a:xfrm>
                <a:off x="5580019" y="2550634"/>
                <a:ext cx="1456837" cy="256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/>
                  <a:t>ILC</a:t>
                </a:r>
                <a:endParaRPr lang="en-US" sz="2000" b="1" dirty="0"/>
              </a:p>
            </p:txBody>
          </p:sp>
        </p:grpSp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45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/>
                <a:t>650 </a:t>
              </a:r>
              <a:r>
                <a:rPr lang="en-US" sz="2000" dirty="0" smtClean="0"/>
                <a:t>MHz</a:t>
              </a:r>
            </a:p>
            <a:p>
              <a:pPr algn="ctr" eaLnBrk="0" hangingPunct="0"/>
              <a:r>
                <a:rPr lang="en-US" sz="2000" dirty="0" smtClean="0"/>
                <a:t>0.16-3 </a:t>
              </a:r>
              <a:r>
                <a:rPr lang="en-US" sz="2000" dirty="0" err="1"/>
                <a:t>GeV</a:t>
              </a:r>
              <a:endParaRPr lang="en-US" sz="2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57213" y="3581400"/>
          <a:ext cx="8281736" cy="2728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6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2.5-10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 /18/1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0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20/20/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40/20/4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/24/6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160/40/20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505326" y="2273968"/>
            <a:ext cx="6641432" cy="12032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70821" y="2261937"/>
            <a:ext cx="1720516" cy="12033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0" y="2057400"/>
            <a:ext cx="78599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CW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2093484"/>
            <a:ext cx="958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C00000"/>
                </a:solidFill>
              </a:rPr>
              <a:t>Pulsed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581400" y="3886200"/>
            <a:ext cx="533400" cy="381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a typeface="ＭＳ Ｐゴシック" pitchFamily="28" charset="-128"/>
              </a:rPr>
              <a:t>Accomplishments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543800" cy="5181600"/>
          </a:xfrm>
        </p:spPr>
        <p:txBody>
          <a:bodyPr/>
          <a:lstStyle/>
          <a:p>
            <a:pPr lvl="1"/>
            <a:r>
              <a:rPr lang="en-US" dirty="0" smtClean="0">
                <a:ea typeface="ＭＳ Ｐゴシック" pitchFamily="28" charset="-128"/>
              </a:rPr>
              <a:t>Project X: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325 MHz cavity &amp; </a:t>
            </a:r>
            <a:r>
              <a:rPr lang="en-US" dirty="0" err="1" smtClean="0">
                <a:ea typeface="ＭＳ Ｐゴシック" pitchFamily="28" charset="-128"/>
              </a:rPr>
              <a:t>cryomodule</a:t>
            </a:r>
            <a:r>
              <a:rPr lang="en-US" dirty="0" smtClean="0">
                <a:ea typeface="ＭＳ Ｐゴシック" pitchFamily="28" charset="-128"/>
              </a:rPr>
              <a:t> Development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650 MHz cavity &amp; </a:t>
            </a:r>
            <a:r>
              <a:rPr lang="en-US" dirty="0" err="1" smtClean="0">
                <a:ea typeface="ＭＳ Ｐゴシック" pitchFamily="28" charset="-128"/>
              </a:rPr>
              <a:t>cryomodule</a:t>
            </a:r>
            <a:r>
              <a:rPr lang="en-US" dirty="0" smtClean="0">
                <a:ea typeface="ＭＳ Ｐゴシック" pitchFamily="28" charset="-128"/>
              </a:rPr>
              <a:t> Development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ILC and Project X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1300 MHz: Cavity gradient improvement, CM development, and  industrialization  </a:t>
            </a:r>
          </a:p>
          <a:p>
            <a:pPr lvl="2"/>
            <a:r>
              <a:rPr lang="en-US" dirty="0" smtClean="0">
                <a:ea typeface="ＭＳ Ｐゴシック" pitchFamily="28" charset="-128"/>
              </a:rPr>
              <a:t>1300 MHz: SRF infrastructure Operations </a:t>
            </a:r>
          </a:p>
          <a:p>
            <a:pPr lvl="2"/>
            <a:endParaRPr lang="en-US" dirty="0" smtClean="0">
              <a:ea typeface="ＭＳ Ｐゴシック" pitchFamily="28" charset="-128"/>
            </a:endParaRPr>
          </a:p>
          <a:p>
            <a:pPr lvl="1"/>
            <a:r>
              <a:rPr lang="en-US" dirty="0" smtClean="0">
                <a:ea typeface="ＭＳ Ｐゴシック" pitchFamily="28" charset="-128"/>
              </a:rPr>
              <a:t>SRF Infrastructure Construction</a:t>
            </a:r>
          </a:p>
          <a:p>
            <a:pPr lvl="1"/>
            <a:r>
              <a:rPr lang="en-US" dirty="0" smtClean="0">
                <a:ea typeface="ＭＳ Ｐゴシック" pitchFamily="28" charset="-128"/>
              </a:rPr>
              <a:t>RF unit test facility at New </a:t>
            </a:r>
            <a:r>
              <a:rPr lang="en-US" dirty="0" err="1" smtClean="0">
                <a:ea typeface="ＭＳ Ｐゴシック" pitchFamily="28" charset="-128"/>
              </a:rPr>
              <a:t>Muon</a:t>
            </a:r>
            <a:r>
              <a:rPr lang="en-US" dirty="0" smtClean="0">
                <a:ea typeface="ＭＳ Ｐゴシック" pitchFamily="28" charset="-128"/>
              </a:rPr>
              <a:t> lab</a:t>
            </a:r>
          </a:p>
          <a:p>
            <a:pPr lvl="1"/>
            <a:r>
              <a:rPr lang="en-US" dirty="0" err="1" smtClean="0">
                <a:ea typeface="ＭＳ Ｐゴシック" pitchFamily="28" charset="-128"/>
              </a:rPr>
              <a:t>CryoModule</a:t>
            </a:r>
            <a:r>
              <a:rPr lang="en-US" dirty="0" smtClean="0">
                <a:ea typeface="ＭＳ Ｐゴシック" pitchFamily="28" charset="-128"/>
              </a:rPr>
              <a:t> Test Facility (CMTF) 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5532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7458BC-A6F9-474C-97A7-63BB5BF4719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0" y="1143000"/>
            <a:ext cx="6477000" cy="5334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SSR0 ( </a:t>
            </a:r>
            <a:r>
              <a:rPr lang="en-US" sz="20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 = 0.11 )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EM and Mechanical Design in Progress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Also working with ANL to evaluate 162 MHz half wave cavities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Optimize to achieve tight packing in PX front end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SSR1 ( </a:t>
            </a:r>
            <a:r>
              <a:rPr lang="en-US" sz="20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 = 0.22 )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Started under HINS program and is therefore more advanced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Two prototypes have been fabricated by industry, processed in collaboration with ANL, and tested at </a:t>
            </a:r>
            <a:r>
              <a:rPr lang="en-US" sz="1600" dirty="0" err="1" smtClean="0"/>
              <a:t>Fermilab</a:t>
            </a:r>
            <a:endParaRPr lang="en-US" sz="1600" dirty="0" smtClean="0"/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Two cavities in fabrication at IUAC-Delhi  ( Fall 2011 )</a:t>
            </a:r>
          </a:p>
          <a:p>
            <a:pPr lvl="1">
              <a:buFont typeface="Wingdings" pitchFamily="-105" charset="2"/>
              <a:buChar char="§"/>
              <a:defRPr/>
            </a:pPr>
            <a:r>
              <a:rPr lang="en-US" sz="1600" dirty="0" smtClean="0"/>
              <a:t>Ten cavities in fabrication by US industry  (arriving now)</a:t>
            </a:r>
          </a:p>
          <a:p>
            <a:pPr lvl="1">
              <a:defRPr/>
            </a:pPr>
            <a:r>
              <a:rPr lang="en-US" sz="1600" dirty="0" smtClean="0"/>
              <a:t>One cavity dressed with He vessel, coupler tuner</a:t>
            </a:r>
          </a:p>
          <a:p>
            <a:pPr lvl="1">
              <a:defRPr/>
            </a:pPr>
            <a:r>
              <a:rPr lang="en-US" sz="1600" dirty="0" smtClean="0"/>
              <a:t>Tests in progress (next slides)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SSR2( </a:t>
            </a:r>
            <a:r>
              <a:rPr lang="en-US" sz="2000" b="1" dirty="0" smtClean="0">
                <a:solidFill>
                  <a:srgbClr val="FFFF00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 = 0.42 )</a:t>
            </a:r>
          </a:p>
          <a:p>
            <a:pPr lvl="1">
              <a:defRPr/>
            </a:pPr>
            <a:r>
              <a:rPr lang="en-US" sz="1600" dirty="0" smtClean="0"/>
              <a:t>EM design complete</a:t>
            </a:r>
          </a:p>
          <a:p>
            <a:pPr lvl="1">
              <a:defRPr/>
            </a:pPr>
            <a:r>
              <a:rPr lang="en-US" sz="1600" dirty="0" smtClean="0"/>
              <a:t>Awaiting Mechanical Design</a:t>
            </a:r>
          </a:p>
          <a:p>
            <a:pPr lvl="1">
              <a:defRPr/>
            </a:pPr>
            <a:r>
              <a:rPr lang="en-US" sz="1600" dirty="0" smtClean="0"/>
              <a:t>Possible ANL task</a:t>
            </a:r>
          </a:p>
          <a:p>
            <a:pPr lvl="1">
              <a:defRPr/>
            </a:pPr>
            <a:endParaRPr lang="en-US" sz="1600" dirty="0" smtClean="0"/>
          </a:p>
          <a:p>
            <a:pPr lvl="2">
              <a:defRPr/>
            </a:pPr>
            <a:endParaRPr lang="en-US" sz="1600" dirty="0" smtClean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934200" cy="762000"/>
          </a:xfrm>
        </p:spPr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325 MHz Cavities: </a:t>
            </a:r>
            <a:r>
              <a:rPr lang="en-US" sz="2400" dirty="0" smtClean="0">
                <a:ea typeface="ＭＳ Ｐゴシック" pitchFamily="28" charset="-128"/>
              </a:rPr>
              <a:t>Single-Spoke Resonators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6477000" cy="361950"/>
          </a:xfrm>
          <a:noFill/>
        </p:spPr>
        <p:txBody>
          <a:bodyPr/>
          <a:lstStyle/>
          <a:p>
            <a:r>
              <a:rPr lang="en-US" smtClean="0"/>
              <a:t>Bob Kephart, Fermilab – Fermilab Review  June 6-9, 2011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7BF8B3-1C70-42BF-BEFA-FB3FD1E832BA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547791"/>
            <a:ext cx="1752600" cy="18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6667" t="2259" r="57500" b="44289"/>
          <a:stretch>
            <a:fillRect/>
          </a:stretch>
        </p:blipFill>
        <p:spPr bwMode="auto">
          <a:xfrm>
            <a:off x="0" y="4343400"/>
            <a:ext cx="25276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800600" y="5257800"/>
            <a:ext cx="2057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905002" y="4343400"/>
            <a:ext cx="838198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0" y="762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3363" marR="0" lvl="0" indent="-2270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Three designs cover the beta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range 0.07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  <a:sym typeface="Wingdings" pitchFamily="2" charset="2"/>
              </a:rPr>
              <a:t>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ＭＳ Ｐゴシック" pitchFamily="28" charset="-128"/>
                <a:cs typeface="ＭＳ Ｐゴシック" pitchFamily="-105" charset="-128"/>
              </a:rPr>
              <a:t>0.52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28" charset="-128"/>
              <a:cs typeface="ＭＳ Ｐゴシック" pitchFamily="-105" charset="-128"/>
            </a:endParaRPr>
          </a:p>
        </p:txBody>
      </p:sp>
      <p:pic>
        <p:nvPicPr>
          <p:cNvPr id="14" name="Picture 17" descr="SSR0-cavhv-sect-jan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009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" descr="HINS_SSR1-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24384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10800000" flipV="1">
            <a:off x="1600200" y="2590800"/>
            <a:ext cx="838198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1371600" y="13716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5559</TotalTime>
  <Words>2604</Words>
  <Application>Microsoft Office PowerPoint</Application>
  <PresentationFormat>On-screen Show (4:3)</PresentationFormat>
  <Paragraphs>453</Paragraphs>
  <Slides>32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Factory</vt:lpstr>
      <vt:lpstr>Slide</vt:lpstr>
      <vt:lpstr>Superconducting RF Program </vt:lpstr>
      <vt:lpstr>Outline</vt:lpstr>
      <vt:lpstr>Goals of the Fermilab SRF Program</vt:lpstr>
      <vt:lpstr>General Approach of the R&amp;D Effort</vt:lpstr>
      <vt:lpstr>Context of SRF Activity at Fermilab</vt:lpstr>
      <vt:lpstr> Context of SRF Activity at Fermilab</vt:lpstr>
      <vt:lpstr>PX SRF Linac Technology Map</vt:lpstr>
      <vt:lpstr>Accomplishments</vt:lpstr>
      <vt:lpstr>325 MHz Cavities: Single-Spoke Resonators</vt:lpstr>
      <vt:lpstr>New 325 MHz Test Capabilities Developed </vt:lpstr>
      <vt:lpstr>SSR1 Prototypes Exceeded Performance Specs. </vt:lpstr>
      <vt:lpstr>650 MHz Electromagnetic Cavity Design  b = 0.6 &amp; 0.9 Five-Cell Cavities is Complete</vt:lpstr>
      <vt:lpstr>650 MHz Cavity Prototypes and Readiness for Processing &amp; Testing</vt:lpstr>
      <vt:lpstr>650 MHz Five-Cell Cavity and CM Design Status</vt:lpstr>
      <vt:lpstr>1300 MHz Development for ILC and PX</vt:lpstr>
      <vt:lpstr>Current 1300 MHz cavity status</vt:lpstr>
      <vt:lpstr>Facility Throughput</vt:lpstr>
      <vt:lpstr>Slide 18</vt:lpstr>
      <vt:lpstr>     FNAL SRF Infrastructure  </vt:lpstr>
      <vt:lpstr>New Vacuum Oven</vt:lpstr>
      <vt:lpstr>NML: RF Unit Test Facility</vt:lpstr>
      <vt:lpstr>NML Status and Expansion</vt:lpstr>
      <vt:lpstr>New NML Buildings (ARRA funded ) </vt:lpstr>
      <vt:lpstr>R&amp;D Plans: FY12 and beyond </vt:lpstr>
      <vt:lpstr>Integrated SRF Schedule - Cryomodules </vt:lpstr>
      <vt:lpstr>Integrated SRF Schedule - Infrastructure</vt:lpstr>
      <vt:lpstr>Recommendations from FY10 S&amp;T Review</vt:lpstr>
      <vt:lpstr>ES&amp;H and Quality</vt:lpstr>
      <vt:lpstr>Summary</vt:lpstr>
      <vt:lpstr>Backup Slides / Additional Material</vt:lpstr>
      <vt:lpstr>Collaborations (~20 MOU’s)</vt:lpstr>
      <vt:lpstr>Prototype Three-Cavity SSR Cryomodule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Robert D. Kephart x3135 03329N</dc:creator>
  <cp:lastModifiedBy>kephart</cp:lastModifiedBy>
  <cp:revision>295</cp:revision>
  <cp:lastPrinted>1601-01-01T00:00:00Z</cp:lastPrinted>
  <dcterms:created xsi:type="dcterms:W3CDTF">2011-01-17T18:22:38Z</dcterms:created>
  <dcterms:modified xsi:type="dcterms:W3CDTF">2011-06-03T13:39:46Z</dcterms:modified>
</cp:coreProperties>
</file>