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9" r:id="rId3"/>
    <p:sldId id="320" r:id="rId4"/>
    <p:sldId id="334" r:id="rId5"/>
    <p:sldId id="324" r:id="rId6"/>
    <p:sldId id="300" r:id="rId7"/>
    <p:sldId id="304" r:id="rId8"/>
    <p:sldId id="337" r:id="rId9"/>
    <p:sldId id="342" r:id="rId10"/>
    <p:sldId id="316" r:id="rId11"/>
    <p:sldId id="317" r:id="rId12"/>
    <p:sldId id="335" r:id="rId13"/>
    <p:sldId id="338" r:id="rId14"/>
    <p:sldId id="318" r:id="rId15"/>
    <p:sldId id="313" r:id="rId16"/>
    <p:sldId id="332" r:id="rId17"/>
    <p:sldId id="325" r:id="rId18"/>
    <p:sldId id="310" r:id="rId19"/>
    <p:sldId id="327" r:id="rId20"/>
    <p:sldId id="326" r:id="rId21"/>
    <p:sldId id="305" r:id="rId22"/>
    <p:sldId id="339" r:id="rId23"/>
    <p:sldId id="336" r:id="rId24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D0D0DE"/>
    <a:srgbClr val="D0D0B6"/>
    <a:srgbClr val="4C529C"/>
    <a:srgbClr val="006600"/>
    <a:srgbClr val="FF0000"/>
    <a:srgbClr val="000000"/>
    <a:srgbClr val="FFCC00"/>
    <a:srgbClr val="003399"/>
    <a:srgbClr val="009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82" autoAdjust="0"/>
    <p:restoredTop sz="90887" autoAdjust="0"/>
  </p:normalViewPr>
  <p:slideViewPr>
    <p:cSldViewPr>
      <p:cViewPr varScale="1">
        <p:scale>
          <a:sx n="67" d="100"/>
          <a:sy n="67" d="100"/>
        </p:scale>
        <p:origin x="-123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7BF28A-D626-435B-841F-25CC6197736B}" type="doc">
      <dgm:prSet loTypeId="urn:microsoft.com/office/officeart/2005/8/layout/cycle8" loCatId="cycle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30080DA-0909-4DD5-9117-8F805D2FA7DF}">
      <dgm:prSet phldrT="[Text]" custT="1"/>
      <dgm:spPr/>
      <dgm:t>
        <a:bodyPr/>
        <a:lstStyle/>
        <a:p>
          <a:r>
            <a:rPr lang="en-US" sz="1400" b="1" dirty="0" smtClean="0"/>
            <a:t>Operations</a:t>
          </a:r>
          <a:endParaRPr lang="en-US" sz="1400" b="1" dirty="0"/>
        </a:p>
      </dgm:t>
    </dgm:pt>
    <dgm:pt modelId="{4BD5D2C5-901F-40DE-A178-0D026A976208}" type="parTrans" cxnId="{8907F8E3-02FC-4232-8913-E6F5681169E0}">
      <dgm:prSet/>
      <dgm:spPr/>
      <dgm:t>
        <a:bodyPr/>
        <a:lstStyle/>
        <a:p>
          <a:endParaRPr lang="en-US" sz="1400" b="1"/>
        </a:p>
      </dgm:t>
    </dgm:pt>
    <dgm:pt modelId="{0FC8BDA9-87B8-470B-B05B-F4A8A950AC16}" type="sibTrans" cxnId="{8907F8E3-02FC-4232-8913-E6F5681169E0}">
      <dgm:prSet/>
      <dgm:spPr/>
      <dgm:t>
        <a:bodyPr/>
        <a:lstStyle/>
        <a:p>
          <a:endParaRPr lang="en-US" sz="1400" b="1"/>
        </a:p>
      </dgm:t>
    </dgm:pt>
    <dgm:pt modelId="{4DD45520-B4B1-46D0-BF56-9E78A39F2862}">
      <dgm:prSet phldrT="[Text]" custT="1"/>
      <dgm:spPr/>
      <dgm:t>
        <a:bodyPr/>
        <a:lstStyle/>
        <a:p>
          <a:r>
            <a:rPr lang="en-US" sz="1400" b="1" dirty="0" smtClean="0"/>
            <a:t>Capability</a:t>
          </a:r>
          <a:endParaRPr lang="en-US" sz="1400" b="1" dirty="0"/>
        </a:p>
      </dgm:t>
    </dgm:pt>
    <dgm:pt modelId="{D4644E03-0E4D-4FEA-BCAC-0F1C43C9A9F8}" type="parTrans" cxnId="{B6DBFCCD-DA65-43B6-852F-7CC9F51DCAE6}">
      <dgm:prSet/>
      <dgm:spPr/>
      <dgm:t>
        <a:bodyPr/>
        <a:lstStyle/>
        <a:p>
          <a:endParaRPr lang="en-US" sz="1400" b="1"/>
        </a:p>
      </dgm:t>
    </dgm:pt>
    <dgm:pt modelId="{4431F2E9-7496-45EE-A142-5E2B6FF19CB9}" type="sibTrans" cxnId="{B6DBFCCD-DA65-43B6-852F-7CC9F51DCAE6}">
      <dgm:prSet/>
      <dgm:spPr/>
      <dgm:t>
        <a:bodyPr/>
        <a:lstStyle/>
        <a:p>
          <a:endParaRPr lang="en-US" sz="1400" b="1"/>
        </a:p>
      </dgm:t>
    </dgm:pt>
    <dgm:pt modelId="{DE2DF516-F354-4B49-9827-92923C51EB3F}">
      <dgm:prSet phldrT="[Text]" custT="1"/>
      <dgm:spPr/>
      <dgm:t>
        <a:bodyPr/>
        <a:lstStyle/>
        <a:p>
          <a:r>
            <a:rPr lang="en-US" sz="1400" b="1" dirty="0" err="1" smtClean="0"/>
            <a:t>Acceler</a:t>
          </a:r>
          <a:r>
            <a:rPr lang="en-US" sz="1400" b="1" dirty="0" smtClean="0"/>
            <a:t>- </a:t>
          </a:r>
          <a:r>
            <a:rPr lang="en-US" sz="1400" b="1" dirty="0" err="1" smtClean="0"/>
            <a:t>ator</a:t>
          </a:r>
          <a:r>
            <a:rPr lang="en-US" sz="1400" b="1" dirty="0" smtClean="0"/>
            <a:t> Science</a:t>
          </a:r>
          <a:endParaRPr lang="en-US" sz="1400" b="1" dirty="0"/>
        </a:p>
      </dgm:t>
    </dgm:pt>
    <dgm:pt modelId="{826EC853-025D-41A0-B6E1-73C4FEB039EB}" type="parTrans" cxnId="{490BA146-759A-4ED6-B18A-2BC5C9254DD6}">
      <dgm:prSet/>
      <dgm:spPr/>
      <dgm:t>
        <a:bodyPr/>
        <a:lstStyle/>
        <a:p>
          <a:endParaRPr lang="en-US" sz="1400" b="1"/>
        </a:p>
      </dgm:t>
    </dgm:pt>
    <dgm:pt modelId="{B9785D4A-4B7E-404A-864A-668745168B38}" type="sibTrans" cxnId="{490BA146-759A-4ED6-B18A-2BC5C9254DD6}">
      <dgm:prSet/>
      <dgm:spPr/>
      <dgm:t>
        <a:bodyPr/>
        <a:lstStyle/>
        <a:p>
          <a:endParaRPr lang="en-US" sz="1400" b="1"/>
        </a:p>
      </dgm:t>
    </dgm:pt>
    <dgm:pt modelId="{32AC2886-9A9B-47D6-A60E-759965A82063}">
      <dgm:prSet custT="1"/>
      <dgm:spPr/>
      <dgm:t>
        <a:bodyPr/>
        <a:lstStyle/>
        <a:p>
          <a:r>
            <a:rPr lang="en-US" sz="1400" b="1" dirty="0" smtClean="0"/>
            <a:t>Technology Develop- </a:t>
          </a:r>
          <a:r>
            <a:rPr lang="en-US" sz="1400" b="1" dirty="0" err="1" smtClean="0"/>
            <a:t>ment</a:t>
          </a:r>
          <a:endParaRPr lang="en-US" sz="1400" b="1" dirty="0"/>
        </a:p>
      </dgm:t>
    </dgm:pt>
    <dgm:pt modelId="{E60BD500-09F6-40C3-8F7E-A9C61A2CDA5D}" type="parTrans" cxnId="{1288028F-8904-4299-9CD7-037BFBA48B79}">
      <dgm:prSet/>
      <dgm:spPr/>
      <dgm:t>
        <a:bodyPr/>
        <a:lstStyle/>
        <a:p>
          <a:endParaRPr lang="en-US" sz="1400" b="1"/>
        </a:p>
      </dgm:t>
    </dgm:pt>
    <dgm:pt modelId="{4B1E68B0-C48E-4F59-B338-C2674CA34509}" type="sibTrans" cxnId="{1288028F-8904-4299-9CD7-037BFBA48B79}">
      <dgm:prSet/>
      <dgm:spPr/>
      <dgm:t>
        <a:bodyPr/>
        <a:lstStyle/>
        <a:p>
          <a:endParaRPr lang="en-US" sz="1400" b="1"/>
        </a:p>
      </dgm:t>
    </dgm:pt>
    <dgm:pt modelId="{A3FED4EB-41E8-47EB-83D7-17FCA3A09B33}">
      <dgm:prSet custT="1"/>
      <dgm:spPr/>
      <dgm:t>
        <a:bodyPr/>
        <a:lstStyle/>
        <a:p>
          <a:r>
            <a:rPr lang="en-US" sz="1400" b="1" dirty="0" smtClean="0"/>
            <a:t>Future Facilities</a:t>
          </a:r>
          <a:endParaRPr lang="en-US" sz="1400" b="1" dirty="0"/>
        </a:p>
      </dgm:t>
    </dgm:pt>
    <dgm:pt modelId="{61FC1CD7-076D-4FDB-B819-58B590D919F9}" type="parTrans" cxnId="{7605F7D4-6460-423D-8581-CF55B6B0A0A5}">
      <dgm:prSet/>
      <dgm:spPr/>
      <dgm:t>
        <a:bodyPr/>
        <a:lstStyle/>
        <a:p>
          <a:endParaRPr lang="en-US" sz="1400" b="1"/>
        </a:p>
      </dgm:t>
    </dgm:pt>
    <dgm:pt modelId="{212456AF-6E8A-4893-BDFB-1B7BE08814CD}" type="sibTrans" cxnId="{7605F7D4-6460-423D-8581-CF55B6B0A0A5}">
      <dgm:prSet/>
      <dgm:spPr/>
      <dgm:t>
        <a:bodyPr/>
        <a:lstStyle/>
        <a:p>
          <a:endParaRPr lang="en-US" sz="1400" b="1"/>
        </a:p>
      </dgm:t>
    </dgm:pt>
    <dgm:pt modelId="{A46BAE91-630D-4AA0-B507-E6B486BEC47B}" type="pres">
      <dgm:prSet presAssocID="{EA7BF28A-D626-435B-841F-25CC6197736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FBA9D2-1B24-4274-A5C4-8E99ADE411AB}" type="pres">
      <dgm:prSet presAssocID="{EA7BF28A-D626-435B-841F-25CC6197736B}" presName="wedge1" presStyleLbl="node1" presStyleIdx="0" presStyleCnt="5"/>
      <dgm:spPr/>
      <dgm:t>
        <a:bodyPr/>
        <a:lstStyle/>
        <a:p>
          <a:endParaRPr lang="en-US"/>
        </a:p>
      </dgm:t>
    </dgm:pt>
    <dgm:pt modelId="{43AFAC21-B4FF-415E-913A-4576EA013E4F}" type="pres">
      <dgm:prSet presAssocID="{EA7BF28A-D626-435B-841F-25CC6197736B}" presName="dummy1a" presStyleCnt="0"/>
      <dgm:spPr/>
    </dgm:pt>
    <dgm:pt modelId="{C97B3819-28B0-4DAA-B2D7-800DA31F4D3A}" type="pres">
      <dgm:prSet presAssocID="{EA7BF28A-D626-435B-841F-25CC6197736B}" presName="dummy1b" presStyleCnt="0"/>
      <dgm:spPr/>
    </dgm:pt>
    <dgm:pt modelId="{74BE132B-33F3-43CF-9565-5AE7404062FB}" type="pres">
      <dgm:prSet presAssocID="{EA7BF28A-D626-435B-841F-25CC6197736B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CE76E-8269-4A6C-854F-AAAEEB17724F}" type="pres">
      <dgm:prSet presAssocID="{EA7BF28A-D626-435B-841F-25CC6197736B}" presName="wedge2" presStyleLbl="node1" presStyleIdx="1" presStyleCnt="5"/>
      <dgm:spPr/>
      <dgm:t>
        <a:bodyPr/>
        <a:lstStyle/>
        <a:p>
          <a:endParaRPr lang="en-US"/>
        </a:p>
      </dgm:t>
    </dgm:pt>
    <dgm:pt modelId="{F9B5D98F-B9F2-482D-ACC5-BE024C22F76D}" type="pres">
      <dgm:prSet presAssocID="{EA7BF28A-D626-435B-841F-25CC6197736B}" presName="dummy2a" presStyleCnt="0"/>
      <dgm:spPr/>
    </dgm:pt>
    <dgm:pt modelId="{21F11F20-C5D9-432D-9B55-71D3EBF75DAC}" type="pres">
      <dgm:prSet presAssocID="{EA7BF28A-D626-435B-841F-25CC6197736B}" presName="dummy2b" presStyleCnt="0"/>
      <dgm:spPr/>
    </dgm:pt>
    <dgm:pt modelId="{8D917CB8-1DF3-4149-9FE9-0B2DA9CC8E94}" type="pres">
      <dgm:prSet presAssocID="{EA7BF28A-D626-435B-841F-25CC6197736B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A44CE-F912-42FC-9CBF-22D48C81E53C}" type="pres">
      <dgm:prSet presAssocID="{EA7BF28A-D626-435B-841F-25CC6197736B}" presName="wedge3" presStyleLbl="node1" presStyleIdx="2" presStyleCnt="5"/>
      <dgm:spPr/>
      <dgm:t>
        <a:bodyPr/>
        <a:lstStyle/>
        <a:p>
          <a:endParaRPr lang="en-US"/>
        </a:p>
      </dgm:t>
    </dgm:pt>
    <dgm:pt modelId="{77AA210A-B375-4E45-8FAE-0578B1F9C36F}" type="pres">
      <dgm:prSet presAssocID="{EA7BF28A-D626-435B-841F-25CC6197736B}" presName="dummy3a" presStyleCnt="0"/>
      <dgm:spPr/>
    </dgm:pt>
    <dgm:pt modelId="{D9C89CDF-A2D7-4DE7-839A-B9C7E17F4A33}" type="pres">
      <dgm:prSet presAssocID="{EA7BF28A-D626-435B-841F-25CC6197736B}" presName="dummy3b" presStyleCnt="0"/>
      <dgm:spPr/>
    </dgm:pt>
    <dgm:pt modelId="{8525E3A9-2450-4A22-A19A-EA0C21A5B46B}" type="pres">
      <dgm:prSet presAssocID="{EA7BF28A-D626-435B-841F-25CC6197736B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255811-E27D-4574-A102-00D0F8578170}" type="pres">
      <dgm:prSet presAssocID="{EA7BF28A-D626-435B-841F-25CC6197736B}" presName="wedge4" presStyleLbl="node1" presStyleIdx="3" presStyleCnt="5"/>
      <dgm:spPr/>
      <dgm:t>
        <a:bodyPr/>
        <a:lstStyle/>
        <a:p>
          <a:endParaRPr lang="en-US"/>
        </a:p>
      </dgm:t>
    </dgm:pt>
    <dgm:pt modelId="{2886327E-89ED-4FE7-9DE2-E1D9E0681E86}" type="pres">
      <dgm:prSet presAssocID="{EA7BF28A-D626-435B-841F-25CC6197736B}" presName="dummy4a" presStyleCnt="0"/>
      <dgm:spPr/>
    </dgm:pt>
    <dgm:pt modelId="{D79BB4A0-82E0-438E-803A-4016B4C9222F}" type="pres">
      <dgm:prSet presAssocID="{EA7BF28A-D626-435B-841F-25CC6197736B}" presName="dummy4b" presStyleCnt="0"/>
      <dgm:spPr/>
    </dgm:pt>
    <dgm:pt modelId="{49E51EEA-6992-4A0A-8EE6-140571ED04D4}" type="pres">
      <dgm:prSet presAssocID="{EA7BF28A-D626-435B-841F-25CC6197736B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370785-AC19-41D8-9A1F-C0704BD1059B}" type="pres">
      <dgm:prSet presAssocID="{EA7BF28A-D626-435B-841F-25CC6197736B}" presName="wedge5" presStyleLbl="node1" presStyleIdx="4" presStyleCnt="5"/>
      <dgm:spPr/>
      <dgm:t>
        <a:bodyPr/>
        <a:lstStyle/>
        <a:p>
          <a:endParaRPr lang="en-US"/>
        </a:p>
      </dgm:t>
    </dgm:pt>
    <dgm:pt modelId="{BB97E800-1482-4919-9C0F-10106DD78A34}" type="pres">
      <dgm:prSet presAssocID="{EA7BF28A-D626-435B-841F-25CC6197736B}" presName="dummy5a" presStyleCnt="0"/>
      <dgm:spPr/>
    </dgm:pt>
    <dgm:pt modelId="{AA0E5F5C-7F83-4145-96CA-B8991B63837D}" type="pres">
      <dgm:prSet presAssocID="{EA7BF28A-D626-435B-841F-25CC6197736B}" presName="dummy5b" presStyleCnt="0"/>
      <dgm:spPr/>
    </dgm:pt>
    <dgm:pt modelId="{16FC5688-8EB5-45DB-89D9-E63C563059AF}" type="pres">
      <dgm:prSet presAssocID="{EA7BF28A-D626-435B-841F-25CC6197736B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11E61-9010-4557-9BDA-55A2134A47D1}" type="pres">
      <dgm:prSet presAssocID="{0FC8BDA9-87B8-470B-B05B-F4A8A950AC16}" presName="arrowWedge1" presStyleLbl="fgSibTrans2D1" presStyleIdx="0" presStyleCnt="5"/>
      <dgm:spPr/>
    </dgm:pt>
    <dgm:pt modelId="{E060E955-76D1-4D61-9FD2-22BD8DFE4F39}" type="pres">
      <dgm:prSet presAssocID="{4431F2E9-7496-45EE-A142-5E2B6FF19CB9}" presName="arrowWedge2" presStyleLbl="fgSibTrans2D1" presStyleIdx="1" presStyleCnt="5"/>
      <dgm:spPr/>
    </dgm:pt>
    <dgm:pt modelId="{82D712B1-37DC-455A-96F5-F4D95D6EC1F1}" type="pres">
      <dgm:prSet presAssocID="{B9785D4A-4B7E-404A-864A-668745168B38}" presName="arrowWedge3" presStyleLbl="fgSibTrans2D1" presStyleIdx="2" presStyleCnt="5" custLinFactNeighborX="-847"/>
      <dgm:spPr/>
    </dgm:pt>
    <dgm:pt modelId="{BAC6D92C-650D-409A-B29D-F9ABC1E0CEDD}" type="pres">
      <dgm:prSet presAssocID="{4B1E68B0-C48E-4F59-B338-C2674CA34509}" presName="arrowWedge4" presStyleLbl="fgSibTrans2D1" presStyleIdx="3" presStyleCnt="5"/>
      <dgm:spPr/>
    </dgm:pt>
    <dgm:pt modelId="{0BBCCFEB-DB29-4BB4-995C-B6471345BCBA}" type="pres">
      <dgm:prSet presAssocID="{212456AF-6E8A-4893-BDFB-1B7BE08814CD}" presName="arrowWedge5" presStyleLbl="fgSibTrans2D1" presStyleIdx="4" presStyleCnt="5"/>
      <dgm:spPr/>
    </dgm:pt>
  </dgm:ptLst>
  <dgm:cxnLst>
    <dgm:cxn modelId="{3E6F43E6-BEB2-41BF-8044-25CBE2C5378E}" type="presOf" srcId="{130080DA-0909-4DD5-9117-8F805D2FA7DF}" destId="{48FBA9D2-1B24-4274-A5C4-8E99ADE411AB}" srcOrd="0" destOrd="0" presId="urn:microsoft.com/office/officeart/2005/8/layout/cycle8"/>
    <dgm:cxn modelId="{1AC71540-A105-4334-8D3D-7EBCF1E77396}" type="presOf" srcId="{130080DA-0909-4DD5-9117-8F805D2FA7DF}" destId="{74BE132B-33F3-43CF-9565-5AE7404062FB}" srcOrd="1" destOrd="0" presId="urn:microsoft.com/office/officeart/2005/8/layout/cycle8"/>
    <dgm:cxn modelId="{B24B1B50-0F79-4E9F-801F-85CAEE390ADC}" type="presOf" srcId="{32AC2886-9A9B-47D6-A60E-759965A82063}" destId="{9E255811-E27D-4574-A102-00D0F8578170}" srcOrd="0" destOrd="0" presId="urn:microsoft.com/office/officeart/2005/8/layout/cycle8"/>
    <dgm:cxn modelId="{1288028F-8904-4299-9CD7-037BFBA48B79}" srcId="{EA7BF28A-D626-435B-841F-25CC6197736B}" destId="{32AC2886-9A9B-47D6-A60E-759965A82063}" srcOrd="3" destOrd="0" parTransId="{E60BD500-09F6-40C3-8F7E-A9C61A2CDA5D}" sibTransId="{4B1E68B0-C48E-4F59-B338-C2674CA34509}"/>
    <dgm:cxn modelId="{19F767AD-99B6-4C97-BF95-7FD5719D0315}" type="presOf" srcId="{32AC2886-9A9B-47D6-A60E-759965A82063}" destId="{49E51EEA-6992-4A0A-8EE6-140571ED04D4}" srcOrd="1" destOrd="0" presId="urn:microsoft.com/office/officeart/2005/8/layout/cycle8"/>
    <dgm:cxn modelId="{B6DBFCCD-DA65-43B6-852F-7CC9F51DCAE6}" srcId="{EA7BF28A-D626-435B-841F-25CC6197736B}" destId="{4DD45520-B4B1-46D0-BF56-9E78A39F2862}" srcOrd="1" destOrd="0" parTransId="{D4644E03-0E4D-4FEA-BCAC-0F1C43C9A9F8}" sibTransId="{4431F2E9-7496-45EE-A142-5E2B6FF19CB9}"/>
    <dgm:cxn modelId="{490BA146-759A-4ED6-B18A-2BC5C9254DD6}" srcId="{EA7BF28A-D626-435B-841F-25CC6197736B}" destId="{DE2DF516-F354-4B49-9827-92923C51EB3F}" srcOrd="2" destOrd="0" parTransId="{826EC853-025D-41A0-B6E1-73C4FEB039EB}" sibTransId="{B9785D4A-4B7E-404A-864A-668745168B38}"/>
    <dgm:cxn modelId="{425116BE-CDDA-44C6-98ED-1AD877C8AFDB}" type="presOf" srcId="{EA7BF28A-D626-435B-841F-25CC6197736B}" destId="{A46BAE91-630D-4AA0-B507-E6B486BEC47B}" srcOrd="0" destOrd="0" presId="urn:microsoft.com/office/officeart/2005/8/layout/cycle8"/>
    <dgm:cxn modelId="{39E0D2B5-FAC4-4102-B18B-A84E9CED86EC}" type="presOf" srcId="{A3FED4EB-41E8-47EB-83D7-17FCA3A09B33}" destId="{16FC5688-8EB5-45DB-89D9-E63C563059AF}" srcOrd="1" destOrd="0" presId="urn:microsoft.com/office/officeart/2005/8/layout/cycle8"/>
    <dgm:cxn modelId="{1C8129FB-5CBD-44F1-B165-FDC844A47273}" type="presOf" srcId="{4DD45520-B4B1-46D0-BF56-9E78A39F2862}" destId="{4D7CE76E-8269-4A6C-854F-AAAEEB17724F}" srcOrd="0" destOrd="0" presId="urn:microsoft.com/office/officeart/2005/8/layout/cycle8"/>
    <dgm:cxn modelId="{42B29138-47EF-4891-BEC7-39F05B090120}" type="presOf" srcId="{A3FED4EB-41E8-47EB-83D7-17FCA3A09B33}" destId="{AA370785-AC19-41D8-9A1F-C0704BD1059B}" srcOrd="0" destOrd="0" presId="urn:microsoft.com/office/officeart/2005/8/layout/cycle8"/>
    <dgm:cxn modelId="{58D75E46-3B6C-4F50-A3C1-243EDE338683}" type="presOf" srcId="{DE2DF516-F354-4B49-9827-92923C51EB3F}" destId="{961A44CE-F912-42FC-9CBF-22D48C81E53C}" srcOrd="0" destOrd="0" presId="urn:microsoft.com/office/officeart/2005/8/layout/cycle8"/>
    <dgm:cxn modelId="{1307E491-F994-48B3-AE72-A4E54CDC9F47}" type="presOf" srcId="{4DD45520-B4B1-46D0-BF56-9E78A39F2862}" destId="{8D917CB8-1DF3-4149-9FE9-0B2DA9CC8E94}" srcOrd="1" destOrd="0" presId="urn:microsoft.com/office/officeart/2005/8/layout/cycle8"/>
    <dgm:cxn modelId="{161B31A2-CD44-4AFA-B2BD-ABAB0E4277BA}" type="presOf" srcId="{DE2DF516-F354-4B49-9827-92923C51EB3F}" destId="{8525E3A9-2450-4A22-A19A-EA0C21A5B46B}" srcOrd="1" destOrd="0" presId="urn:microsoft.com/office/officeart/2005/8/layout/cycle8"/>
    <dgm:cxn modelId="{8907F8E3-02FC-4232-8913-E6F5681169E0}" srcId="{EA7BF28A-D626-435B-841F-25CC6197736B}" destId="{130080DA-0909-4DD5-9117-8F805D2FA7DF}" srcOrd="0" destOrd="0" parTransId="{4BD5D2C5-901F-40DE-A178-0D026A976208}" sibTransId="{0FC8BDA9-87B8-470B-B05B-F4A8A950AC16}"/>
    <dgm:cxn modelId="{7605F7D4-6460-423D-8581-CF55B6B0A0A5}" srcId="{EA7BF28A-D626-435B-841F-25CC6197736B}" destId="{A3FED4EB-41E8-47EB-83D7-17FCA3A09B33}" srcOrd="4" destOrd="0" parTransId="{61FC1CD7-076D-4FDB-B819-58B590D919F9}" sibTransId="{212456AF-6E8A-4893-BDFB-1B7BE08814CD}"/>
    <dgm:cxn modelId="{6595F7C3-5FE9-4387-AECD-8EEFCF0D1256}" type="presParOf" srcId="{A46BAE91-630D-4AA0-B507-E6B486BEC47B}" destId="{48FBA9D2-1B24-4274-A5C4-8E99ADE411AB}" srcOrd="0" destOrd="0" presId="urn:microsoft.com/office/officeart/2005/8/layout/cycle8"/>
    <dgm:cxn modelId="{46805E80-376F-4BB4-845E-4CE6500AB5C6}" type="presParOf" srcId="{A46BAE91-630D-4AA0-B507-E6B486BEC47B}" destId="{43AFAC21-B4FF-415E-913A-4576EA013E4F}" srcOrd="1" destOrd="0" presId="urn:microsoft.com/office/officeart/2005/8/layout/cycle8"/>
    <dgm:cxn modelId="{7B5CCC2E-86DB-4A32-8BAB-B0AB14E65DFE}" type="presParOf" srcId="{A46BAE91-630D-4AA0-B507-E6B486BEC47B}" destId="{C97B3819-28B0-4DAA-B2D7-800DA31F4D3A}" srcOrd="2" destOrd="0" presId="urn:microsoft.com/office/officeart/2005/8/layout/cycle8"/>
    <dgm:cxn modelId="{9ADD848A-0140-4E4A-B655-19A66A5D66CA}" type="presParOf" srcId="{A46BAE91-630D-4AA0-B507-E6B486BEC47B}" destId="{74BE132B-33F3-43CF-9565-5AE7404062FB}" srcOrd="3" destOrd="0" presId="urn:microsoft.com/office/officeart/2005/8/layout/cycle8"/>
    <dgm:cxn modelId="{ECA5D429-460E-412B-9674-1EE316CE231E}" type="presParOf" srcId="{A46BAE91-630D-4AA0-B507-E6B486BEC47B}" destId="{4D7CE76E-8269-4A6C-854F-AAAEEB17724F}" srcOrd="4" destOrd="0" presId="urn:microsoft.com/office/officeart/2005/8/layout/cycle8"/>
    <dgm:cxn modelId="{FD62CFE9-CC48-412F-AB59-28F745AF64C8}" type="presParOf" srcId="{A46BAE91-630D-4AA0-B507-E6B486BEC47B}" destId="{F9B5D98F-B9F2-482D-ACC5-BE024C22F76D}" srcOrd="5" destOrd="0" presId="urn:microsoft.com/office/officeart/2005/8/layout/cycle8"/>
    <dgm:cxn modelId="{3A685975-1883-4B3D-BF42-127CDF432E07}" type="presParOf" srcId="{A46BAE91-630D-4AA0-B507-E6B486BEC47B}" destId="{21F11F20-C5D9-432D-9B55-71D3EBF75DAC}" srcOrd="6" destOrd="0" presId="urn:microsoft.com/office/officeart/2005/8/layout/cycle8"/>
    <dgm:cxn modelId="{61DAAA84-2358-4D73-B749-80DC25046706}" type="presParOf" srcId="{A46BAE91-630D-4AA0-B507-E6B486BEC47B}" destId="{8D917CB8-1DF3-4149-9FE9-0B2DA9CC8E94}" srcOrd="7" destOrd="0" presId="urn:microsoft.com/office/officeart/2005/8/layout/cycle8"/>
    <dgm:cxn modelId="{D901ACE7-F75F-430E-9A7C-22C2846E7C02}" type="presParOf" srcId="{A46BAE91-630D-4AA0-B507-E6B486BEC47B}" destId="{961A44CE-F912-42FC-9CBF-22D48C81E53C}" srcOrd="8" destOrd="0" presId="urn:microsoft.com/office/officeart/2005/8/layout/cycle8"/>
    <dgm:cxn modelId="{A1014631-E05F-4A24-BA1B-16DC9906AFC0}" type="presParOf" srcId="{A46BAE91-630D-4AA0-B507-E6B486BEC47B}" destId="{77AA210A-B375-4E45-8FAE-0578B1F9C36F}" srcOrd="9" destOrd="0" presId="urn:microsoft.com/office/officeart/2005/8/layout/cycle8"/>
    <dgm:cxn modelId="{264DE3AA-220A-455A-AF28-5A01681080B8}" type="presParOf" srcId="{A46BAE91-630D-4AA0-B507-E6B486BEC47B}" destId="{D9C89CDF-A2D7-4DE7-839A-B9C7E17F4A33}" srcOrd="10" destOrd="0" presId="urn:microsoft.com/office/officeart/2005/8/layout/cycle8"/>
    <dgm:cxn modelId="{1345ED99-940F-4E50-91C7-8E7125BB631A}" type="presParOf" srcId="{A46BAE91-630D-4AA0-B507-E6B486BEC47B}" destId="{8525E3A9-2450-4A22-A19A-EA0C21A5B46B}" srcOrd="11" destOrd="0" presId="urn:microsoft.com/office/officeart/2005/8/layout/cycle8"/>
    <dgm:cxn modelId="{2874D807-D5FB-407F-B8CA-D258E9C750BC}" type="presParOf" srcId="{A46BAE91-630D-4AA0-B507-E6B486BEC47B}" destId="{9E255811-E27D-4574-A102-00D0F8578170}" srcOrd="12" destOrd="0" presId="urn:microsoft.com/office/officeart/2005/8/layout/cycle8"/>
    <dgm:cxn modelId="{4D4E7CD9-408B-46E0-9B29-8E5422459A3B}" type="presParOf" srcId="{A46BAE91-630D-4AA0-B507-E6B486BEC47B}" destId="{2886327E-89ED-4FE7-9DE2-E1D9E0681E86}" srcOrd="13" destOrd="0" presId="urn:microsoft.com/office/officeart/2005/8/layout/cycle8"/>
    <dgm:cxn modelId="{1B1A0D3A-3ED4-48E7-BEB8-369E2DFBB7DB}" type="presParOf" srcId="{A46BAE91-630D-4AA0-B507-E6B486BEC47B}" destId="{D79BB4A0-82E0-438E-803A-4016B4C9222F}" srcOrd="14" destOrd="0" presId="urn:microsoft.com/office/officeart/2005/8/layout/cycle8"/>
    <dgm:cxn modelId="{7EA40286-4CD0-4CCE-8B03-04D7FE85FEE5}" type="presParOf" srcId="{A46BAE91-630D-4AA0-B507-E6B486BEC47B}" destId="{49E51EEA-6992-4A0A-8EE6-140571ED04D4}" srcOrd="15" destOrd="0" presId="urn:microsoft.com/office/officeart/2005/8/layout/cycle8"/>
    <dgm:cxn modelId="{2E2D036C-40B0-45A1-ACFA-131C89646F31}" type="presParOf" srcId="{A46BAE91-630D-4AA0-B507-E6B486BEC47B}" destId="{AA370785-AC19-41D8-9A1F-C0704BD1059B}" srcOrd="16" destOrd="0" presId="urn:microsoft.com/office/officeart/2005/8/layout/cycle8"/>
    <dgm:cxn modelId="{48F87346-B567-44A1-90AE-F987CFF931E0}" type="presParOf" srcId="{A46BAE91-630D-4AA0-B507-E6B486BEC47B}" destId="{BB97E800-1482-4919-9C0F-10106DD78A34}" srcOrd="17" destOrd="0" presId="urn:microsoft.com/office/officeart/2005/8/layout/cycle8"/>
    <dgm:cxn modelId="{F5B6253B-2322-4DBE-8ED9-E267C6E26440}" type="presParOf" srcId="{A46BAE91-630D-4AA0-B507-E6B486BEC47B}" destId="{AA0E5F5C-7F83-4145-96CA-B8991B63837D}" srcOrd="18" destOrd="0" presId="urn:microsoft.com/office/officeart/2005/8/layout/cycle8"/>
    <dgm:cxn modelId="{CE3A546B-4C1E-4EFE-9CEB-F17592574802}" type="presParOf" srcId="{A46BAE91-630D-4AA0-B507-E6B486BEC47B}" destId="{16FC5688-8EB5-45DB-89D9-E63C563059AF}" srcOrd="19" destOrd="0" presId="urn:microsoft.com/office/officeart/2005/8/layout/cycle8"/>
    <dgm:cxn modelId="{53A0DA6F-6ECC-4AFA-AD6F-766A73634440}" type="presParOf" srcId="{A46BAE91-630D-4AA0-B507-E6B486BEC47B}" destId="{CD011E61-9010-4557-9BDA-55A2134A47D1}" srcOrd="20" destOrd="0" presId="urn:microsoft.com/office/officeart/2005/8/layout/cycle8"/>
    <dgm:cxn modelId="{18ACCAC8-D7B0-4D15-8D73-53051C448E4C}" type="presParOf" srcId="{A46BAE91-630D-4AA0-B507-E6B486BEC47B}" destId="{E060E955-76D1-4D61-9FD2-22BD8DFE4F39}" srcOrd="21" destOrd="0" presId="urn:microsoft.com/office/officeart/2005/8/layout/cycle8"/>
    <dgm:cxn modelId="{94A852DF-5E14-4196-84F4-06A64135C066}" type="presParOf" srcId="{A46BAE91-630D-4AA0-B507-E6B486BEC47B}" destId="{82D712B1-37DC-455A-96F5-F4D95D6EC1F1}" srcOrd="22" destOrd="0" presId="urn:microsoft.com/office/officeart/2005/8/layout/cycle8"/>
    <dgm:cxn modelId="{EA8B83A6-2AB6-49B2-BD6E-CFC410F7DEEE}" type="presParOf" srcId="{A46BAE91-630D-4AA0-B507-E6B486BEC47B}" destId="{BAC6D92C-650D-409A-B29D-F9ABC1E0CEDD}" srcOrd="23" destOrd="0" presId="urn:microsoft.com/office/officeart/2005/8/layout/cycle8"/>
    <dgm:cxn modelId="{089DC830-A0CA-4C4D-8348-9A9F42553B53}" type="presParOf" srcId="{A46BAE91-630D-4AA0-B507-E6B486BEC47B}" destId="{0BBCCFEB-DB29-4BB4-995C-B6471345BCBA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8CB67B-0E6A-4D29-A16C-E1791CDDB45B}" type="doc">
      <dgm:prSet loTypeId="urn:microsoft.com/office/officeart/2005/8/layout/process1" loCatId="process" qsTypeId="urn:microsoft.com/office/officeart/2005/8/quickstyle/simple5" qsCatId="simple" csTypeId="urn:microsoft.com/office/officeart/2005/8/colors/accent2_2" csCatId="accent2" phldr="1"/>
      <dgm:spPr/>
    </dgm:pt>
    <dgm:pt modelId="{2B50D24F-41FD-4CA4-9962-ACCF336F7ADA}">
      <dgm:prSet phldrT="[Text]"/>
      <dgm:spPr/>
      <dgm:t>
        <a:bodyPr/>
        <a:lstStyle/>
        <a:p>
          <a:r>
            <a:rPr lang="en-US" b="1" dirty="0" err="1" smtClean="0"/>
            <a:t>NuMI</a:t>
          </a:r>
          <a:r>
            <a:rPr lang="en-US" b="1" dirty="0" smtClean="0"/>
            <a:t> (120 </a:t>
          </a:r>
          <a:r>
            <a:rPr lang="en-US" b="1" dirty="0" err="1" smtClean="0"/>
            <a:t>GeV</a:t>
          </a:r>
          <a:r>
            <a:rPr lang="en-US" b="1" dirty="0" smtClean="0"/>
            <a:t>)</a:t>
          </a:r>
          <a:r>
            <a:rPr lang="en-US" dirty="0" smtClean="0"/>
            <a:t>: </a:t>
          </a:r>
        </a:p>
        <a:p>
          <a:r>
            <a:rPr lang="en-US" dirty="0" smtClean="0"/>
            <a:t>350 kW</a:t>
          </a:r>
        </a:p>
        <a:p>
          <a:r>
            <a:rPr lang="en-US" b="1" dirty="0" smtClean="0"/>
            <a:t>Booster (8GeV): </a:t>
          </a:r>
          <a:r>
            <a:rPr lang="en-US" dirty="0" smtClean="0"/>
            <a:t>35 kW</a:t>
          </a:r>
          <a:endParaRPr lang="en-US" dirty="0"/>
        </a:p>
      </dgm:t>
    </dgm:pt>
    <dgm:pt modelId="{C0D9CD76-331C-4583-8BCB-123D0D9CC99F}" type="parTrans" cxnId="{8D7CD207-562A-43DF-B11D-6E46E71D732C}">
      <dgm:prSet/>
      <dgm:spPr/>
      <dgm:t>
        <a:bodyPr/>
        <a:lstStyle/>
        <a:p>
          <a:endParaRPr lang="en-US"/>
        </a:p>
      </dgm:t>
    </dgm:pt>
    <dgm:pt modelId="{92CA1293-CC9A-4E75-A46A-912A6145F457}" type="sibTrans" cxnId="{8D7CD207-562A-43DF-B11D-6E46E71D732C}">
      <dgm:prSet/>
      <dgm:spPr/>
      <dgm:t>
        <a:bodyPr/>
        <a:lstStyle/>
        <a:p>
          <a:endParaRPr lang="en-US"/>
        </a:p>
      </dgm:t>
    </dgm:pt>
    <dgm:pt modelId="{5F3ADFE9-E54E-4E48-BCE7-A813FEEF1814}">
      <dgm:prSet phldrT="[Text]"/>
      <dgm:spPr/>
      <dgm:t>
        <a:bodyPr/>
        <a:lstStyle/>
        <a:p>
          <a:r>
            <a:rPr lang="en-US" b="1" dirty="0" err="1" smtClean="0"/>
            <a:t>NuMI</a:t>
          </a:r>
          <a:r>
            <a:rPr lang="en-US" b="1" dirty="0" smtClean="0"/>
            <a:t> (120 </a:t>
          </a:r>
          <a:r>
            <a:rPr lang="en-US" b="1" dirty="0" err="1" smtClean="0"/>
            <a:t>GeV</a:t>
          </a:r>
          <a:r>
            <a:rPr lang="en-US" b="1" dirty="0" smtClean="0"/>
            <a:t>)</a:t>
          </a:r>
          <a:endParaRPr lang="en-US" dirty="0" smtClean="0"/>
        </a:p>
        <a:p>
          <a:r>
            <a:rPr lang="en-US" dirty="0" smtClean="0"/>
            <a:t>700 kW</a:t>
          </a:r>
        </a:p>
        <a:p>
          <a:r>
            <a:rPr lang="en-US" b="1" dirty="0" smtClean="0"/>
            <a:t>Booster (8GeV)</a:t>
          </a:r>
          <a:r>
            <a:rPr lang="en-US" dirty="0" smtClean="0"/>
            <a:t>: 80 kW</a:t>
          </a:r>
          <a:endParaRPr lang="en-US" dirty="0"/>
        </a:p>
      </dgm:t>
    </dgm:pt>
    <dgm:pt modelId="{6F2752B1-AD61-44A5-8C11-720DC17F3385}" type="parTrans" cxnId="{4A1DED07-55F9-49D5-A060-375744C8226C}">
      <dgm:prSet/>
      <dgm:spPr/>
      <dgm:t>
        <a:bodyPr/>
        <a:lstStyle/>
        <a:p>
          <a:endParaRPr lang="en-US"/>
        </a:p>
      </dgm:t>
    </dgm:pt>
    <dgm:pt modelId="{0FFE54D6-8179-46A7-AE03-25217F76DA9F}" type="sibTrans" cxnId="{4A1DED07-55F9-49D5-A060-375744C8226C}">
      <dgm:prSet/>
      <dgm:spPr/>
      <dgm:t>
        <a:bodyPr/>
        <a:lstStyle/>
        <a:p>
          <a:endParaRPr lang="en-US"/>
        </a:p>
      </dgm:t>
    </dgm:pt>
    <dgm:pt modelId="{24F6CEC7-060E-410C-A9EF-8D95FEED0505}">
      <dgm:prSet phldrT="[Text]" custT="1"/>
      <dgm:spPr/>
      <dgm:t>
        <a:bodyPr/>
        <a:lstStyle/>
        <a:p>
          <a:r>
            <a:rPr lang="en-US" sz="1800" b="1" dirty="0" smtClean="0"/>
            <a:t>Project-X</a:t>
          </a:r>
          <a:r>
            <a:rPr lang="en-US" sz="1800" dirty="0" smtClean="0"/>
            <a:t>: </a:t>
          </a:r>
        </a:p>
        <a:p>
          <a:r>
            <a:rPr lang="en-US" sz="1700" dirty="0" smtClean="0"/>
            <a:t>&gt;2MW @ 120 </a:t>
          </a:r>
          <a:r>
            <a:rPr lang="en-US" sz="1700" dirty="0" err="1" smtClean="0"/>
            <a:t>GeV</a:t>
          </a:r>
          <a:endParaRPr lang="en-US" sz="1700" dirty="0" smtClean="0"/>
        </a:p>
        <a:p>
          <a:r>
            <a:rPr lang="en-US" sz="1700" dirty="0" smtClean="0"/>
            <a:t>3MW @ 3 </a:t>
          </a:r>
          <a:r>
            <a:rPr lang="en-US" sz="1700" dirty="0" err="1" smtClean="0"/>
            <a:t>GeV</a:t>
          </a:r>
          <a:endParaRPr lang="en-US" sz="1700" dirty="0" smtClean="0"/>
        </a:p>
        <a:p>
          <a:r>
            <a:rPr lang="en-US" sz="1700" dirty="0" smtClean="0"/>
            <a:t>150 kW @ 8 </a:t>
          </a:r>
          <a:r>
            <a:rPr lang="en-US" sz="1700" dirty="0" err="1" smtClean="0"/>
            <a:t>GeV</a:t>
          </a:r>
          <a:endParaRPr lang="en-US" sz="1700" dirty="0"/>
        </a:p>
      </dgm:t>
    </dgm:pt>
    <dgm:pt modelId="{F99059BB-E065-4E54-83D4-67BE93CE4B4C}" type="parTrans" cxnId="{5275EE4E-6B77-4BCE-9DA8-88B4E590C00D}">
      <dgm:prSet/>
      <dgm:spPr/>
      <dgm:t>
        <a:bodyPr/>
        <a:lstStyle/>
        <a:p>
          <a:endParaRPr lang="en-US"/>
        </a:p>
      </dgm:t>
    </dgm:pt>
    <dgm:pt modelId="{52B8343F-4525-48FE-82BE-4BC8D8883460}" type="sibTrans" cxnId="{5275EE4E-6B77-4BCE-9DA8-88B4E590C00D}">
      <dgm:prSet/>
      <dgm:spPr/>
      <dgm:t>
        <a:bodyPr/>
        <a:lstStyle/>
        <a:p>
          <a:endParaRPr lang="en-US"/>
        </a:p>
      </dgm:t>
    </dgm:pt>
    <dgm:pt modelId="{01407CDA-8609-43F9-9FB9-9FE00FD015D1}">
      <dgm:prSet custT="1"/>
      <dgm:spPr/>
      <dgm:t>
        <a:bodyPr/>
        <a:lstStyle/>
        <a:p>
          <a:r>
            <a:rPr lang="en-US" sz="1800" b="1" dirty="0" smtClean="0"/>
            <a:t>Neutrino Factory</a:t>
          </a:r>
          <a:endParaRPr lang="en-US" sz="1800" b="1" dirty="0"/>
        </a:p>
      </dgm:t>
    </dgm:pt>
    <dgm:pt modelId="{36ED9FD5-F794-40E8-B400-7F7C679C87B4}" type="parTrans" cxnId="{0A66657E-CF33-41F0-81FC-AB4F2894939F}">
      <dgm:prSet/>
      <dgm:spPr/>
      <dgm:t>
        <a:bodyPr/>
        <a:lstStyle/>
        <a:p>
          <a:endParaRPr lang="en-US"/>
        </a:p>
      </dgm:t>
    </dgm:pt>
    <dgm:pt modelId="{B33CA062-758F-4FDB-8DB9-A73AC69031F1}" type="sibTrans" cxnId="{0A66657E-CF33-41F0-81FC-AB4F2894939F}">
      <dgm:prSet/>
      <dgm:spPr/>
      <dgm:t>
        <a:bodyPr/>
        <a:lstStyle/>
        <a:p>
          <a:endParaRPr lang="en-US"/>
        </a:p>
      </dgm:t>
    </dgm:pt>
    <dgm:pt modelId="{7C220F94-A03B-46E9-BFBC-4256E607E96E}" type="pres">
      <dgm:prSet presAssocID="{3E8CB67B-0E6A-4D29-A16C-E1791CDDB45B}" presName="Name0" presStyleCnt="0">
        <dgm:presLayoutVars>
          <dgm:dir/>
          <dgm:resizeHandles val="exact"/>
        </dgm:presLayoutVars>
      </dgm:prSet>
      <dgm:spPr/>
    </dgm:pt>
    <dgm:pt modelId="{56DD7827-C8CC-4D2E-ABB4-ABDDE59C62C4}" type="pres">
      <dgm:prSet presAssocID="{2B50D24F-41FD-4CA4-9962-ACCF336F7ADA}" presName="node" presStyleLbl="node1" presStyleIdx="0" presStyleCnt="4" custScaleY="101458" custLinFactNeighborY="-11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6DC3E-3A28-4D03-842F-E2FEB9DDEF5A}" type="pres">
      <dgm:prSet presAssocID="{92CA1293-CC9A-4E75-A46A-912A6145F45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1CAEDDA-AC50-41A7-9844-77516647A2D9}" type="pres">
      <dgm:prSet presAssocID="{92CA1293-CC9A-4E75-A46A-912A6145F45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A42E13AA-AF0A-4129-B8DF-5128543C2DC3}" type="pres">
      <dgm:prSet presAssocID="{5F3ADFE9-E54E-4E48-BCE7-A813FEEF1814}" presName="node" presStyleLbl="node1" presStyleIdx="1" presStyleCnt="4" custLinFactNeighborX="10511" custLinFactNeighborY="-2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94AA9-D127-4AD0-92BC-CA7C94FF5BE6}" type="pres">
      <dgm:prSet presAssocID="{0FFE54D6-8179-46A7-AE03-25217F76DA9F}" presName="sibTrans" presStyleLbl="sibTrans2D1" presStyleIdx="1" presStyleCnt="3"/>
      <dgm:spPr/>
      <dgm:t>
        <a:bodyPr/>
        <a:lstStyle/>
        <a:p>
          <a:endParaRPr lang="en-US"/>
        </a:p>
      </dgm:t>
    </dgm:pt>
    <dgm:pt modelId="{2F6D5D08-A595-495C-9286-9499D1A72CDF}" type="pres">
      <dgm:prSet presAssocID="{0FFE54D6-8179-46A7-AE03-25217F76DA9F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32BA1465-CAE6-474E-9604-951656CA5AF0}" type="pres">
      <dgm:prSet presAssocID="{24F6CEC7-060E-410C-A9EF-8D95FEED0505}" presName="node" presStyleLbl="node1" presStyleIdx="2" presStyleCnt="4" custScaleX="165485" custLinFactNeighborY="-37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705376-0E15-490F-8ADC-7CF14BCB9A85}" type="pres">
      <dgm:prSet presAssocID="{52B8343F-4525-48FE-82BE-4BC8D888346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9B1F1CD-CE35-4ADC-B4C1-4A08DCE85AA2}" type="pres">
      <dgm:prSet presAssocID="{52B8343F-4525-48FE-82BE-4BC8D888346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FA7B0ED-FE80-41A1-A13B-8138581A9043}" type="pres">
      <dgm:prSet presAssocID="{01407CDA-8609-43F9-9FB9-9FE00FD015D1}" presName="node" presStyleLbl="node1" presStyleIdx="3" presStyleCnt="4" custLinFactNeighborY="-44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0FFB6A-EAA7-43B0-884C-2625EF5091D1}" type="presOf" srcId="{01407CDA-8609-43F9-9FB9-9FE00FD015D1}" destId="{9FA7B0ED-FE80-41A1-A13B-8138581A9043}" srcOrd="0" destOrd="0" presId="urn:microsoft.com/office/officeart/2005/8/layout/process1"/>
    <dgm:cxn modelId="{EB580FBD-5579-4ECF-BB60-C1385B03A5CB}" type="presOf" srcId="{3E8CB67B-0E6A-4D29-A16C-E1791CDDB45B}" destId="{7C220F94-A03B-46E9-BFBC-4256E607E96E}" srcOrd="0" destOrd="0" presId="urn:microsoft.com/office/officeart/2005/8/layout/process1"/>
    <dgm:cxn modelId="{4A1DED07-55F9-49D5-A060-375744C8226C}" srcId="{3E8CB67B-0E6A-4D29-A16C-E1791CDDB45B}" destId="{5F3ADFE9-E54E-4E48-BCE7-A813FEEF1814}" srcOrd="1" destOrd="0" parTransId="{6F2752B1-AD61-44A5-8C11-720DC17F3385}" sibTransId="{0FFE54D6-8179-46A7-AE03-25217F76DA9F}"/>
    <dgm:cxn modelId="{0CD2CBA4-50B9-4C76-93A5-98EFACE2C050}" type="presOf" srcId="{92CA1293-CC9A-4E75-A46A-912A6145F457}" destId="{2DF6DC3E-3A28-4D03-842F-E2FEB9DDEF5A}" srcOrd="0" destOrd="0" presId="urn:microsoft.com/office/officeart/2005/8/layout/process1"/>
    <dgm:cxn modelId="{8D7CD207-562A-43DF-B11D-6E46E71D732C}" srcId="{3E8CB67B-0E6A-4D29-A16C-E1791CDDB45B}" destId="{2B50D24F-41FD-4CA4-9962-ACCF336F7ADA}" srcOrd="0" destOrd="0" parTransId="{C0D9CD76-331C-4583-8BCB-123D0D9CC99F}" sibTransId="{92CA1293-CC9A-4E75-A46A-912A6145F457}"/>
    <dgm:cxn modelId="{0A66657E-CF33-41F0-81FC-AB4F2894939F}" srcId="{3E8CB67B-0E6A-4D29-A16C-E1791CDDB45B}" destId="{01407CDA-8609-43F9-9FB9-9FE00FD015D1}" srcOrd="3" destOrd="0" parTransId="{36ED9FD5-F794-40E8-B400-7F7C679C87B4}" sibTransId="{B33CA062-758F-4FDB-8DB9-A73AC69031F1}"/>
    <dgm:cxn modelId="{921B3762-D3F5-4DAC-946B-55989CA81590}" type="presOf" srcId="{2B50D24F-41FD-4CA4-9962-ACCF336F7ADA}" destId="{56DD7827-C8CC-4D2E-ABB4-ABDDE59C62C4}" srcOrd="0" destOrd="0" presId="urn:microsoft.com/office/officeart/2005/8/layout/process1"/>
    <dgm:cxn modelId="{96ACA77B-5E1E-4B64-A1D1-D6CC80095DDC}" type="presOf" srcId="{0FFE54D6-8179-46A7-AE03-25217F76DA9F}" destId="{D7994AA9-D127-4AD0-92BC-CA7C94FF5BE6}" srcOrd="0" destOrd="0" presId="urn:microsoft.com/office/officeart/2005/8/layout/process1"/>
    <dgm:cxn modelId="{9F3D142F-0BAD-45B7-A2E6-4F207D61927E}" type="presOf" srcId="{0FFE54D6-8179-46A7-AE03-25217F76DA9F}" destId="{2F6D5D08-A595-495C-9286-9499D1A72CDF}" srcOrd="1" destOrd="0" presId="urn:microsoft.com/office/officeart/2005/8/layout/process1"/>
    <dgm:cxn modelId="{296413D8-2C41-4151-94AA-43F4D29044AA}" type="presOf" srcId="{92CA1293-CC9A-4E75-A46A-912A6145F457}" destId="{21CAEDDA-AC50-41A7-9844-77516647A2D9}" srcOrd="1" destOrd="0" presId="urn:microsoft.com/office/officeart/2005/8/layout/process1"/>
    <dgm:cxn modelId="{683071DD-5966-4FF1-8E56-B46E66F6BC0A}" type="presOf" srcId="{52B8343F-4525-48FE-82BE-4BC8D8883460}" destId="{59B1F1CD-CE35-4ADC-B4C1-4A08DCE85AA2}" srcOrd="1" destOrd="0" presId="urn:microsoft.com/office/officeart/2005/8/layout/process1"/>
    <dgm:cxn modelId="{36F5484B-DAB6-4C2E-8FA5-5C776E02FDFE}" type="presOf" srcId="{5F3ADFE9-E54E-4E48-BCE7-A813FEEF1814}" destId="{A42E13AA-AF0A-4129-B8DF-5128543C2DC3}" srcOrd="0" destOrd="0" presId="urn:microsoft.com/office/officeart/2005/8/layout/process1"/>
    <dgm:cxn modelId="{A0F3AF00-64F6-4B31-A275-69FC031663DA}" type="presOf" srcId="{24F6CEC7-060E-410C-A9EF-8D95FEED0505}" destId="{32BA1465-CAE6-474E-9604-951656CA5AF0}" srcOrd="0" destOrd="0" presId="urn:microsoft.com/office/officeart/2005/8/layout/process1"/>
    <dgm:cxn modelId="{5275EE4E-6B77-4BCE-9DA8-88B4E590C00D}" srcId="{3E8CB67B-0E6A-4D29-A16C-E1791CDDB45B}" destId="{24F6CEC7-060E-410C-A9EF-8D95FEED0505}" srcOrd="2" destOrd="0" parTransId="{F99059BB-E065-4E54-83D4-67BE93CE4B4C}" sibTransId="{52B8343F-4525-48FE-82BE-4BC8D8883460}"/>
    <dgm:cxn modelId="{F3398D40-87AC-49A4-999B-06C96EF8A82B}" type="presOf" srcId="{52B8343F-4525-48FE-82BE-4BC8D8883460}" destId="{E9705376-0E15-490F-8ADC-7CF14BCB9A85}" srcOrd="0" destOrd="0" presId="urn:microsoft.com/office/officeart/2005/8/layout/process1"/>
    <dgm:cxn modelId="{B7AFF319-27C9-415F-8F2E-C49CB0CFC798}" type="presParOf" srcId="{7C220F94-A03B-46E9-BFBC-4256E607E96E}" destId="{56DD7827-C8CC-4D2E-ABB4-ABDDE59C62C4}" srcOrd="0" destOrd="0" presId="urn:microsoft.com/office/officeart/2005/8/layout/process1"/>
    <dgm:cxn modelId="{8D3258FF-E81E-4786-A24F-79A333CC2F6D}" type="presParOf" srcId="{7C220F94-A03B-46E9-BFBC-4256E607E96E}" destId="{2DF6DC3E-3A28-4D03-842F-E2FEB9DDEF5A}" srcOrd="1" destOrd="0" presId="urn:microsoft.com/office/officeart/2005/8/layout/process1"/>
    <dgm:cxn modelId="{D64A199A-0BE7-4EFA-B088-B0EB2508BE3E}" type="presParOf" srcId="{2DF6DC3E-3A28-4D03-842F-E2FEB9DDEF5A}" destId="{21CAEDDA-AC50-41A7-9844-77516647A2D9}" srcOrd="0" destOrd="0" presId="urn:microsoft.com/office/officeart/2005/8/layout/process1"/>
    <dgm:cxn modelId="{ACC36729-FDA9-4EC7-87BE-622F7BF5A788}" type="presParOf" srcId="{7C220F94-A03B-46E9-BFBC-4256E607E96E}" destId="{A42E13AA-AF0A-4129-B8DF-5128543C2DC3}" srcOrd="2" destOrd="0" presId="urn:microsoft.com/office/officeart/2005/8/layout/process1"/>
    <dgm:cxn modelId="{686AAD27-B46B-4106-A422-9297202B3D33}" type="presParOf" srcId="{7C220F94-A03B-46E9-BFBC-4256E607E96E}" destId="{D7994AA9-D127-4AD0-92BC-CA7C94FF5BE6}" srcOrd="3" destOrd="0" presId="urn:microsoft.com/office/officeart/2005/8/layout/process1"/>
    <dgm:cxn modelId="{40B3DF14-D31D-433E-B864-DC9E343F7302}" type="presParOf" srcId="{D7994AA9-D127-4AD0-92BC-CA7C94FF5BE6}" destId="{2F6D5D08-A595-495C-9286-9499D1A72CDF}" srcOrd="0" destOrd="0" presId="urn:microsoft.com/office/officeart/2005/8/layout/process1"/>
    <dgm:cxn modelId="{E495A47F-9820-435F-BB44-267E9766F6C2}" type="presParOf" srcId="{7C220F94-A03B-46E9-BFBC-4256E607E96E}" destId="{32BA1465-CAE6-474E-9604-951656CA5AF0}" srcOrd="4" destOrd="0" presId="urn:microsoft.com/office/officeart/2005/8/layout/process1"/>
    <dgm:cxn modelId="{8AB83AD4-C8C9-44EB-A76F-1ABCA1B3273F}" type="presParOf" srcId="{7C220F94-A03B-46E9-BFBC-4256E607E96E}" destId="{E9705376-0E15-490F-8ADC-7CF14BCB9A85}" srcOrd="5" destOrd="0" presId="urn:microsoft.com/office/officeart/2005/8/layout/process1"/>
    <dgm:cxn modelId="{C04C7578-F6DB-4088-BBC1-1A2F6D26BAE8}" type="presParOf" srcId="{E9705376-0E15-490F-8ADC-7CF14BCB9A85}" destId="{59B1F1CD-CE35-4ADC-B4C1-4A08DCE85AA2}" srcOrd="0" destOrd="0" presId="urn:microsoft.com/office/officeart/2005/8/layout/process1"/>
    <dgm:cxn modelId="{E7834E00-8B73-4A63-B127-9DC395D64F62}" type="presParOf" srcId="{7C220F94-A03B-46E9-BFBC-4256E607E96E}" destId="{9FA7B0ED-FE80-41A1-A13B-8138581A904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CA7E7D-8920-4F0C-A2C0-C6D78EC08410}" type="doc">
      <dgm:prSet loTypeId="urn:microsoft.com/office/officeart/2005/8/layout/hList7#1" loCatId="process" qsTypeId="urn:microsoft.com/office/officeart/2005/8/quickstyle/simple1" qsCatId="simple" csTypeId="urn:microsoft.com/office/officeart/2005/8/colors/colorful2" csCatId="colorful" phldr="1"/>
      <dgm:spPr/>
    </dgm:pt>
    <dgm:pt modelId="{33FAA0E6-6D27-4C90-B462-ED0D8E003322}">
      <dgm:prSet phldrT="[Text]" custT="1"/>
      <dgm:spPr/>
      <dgm:t>
        <a:bodyPr/>
        <a:lstStyle/>
        <a:p>
          <a:r>
            <a:rPr lang="en-US" sz="1800" b="1" dirty="0" smtClean="0"/>
            <a:t>Accelerator Science</a:t>
          </a:r>
        </a:p>
      </dgm:t>
    </dgm:pt>
    <dgm:pt modelId="{902814D2-F5B8-4BFF-B709-8129C5CC3603}" type="parTrans" cxnId="{AEA8CC7B-CB39-4FE5-A513-69191B0E0095}">
      <dgm:prSet/>
      <dgm:spPr/>
      <dgm:t>
        <a:bodyPr/>
        <a:lstStyle/>
        <a:p>
          <a:endParaRPr lang="en-US"/>
        </a:p>
      </dgm:t>
    </dgm:pt>
    <dgm:pt modelId="{49CFF193-69E1-4165-A093-9240FE6D0F3F}" type="sibTrans" cxnId="{AEA8CC7B-CB39-4FE5-A513-69191B0E0095}">
      <dgm:prSet/>
      <dgm:spPr/>
      <dgm:t>
        <a:bodyPr/>
        <a:lstStyle/>
        <a:p>
          <a:endParaRPr lang="en-US"/>
        </a:p>
      </dgm:t>
    </dgm:pt>
    <dgm:pt modelId="{22CB9104-F677-4917-900B-605E9E0449F5}">
      <dgm:prSet phldrT="[Text]" custT="1"/>
      <dgm:spPr/>
      <dgm:t>
        <a:bodyPr/>
        <a:lstStyle/>
        <a:p>
          <a:r>
            <a:rPr lang="en-US" sz="1800" b="1" dirty="0" smtClean="0"/>
            <a:t>Accelerator Technology Development</a:t>
          </a:r>
          <a:endParaRPr lang="en-US" sz="1800" b="1" dirty="0"/>
        </a:p>
      </dgm:t>
    </dgm:pt>
    <dgm:pt modelId="{107B1385-C9F2-4266-89FB-EAF3587500E1}" type="parTrans" cxnId="{ECBC2702-6AB2-49B5-8F9D-B6F2A4385EBC}">
      <dgm:prSet/>
      <dgm:spPr/>
      <dgm:t>
        <a:bodyPr/>
        <a:lstStyle/>
        <a:p>
          <a:endParaRPr lang="en-US"/>
        </a:p>
      </dgm:t>
    </dgm:pt>
    <dgm:pt modelId="{D429A16D-7714-4BEA-8282-9F01A11A1926}" type="sibTrans" cxnId="{ECBC2702-6AB2-49B5-8F9D-B6F2A4385EBC}">
      <dgm:prSet/>
      <dgm:spPr/>
      <dgm:t>
        <a:bodyPr/>
        <a:lstStyle/>
        <a:p>
          <a:endParaRPr lang="en-US"/>
        </a:p>
      </dgm:t>
    </dgm:pt>
    <dgm:pt modelId="{B7120AAA-13FC-4909-A9AE-5A661103DB15}">
      <dgm:prSet phldrT="[Text]" custT="1"/>
      <dgm:spPr/>
      <dgm:t>
        <a:bodyPr/>
        <a:lstStyle/>
        <a:p>
          <a:r>
            <a:rPr lang="en-US" sz="1800" b="1" dirty="0" smtClean="0"/>
            <a:t>Future Facilities</a:t>
          </a:r>
        </a:p>
      </dgm:t>
    </dgm:pt>
    <dgm:pt modelId="{9AD3C588-2BC8-4549-B866-B61BB94A34DC}" type="parTrans" cxnId="{4B43FDDE-30C8-4741-8813-D2AAC2E37EB2}">
      <dgm:prSet/>
      <dgm:spPr/>
      <dgm:t>
        <a:bodyPr/>
        <a:lstStyle/>
        <a:p>
          <a:endParaRPr lang="en-US"/>
        </a:p>
      </dgm:t>
    </dgm:pt>
    <dgm:pt modelId="{0DAFE5D4-F4CC-4A41-86EC-15A032564A24}" type="sibTrans" cxnId="{4B43FDDE-30C8-4741-8813-D2AAC2E37EB2}">
      <dgm:prSet/>
      <dgm:spPr/>
      <dgm:t>
        <a:bodyPr/>
        <a:lstStyle/>
        <a:p>
          <a:endParaRPr lang="en-US"/>
        </a:p>
      </dgm:t>
    </dgm:pt>
    <dgm:pt modelId="{14869335-75F8-408C-BE83-6A83218048A5}">
      <dgm:prSet custT="1"/>
      <dgm:spPr/>
      <dgm:t>
        <a:bodyPr/>
        <a:lstStyle/>
        <a:p>
          <a:r>
            <a:rPr lang="en-US" sz="1400" dirty="0" smtClean="0"/>
            <a:t>Advanced Accelerator R&amp;D Program</a:t>
          </a:r>
          <a:endParaRPr lang="en-US" sz="1400" dirty="0"/>
        </a:p>
      </dgm:t>
    </dgm:pt>
    <dgm:pt modelId="{024DD7FB-B6E9-4E06-B5A2-9CEBCEB9B8CF}" type="parTrans" cxnId="{76E3C159-1F13-4228-B492-B1AE9B6852DA}">
      <dgm:prSet/>
      <dgm:spPr/>
      <dgm:t>
        <a:bodyPr/>
        <a:lstStyle/>
        <a:p>
          <a:endParaRPr lang="en-US"/>
        </a:p>
      </dgm:t>
    </dgm:pt>
    <dgm:pt modelId="{5C56D7EB-696B-4A36-A7DC-04F310118DD8}" type="sibTrans" cxnId="{76E3C159-1F13-4228-B492-B1AE9B6852DA}">
      <dgm:prSet/>
      <dgm:spPr/>
      <dgm:t>
        <a:bodyPr/>
        <a:lstStyle/>
        <a:p>
          <a:endParaRPr lang="en-US"/>
        </a:p>
      </dgm:t>
    </dgm:pt>
    <dgm:pt modelId="{BDE7179B-8E63-4CB9-915F-77D8F20F7F60}">
      <dgm:prSet custT="1"/>
      <dgm:spPr/>
      <dgm:t>
        <a:bodyPr/>
        <a:lstStyle/>
        <a:p>
          <a:r>
            <a:rPr lang="en-US" sz="1400" dirty="0" smtClean="0"/>
            <a:t>Collimation</a:t>
          </a:r>
          <a:endParaRPr lang="en-US" sz="1400" dirty="0"/>
        </a:p>
      </dgm:t>
    </dgm:pt>
    <dgm:pt modelId="{4F6583A1-92CE-41B9-9D6A-2BC5E0313751}" type="parTrans" cxnId="{6C096F28-E380-4544-A135-B6817D2FAF88}">
      <dgm:prSet/>
      <dgm:spPr/>
      <dgm:t>
        <a:bodyPr/>
        <a:lstStyle/>
        <a:p>
          <a:endParaRPr lang="en-US"/>
        </a:p>
      </dgm:t>
    </dgm:pt>
    <dgm:pt modelId="{DEC5FAC5-BBAF-4BEB-8461-DEB35B3CC59D}" type="sibTrans" cxnId="{6C096F28-E380-4544-A135-B6817D2FAF88}">
      <dgm:prSet/>
      <dgm:spPr/>
      <dgm:t>
        <a:bodyPr/>
        <a:lstStyle/>
        <a:p>
          <a:endParaRPr lang="en-US"/>
        </a:p>
      </dgm:t>
    </dgm:pt>
    <dgm:pt modelId="{C12D2DA0-9430-4A3E-89D3-0AEBE109E724}">
      <dgm:prSet custT="1"/>
      <dgm:spPr/>
      <dgm:t>
        <a:bodyPr/>
        <a:lstStyle/>
        <a:p>
          <a:r>
            <a:rPr lang="en-US" sz="1400" dirty="0" smtClean="0"/>
            <a:t>Ionization cooling</a:t>
          </a:r>
          <a:endParaRPr lang="en-US" sz="1400" dirty="0"/>
        </a:p>
      </dgm:t>
    </dgm:pt>
    <dgm:pt modelId="{09BD5114-01B8-47E4-B1C0-039D10219738}" type="parTrans" cxnId="{86BD5AE4-88D9-49F6-9DF7-996A235D0D90}">
      <dgm:prSet/>
      <dgm:spPr/>
      <dgm:t>
        <a:bodyPr/>
        <a:lstStyle/>
        <a:p>
          <a:endParaRPr lang="en-US"/>
        </a:p>
      </dgm:t>
    </dgm:pt>
    <dgm:pt modelId="{2215B2A8-8A76-43D8-B855-F0AE14A993DE}" type="sibTrans" cxnId="{86BD5AE4-88D9-49F6-9DF7-996A235D0D90}">
      <dgm:prSet/>
      <dgm:spPr/>
      <dgm:t>
        <a:bodyPr/>
        <a:lstStyle/>
        <a:p>
          <a:endParaRPr lang="en-US"/>
        </a:p>
      </dgm:t>
    </dgm:pt>
    <dgm:pt modelId="{7565FA41-5B0F-4CDB-A1CD-25C6499FBD06}">
      <dgm:prSet custT="1"/>
      <dgm:spPr/>
      <dgm:t>
        <a:bodyPr/>
        <a:lstStyle/>
        <a:p>
          <a:r>
            <a:rPr lang="en-US" sz="1400" dirty="0" smtClean="0"/>
            <a:t>High field magnets</a:t>
          </a:r>
          <a:endParaRPr lang="en-US" sz="1400" dirty="0"/>
        </a:p>
      </dgm:t>
    </dgm:pt>
    <dgm:pt modelId="{7A8790AC-EFD6-41DE-8CEA-4674BCD25655}" type="parTrans" cxnId="{3D7705CE-F0B9-49F3-823D-E867018A372A}">
      <dgm:prSet/>
      <dgm:spPr/>
      <dgm:t>
        <a:bodyPr/>
        <a:lstStyle/>
        <a:p>
          <a:endParaRPr lang="en-US"/>
        </a:p>
      </dgm:t>
    </dgm:pt>
    <dgm:pt modelId="{D460008F-F002-4E32-8FF9-0C24DB4F55AC}" type="sibTrans" cxnId="{3D7705CE-F0B9-49F3-823D-E867018A372A}">
      <dgm:prSet/>
      <dgm:spPr/>
      <dgm:t>
        <a:bodyPr/>
        <a:lstStyle/>
        <a:p>
          <a:endParaRPr lang="en-US"/>
        </a:p>
      </dgm:t>
    </dgm:pt>
    <dgm:pt modelId="{0201F7A8-0F4C-499A-82A3-7F32D2A31741}">
      <dgm:prSet custT="1"/>
      <dgm:spPr/>
      <dgm:t>
        <a:bodyPr/>
        <a:lstStyle/>
        <a:p>
          <a:r>
            <a:rPr lang="en-US" sz="1400" dirty="0" err="1" smtClean="0"/>
            <a:t>Superconduct-ing</a:t>
          </a:r>
          <a:r>
            <a:rPr lang="en-US" sz="1400" dirty="0" smtClean="0"/>
            <a:t> RF</a:t>
          </a:r>
          <a:endParaRPr lang="en-US" sz="1400" dirty="0"/>
        </a:p>
      </dgm:t>
    </dgm:pt>
    <dgm:pt modelId="{36E5FBB3-18EB-434C-8850-D717FFA0BA06}" type="parTrans" cxnId="{3B84B1C9-C07B-4BB9-85EF-13558A87597A}">
      <dgm:prSet/>
      <dgm:spPr/>
      <dgm:t>
        <a:bodyPr/>
        <a:lstStyle/>
        <a:p>
          <a:endParaRPr lang="en-US"/>
        </a:p>
      </dgm:t>
    </dgm:pt>
    <dgm:pt modelId="{EEF59D3B-5313-4717-BFD3-219D671CA109}" type="sibTrans" cxnId="{3B84B1C9-C07B-4BB9-85EF-13558A87597A}">
      <dgm:prSet/>
      <dgm:spPr/>
      <dgm:t>
        <a:bodyPr/>
        <a:lstStyle/>
        <a:p>
          <a:endParaRPr lang="en-US"/>
        </a:p>
      </dgm:t>
    </dgm:pt>
    <dgm:pt modelId="{A4792801-6F82-42AE-A758-70D98AFBBA1A}">
      <dgm:prSet/>
      <dgm:spPr/>
      <dgm:t>
        <a:bodyPr/>
        <a:lstStyle/>
        <a:p>
          <a:endParaRPr lang="en-US" sz="1300" dirty="0"/>
        </a:p>
      </dgm:t>
    </dgm:pt>
    <dgm:pt modelId="{FB0119A6-806C-47AE-9BF6-F1E17904C462}" type="parTrans" cxnId="{BD712475-D16F-4F8C-8D7E-E1B11A240221}">
      <dgm:prSet/>
      <dgm:spPr/>
      <dgm:t>
        <a:bodyPr/>
        <a:lstStyle/>
        <a:p>
          <a:endParaRPr lang="en-US"/>
        </a:p>
      </dgm:t>
    </dgm:pt>
    <dgm:pt modelId="{5C256CF8-6457-42C4-A04A-94FED7681407}" type="sibTrans" cxnId="{BD712475-D16F-4F8C-8D7E-E1B11A240221}">
      <dgm:prSet/>
      <dgm:spPr/>
      <dgm:t>
        <a:bodyPr/>
        <a:lstStyle/>
        <a:p>
          <a:endParaRPr lang="en-US"/>
        </a:p>
      </dgm:t>
    </dgm:pt>
    <dgm:pt modelId="{B269FFC3-4295-4F2E-A325-FB3A851B0354}">
      <dgm:prSet custT="1"/>
      <dgm:spPr/>
      <dgm:t>
        <a:bodyPr/>
        <a:lstStyle/>
        <a:p>
          <a:r>
            <a:rPr lang="en-US" sz="1800" b="1" dirty="0" smtClean="0"/>
            <a:t>Accelerator Operations</a:t>
          </a:r>
          <a:endParaRPr lang="en-US" sz="1800" b="1" dirty="0"/>
        </a:p>
      </dgm:t>
    </dgm:pt>
    <dgm:pt modelId="{BED1F4AB-0E17-460F-8A2B-85D4CDBDEA52}" type="parTrans" cxnId="{9C2E748B-8C3D-4DAC-A517-98E4BD57DF7E}">
      <dgm:prSet/>
      <dgm:spPr/>
      <dgm:t>
        <a:bodyPr/>
        <a:lstStyle/>
        <a:p>
          <a:endParaRPr lang="en-US"/>
        </a:p>
      </dgm:t>
    </dgm:pt>
    <dgm:pt modelId="{FD3A4784-319A-4548-A318-63D07013A6A4}" type="sibTrans" cxnId="{9C2E748B-8C3D-4DAC-A517-98E4BD57DF7E}">
      <dgm:prSet/>
      <dgm:spPr/>
      <dgm:t>
        <a:bodyPr/>
        <a:lstStyle/>
        <a:p>
          <a:endParaRPr lang="en-US"/>
        </a:p>
      </dgm:t>
    </dgm:pt>
    <dgm:pt modelId="{54BF6A75-4DB1-453C-822D-750A344B9580}">
      <dgm:prSet custT="1"/>
      <dgm:spPr/>
      <dgm:t>
        <a:bodyPr/>
        <a:lstStyle/>
        <a:p>
          <a:r>
            <a:rPr lang="en-US" sz="1400" dirty="0" smtClean="0"/>
            <a:t>Project-X</a:t>
          </a:r>
          <a:endParaRPr lang="en-US" sz="1400" dirty="0"/>
        </a:p>
      </dgm:t>
    </dgm:pt>
    <dgm:pt modelId="{AFB45C9C-9546-42BA-93A9-D8AF63785EC6}" type="parTrans" cxnId="{CBCCDCCB-25CC-4BAD-A036-1648FF80CA75}">
      <dgm:prSet/>
      <dgm:spPr/>
      <dgm:t>
        <a:bodyPr/>
        <a:lstStyle/>
        <a:p>
          <a:endParaRPr lang="en-US"/>
        </a:p>
      </dgm:t>
    </dgm:pt>
    <dgm:pt modelId="{F663635D-A8D6-4DAF-910C-A45948748711}" type="sibTrans" cxnId="{CBCCDCCB-25CC-4BAD-A036-1648FF80CA75}">
      <dgm:prSet/>
      <dgm:spPr/>
      <dgm:t>
        <a:bodyPr/>
        <a:lstStyle/>
        <a:p>
          <a:endParaRPr lang="en-US"/>
        </a:p>
      </dgm:t>
    </dgm:pt>
    <dgm:pt modelId="{F46A9225-2CE5-4AD8-ADE0-8D346306950C}">
      <dgm:prSet custT="1"/>
      <dgm:spPr/>
      <dgm:t>
        <a:bodyPr/>
        <a:lstStyle/>
        <a:p>
          <a:r>
            <a:rPr lang="en-US" sz="1400" dirty="0" smtClean="0"/>
            <a:t>Muon Collider</a:t>
          </a:r>
          <a:endParaRPr lang="en-US" sz="1400" dirty="0"/>
        </a:p>
      </dgm:t>
    </dgm:pt>
    <dgm:pt modelId="{99E7F186-B31E-493D-8710-46FF2240AB72}" type="parTrans" cxnId="{E72E4D23-B8D4-452A-99E0-908F92A327FD}">
      <dgm:prSet/>
      <dgm:spPr/>
      <dgm:t>
        <a:bodyPr/>
        <a:lstStyle/>
        <a:p>
          <a:endParaRPr lang="en-US"/>
        </a:p>
      </dgm:t>
    </dgm:pt>
    <dgm:pt modelId="{9444E267-3638-422B-AF45-0B628BF4558F}" type="sibTrans" cxnId="{E72E4D23-B8D4-452A-99E0-908F92A327FD}">
      <dgm:prSet/>
      <dgm:spPr/>
      <dgm:t>
        <a:bodyPr/>
        <a:lstStyle/>
        <a:p>
          <a:endParaRPr lang="en-US"/>
        </a:p>
      </dgm:t>
    </dgm:pt>
    <dgm:pt modelId="{B7EADC8E-3DD2-44DD-9833-B076B60E259B}">
      <dgm:prSet custT="1"/>
      <dgm:spPr/>
      <dgm:t>
        <a:bodyPr/>
        <a:lstStyle/>
        <a:p>
          <a:r>
            <a:rPr lang="en-US" sz="1400" dirty="0" err="1" smtClean="0"/>
            <a:t>Tevatron</a:t>
          </a:r>
          <a:r>
            <a:rPr lang="en-US" sz="1400" dirty="0" smtClean="0"/>
            <a:t> Colliding Beams</a:t>
          </a:r>
          <a:endParaRPr lang="en-US" sz="1400" dirty="0"/>
        </a:p>
      </dgm:t>
    </dgm:pt>
    <dgm:pt modelId="{E57652C9-C9FD-4641-A3F6-1BF481DC65C4}" type="parTrans" cxnId="{10CF6990-825B-4200-A89E-BA2E53C6835C}">
      <dgm:prSet/>
      <dgm:spPr/>
      <dgm:t>
        <a:bodyPr/>
        <a:lstStyle/>
        <a:p>
          <a:endParaRPr lang="en-US"/>
        </a:p>
      </dgm:t>
    </dgm:pt>
    <dgm:pt modelId="{019DFB26-E1FE-41B0-A1DA-EB8B7FF05472}" type="sibTrans" cxnId="{10CF6990-825B-4200-A89E-BA2E53C6835C}">
      <dgm:prSet/>
      <dgm:spPr/>
      <dgm:t>
        <a:bodyPr/>
        <a:lstStyle/>
        <a:p>
          <a:endParaRPr lang="en-US"/>
        </a:p>
      </dgm:t>
    </dgm:pt>
    <dgm:pt modelId="{1F31EE53-2472-4F19-98E0-B97A56D1CEF7}">
      <dgm:prSet custT="1"/>
      <dgm:spPr/>
      <dgm:t>
        <a:bodyPr/>
        <a:lstStyle/>
        <a:p>
          <a:r>
            <a:rPr lang="en-US" sz="1400" dirty="0" smtClean="0"/>
            <a:t>120 </a:t>
          </a:r>
          <a:r>
            <a:rPr lang="en-US" sz="1400" dirty="0" err="1" smtClean="0"/>
            <a:t>GeV</a:t>
          </a:r>
          <a:r>
            <a:rPr lang="en-US" sz="1400" dirty="0" smtClean="0"/>
            <a:t> Neutrino Program</a:t>
          </a:r>
          <a:endParaRPr lang="en-US" sz="1400" dirty="0"/>
        </a:p>
      </dgm:t>
    </dgm:pt>
    <dgm:pt modelId="{AD35A922-0C4B-475C-8200-7C888243E9B7}" type="parTrans" cxnId="{9154DD8B-EEF4-4F0D-8536-BD34214E3516}">
      <dgm:prSet/>
      <dgm:spPr/>
      <dgm:t>
        <a:bodyPr/>
        <a:lstStyle/>
        <a:p>
          <a:endParaRPr lang="en-US"/>
        </a:p>
      </dgm:t>
    </dgm:pt>
    <dgm:pt modelId="{008BD5D7-A5EE-4239-8CE0-B3D8B8368954}" type="sibTrans" cxnId="{9154DD8B-EEF4-4F0D-8536-BD34214E3516}">
      <dgm:prSet/>
      <dgm:spPr/>
      <dgm:t>
        <a:bodyPr/>
        <a:lstStyle/>
        <a:p>
          <a:endParaRPr lang="en-US"/>
        </a:p>
      </dgm:t>
    </dgm:pt>
    <dgm:pt modelId="{ADF83D63-A5CE-43F1-8021-3BD4B2533B58}">
      <dgm:prSet custT="1"/>
      <dgm:spPr/>
      <dgm:t>
        <a:bodyPr/>
        <a:lstStyle/>
        <a:p>
          <a:r>
            <a:rPr lang="en-US" sz="1400" dirty="0" smtClean="0"/>
            <a:t>8 </a:t>
          </a:r>
          <a:r>
            <a:rPr lang="en-US" sz="1400" dirty="0" err="1" smtClean="0"/>
            <a:t>GeV</a:t>
          </a:r>
          <a:r>
            <a:rPr lang="en-US" sz="1400" dirty="0" smtClean="0"/>
            <a:t> Neutrino Program</a:t>
          </a:r>
          <a:endParaRPr lang="en-US" sz="1400" dirty="0"/>
        </a:p>
      </dgm:t>
    </dgm:pt>
    <dgm:pt modelId="{E13D89EF-6AB7-4566-9327-B0746C29DAF8}" type="parTrans" cxnId="{E097539D-AE84-4D62-BC24-DF78F2CD6592}">
      <dgm:prSet/>
      <dgm:spPr/>
      <dgm:t>
        <a:bodyPr/>
        <a:lstStyle/>
        <a:p>
          <a:endParaRPr lang="en-US"/>
        </a:p>
      </dgm:t>
    </dgm:pt>
    <dgm:pt modelId="{8F098576-0468-4370-A49A-943DB3EE7A38}" type="sibTrans" cxnId="{E097539D-AE84-4D62-BC24-DF78F2CD6592}">
      <dgm:prSet/>
      <dgm:spPr/>
      <dgm:t>
        <a:bodyPr/>
        <a:lstStyle/>
        <a:p>
          <a:endParaRPr lang="en-US"/>
        </a:p>
      </dgm:t>
    </dgm:pt>
    <dgm:pt modelId="{B673E4FF-665A-42D0-9F7A-1737A9C9FF7F}">
      <dgm:prSet custT="1"/>
      <dgm:spPr/>
      <dgm:t>
        <a:bodyPr/>
        <a:lstStyle/>
        <a:p>
          <a:r>
            <a:rPr lang="en-US" sz="1400" dirty="0" smtClean="0"/>
            <a:t>Beam Instrumentation</a:t>
          </a:r>
          <a:endParaRPr lang="en-US" sz="1300" dirty="0"/>
        </a:p>
      </dgm:t>
    </dgm:pt>
    <dgm:pt modelId="{2E1A88A5-80A1-45FF-9A9C-19F0A37EB572}" type="parTrans" cxnId="{5E4D07B6-DD6D-490D-850C-4749A0C9130A}">
      <dgm:prSet/>
      <dgm:spPr/>
      <dgm:t>
        <a:bodyPr/>
        <a:lstStyle/>
        <a:p>
          <a:endParaRPr lang="en-US"/>
        </a:p>
      </dgm:t>
    </dgm:pt>
    <dgm:pt modelId="{45B21B94-47F7-411A-BA09-FD90CFCF15BB}" type="sibTrans" cxnId="{5E4D07B6-DD6D-490D-850C-4749A0C9130A}">
      <dgm:prSet/>
      <dgm:spPr/>
      <dgm:t>
        <a:bodyPr/>
        <a:lstStyle/>
        <a:p>
          <a:endParaRPr lang="en-US"/>
        </a:p>
      </dgm:t>
    </dgm:pt>
    <dgm:pt modelId="{F51E8859-9F74-4133-969D-0CD37904FAF2}">
      <dgm:prSet custT="1"/>
      <dgm:spPr/>
      <dgm:t>
        <a:bodyPr/>
        <a:lstStyle/>
        <a:p>
          <a:r>
            <a:rPr lang="en-US" sz="1400" dirty="0" smtClean="0"/>
            <a:t>Beam dynamics and simulation</a:t>
          </a:r>
          <a:endParaRPr lang="en-US" sz="1400" dirty="0"/>
        </a:p>
      </dgm:t>
    </dgm:pt>
    <dgm:pt modelId="{6D7A83EF-981C-429C-A6C6-BD58A3A2CB63}" type="parTrans" cxnId="{7C1D56E3-675E-4DD4-A547-BE61C9289A08}">
      <dgm:prSet/>
      <dgm:spPr/>
      <dgm:t>
        <a:bodyPr/>
        <a:lstStyle/>
        <a:p>
          <a:endParaRPr lang="en-US"/>
        </a:p>
      </dgm:t>
    </dgm:pt>
    <dgm:pt modelId="{689B9DD2-1B76-4C85-B846-06725B7A105F}" type="sibTrans" cxnId="{7C1D56E3-675E-4DD4-A547-BE61C9289A08}">
      <dgm:prSet/>
      <dgm:spPr/>
      <dgm:t>
        <a:bodyPr/>
        <a:lstStyle/>
        <a:p>
          <a:endParaRPr lang="en-US"/>
        </a:p>
      </dgm:t>
    </dgm:pt>
    <dgm:pt modelId="{E79E338C-1F0C-40BE-BEC0-1F60C8DCB525}">
      <dgm:prSet custT="1"/>
      <dgm:spPr/>
      <dgm:t>
        <a:bodyPr/>
        <a:lstStyle/>
        <a:p>
          <a:r>
            <a:rPr lang="en-US" sz="1800" b="1" dirty="0" smtClean="0"/>
            <a:t>Expanding Capability</a:t>
          </a:r>
          <a:endParaRPr lang="en-US" sz="1800" b="1" dirty="0"/>
        </a:p>
      </dgm:t>
    </dgm:pt>
    <dgm:pt modelId="{3E628730-E1A1-4298-8B12-E8FDBE93A006}" type="parTrans" cxnId="{5DD6AF87-FFAA-4FBE-AC9C-606EA1007186}">
      <dgm:prSet/>
      <dgm:spPr/>
      <dgm:t>
        <a:bodyPr/>
        <a:lstStyle/>
        <a:p>
          <a:endParaRPr lang="en-US"/>
        </a:p>
      </dgm:t>
    </dgm:pt>
    <dgm:pt modelId="{7770FB20-C002-4DCC-B0D9-22BAA2EDBB47}" type="sibTrans" cxnId="{5DD6AF87-FFAA-4FBE-AC9C-606EA1007186}">
      <dgm:prSet/>
      <dgm:spPr/>
      <dgm:t>
        <a:bodyPr/>
        <a:lstStyle/>
        <a:p>
          <a:endParaRPr lang="en-US"/>
        </a:p>
      </dgm:t>
    </dgm:pt>
    <dgm:pt modelId="{DBB3AD16-636F-4F2F-8193-D96593D6CBE0}">
      <dgm:prSet custT="1"/>
      <dgm:spPr/>
      <dgm:t>
        <a:bodyPr/>
        <a:lstStyle/>
        <a:p>
          <a:r>
            <a:rPr lang="en-US" sz="1400" dirty="0" smtClean="0"/>
            <a:t>Proton Improvement Plan</a:t>
          </a:r>
          <a:endParaRPr lang="en-US" sz="1400" dirty="0"/>
        </a:p>
      </dgm:t>
    </dgm:pt>
    <dgm:pt modelId="{0D148995-4580-4935-8E4A-3A6D1C49F87B}" type="parTrans" cxnId="{8048D77E-2DFC-48B7-9194-9BC8ADD20ABE}">
      <dgm:prSet/>
      <dgm:spPr/>
      <dgm:t>
        <a:bodyPr/>
        <a:lstStyle/>
        <a:p>
          <a:endParaRPr lang="en-US"/>
        </a:p>
      </dgm:t>
    </dgm:pt>
    <dgm:pt modelId="{1DC14C13-01FD-4D69-B279-B4D0DDA82972}" type="sibTrans" cxnId="{8048D77E-2DFC-48B7-9194-9BC8ADD20ABE}">
      <dgm:prSet/>
      <dgm:spPr/>
      <dgm:t>
        <a:bodyPr/>
        <a:lstStyle/>
        <a:p>
          <a:endParaRPr lang="en-US"/>
        </a:p>
      </dgm:t>
    </dgm:pt>
    <dgm:pt modelId="{C5946A30-7CDB-4A46-9BFC-9414CC4E24A0}">
      <dgm:prSet custT="1"/>
      <dgm:spPr/>
      <dgm:t>
        <a:bodyPr/>
        <a:lstStyle/>
        <a:p>
          <a:r>
            <a:rPr lang="en-US" sz="1400" dirty="0" err="1" smtClean="0"/>
            <a:t>NOvA</a:t>
          </a:r>
          <a:r>
            <a:rPr lang="en-US" sz="1400" dirty="0" smtClean="0"/>
            <a:t> Upgrades</a:t>
          </a:r>
          <a:endParaRPr lang="en-US" sz="1400" dirty="0"/>
        </a:p>
      </dgm:t>
    </dgm:pt>
    <dgm:pt modelId="{F4A1F798-E5B8-4025-BC61-60AA53F8BC4B}" type="parTrans" cxnId="{04FA86CA-9044-4C10-902E-7E922C427C7B}">
      <dgm:prSet/>
      <dgm:spPr/>
      <dgm:t>
        <a:bodyPr/>
        <a:lstStyle/>
        <a:p>
          <a:endParaRPr lang="en-US"/>
        </a:p>
      </dgm:t>
    </dgm:pt>
    <dgm:pt modelId="{0FEDD0DB-466F-4E06-A1CA-A381763E71BD}" type="sibTrans" cxnId="{04FA86CA-9044-4C10-902E-7E922C427C7B}">
      <dgm:prSet/>
      <dgm:spPr/>
      <dgm:t>
        <a:bodyPr/>
        <a:lstStyle/>
        <a:p>
          <a:endParaRPr lang="en-US"/>
        </a:p>
      </dgm:t>
    </dgm:pt>
    <dgm:pt modelId="{2A0699BD-EB87-476C-AC32-6BCADFF28180}">
      <dgm:prSet custT="1"/>
      <dgm:spPr/>
      <dgm:t>
        <a:bodyPr/>
        <a:lstStyle/>
        <a:p>
          <a:r>
            <a:rPr lang="en-US" sz="1400" dirty="0" smtClean="0"/>
            <a:t>High-power </a:t>
          </a:r>
          <a:r>
            <a:rPr lang="en-US" sz="1400" dirty="0" err="1" smtClean="0"/>
            <a:t>Targetry</a:t>
          </a:r>
          <a:endParaRPr lang="en-US" sz="1400" dirty="0"/>
        </a:p>
      </dgm:t>
    </dgm:pt>
    <dgm:pt modelId="{EF62A90A-DF01-486E-81B7-5EB9EB0247EB}" type="parTrans" cxnId="{DC306536-297B-4AE8-B712-FA5FE8748BB7}">
      <dgm:prSet/>
      <dgm:spPr/>
      <dgm:t>
        <a:bodyPr/>
        <a:lstStyle/>
        <a:p>
          <a:endParaRPr lang="en-US"/>
        </a:p>
      </dgm:t>
    </dgm:pt>
    <dgm:pt modelId="{962252B3-A4D3-4C91-8D7D-91D66A157CE7}" type="sibTrans" cxnId="{DC306536-297B-4AE8-B712-FA5FE8748BB7}">
      <dgm:prSet/>
      <dgm:spPr/>
      <dgm:t>
        <a:bodyPr/>
        <a:lstStyle/>
        <a:p>
          <a:endParaRPr lang="en-US"/>
        </a:p>
      </dgm:t>
    </dgm:pt>
    <dgm:pt modelId="{94939B49-8A8B-4B80-802B-82A0D3798FA5}">
      <dgm:prSet custT="1"/>
      <dgm:spPr/>
      <dgm:t>
        <a:bodyPr/>
        <a:lstStyle/>
        <a:p>
          <a:r>
            <a:rPr lang="en-US" sz="1400" dirty="0" smtClean="0"/>
            <a:t>Mu2e and g-2</a:t>
          </a:r>
          <a:endParaRPr lang="en-US" sz="1400" dirty="0"/>
        </a:p>
      </dgm:t>
    </dgm:pt>
    <dgm:pt modelId="{51D8CC3D-F7E1-47A6-A17F-2A1B1DA18AC2}" type="parTrans" cxnId="{1E383EDD-6186-477E-BE41-A1F74576998C}">
      <dgm:prSet/>
      <dgm:spPr/>
      <dgm:t>
        <a:bodyPr/>
        <a:lstStyle/>
        <a:p>
          <a:endParaRPr lang="en-US"/>
        </a:p>
      </dgm:t>
    </dgm:pt>
    <dgm:pt modelId="{2FD32CFD-66DB-47F1-9678-A156C9D1595D}" type="sibTrans" cxnId="{1E383EDD-6186-477E-BE41-A1F74576998C}">
      <dgm:prSet/>
      <dgm:spPr/>
      <dgm:t>
        <a:bodyPr/>
        <a:lstStyle/>
        <a:p>
          <a:endParaRPr lang="en-US"/>
        </a:p>
      </dgm:t>
    </dgm:pt>
    <dgm:pt modelId="{32C611F3-5677-4506-8D9D-42E11BA0BBBB}">
      <dgm:prSet custT="1"/>
      <dgm:spPr/>
      <dgm:t>
        <a:bodyPr/>
        <a:lstStyle/>
        <a:p>
          <a:r>
            <a:rPr lang="en-US" sz="1400" dirty="0" smtClean="0"/>
            <a:t>Neutrino Factory</a:t>
          </a:r>
          <a:endParaRPr lang="en-US" sz="1400" dirty="0"/>
        </a:p>
      </dgm:t>
    </dgm:pt>
    <dgm:pt modelId="{7C6FB3EE-E093-4B3F-AD12-CCFD06A05916}" type="parTrans" cxnId="{A1094806-AEB2-4280-831A-362FFCA8DFE0}">
      <dgm:prSet/>
      <dgm:spPr/>
      <dgm:t>
        <a:bodyPr/>
        <a:lstStyle/>
        <a:p>
          <a:endParaRPr lang="en-US"/>
        </a:p>
      </dgm:t>
    </dgm:pt>
    <dgm:pt modelId="{C2D2C25D-5CF6-4490-9528-D9D7404C9F61}" type="sibTrans" cxnId="{A1094806-AEB2-4280-831A-362FFCA8DFE0}">
      <dgm:prSet/>
      <dgm:spPr/>
      <dgm:t>
        <a:bodyPr/>
        <a:lstStyle/>
        <a:p>
          <a:endParaRPr lang="en-US"/>
        </a:p>
      </dgm:t>
    </dgm:pt>
    <dgm:pt modelId="{4A02DEFD-5BE5-4F46-AAEA-A2AA7095E808}">
      <dgm:prSet custT="1"/>
      <dgm:spPr/>
      <dgm:t>
        <a:bodyPr/>
        <a:lstStyle/>
        <a:p>
          <a:r>
            <a:rPr lang="en-US" sz="1400" dirty="0" smtClean="0"/>
            <a:t>RF Systems</a:t>
          </a:r>
          <a:endParaRPr lang="en-US" sz="1400" dirty="0"/>
        </a:p>
      </dgm:t>
    </dgm:pt>
    <dgm:pt modelId="{C87C1D17-64EC-4AF1-BEDA-2B98B99750EE}" type="parTrans" cxnId="{12FE477E-284D-4E70-A7BC-131063DC4B65}">
      <dgm:prSet/>
      <dgm:spPr/>
      <dgm:t>
        <a:bodyPr/>
        <a:lstStyle/>
        <a:p>
          <a:endParaRPr lang="en-US"/>
        </a:p>
      </dgm:t>
    </dgm:pt>
    <dgm:pt modelId="{1800BFE0-6109-44DF-AD01-42E8D8A09060}" type="sibTrans" cxnId="{12FE477E-284D-4E70-A7BC-131063DC4B65}">
      <dgm:prSet/>
      <dgm:spPr/>
      <dgm:t>
        <a:bodyPr/>
        <a:lstStyle/>
        <a:p>
          <a:endParaRPr lang="en-US"/>
        </a:p>
      </dgm:t>
    </dgm:pt>
    <dgm:pt modelId="{41D70F37-441D-43D5-91E3-1AF2DF70EB24}">
      <dgm:prSet custT="1"/>
      <dgm:spPr/>
      <dgm:t>
        <a:bodyPr/>
        <a:lstStyle/>
        <a:p>
          <a:r>
            <a:rPr lang="en-US" sz="1400" dirty="0" smtClean="0"/>
            <a:t>Cooling tech.</a:t>
          </a:r>
          <a:endParaRPr lang="en-US" sz="1400" dirty="0"/>
        </a:p>
      </dgm:t>
    </dgm:pt>
    <dgm:pt modelId="{4F0F0536-D4F7-48FB-89B8-53BAD0A938D7}" type="parTrans" cxnId="{848AE622-07A6-47E2-88CA-65FCC5B521B1}">
      <dgm:prSet/>
      <dgm:spPr/>
      <dgm:t>
        <a:bodyPr/>
        <a:lstStyle/>
        <a:p>
          <a:endParaRPr lang="en-US"/>
        </a:p>
      </dgm:t>
    </dgm:pt>
    <dgm:pt modelId="{7822AE5E-6942-40A8-BFD2-69647943E6AC}" type="sibTrans" cxnId="{848AE622-07A6-47E2-88CA-65FCC5B521B1}">
      <dgm:prSet/>
      <dgm:spPr/>
      <dgm:t>
        <a:bodyPr/>
        <a:lstStyle/>
        <a:p>
          <a:endParaRPr lang="en-US"/>
        </a:p>
      </dgm:t>
    </dgm:pt>
    <dgm:pt modelId="{10A2F365-C7A5-4064-88A2-FBD5552E4D25}">
      <dgm:prSet custT="1"/>
      <dgm:spPr/>
      <dgm:t>
        <a:bodyPr/>
        <a:lstStyle/>
        <a:p>
          <a:r>
            <a:rPr lang="en-US" sz="1400" dirty="0" smtClean="0"/>
            <a:t>LBNE</a:t>
          </a:r>
          <a:endParaRPr lang="en-US" sz="1400" dirty="0"/>
        </a:p>
      </dgm:t>
    </dgm:pt>
    <dgm:pt modelId="{C7C683BC-CB7D-4A67-A10B-A0FD81BBAB0B}" type="parTrans" cxnId="{6477BCB7-4CD4-4FDB-9C65-13975643F965}">
      <dgm:prSet/>
      <dgm:spPr/>
      <dgm:t>
        <a:bodyPr/>
        <a:lstStyle/>
        <a:p>
          <a:endParaRPr lang="en-US"/>
        </a:p>
      </dgm:t>
    </dgm:pt>
    <dgm:pt modelId="{9F9BF07E-6151-4103-898F-A4BF9FBB3E17}" type="sibTrans" cxnId="{6477BCB7-4CD4-4FDB-9C65-13975643F965}">
      <dgm:prSet/>
      <dgm:spPr/>
      <dgm:t>
        <a:bodyPr/>
        <a:lstStyle/>
        <a:p>
          <a:endParaRPr lang="en-US"/>
        </a:p>
      </dgm:t>
    </dgm:pt>
    <dgm:pt modelId="{73263E86-D4D2-4888-BF77-AD60348AEFCF}">
      <dgm:prSet custT="1"/>
      <dgm:spPr/>
      <dgm:t>
        <a:bodyPr/>
        <a:lstStyle/>
        <a:p>
          <a:r>
            <a:rPr lang="en-US" sz="1400" dirty="0" smtClean="0"/>
            <a:t>ILC</a:t>
          </a:r>
          <a:endParaRPr lang="en-US" sz="1400" dirty="0"/>
        </a:p>
      </dgm:t>
    </dgm:pt>
    <dgm:pt modelId="{29EFFB46-7532-4630-A041-9C46A640CFF6}" type="parTrans" cxnId="{42039A2F-8A1B-4BC5-8BF7-B9F3E758F5B0}">
      <dgm:prSet/>
      <dgm:spPr/>
      <dgm:t>
        <a:bodyPr/>
        <a:lstStyle/>
        <a:p>
          <a:endParaRPr lang="en-US"/>
        </a:p>
      </dgm:t>
    </dgm:pt>
    <dgm:pt modelId="{7D9E3469-8875-4129-9801-E3FCC68B3FB4}" type="sibTrans" cxnId="{42039A2F-8A1B-4BC5-8BF7-B9F3E758F5B0}">
      <dgm:prSet/>
      <dgm:spPr/>
      <dgm:t>
        <a:bodyPr/>
        <a:lstStyle/>
        <a:p>
          <a:endParaRPr lang="en-US"/>
        </a:p>
      </dgm:t>
    </dgm:pt>
    <dgm:pt modelId="{7B65D27E-B6E6-4BE5-87D3-AA221A9AA404}" type="pres">
      <dgm:prSet presAssocID="{2ECA7E7D-8920-4F0C-A2C0-C6D78EC08410}" presName="Name0" presStyleCnt="0">
        <dgm:presLayoutVars>
          <dgm:dir/>
          <dgm:resizeHandles val="exact"/>
        </dgm:presLayoutVars>
      </dgm:prSet>
      <dgm:spPr/>
    </dgm:pt>
    <dgm:pt modelId="{F45158B4-EE48-448E-853B-CB6E1B402955}" type="pres">
      <dgm:prSet presAssocID="{2ECA7E7D-8920-4F0C-A2C0-C6D78EC08410}" presName="fgShape" presStyleLbl="fgShp" presStyleIdx="0" presStyleCnt="1" custLinFactNeighborX="-907" custLinFactNeighborY="42593"/>
      <dgm:spPr/>
      <dgm:t>
        <a:bodyPr/>
        <a:lstStyle/>
        <a:p>
          <a:endParaRPr lang="en-US"/>
        </a:p>
      </dgm:t>
    </dgm:pt>
    <dgm:pt modelId="{73D5A7E6-5257-4F72-B0EE-25D2E0457FBE}" type="pres">
      <dgm:prSet presAssocID="{2ECA7E7D-8920-4F0C-A2C0-C6D78EC08410}" presName="linComp" presStyleCnt="0"/>
      <dgm:spPr/>
    </dgm:pt>
    <dgm:pt modelId="{44076B63-F46F-4ECD-9E6F-E38ABD92E834}" type="pres">
      <dgm:prSet presAssocID="{33FAA0E6-6D27-4C90-B462-ED0D8E003322}" presName="compNode" presStyleCnt="0"/>
      <dgm:spPr/>
    </dgm:pt>
    <dgm:pt modelId="{31A6F8E9-20F9-47F8-92B5-C7B30092645D}" type="pres">
      <dgm:prSet presAssocID="{33FAA0E6-6D27-4C90-B462-ED0D8E003322}" presName="bkgdShape" presStyleLbl="node1" presStyleIdx="0" presStyleCnt="5" custLinFactNeighborX="0"/>
      <dgm:spPr/>
      <dgm:t>
        <a:bodyPr/>
        <a:lstStyle/>
        <a:p>
          <a:endParaRPr lang="en-US"/>
        </a:p>
      </dgm:t>
    </dgm:pt>
    <dgm:pt modelId="{073D196F-1D33-4A8F-92CB-EEFB22DF0C32}" type="pres">
      <dgm:prSet presAssocID="{33FAA0E6-6D27-4C90-B462-ED0D8E003322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BAF9F-D4C3-4396-8309-818BC9E9EA5C}" type="pres">
      <dgm:prSet presAssocID="{33FAA0E6-6D27-4C90-B462-ED0D8E003322}" presName="invisiNode" presStyleLbl="node1" presStyleIdx="0" presStyleCnt="5"/>
      <dgm:spPr/>
    </dgm:pt>
    <dgm:pt modelId="{CEF81338-E5A8-4AF9-9276-6D0AC1FE9F3F}" type="pres">
      <dgm:prSet presAssocID="{33FAA0E6-6D27-4C90-B462-ED0D8E003322}" presName="imagNode" presStyleLbl="fgImgPlace1" presStyleIdx="0" presStyleCnt="5" custScaleY="82082" custLinFactNeighborY="-150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1DE6971-920B-4019-9399-A2EFD3A50D48}" type="pres">
      <dgm:prSet presAssocID="{49CFF193-69E1-4165-A093-9240FE6D0F3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BAC4BD1-2028-456B-8DFD-1F49E7D477EF}" type="pres">
      <dgm:prSet presAssocID="{22CB9104-F677-4917-900B-605E9E0449F5}" presName="compNode" presStyleCnt="0"/>
      <dgm:spPr/>
    </dgm:pt>
    <dgm:pt modelId="{07C5A55C-3D7F-46C6-B74E-355F4F1B6BB4}" type="pres">
      <dgm:prSet presAssocID="{22CB9104-F677-4917-900B-605E9E0449F5}" presName="bkgdShape" presStyleLbl="node1" presStyleIdx="1" presStyleCnt="5"/>
      <dgm:spPr/>
      <dgm:t>
        <a:bodyPr/>
        <a:lstStyle/>
        <a:p>
          <a:endParaRPr lang="en-US"/>
        </a:p>
      </dgm:t>
    </dgm:pt>
    <dgm:pt modelId="{CAE7E210-BE74-4082-B9F2-26CB2B98A0BB}" type="pres">
      <dgm:prSet presAssocID="{22CB9104-F677-4917-900B-605E9E0449F5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BD508-9E01-4692-A502-074F5A8DBD77}" type="pres">
      <dgm:prSet presAssocID="{22CB9104-F677-4917-900B-605E9E0449F5}" presName="invisiNode" presStyleLbl="node1" presStyleIdx="1" presStyleCnt="5"/>
      <dgm:spPr/>
    </dgm:pt>
    <dgm:pt modelId="{13064AC1-7126-4ECC-AF24-2900F3A1D8CB}" type="pres">
      <dgm:prSet presAssocID="{22CB9104-F677-4917-900B-605E9E0449F5}" presName="imagNode" presStyleLbl="fgImgPlace1" presStyleIdx="1" presStyleCnt="5" custScaleY="82082" custLinFactNeighborY="-1508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B761BC5-4C1B-46A2-8017-66B14ABA053E}" type="pres">
      <dgm:prSet presAssocID="{D429A16D-7714-4BEA-8282-9F01A11A192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E353A2C-6CF7-485F-B4CB-C31280C5649F}" type="pres">
      <dgm:prSet presAssocID="{B7120AAA-13FC-4909-A9AE-5A661103DB15}" presName="compNode" presStyleCnt="0"/>
      <dgm:spPr/>
    </dgm:pt>
    <dgm:pt modelId="{07B266CD-8CCA-4CE0-8FAA-F7ECCD74BE94}" type="pres">
      <dgm:prSet presAssocID="{B7120AAA-13FC-4909-A9AE-5A661103DB15}" presName="bkgdShape" presStyleLbl="node1" presStyleIdx="2" presStyleCnt="5"/>
      <dgm:spPr/>
      <dgm:t>
        <a:bodyPr/>
        <a:lstStyle/>
        <a:p>
          <a:endParaRPr lang="en-US"/>
        </a:p>
      </dgm:t>
    </dgm:pt>
    <dgm:pt modelId="{A870E4E0-7DF6-49A1-9FF5-89323B5F30D9}" type="pres">
      <dgm:prSet presAssocID="{B7120AAA-13FC-4909-A9AE-5A661103DB15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7BC2C-D38E-4F39-8339-999E9B8B752D}" type="pres">
      <dgm:prSet presAssocID="{B7120AAA-13FC-4909-A9AE-5A661103DB15}" presName="invisiNode" presStyleLbl="node1" presStyleIdx="2" presStyleCnt="5"/>
      <dgm:spPr/>
    </dgm:pt>
    <dgm:pt modelId="{75EA0054-F55A-43E1-A504-B8F6EB512001}" type="pres">
      <dgm:prSet presAssocID="{B7120AAA-13FC-4909-A9AE-5A661103DB15}" presName="imagNode" presStyleLbl="fgImgPlace1" presStyleIdx="2" presStyleCnt="5" custScaleY="82082" custLinFactNeighborX="-1062" custLinFactNeighborY="-163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EA1BCAF-A092-4ABD-B5B7-9C0173220F4A}" type="pres">
      <dgm:prSet presAssocID="{0DAFE5D4-F4CC-4A41-86EC-15A032564A2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0CB08C0-CDD1-4440-97BB-E1322921DA0E}" type="pres">
      <dgm:prSet presAssocID="{E79E338C-1F0C-40BE-BEC0-1F60C8DCB525}" presName="compNode" presStyleCnt="0"/>
      <dgm:spPr/>
    </dgm:pt>
    <dgm:pt modelId="{F66EAF61-4B06-4312-85B7-1AD2A621462E}" type="pres">
      <dgm:prSet presAssocID="{E79E338C-1F0C-40BE-BEC0-1F60C8DCB525}" presName="bkgdShape" presStyleLbl="node1" presStyleIdx="3" presStyleCnt="5" custLinFactNeighborY="1667"/>
      <dgm:spPr/>
      <dgm:t>
        <a:bodyPr/>
        <a:lstStyle/>
        <a:p>
          <a:endParaRPr lang="en-US"/>
        </a:p>
      </dgm:t>
    </dgm:pt>
    <dgm:pt modelId="{1CB9B65C-D524-4087-8A14-896A82EBA92B}" type="pres">
      <dgm:prSet presAssocID="{E79E338C-1F0C-40BE-BEC0-1F60C8DCB525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34731E-A2EF-419E-8175-C4A9DB140443}" type="pres">
      <dgm:prSet presAssocID="{E79E338C-1F0C-40BE-BEC0-1F60C8DCB525}" presName="invisiNode" presStyleLbl="node1" presStyleIdx="3" presStyleCnt="5"/>
      <dgm:spPr/>
    </dgm:pt>
    <dgm:pt modelId="{B95B0D68-C8B5-4D11-ACD1-4322D67B1E91}" type="pres">
      <dgm:prSet presAssocID="{E79E338C-1F0C-40BE-BEC0-1F60C8DCB525}" presName="imagNode" presStyleLbl="fgImgPlace1" presStyleIdx="3" presStyleCnt="5" custScaleY="82082" custLinFactNeighborY="-1446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B062618-C918-430F-8D87-11EBD179A09B}" type="pres">
      <dgm:prSet presAssocID="{7770FB20-C002-4DCC-B0D9-22BAA2EDBB4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C072FFA-E174-4AD2-85BB-651399C9BAF0}" type="pres">
      <dgm:prSet presAssocID="{B269FFC3-4295-4F2E-A325-FB3A851B0354}" presName="compNode" presStyleCnt="0"/>
      <dgm:spPr/>
    </dgm:pt>
    <dgm:pt modelId="{955AB036-EDCF-4F41-8939-0FF501E1C20A}" type="pres">
      <dgm:prSet presAssocID="{B269FFC3-4295-4F2E-A325-FB3A851B0354}" presName="bkgdShape" presStyleLbl="node1" presStyleIdx="4" presStyleCnt="5"/>
      <dgm:spPr/>
      <dgm:t>
        <a:bodyPr/>
        <a:lstStyle/>
        <a:p>
          <a:endParaRPr lang="en-US"/>
        </a:p>
      </dgm:t>
    </dgm:pt>
    <dgm:pt modelId="{2EB319C3-B461-42C4-9868-C93EFAE64212}" type="pres">
      <dgm:prSet presAssocID="{B269FFC3-4295-4F2E-A325-FB3A851B0354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4437EC-9EEB-48A3-B004-54E9967185DA}" type="pres">
      <dgm:prSet presAssocID="{B269FFC3-4295-4F2E-A325-FB3A851B0354}" presName="invisiNode" presStyleLbl="node1" presStyleIdx="4" presStyleCnt="5"/>
      <dgm:spPr/>
    </dgm:pt>
    <dgm:pt modelId="{9F2B1142-FAC6-49B7-83F7-78E062B3CE22}" type="pres">
      <dgm:prSet presAssocID="{B269FFC3-4295-4F2E-A325-FB3A851B0354}" presName="imagNode" presStyleLbl="fgImgPlace1" presStyleIdx="4" presStyleCnt="5" custScaleY="82082" custLinFactNeighborY="-15082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DD3D25CC-E175-475F-86B7-1E56D72E2A3E}" type="presOf" srcId="{73263E86-D4D2-4888-BF77-AD60348AEFCF}" destId="{A870E4E0-7DF6-49A1-9FF5-89323B5F30D9}" srcOrd="1" destOrd="4" presId="urn:microsoft.com/office/officeart/2005/8/layout/hList7#1"/>
    <dgm:cxn modelId="{848AE622-07A6-47E2-88CA-65FCC5B521B1}" srcId="{22CB9104-F677-4917-900B-605E9E0449F5}" destId="{41D70F37-441D-43D5-91E3-1AF2DF70EB24}" srcOrd="3" destOrd="0" parTransId="{4F0F0536-D4F7-48FB-89B8-53BAD0A938D7}" sibTransId="{7822AE5E-6942-40A8-BFD2-69647943E6AC}"/>
    <dgm:cxn modelId="{552D4F26-60C7-4E23-B290-C8B34F7C3C99}" type="presOf" srcId="{54BF6A75-4DB1-453C-822D-750A344B9580}" destId="{07B266CD-8CCA-4CE0-8FAA-F7ECCD74BE94}" srcOrd="0" destOrd="1" presId="urn:microsoft.com/office/officeart/2005/8/layout/hList7#1"/>
    <dgm:cxn modelId="{2D1BCB8A-8004-4968-B9A3-52CC296D5B19}" type="presOf" srcId="{D429A16D-7714-4BEA-8282-9F01A11A1926}" destId="{AB761BC5-4C1B-46A2-8017-66B14ABA053E}" srcOrd="0" destOrd="0" presId="urn:microsoft.com/office/officeart/2005/8/layout/hList7#1"/>
    <dgm:cxn modelId="{BAAC7E44-25AD-444C-8ACC-BB33D0C39ECC}" type="presOf" srcId="{B7EADC8E-3DD2-44DD-9833-B076B60E259B}" destId="{2EB319C3-B461-42C4-9868-C93EFAE64212}" srcOrd="1" destOrd="1" presId="urn:microsoft.com/office/officeart/2005/8/layout/hList7#1"/>
    <dgm:cxn modelId="{5E616A39-7574-40DB-BA3F-C91F38A3949E}" type="presOf" srcId="{B7EADC8E-3DD2-44DD-9833-B076B60E259B}" destId="{955AB036-EDCF-4F41-8939-0FF501E1C20A}" srcOrd="0" destOrd="1" presId="urn:microsoft.com/office/officeart/2005/8/layout/hList7#1"/>
    <dgm:cxn modelId="{33FAC2B4-3ACE-486E-BD5A-879D8BE7BC52}" type="presOf" srcId="{1F31EE53-2472-4F19-98E0-B97A56D1CEF7}" destId="{955AB036-EDCF-4F41-8939-0FF501E1C20A}" srcOrd="0" destOrd="2" presId="urn:microsoft.com/office/officeart/2005/8/layout/hList7#1"/>
    <dgm:cxn modelId="{DC306536-297B-4AE8-B712-FA5FE8748BB7}" srcId="{E79E338C-1F0C-40BE-BEC0-1F60C8DCB525}" destId="{2A0699BD-EB87-476C-AC32-6BCADFF28180}" srcOrd="2" destOrd="0" parTransId="{EF62A90A-DF01-486E-81B7-5EB9EB0247EB}" sibTransId="{962252B3-A4D3-4C91-8D7D-91D66A157CE7}"/>
    <dgm:cxn modelId="{DA08F8DA-AA54-44C6-9490-76AF88DE4EA0}" type="presOf" srcId="{DBB3AD16-636F-4F2F-8193-D96593D6CBE0}" destId="{1CB9B65C-D524-4087-8A14-896A82EBA92B}" srcOrd="1" destOrd="1" presId="urn:microsoft.com/office/officeart/2005/8/layout/hList7#1"/>
    <dgm:cxn modelId="{5E4D07B6-DD6D-490D-850C-4749A0C9130A}" srcId="{22CB9104-F677-4917-900B-605E9E0449F5}" destId="{B673E4FF-665A-42D0-9F7A-1737A9C9FF7F}" srcOrd="4" destOrd="0" parTransId="{2E1A88A5-80A1-45FF-9A9C-19F0A37EB572}" sibTransId="{45B21B94-47F7-411A-BA09-FD90CFCF15BB}"/>
    <dgm:cxn modelId="{47A9D51C-2841-473C-97D1-791ADEE46CDB}" type="presOf" srcId="{41D70F37-441D-43D5-91E3-1AF2DF70EB24}" destId="{07C5A55C-3D7F-46C6-B74E-355F4F1B6BB4}" srcOrd="0" destOrd="4" presId="urn:microsoft.com/office/officeart/2005/8/layout/hList7#1"/>
    <dgm:cxn modelId="{8048D77E-2DFC-48B7-9194-9BC8ADD20ABE}" srcId="{E79E338C-1F0C-40BE-BEC0-1F60C8DCB525}" destId="{DBB3AD16-636F-4F2F-8193-D96593D6CBE0}" srcOrd="0" destOrd="0" parTransId="{0D148995-4580-4935-8E4A-3A6D1C49F87B}" sibTransId="{1DC14C13-01FD-4D69-B279-B4D0DDA82972}"/>
    <dgm:cxn modelId="{1B7F4C9E-4F0E-44C7-AA2C-7D6851BA2248}" type="presOf" srcId="{F46A9225-2CE5-4AD8-ADE0-8D346306950C}" destId="{07B266CD-8CCA-4CE0-8FAA-F7ECCD74BE94}" srcOrd="0" destOrd="2" presId="urn:microsoft.com/office/officeart/2005/8/layout/hList7#1"/>
    <dgm:cxn modelId="{AEA8CC7B-CB39-4FE5-A513-69191B0E0095}" srcId="{2ECA7E7D-8920-4F0C-A2C0-C6D78EC08410}" destId="{33FAA0E6-6D27-4C90-B462-ED0D8E003322}" srcOrd="0" destOrd="0" parTransId="{902814D2-F5B8-4BFF-B709-8129C5CC3603}" sibTransId="{49CFF193-69E1-4165-A093-9240FE6D0F3F}"/>
    <dgm:cxn modelId="{B957D4E4-A49C-4370-83B6-3E9A33692CD2}" type="presOf" srcId="{14869335-75F8-408C-BE83-6A83218048A5}" destId="{31A6F8E9-20F9-47F8-92B5-C7B30092645D}" srcOrd="0" destOrd="1" presId="urn:microsoft.com/office/officeart/2005/8/layout/hList7#1"/>
    <dgm:cxn modelId="{3AC7D55E-96E4-488D-B695-19CE7D5E737F}" type="presOf" srcId="{32C611F3-5677-4506-8D9D-42E11BA0BBBB}" destId="{A870E4E0-7DF6-49A1-9FF5-89323B5F30D9}" srcOrd="1" destOrd="3" presId="urn:microsoft.com/office/officeart/2005/8/layout/hList7#1"/>
    <dgm:cxn modelId="{E0384686-9F0D-4C67-94DE-A2D729BBF3BA}" type="presOf" srcId="{54BF6A75-4DB1-453C-822D-750A344B9580}" destId="{A870E4E0-7DF6-49A1-9FF5-89323B5F30D9}" srcOrd="1" destOrd="1" presId="urn:microsoft.com/office/officeart/2005/8/layout/hList7#1"/>
    <dgm:cxn modelId="{6477BCB7-4CD4-4FDB-9C65-13975643F965}" srcId="{E79E338C-1F0C-40BE-BEC0-1F60C8DCB525}" destId="{10A2F365-C7A5-4064-88A2-FBD5552E4D25}" srcOrd="4" destOrd="0" parTransId="{C7C683BC-CB7D-4A67-A10B-A0FD81BBAB0B}" sibTransId="{9F9BF07E-6151-4103-898F-A4BF9FBB3E17}"/>
    <dgm:cxn modelId="{A1094806-AEB2-4280-831A-362FFCA8DFE0}" srcId="{B7120AAA-13FC-4909-A9AE-5A661103DB15}" destId="{32C611F3-5677-4506-8D9D-42E11BA0BBBB}" srcOrd="2" destOrd="0" parTransId="{7C6FB3EE-E093-4B3F-AD12-CCFD06A05916}" sibTransId="{C2D2C25D-5CF6-4490-9528-D9D7404C9F61}"/>
    <dgm:cxn modelId="{7CB9450C-8132-4FC7-84B8-ECECC73D23A6}" type="presOf" srcId="{10A2F365-C7A5-4064-88A2-FBD5552E4D25}" destId="{F66EAF61-4B06-4312-85B7-1AD2A621462E}" srcOrd="0" destOrd="5" presId="urn:microsoft.com/office/officeart/2005/8/layout/hList7#1"/>
    <dgm:cxn modelId="{4D2C2000-2488-4823-B3E9-60B4FA210352}" type="presOf" srcId="{33FAA0E6-6D27-4C90-B462-ED0D8E003322}" destId="{31A6F8E9-20F9-47F8-92B5-C7B30092645D}" srcOrd="0" destOrd="0" presId="urn:microsoft.com/office/officeart/2005/8/layout/hList7#1"/>
    <dgm:cxn modelId="{45954C10-0359-49DC-8132-309E04F62530}" type="presOf" srcId="{BDE7179B-8E63-4CB9-915F-77D8F20F7F60}" destId="{31A6F8E9-20F9-47F8-92B5-C7B30092645D}" srcOrd="0" destOrd="2" presId="urn:microsoft.com/office/officeart/2005/8/layout/hList7#1"/>
    <dgm:cxn modelId="{ECBC2702-6AB2-49B5-8F9D-B6F2A4385EBC}" srcId="{2ECA7E7D-8920-4F0C-A2C0-C6D78EC08410}" destId="{22CB9104-F677-4917-900B-605E9E0449F5}" srcOrd="1" destOrd="0" parTransId="{107B1385-C9F2-4266-89FB-EAF3587500E1}" sibTransId="{D429A16D-7714-4BEA-8282-9F01A11A1926}"/>
    <dgm:cxn modelId="{6C096F28-E380-4544-A135-B6817D2FAF88}" srcId="{33FAA0E6-6D27-4C90-B462-ED0D8E003322}" destId="{BDE7179B-8E63-4CB9-915F-77D8F20F7F60}" srcOrd="1" destOrd="0" parTransId="{4F6583A1-92CE-41B9-9D6A-2BC5E0313751}" sibTransId="{DEC5FAC5-BBAF-4BEB-8461-DEB35B3CC59D}"/>
    <dgm:cxn modelId="{1E383EDD-6186-477E-BE41-A1F74576998C}" srcId="{E79E338C-1F0C-40BE-BEC0-1F60C8DCB525}" destId="{94939B49-8A8B-4B80-802B-82A0D3798FA5}" srcOrd="3" destOrd="0" parTransId="{51D8CC3D-F7E1-47A6-A17F-2A1B1DA18AC2}" sibTransId="{2FD32CFD-66DB-47F1-9678-A156C9D1595D}"/>
    <dgm:cxn modelId="{2527520B-B3FF-4F57-A628-D14EA8A9537B}" type="presOf" srcId="{C5946A30-7CDB-4A46-9BFC-9414CC4E24A0}" destId="{F66EAF61-4B06-4312-85B7-1AD2A621462E}" srcOrd="0" destOrd="2" presId="urn:microsoft.com/office/officeart/2005/8/layout/hList7#1"/>
    <dgm:cxn modelId="{F8CF1B33-1C14-4547-A537-891D112DDAA8}" type="presOf" srcId="{B673E4FF-665A-42D0-9F7A-1737A9C9FF7F}" destId="{CAE7E210-BE74-4082-B9F2-26CB2B98A0BB}" srcOrd="1" destOrd="5" presId="urn:microsoft.com/office/officeart/2005/8/layout/hList7#1"/>
    <dgm:cxn modelId="{A8BF1FEF-3D84-4684-9117-4CD989787DE7}" type="presOf" srcId="{33FAA0E6-6D27-4C90-B462-ED0D8E003322}" destId="{073D196F-1D33-4A8F-92CB-EEFB22DF0C32}" srcOrd="1" destOrd="0" presId="urn:microsoft.com/office/officeart/2005/8/layout/hList7#1"/>
    <dgm:cxn modelId="{9154DD8B-EEF4-4F0D-8536-BD34214E3516}" srcId="{B269FFC3-4295-4F2E-A325-FB3A851B0354}" destId="{1F31EE53-2472-4F19-98E0-B97A56D1CEF7}" srcOrd="1" destOrd="0" parTransId="{AD35A922-0C4B-475C-8200-7C888243E9B7}" sibTransId="{008BD5D7-A5EE-4239-8CE0-B3D8B8368954}"/>
    <dgm:cxn modelId="{F7DABD97-31F2-4954-AF9E-480F806E5B3B}" type="presOf" srcId="{41D70F37-441D-43D5-91E3-1AF2DF70EB24}" destId="{CAE7E210-BE74-4082-B9F2-26CB2B98A0BB}" srcOrd="1" destOrd="4" presId="urn:microsoft.com/office/officeart/2005/8/layout/hList7#1"/>
    <dgm:cxn modelId="{63812886-3D16-4D4C-8451-52CA798236F3}" type="presOf" srcId="{2A0699BD-EB87-476C-AC32-6BCADFF28180}" destId="{1CB9B65C-D524-4087-8A14-896A82EBA92B}" srcOrd="1" destOrd="3" presId="urn:microsoft.com/office/officeart/2005/8/layout/hList7#1"/>
    <dgm:cxn modelId="{09B0E192-0018-4D48-AB9A-91EC1FC7EB24}" type="presOf" srcId="{F51E8859-9F74-4133-969D-0CD37904FAF2}" destId="{073D196F-1D33-4A8F-92CB-EEFB22DF0C32}" srcOrd="1" destOrd="4" presId="urn:microsoft.com/office/officeart/2005/8/layout/hList7#1"/>
    <dgm:cxn modelId="{549C0431-07CE-40FD-B5EF-BAAB2551261D}" type="presOf" srcId="{94939B49-8A8B-4B80-802B-82A0D3798FA5}" destId="{1CB9B65C-D524-4087-8A14-896A82EBA92B}" srcOrd="1" destOrd="4" presId="urn:microsoft.com/office/officeart/2005/8/layout/hList7#1"/>
    <dgm:cxn modelId="{5DD6AF87-FFAA-4FBE-AC9C-606EA1007186}" srcId="{2ECA7E7D-8920-4F0C-A2C0-C6D78EC08410}" destId="{E79E338C-1F0C-40BE-BEC0-1F60C8DCB525}" srcOrd="3" destOrd="0" parTransId="{3E628730-E1A1-4298-8B12-E8FDBE93A006}" sibTransId="{7770FB20-C002-4DCC-B0D9-22BAA2EDBB47}"/>
    <dgm:cxn modelId="{7C058765-35BE-4E50-819E-0BE2134A0728}" type="presOf" srcId="{ADF83D63-A5CE-43F1-8021-3BD4B2533B58}" destId="{955AB036-EDCF-4F41-8939-0FF501E1C20A}" srcOrd="0" destOrd="3" presId="urn:microsoft.com/office/officeart/2005/8/layout/hList7#1"/>
    <dgm:cxn modelId="{3D7705CE-F0B9-49F3-823D-E867018A372A}" srcId="{22CB9104-F677-4917-900B-605E9E0449F5}" destId="{7565FA41-5B0F-4CDB-A1CD-25C6499FBD06}" srcOrd="0" destOrd="0" parTransId="{7A8790AC-EFD6-41DE-8CEA-4674BCD25655}" sibTransId="{D460008F-F002-4E32-8FF9-0C24DB4F55AC}"/>
    <dgm:cxn modelId="{ADA52E06-88E5-4039-ABAF-E9264ABC94E8}" type="presOf" srcId="{49CFF193-69E1-4165-A093-9240FE6D0F3F}" destId="{91DE6971-920B-4019-9399-A2EFD3A50D48}" srcOrd="0" destOrd="0" presId="urn:microsoft.com/office/officeart/2005/8/layout/hList7#1"/>
    <dgm:cxn modelId="{D132A95A-496E-47A4-ABDC-BF3237E94E46}" type="presOf" srcId="{DBB3AD16-636F-4F2F-8193-D96593D6CBE0}" destId="{F66EAF61-4B06-4312-85B7-1AD2A621462E}" srcOrd="0" destOrd="1" presId="urn:microsoft.com/office/officeart/2005/8/layout/hList7#1"/>
    <dgm:cxn modelId="{CBCCDCCB-25CC-4BAD-A036-1648FF80CA75}" srcId="{B7120AAA-13FC-4909-A9AE-5A661103DB15}" destId="{54BF6A75-4DB1-453C-822D-750A344B9580}" srcOrd="0" destOrd="0" parTransId="{AFB45C9C-9546-42BA-93A9-D8AF63785EC6}" sibTransId="{F663635D-A8D6-4DAF-910C-A45948748711}"/>
    <dgm:cxn modelId="{573668F4-5FFF-4990-AC2F-9BC373DEC730}" type="presOf" srcId="{4A02DEFD-5BE5-4F46-AAEA-A2AA7095E808}" destId="{07C5A55C-3D7F-46C6-B74E-355F4F1B6BB4}" srcOrd="0" destOrd="3" presId="urn:microsoft.com/office/officeart/2005/8/layout/hList7#1"/>
    <dgm:cxn modelId="{52453522-648E-404D-B28E-B7E0AF4807F8}" type="presOf" srcId="{C12D2DA0-9430-4A3E-89D3-0AEBE109E724}" destId="{31A6F8E9-20F9-47F8-92B5-C7B30092645D}" srcOrd="0" destOrd="3" presId="urn:microsoft.com/office/officeart/2005/8/layout/hList7#1"/>
    <dgm:cxn modelId="{BD712475-D16F-4F8C-8D7E-E1B11A240221}" srcId="{22CB9104-F677-4917-900B-605E9E0449F5}" destId="{A4792801-6F82-42AE-A758-70D98AFBBA1A}" srcOrd="5" destOrd="0" parTransId="{FB0119A6-806C-47AE-9BF6-F1E17904C462}" sibTransId="{5C256CF8-6457-42C4-A04A-94FED7681407}"/>
    <dgm:cxn modelId="{5F546D1C-76B0-45BD-AD20-A04FDA0F9CA3}" type="presOf" srcId="{1F31EE53-2472-4F19-98E0-B97A56D1CEF7}" destId="{2EB319C3-B461-42C4-9868-C93EFAE64212}" srcOrd="1" destOrd="2" presId="urn:microsoft.com/office/officeart/2005/8/layout/hList7#1"/>
    <dgm:cxn modelId="{BECF96C7-E8C4-43E0-B874-AB7366A82A15}" type="presOf" srcId="{A4792801-6F82-42AE-A758-70D98AFBBA1A}" destId="{CAE7E210-BE74-4082-B9F2-26CB2B98A0BB}" srcOrd="1" destOrd="6" presId="urn:microsoft.com/office/officeart/2005/8/layout/hList7#1"/>
    <dgm:cxn modelId="{31316EC7-56DD-4B05-8840-BD911674FF69}" type="presOf" srcId="{0201F7A8-0F4C-499A-82A3-7F32D2A31741}" destId="{CAE7E210-BE74-4082-B9F2-26CB2B98A0BB}" srcOrd="1" destOrd="2" presId="urn:microsoft.com/office/officeart/2005/8/layout/hList7#1"/>
    <dgm:cxn modelId="{12FE477E-284D-4E70-A7BC-131063DC4B65}" srcId="{22CB9104-F677-4917-900B-605E9E0449F5}" destId="{4A02DEFD-5BE5-4F46-AAEA-A2AA7095E808}" srcOrd="2" destOrd="0" parTransId="{C87C1D17-64EC-4AF1-BEDA-2B98B99750EE}" sibTransId="{1800BFE0-6109-44DF-AD01-42E8D8A09060}"/>
    <dgm:cxn modelId="{F01F41CD-E55B-4E3E-971B-458F7A9E3834}" type="presOf" srcId="{7770FB20-C002-4DCC-B0D9-22BAA2EDBB47}" destId="{7B062618-C918-430F-8D87-11EBD179A09B}" srcOrd="0" destOrd="0" presId="urn:microsoft.com/office/officeart/2005/8/layout/hList7#1"/>
    <dgm:cxn modelId="{F0A3F405-7F93-4AF5-A92E-87BCFA54ED14}" type="presOf" srcId="{2ECA7E7D-8920-4F0C-A2C0-C6D78EC08410}" destId="{7B65D27E-B6E6-4BE5-87D3-AA221A9AA404}" srcOrd="0" destOrd="0" presId="urn:microsoft.com/office/officeart/2005/8/layout/hList7#1"/>
    <dgm:cxn modelId="{3509EDEC-6263-4CB1-A7F0-F725DD6CD834}" type="presOf" srcId="{B269FFC3-4295-4F2E-A325-FB3A851B0354}" destId="{955AB036-EDCF-4F41-8939-0FF501E1C20A}" srcOrd="0" destOrd="0" presId="urn:microsoft.com/office/officeart/2005/8/layout/hList7#1"/>
    <dgm:cxn modelId="{547BF131-D2E0-401B-88F7-20B5CCD2E651}" type="presOf" srcId="{7565FA41-5B0F-4CDB-A1CD-25C6499FBD06}" destId="{07C5A55C-3D7F-46C6-B74E-355F4F1B6BB4}" srcOrd="0" destOrd="1" presId="urn:microsoft.com/office/officeart/2005/8/layout/hList7#1"/>
    <dgm:cxn modelId="{E097539D-AE84-4D62-BC24-DF78F2CD6592}" srcId="{B269FFC3-4295-4F2E-A325-FB3A851B0354}" destId="{ADF83D63-A5CE-43F1-8021-3BD4B2533B58}" srcOrd="2" destOrd="0" parTransId="{E13D89EF-6AB7-4566-9327-B0746C29DAF8}" sibTransId="{8F098576-0468-4370-A49A-943DB3EE7A38}"/>
    <dgm:cxn modelId="{E88F721E-4432-47A5-AF9E-82C4EA1C74BE}" type="presOf" srcId="{22CB9104-F677-4917-900B-605E9E0449F5}" destId="{CAE7E210-BE74-4082-B9F2-26CB2B98A0BB}" srcOrd="1" destOrd="0" presId="urn:microsoft.com/office/officeart/2005/8/layout/hList7#1"/>
    <dgm:cxn modelId="{883C9CAC-FF10-4E0E-805F-89879BFFDD47}" type="presOf" srcId="{E79E338C-1F0C-40BE-BEC0-1F60C8DCB525}" destId="{1CB9B65C-D524-4087-8A14-896A82EBA92B}" srcOrd="1" destOrd="0" presId="urn:microsoft.com/office/officeart/2005/8/layout/hList7#1"/>
    <dgm:cxn modelId="{71DA6AB7-69CB-4015-B648-76C7B22DD013}" type="presOf" srcId="{2A0699BD-EB87-476C-AC32-6BCADFF28180}" destId="{F66EAF61-4B06-4312-85B7-1AD2A621462E}" srcOrd="0" destOrd="3" presId="urn:microsoft.com/office/officeart/2005/8/layout/hList7#1"/>
    <dgm:cxn modelId="{B082EC93-203B-403C-AE8B-249194CC8360}" type="presOf" srcId="{B7120AAA-13FC-4909-A9AE-5A661103DB15}" destId="{A870E4E0-7DF6-49A1-9FF5-89323B5F30D9}" srcOrd="1" destOrd="0" presId="urn:microsoft.com/office/officeart/2005/8/layout/hList7#1"/>
    <dgm:cxn modelId="{7C1D56E3-675E-4DD4-A547-BE61C9289A08}" srcId="{33FAA0E6-6D27-4C90-B462-ED0D8E003322}" destId="{F51E8859-9F74-4133-969D-0CD37904FAF2}" srcOrd="3" destOrd="0" parTransId="{6D7A83EF-981C-429C-A6C6-BD58A3A2CB63}" sibTransId="{689B9DD2-1B76-4C85-B846-06725B7A105F}"/>
    <dgm:cxn modelId="{36D0D165-7271-4911-AFD3-5F48359971D0}" type="presOf" srcId="{B269FFC3-4295-4F2E-A325-FB3A851B0354}" destId="{2EB319C3-B461-42C4-9868-C93EFAE64212}" srcOrd="1" destOrd="0" presId="urn:microsoft.com/office/officeart/2005/8/layout/hList7#1"/>
    <dgm:cxn modelId="{71E1D6B3-4D9E-4EA1-B695-3A259E32F3AB}" type="presOf" srcId="{22CB9104-F677-4917-900B-605E9E0449F5}" destId="{07C5A55C-3D7F-46C6-B74E-355F4F1B6BB4}" srcOrd="0" destOrd="0" presId="urn:microsoft.com/office/officeart/2005/8/layout/hList7#1"/>
    <dgm:cxn modelId="{0AE2727D-67BB-410A-9FC3-6223E8C57667}" type="presOf" srcId="{C12D2DA0-9430-4A3E-89D3-0AEBE109E724}" destId="{073D196F-1D33-4A8F-92CB-EEFB22DF0C32}" srcOrd="1" destOrd="3" presId="urn:microsoft.com/office/officeart/2005/8/layout/hList7#1"/>
    <dgm:cxn modelId="{4B43FDDE-30C8-4741-8813-D2AAC2E37EB2}" srcId="{2ECA7E7D-8920-4F0C-A2C0-C6D78EC08410}" destId="{B7120AAA-13FC-4909-A9AE-5A661103DB15}" srcOrd="2" destOrd="0" parTransId="{9AD3C588-2BC8-4549-B866-B61BB94A34DC}" sibTransId="{0DAFE5D4-F4CC-4A41-86EC-15A032564A24}"/>
    <dgm:cxn modelId="{4DBEBF80-B845-439C-AA74-599FA6D0E000}" type="presOf" srcId="{B7120AAA-13FC-4909-A9AE-5A661103DB15}" destId="{07B266CD-8CCA-4CE0-8FAA-F7ECCD74BE94}" srcOrd="0" destOrd="0" presId="urn:microsoft.com/office/officeart/2005/8/layout/hList7#1"/>
    <dgm:cxn modelId="{10CF6990-825B-4200-A89E-BA2E53C6835C}" srcId="{B269FFC3-4295-4F2E-A325-FB3A851B0354}" destId="{B7EADC8E-3DD2-44DD-9833-B076B60E259B}" srcOrd="0" destOrd="0" parTransId="{E57652C9-C9FD-4641-A3F6-1BF481DC65C4}" sibTransId="{019DFB26-E1FE-41B0-A1DA-EB8B7FF05472}"/>
    <dgm:cxn modelId="{5B9C7018-EECC-4A28-9ACC-C2A7EBF5D8FE}" type="presOf" srcId="{F51E8859-9F74-4133-969D-0CD37904FAF2}" destId="{31A6F8E9-20F9-47F8-92B5-C7B30092645D}" srcOrd="0" destOrd="4" presId="urn:microsoft.com/office/officeart/2005/8/layout/hList7#1"/>
    <dgm:cxn modelId="{058C04EA-7B69-4B8E-AF98-17CB080B6352}" type="presOf" srcId="{94939B49-8A8B-4B80-802B-82A0D3798FA5}" destId="{F66EAF61-4B06-4312-85B7-1AD2A621462E}" srcOrd="0" destOrd="4" presId="urn:microsoft.com/office/officeart/2005/8/layout/hList7#1"/>
    <dgm:cxn modelId="{037D05C4-F5A9-42C9-AF03-ACE04181F81B}" type="presOf" srcId="{E79E338C-1F0C-40BE-BEC0-1F60C8DCB525}" destId="{F66EAF61-4B06-4312-85B7-1AD2A621462E}" srcOrd="0" destOrd="0" presId="urn:microsoft.com/office/officeart/2005/8/layout/hList7#1"/>
    <dgm:cxn modelId="{E80BF944-0F80-434A-9DE4-EEA6CE6F7BE8}" type="presOf" srcId="{0DAFE5D4-F4CC-4A41-86EC-15A032564A24}" destId="{AEA1BCAF-A092-4ABD-B5B7-9C0173220F4A}" srcOrd="0" destOrd="0" presId="urn:microsoft.com/office/officeart/2005/8/layout/hList7#1"/>
    <dgm:cxn modelId="{76E3C159-1F13-4228-B492-B1AE9B6852DA}" srcId="{33FAA0E6-6D27-4C90-B462-ED0D8E003322}" destId="{14869335-75F8-408C-BE83-6A83218048A5}" srcOrd="0" destOrd="0" parTransId="{024DD7FB-B6E9-4E06-B5A2-9CEBCEB9B8CF}" sibTransId="{5C56D7EB-696B-4A36-A7DC-04F310118DD8}"/>
    <dgm:cxn modelId="{04FA86CA-9044-4C10-902E-7E922C427C7B}" srcId="{E79E338C-1F0C-40BE-BEC0-1F60C8DCB525}" destId="{C5946A30-7CDB-4A46-9BFC-9414CC4E24A0}" srcOrd="1" destOrd="0" parTransId="{F4A1F798-E5B8-4025-BC61-60AA53F8BC4B}" sibTransId="{0FEDD0DB-466F-4E06-A1CA-A381763E71BD}"/>
    <dgm:cxn modelId="{04978635-333E-41CD-8A07-50BD2924B256}" type="presOf" srcId="{14869335-75F8-408C-BE83-6A83218048A5}" destId="{073D196F-1D33-4A8F-92CB-EEFB22DF0C32}" srcOrd="1" destOrd="1" presId="urn:microsoft.com/office/officeart/2005/8/layout/hList7#1"/>
    <dgm:cxn modelId="{7E5A3B81-4818-4507-9710-727E97D682A6}" type="presOf" srcId="{F46A9225-2CE5-4AD8-ADE0-8D346306950C}" destId="{A870E4E0-7DF6-49A1-9FF5-89323B5F30D9}" srcOrd="1" destOrd="2" presId="urn:microsoft.com/office/officeart/2005/8/layout/hList7#1"/>
    <dgm:cxn modelId="{86BD5AE4-88D9-49F6-9DF7-996A235D0D90}" srcId="{33FAA0E6-6D27-4C90-B462-ED0D8E003322}" destId="{C12D2DA0-9430-4A3E-89D3-0AEBE109E724}" srcOrd="2" destOrd="0" parTransId="{09BD5114-01B8-47E4-B1C0-039D10219738}" sibTransId="{2215B2A8-8A76-43D8-B855-F0AE14A993DE}"/>
    <dgm:cxn modelId="{751B73AF-540A-46A1-AEE5-12BA0218A4FF}" type="presOf" srcId="{0201F7A8-0F4C-499A-82A3-7F32D2A31741}" destId="{07C5A55C-3D7F-46C6-B74E-355F4F1B6BB4}" srcOrd="0" destOrd="2" presId="urn:microsoft.com/office/officeart/2005/8/layout/hList7#1"/>
    <dgm:cxn modelId="{42039A2F-8A1B-4BC5-8BF7-B9F3E758F5B0}" srcId="{B7120AAA-13FC-4909-A9AE-5A661103DB15}" destId="{73263E86-D4D2-4888-BF77-AD60348AEFCF}" srcOrd="3" destOrd="0" parTransId="{29EFFB46-7532-4630-A041-9C46A640CFF6}" sibTransId="{7D9E3469-8875-4129-9801-E3FCC68B3FB4}"/>
    <dgm:cxn modelId="{9C2E748B-8C3D-4DAC-A517-98E4BD57DF7E}" srcId="{2ECA7E7D-8920-4F0C-A2C0-C6D78EC08410}" destId="{B269FFC3-4295-4F2E-A325-FB3A851B0354}" srcOrd="4" destOrd="0" parTransId="{BED1F4AB-0E17-460F-8A2B-85D4CDBDEA52}" sibTransId="{FD3A4784-319A-4548-A318-63D07013A6A4}"/>
    <dgm:cxn modelId="{3B84B1C9-C07B-4BB9-85EF-13558A87597A}" srcId="{22CB9104-F677-4917-900B-605E9E0449F5}" destId="{0201F7A8-0F4C-499A-82A3-7F32D2A31741}" srcOrd="1" destOrd="0" parTransId="{36E5FBB3-18EB-434C-8850-D717FFA0BA06}" sibTransId="{EEF59D3B-5313-4717-BFD3-219D671CA109}"/>
    <dgm:cxn modelId="{E72E4D23-B8D4-452A-99E0-908F92A327FD}" srcId="{B7120AAA-13FC-4909-A9AE-5A661103DB15}" destId="{F46A9225-2CE5-4AD8-ADE0-8D346306950C}" srcOrd="1" destOrd="0" parTransId="{99E7F186-B31E-493D-8710-46FF2240AB72}" sibTransId="{9444E267-3638-422B-AF45-0B628BF4558F}"/>
    <dgm:cxn modelId="{54427FC0-E8F7-4D78-83C7-58B7CF8DB77D}" type="presOf" srcId="{32C611F3-5677-4506-8D9D-42E11BA0BBBB}" destId="{07B266CD-8CCA-4CE0-8FAA-F7ECCD74BE94}" srcOrd="0" destOrd="3" presId="urn:microsoft.com/office/officeart/2005/8/layout/hList7#1"/>
    <dgm:cxn modelId="{03FD2C23-E332-4CD9-A26B-264DE015A195}" type="presOf" srcId="{A4792801-6F82-42AE-A758-70D98AFBBA1A}" destId="{07C5A55C-3D7F-46C6-B74E-355F4F1B6BB4}" srcOrd="0" destOrd="6" presId="urn:microsoft.com/office/officeart/2005/8/layout/hList7#1"/>
    <dgm:cxn modelId="{B6EF94ED-F3A7-44CB-AF45-D8E934C8CDBA}" type="presOf" srcId="{ADF83D63-A5CE-43F1-8021-3BD4B2533B58}" destId="{2EB319C3-B461-42C4-9868-C93EFAE64212}" srcOrd="1" destOrd="3" presId="urn:microsoft.com/office/officeart/2005/8/layout/hList7#1"/>
    <dgm:cxn modelId="{4AD717EC-90EB-4EEF-8873-77F46B2EB0E6}" type="presOf" srcId="{73263E86-D4D2-4888-BF77-AD60348AEFCF}" destId="{07B266CD-8CCA-4CE0-8FAA-F7ECCD74BE94}" srcOrd="0" destOrd="4" presId="urn:microsoft.com/office/officeart/2005/8/layout/hList7#1"/>
    <dgm:cxn modelId="{8E640B3D-C3DA-4969-A624-08D856EE1BF4}" type="presOf" srcId="{B673E4FF-665A-42D0-9F7A-1737A9C9FF7F}" destId="{07C5A55C-3D7F-46C6-B74E-355F4F1B6BB4}" srcOrd="0" destOrd="5" presId="urn:microsoft.com/office/officeart/2005/8/layout/hList7#1"/>
    <dgm:cxn modelId="{AFB6558A-E7D3-4A6F-BF40-3C934FACE656}" type="presOf" srcId="{C5946A30-7CDB-4A46-9BFC-9414CC4E24A0}" destId="{1CB9B65C-D524-4087-8A14-896A82EBA92B}" srcOrd="1" destOrd="2" presId="urn:microsoft.com/office/officeart/2005/8/layout/hList7#1"/>
    <dgm:cxn modelId="{10D4F592-D9F3-4F78-BFE9-D8C23D1FE6C2}" type="presOf" srcId="{4A02DEFD-5BE5-4F46-AAEA-A2AA7095E808}" destId="{CAE7E210-BE74-4082-B9F2-26CB2B98A0BB}" srcOrd="1" destOrd="3" presId="urn:microsoft.com/office/officeart/2005/8/layout/hList7#1"/>
    <dgm:cxn modelId="{8F357E9B-A9E0-4B96-A6E3-9A38AF73950A}" type="presOf" srcId="{BDE7179B-8E63-4CB9-915F-77D8F20F7F60}" destId="{073D196F-1D33-4A8F-92CB-EEFB22DF0C32}" srcOrd="1" destOrd="2" presId="urn:microsoft.com/office/officeart/2005/8/layout/hList7#1"/>
    <dgm:cxn modelId="{64647041-A6B0-467A-AA61-3A0AC9C3A15C}" type="presOf" srcId="{7565FA41-5B0F-4CDB-A1CD-25C6499FBD06}" destId="{CAE7E210-BE74-4082-B9F2-26CB2B98A0BB}" srcOrd="1" destOrd="1" presId="urn:microsoft.com/office/officeart/2005/8/layout/hList7#1"/>
    <dgm:cxn modelId="{DCBD87BD-1B57-46AF-B5A3-646AFCF19CE4}" type="presOf" srcId="{10A2F365-C7A5-4064-88A2-FBD5552E4D25}" destId="{1CB9B65C-D524-4087-8A14-896A82EBA92B}" srcOrd="1" destOrd="5" presId="urn:microsoft.com/office/officeart/2005/8/layout/hList7#1"/>
    <dgm:cxn modelId="{92C56B06-FC14-4A7B-8FFC-EE16D22F3D9A}" type="presParOf" srcId="{7B65D27E-B6E6-4BE5-87D3-AA221A9AA404}" destId="{F45158B4-EE48-448E-853B-CB6E1B402955}" srcOrd="0" destOrd="0" presId="urn:microsoft.com/office/officeart/2005/8/layout/hList7#1"/>
    <dgm:cxn modelId="{79FDBF42-8A56-4F36-AE98-C8259AFFF141}" type="presParOf" srcId="{7B65D27E-B6E6-4BE5-87D3-AA221A9AA404}" destId="{73D5A7E6-5257-4F72-B0EE-25D2E0457FBE}" srcOrd="1" destOrd="0" presId="urn:microsoft.com/office/officeart/2005/8/layout/hList7#1"/>
    <dgm:cxn modelId="{5AF2C342-8DE0-475A-8FD9-0FC9E6571CC8}" type="presParOf" srcId="{73D5A7E6-5257-4F72-B0EE-25D2E0457FBE}" destId="{44076B63-F46F-4ECD-9E6F-E38ABD92E834}" srcOrd="0" destOrd="0" presId="urn:microsoft.com/office/officeart/2005/8/layout/hList7#1"/>
    <dgm:cxn modelId="{9C7C9A3E-2323-4305-8BA0-15D24CDB5E6C}" type="presParOf" srcId="{44076B63-F46F-4ECD-9E6F-E38ABD92E834}" destId="{31A6F8E9-20F9-47F8-92B5-C7B30092645D}" srcOrd="0" destOrd="0" presId="urn:microsoft.com/office/officeart/2005/8/layout/hList7#1"/>
    <dgm:cxn modelId="{2EB151B7-26E9-4144-952A-08A9B91CFDB6}" type="presParOf" srcId="{44076B63-F46F-4ECD-9E6F-E38ABD92E834}" destId="{073D196F-1D33-4A8F-92CB-EEFB22DF0C32}" srcOrd="1" destOrd="0" presId="urn:microsoft.com/office/officeart/2005/8/layout/hList7#1"/>
    <dgm:cxn modelId="{94F76CE1-663C-4559-B692-F27FCFAD9EC3}" type="presParOf" srcId="{44076B63-F46F-4ECD-9E6F-E38ABD92E834}" destId="{538BAF9F-D4C3-4396-8309-818BC9E9EA5C}" srcOrd="2" destOrd="0" presId="urn:microsoft.com/office/officeart/2005/8/layout/hList7#1"/>
    <dgm:cxn modelId="{02F39AA1-2109-4593-8C07-ED6FA057CC85}" type="presParOf" srcId="{44076B63-F46F-4ECD-9E6F-E38ABD92E834}" destId="{CEF81338-E5A8-4AF9-9276-6D0AC1FE9F3F}" srcOrd="3" destOrd="0" presId="urn:microsoft.com/office/officeart/2005/8/layout/hList7#1"/>
    <dgm:cxn modelId="{D288B1FB-4F60-44A4-8D64-31975383FFF5}" type="presParOf" srcId="{73D5A7E6-5257-4F72-B0EE-25D2E0457FBE}" destId="{91DE6971-920B-4019-9399-A2EFD3A50D48}" srcOrd="1" destOrd="0" presId="urn:microsoft.com/office/officeart/2005/8/layout/hList7#1"/>
    <dgm:cxn modelId="{0229A216-97B1-47A8-A37B-59A0C506583C}" type="presParOf" srcId="{73D5A7E6-5257-4F72-B0EE-25D2E0457FBE}" destId="{DBAC4BD1-2028-456B-8DFD-1F49E7D477EF}" srcOrd="2" destOrd="0" presId="urn:microsoft.com/office/officeart/2005/8/layout/hList7#1"/>
    <dgm:cxn modelId="{B9D37757-1A53-4543-A375-1734998DC377}" type="presParOf" srcId="{DBAC4BD1-2028-456B-8DFD-1F49E7D477EF}" destId="{07C5A55C-3D7F-46C6-B74E-355F4F1B6BB4}" srcOrd="0" destOrd="0" presId="urn:microsoft.com/office/officeart/2005/8/layout/hList7#1"/>
    <dgm:cxn modelId="{8D40B231-C358-4CAF-8DE1-354CC5DE03E8}" type="presParOf" srcId="{DBAC4BD1-2028-456B-8DFD-1F49E7D477EF}" destId="{CAE7E210-BE74-4082-B9F2-26CB2B98A0BB}" srcOrd="1" destOrd="0" presId="urn:microsoft.com/office/officeart/2005/8/layout/hList7#1"/>
    <dgm:cxn modelId="{79B3B27D-5EC9-41F5-A108-41F47529F5D5}" type="presParOf" srcId="{DBAC4BD1-2028-456B-8DFD-1F49E7D477EF}" destId="{934BD508-9E01-4692-A502-074F5A8DBD77}" srcOrd="2" destOrd="0" presId="urn:microsoft.com/office/officeart/2005/8/layout/hList7#1"/>
    <dgm:cxn modelId="{A804F0AE-4EE8-4D5E-B877-7D41C7949836}" type="presParOf" srcId="{DBAC4BD1-2028-456B-8DFD-1F49E7D477EF}" destId="{13064AC1-7126-4ECC-AF24-2900F3A1D8CB}" srcOrd="3" destOrd="0" presId="urn:microsoft.com/office/officeart/2005/8/layout/hList7#1"/>
    <dgm:cxn modelId="{E75895AD-ED10-4300-B8B9-94D4A4C5270D}" type="presParOf" srcId="{73D5A7E6-5257-4F72-B0EE-25D2E0457FBE}" destId="{AB761BC5-4C1B-46A2-8017-66B14ABA053E}" srcOrd="3" destOrd="0" presId="urn:microsoft.com/office/officeart/2005/8/layout/hList7#1"/>
    <dgm:cxn modelId="{3A32AFBA-1475-408B-AD99-635F1A0771BA}" type="presParOf" srcId="{73D5A7E6-5257-4F72-B0EE-25D2E0457FBE}" destId="{2E353A2C-6CF7-485F-B4CB-C31280C5649F}" srcOrd="4" destOrd="0" presId="urn:microsoft.com/office/officeart/2005/8/layout/hList7#1"/>
    <dgm:cxn modelId="{2925E121-4300-4A45-9FFA-2F3CE6655ADB}" type="presParOf" srcId="{2E353A2C-6CF7-485F-B4CB-C31280C5649F}" destId="{07B266CD-8CCA-4CE0-8FAA-F7ECCD74BE94}" srcOrd="0" destOrd="0" presId="urn:microsoft.com/office/officeart/2005/8/layout/hList7#1"/>
    <dgm:cxn modelId="{D7CF357E-6370-4D5C-B8A0-22E7F988C9F4}" type="presParOf" srcId="{2E353A2C-6CF7-485F-B4CB-C31280C5649F}" destId="{A870E4E0-7DF6-49A1-9FF5-89323B5F30D9}" srcOrd="1" destOrd="0" presId="urn:microsoft.com/office/officeart/2005/8/layout/hList7#1"/>
    <dgm:cxn modelId="{87FA6976-F54E-40D6-AA3D-00F79E511241}" type="presParOf" srcId="{2E353A2C-6CF7-485F-B4CB-C31280C5649F}" destId="{13A7BC2C-D38E-4F39-8339-999E9B8B752D}" srcOrd="2" destOrd="0" presId="urn:microsoft.com/office/officeart/2005/8/layout/hList7#1"/>
    <dgm:cxn modelId="{B8F43A2D-5342-491C-BEBA-A2EFA1A930BB}" type="presParOf" srcId="{2E353A2C-6CF7-485F-B4CB-C31280C5649F}" destId="{75EA0054-F55A-43E1-A504-B8F6EB512001}" srcOrd="3" destOrd="0" presId="urn:microsoft.com/office/officeart/2005/8/layout/hList7#1"/>
    <dgm:cxn modelId="{5D8F61E3-EA8D-4E83-830B-8E319512E395}" type="presParOf" srcId="{73D5A7E6-5257-4F72-B0EE-25D2E0457FBE}" destId="{AEA1BCAF-A092-4ABD-B5B7-9C0173220F4A}" srcOrd="5" destOrd="0" presId="urn:microsoft.com/office/officeart/2005/8/layout/hList7#1"/>
    <dgm:cxn modelId="{E5208674-5F21-4DD0-9CE3-9A27A8DE6994}" type="presParOf" srcId="{73D5A7E6-5257-4F72-B0EE-25D2E0457FBE}" destId="{60CB08C0-CDD1-4440-97BB-E1322921DA0E}" srcOrd="6" destOrd="0" presId="urn:microsoft.com/office/officeart/2005/8/layout/hList7#1"/>
    <dgm:cxn modelId="{696A209C-EBB7-4F5E-A6AB-E501F6B3EBDC}" type="presParOf" srcId="{60CB08C0-CDD1-4440-97BB-E1322921DA0E}" destId="{F66EAF61-4B06-4312-85B7-1AD2A621462E}" srcOrd="0" destOrd="0" presId="urn:microsoft.com/office/officeart/2005/8/layout/hList7#1"/>
    <dgm:cxn modelId="{0C926EF2-6E41-40A0-BF7C-964AB1389C1A}" type="presParOf" srcId="{60CB08C0-CDD1-4440-97BB-E1322921DA0E}" destId="{1CB9B65C-D524-4087-8A14-896A82EBA92B}" srcOrd="1" destOrd="0" presId="urn:microsoft.com/office/officeart/2005/8/layout/hList7#1"/>
    <dgm:cxn modelId="{9395983B-93BE-4463-8999-A9598C4A9714}" type="presParOf" srcId="{60CB08C0-CDD1-4440-97BB-E1322921DA0E}" destId="{9934731E-A2EF-419E-8175-C4A9DB140443}" srcOrd="2" destOrd="0" presId="urn:microsoft.com/office/officeart/2005/8/layout/hList7#1"/>
    <dgm:cxn modelId="{281A7EFB-826A-4963-8330-852C52C60E7B}" type="presParOf" srcId="{60CB08C0-CDD1-4440-97BB-E1322921DA0E}" destId="{B95B0D68-C8B5-4D11-ACD1-4322D67B1E91}" srcOrd="3" destOrd="0" presId="urn:microsoft.com/office/officeart/2005/8/layout/hList7#1"/>
    <dgm:cxn modelId="{0923ED82-AD9A-43FD-9EBD-50DB0C8D3B43}" type="presParOf" srcId="{73D5A7E6-5257-4F72-B0EE-25D2E0457FBE}" destId="{7B062618-C918-430F-8D87-11EBD179A09B}" srcOrd="7" destOrd="0" presId="urn:microsoft.com/office/officeart/2005/8/layout/hList7#1"/>
    <dgm:cxn modelId="{40762817-B4A5-4AFB-9E66-AB06BA7FFCEF}" type="presParOf" srcId="{73D5A7E6-5257-4F72-B0EE-25D2E0457FBE}" destId="{6C072FFA-E174-4AD2-85BB-651399C9BAF0}" srcOrd="8" destOrd="0" presId="urn:microsoft.com/office/officeart/2005/8/layout/hList7#1"/>
    <dgm:cxn modelId="{D330647A-4D40-4880-980B-52233A130152}" type="presParOf" srcId="{6C072FFA-E174-4AD2-85BB-651399C9BAF0}" destId="{955AB036-EDCF-4F41-8939-0FF501E1C20A}" srcOrd="0" destOrd="0" presId="urn:microsoft.com/office/officeart/2005/8/layout/hList7#1"/>
    <dgm:cxn modelId="{315BC284-03F2-436E-A371-5FD78E93B733}" type="presParOf" srcId="{6C072FFA-E174-4AD2-85BB-651399C9BAF0}" destId="{2EB319C3-B461-42C4-9868-C93EFAE64212}" srcOrd="1" destOrd="0" presId="urn:microsoft.com/office/officeart/2005/8/layout/hList7#1"/>
    <dgm:cxn modelId="{0527DE06-9CA8-48D8-BFC2-61957CE01EB9}" type="presParOf" srcId="{6C072FFA-E174-4AD2-85BB-651399C9BAF0}" destId="{6C4437EC-9EEB-48A3-B004-54E9967185DA}" srcOrd="2" destOrd="0" presId="urn:microsoft.com/office/officeart/2005/8/layout/hList7#1"/>
    <dgm:cxn modelId="{144103D5-3470-493E-BF84-814C270FB83A}" type="presParOf" srcId="{6C072FFA-E174-4AD2-85BB-651399C9BAF0}" destId="{9F2B1142-FAC6-49B7-83F7-78E062B3CE2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BA9D2-1B24-4274-A5C4-8E99ADE411AB}">
      <dsp:nvSpPr>
        <dsp:cNvPr id="0" name=""/>
        <dsp:cNvSpPr/>
      </dsp:nvSpPr>
      <dsp:spPr>
        <a:xfrm>
          <a:off x="1299133" y="259422"/>
          <a:ext cx="3520440" cy="3520440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Operations</a:t>
          </a:r>
          <a:endParaRPr lang="en-US" sz="1400" b="1" kern="1200" dirty="0"/>
        </a:p>
      </dsp:txBody>
      <dsp:txXfrm>
        <a:off x="3135629" y="851192"/>
        <a:ext cx="1131570" cy="754380"/>
      </dsp:txXfrm>
    </dsp:sp>
    <dsp:sp modelId="{4D7CE76E-8269-4A6C-854F-AAAEEB17724F}">
      <dsp:nvSpPr>
        <dsp:cNvPr id="0" name=""/>
        <dsp:cNvSpPr/>
      </dsp:nvSpPr>
      <dsp:spPr>
        <a:xfrm>
          <a:off x="1329309" y="353301"/>
          <a:ext cx="3520440" cy="3520440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Capability</a:t>
          </a:r>
          <a:endParaRPr lang="en-US" sz="1400" b="1" kern="1200" dirty="0"/>
        </a:p>
      </dsp:txBody>
      <dsp:txXfrm>
        <a:off x="3596640" y="1961807"/>
        <a:ext cx="1047750" cy="838200"/>
      </dsp:txXfrm>
    </dsp:sp>
    <dsp:sp modelId="{961A44CE-F912-42FC-9CBF-22D48C81E53C}">
      <dsp:nvSpPr>
        <dsp:cNvPr id="0" name=""/>
        <dsp:cNvSpPr/>
      </dsp:nvSpPr>
      <dsp:spPr>
        <a:xfrm>
          <a:off x="1249680" y="411137"/>
          <a:ext cx="3520440" cy="3520440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/>
            <a:t>Acceler</a:t>
          </a:r>
          <a:r>
            <a:rPr lang="en-US" sz="1400" b="1" kern="1200" dirty="0" smtClean="0"/>
            <a:t>- </a:t>
          </a:r>
          <a:r>
            <a:rPr lang="en-US" sz="1400" b="1" kern="1200" dirty="0" err="1" smtClean="0"/>
            <a:t>ator</a:t>
          </a:r>
          <a:r>
            <a:rPr lang="en-US" sz="1400" b="1" kern="1200" dirty="0" smtClean="0"/>
            <a:t> Science</a:t>
          </a:r>
          <a:endParaRPr lang="en-US" sz="1400" b="1" kern="1200" dirty="0"/>
        </a:p>
      </dsp:txBody>
      <dsp:txXfrm>
        <a:off x="2506980" y="2883827"/>
        <a:ext cx="1005840" cy="922020"/>
      </dsp:txXfrm>
    </dsp:sp>
    <dsp:sp modelId="{9E255811-E27D-4574-A102-00D0F8578170}">
      <dsp:nvSpPr>
        <dsp:cNvPr id="0" name=""/>
        <dsp:cNvSpPr/>
      </dsp:nvSpPr>
      <dsp:spPr>
        <a:xfrm>
          <a:off x="1170050" y="353301"/>
          <a:ext cx="3520440" cy="3520440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Technology Develop- </a:t>
          </a:r>
          <a:r>
            <a:rPr lang="en-US" sz="1400" b="1" kern="1200" dirty="0" err="1" smtClean="0"/>
            <a:t>ment</a:t>
          </a:r>
          <a:endParaRPr lang="en-US" sz="1400" b="1" kern="1200" dirty="0"/>
        </a:p>
      </dsp:txBody>
      <dsp:txXfrm>
        <a:off x="1375410" y="1961807"/>
        <a:ext cx="1047750" cy="838200"/>
      </dsp:txXfrm>
    </dsp:sp>
    <dsp:sp modelId="{AA370785-AC19-41D8-9A1F-C0704BD1059B}">
      <dsp:nvSpPr>
        <dsp:cNvPr id="0" name=""/>
        <dsp:cNvSpPr/>
      </dsp:nvSpPr>
      <dsp:spPr>
        <a:xfrm>
          <a:off x="1200226" y="259422"/>
          <a:ext cx="3520440" cy="3520440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Future Facilities</a:t>
          </a:r>
          <a:endParaRPr lang="en-US" sz="1400" b="1" kern="1200" dirty="0"/>
        </a:p>
      </dsp:txBody>
      <dsp:txXfrm>
        <a:off x="1752599" y="851192"/>
        <a:ext cx="1131570" cy="754380"/>
      </dsp:txXfrm>
    </dsp:sp>
    <dsp:sp modelId="{CD011E61-9010-4557-9BDA-55A2134A47D1}">
      <dsp:nvSpPr>
        <dsp:cNvPr id="0" name=""/>
        <dsp:cNvSpPr/>
      </dsp:nvSpPr>
      <dsp:spPr>
        <a:xfrm>
          <a:off x="1081036" y="41490"/>
          <a:ext cx="3956304" cy="3956304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60E955-76D1-4D61-9FD2-22BD8DFE4F39}">
      <dsp:nvSpPr>
        <dsp:cNvPr id="0" name=""/>
        <dsp:cNvSpPr/>
      </dsp:nvSpPr>
      <dsp:spPr>
        <a:xfrm>
          <a:off x="1111620" y="135338"/>
          <a:ext cx="3956304" cy="3956304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D712B1-37DC-455A-96F5-F4D95D6EC1F1}">
      <dsp:nvSpPr>
        <dsp:cNvPr id="0" name=""/>
        <dsp:cNvSpPr/>
      </dsp:nvSpPr>
      <dsp:spPr>
        <a:xfrm>
          <a:off x="998238" y="193350"/>
          <a:ext cx="3956304" cy="3956304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C6D92C-650D-409A-B29D-F9ABC1E0CEDD}">
      <dsp:nvSpPr>
        <dsp:cNvPr id="0" name=""/>
        <dsp:cNvSpPr/>
      </dsp:nvSpPr>
      <dsp:spPr>
        <a:xfrm>
          <a:off x="951875" y="135338"/>
          <a:ext cx="3956304" cy="3956304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BCCFEB-DB29-4BB4-995C-B6471345BCBA}">
      <dsp:nvSpPr>
        <dsp:cNvPr id="0" name=""/>
        <dsp:cNvSpPr/>
      </dsp:nvSpPr>
      <dsp:spPr>
        <a:xfrm>
          <a:off x="982459" y="41490"/>
          <a:ext cx="3956304" cy="3956304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D7827-C8CC-4D2E-ABB4-ABDDE59C62C4}">
      <dsp:nvSpPr>
        <dsp:cNvPr id="0" name=""/>
        <dsp:cNvSpPr/>
      </dsp:nvSpPr>
      <dsp:spPr>
        <a:xfrm>
          <a:off x="7560" y="984338"/>
          <a:ext cx="1416036" cy="1874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NuMI</a:t>
          </a:r>
          <a:r>
            <a:rPr lang="en-US" sz="1800" b="1" kern="1200" dirty="0" smtClean="0"/>
            <a:t> (120 </a:t>
          </a:r>
          <a:r>
            <a:rPr lang="en-US" sz="1800" b="1" kern="1200" dirty="0" err="1" smtClean="0"/>
            <a:t>GeV</a:t>
          </a:r>
          <a:r>
            <a:rPr lang="en-US" sz="1800" b="1" kern="1200" dirty="0" smtClean="0"/>
            <a:t>)</a:t>
          </a:r>
          <a:r>
            <a:rPr lang="en-US" sz="1800" kern="1200" dirty="0" smtClean="0"/>
            <a:t>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350 kW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Booster (8GeV): </a:t>
          </a:r>
          <a:r>
            <a:rPr lang="en-US" sz="1800" kern="1200" dirty="0" smtClean="0"/>
            <a:t>35 kW</a:t>
          </a:r>
          <a:endParaRPr lang="en-US" sz="1800" kern="1200" dirty="0"/>
        </a:p>
      </dsp:txBody>
      <dsp:txXfrm>
        <a:off x="49034" y="1025812"/>
        <a:ext cx="1333088" cy="1791058"/>
      </dsp:txXfrm>
    </dsp:sp>
    <dsp:sp modelId="{2DF6DC3E-3A28-4D03-842F-E2FEB9DDEF5A}">
      <dsp:nvSpPr>
        <dsp:cNvPr id="0" name=""/>
        <dsp:cNvSpPr/>
      </dsp:nvSpPr>
      <dsp:spPr>
        <a:xfrm rot="21560541">
          <a:off x="1580072" y="1733925"/>
          <a:ext cx="331775" cy="3511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580075" y="1804731"/>
        <a:ext cx="232243" cy="210706"/>
      </dsp:txXfrm>
    </dsp:sp>
    <dsp:sp modelId="{A42E13AA-AF0A-4129-B8DF-5128543C2DC3}">
      <dsp:nvSpPr>
        <dsp:cNvPr id="0" name=""/>
        <dsp:cNvSpPr/>
      </dsp:nvSpPr>
      <dsp:spPr>
        <a:xfrm>
          <a:off x="2049546" y="974364"/>
          <a:ext cx="1416036" cy="18470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NuMI</a:t>
          </a:r>
          <a:r>
            <a:rPr lang="en-US" sz="1800" b="1" kern="1200" dirty="0" smtClean="0"/>
            <a:t> (120 </a:t>
          </a:r>
          <a:r>
            <a:rPr lang="en-US" sz="1800" b="1" kern="1200" dirty="0" err="1" smtClean="0"/>
            <a:t>GeV</a:t>
          </a:r>
          <a:r>
            <a:rPr lang="en-US" sz="1800" b="1" kern="1200" dirty="0" smtClean="0"/>
            <a:t>)</a:t>
          </a: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700 kW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Booster (8GeV)</a:t>
          </a:r>
          <a:r>
            <a:rPr lang="en-US" sz="1800" kern="1200" dirty="0" smtClean="0"/>
            <a:t>: 80 kW</a:t>
          </a:r>
          <a:endParaRPr lang="en-US" sz="1800" kern="1200" dirty="0"/>
        </a:p>
      </dsp:txBody>
      <dsp:txXfrm>
        <a:off x="2091020" y="1015838"/>
        <a:ext cx="1333088" cy="1764128"/>
      </dsp:txXfrm>
    </dsp:sp>
    <dsp:sp modelId="{D7994AA9-D127-4AD0-92BC-CA7C94FF5BE6}">
      <dsp:nvSpPr>
        <dsp:cNvPr id="0" name=""/>
        <dsp:cNvSpPr/>
      </dsp:nvSpPr>
      <dsp:spPr>
        <a:xfrm rot="21564535">
          <a:off x="3592295" y="1712316"/>
          <a:ext cx="268659" cy="3511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592297" y="1782967"/>
        <a:ext cx="188061" cy="210706"/>
      </dsp:txXfrm>
    </dsp:sp>
    <dsp:sp modelId="{32BA1465-CAE6-474E-9604-951656CA5AF0}">
      <dsp:nvSpPr>
        <dsp:cNvPr id="0" name=""/>
        <dsp:cNvSpPr/>
      </dsp:nvSpPr>
      <dsp:spPr>
        <a:xfrm>
          <a:off x="3972461" y="949742"/>
          <a:ext cx="2343327" cy="18470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Project-X</a:t>
          </a:r>
          <a:r>
            <a:rPr lang="en-US" sz="1800" kern="1200" dirty="0" smtClean="0"/>
            <a:t>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&gt;2MW @ 120 </a:t>
          </a:r>
          <a:r>
            <a:rPr lang="en-US" sz="1700" kern="1200" dirty="0" err="1" smtClean="0"/>
            <a:t>GeV</a:t>
          </a:r>
          <a:endParaRPr lang="en-US" sz="17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3MW @ 3 </a:t>
          </a:r>
          <a:r>
            <a:rPr lang="en-US" sz="1700" kern="1200" dirty="0" err="1" smtClean="0"/>
            <a:t>GeV</a:t>
          </a:r>
          <a:endParaRPr lang="en-US" sz="17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150 kW @ 8 </a:t>
          </a:r>
          <a:r>
            <a:rPr lang="en-US" sz="1700" kern="1200" dirty="0" err="1" smtClean="0"/>
            <a:t>GeV</a:t>
          </a:r>
          <a:endParaRPr lang="en-US" sz="1700" kern="1200" dirty="0"/>
        </a:p>
      </dsp:txBody>
      <dsp:txXfrm>
        <a:off x="4026560" y="1003841"/>
        <a:ext cx="2235129" cy="1738878"/>
      </dsp:txXfrm>
    </dsp:sp>
    <dsp:sp modelId="{E9705376-0E15-490F-8ADC-7CF14BCB9A85}">
      <dsp:nvSpPr>
        <dsp:cNvPr id="0" name=""/>
        <dsp:cNvSpPr/>
      </dsp:nvSpPr>
      <dsp:spPr>
        <a:xfrm rot="21583646">
          <a:off x="6457391" y="1690730"/>
          <a:ext cx="300203" cy="35117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457392" y="1761179"/>
        <a:ext cx="210142" cy="210706"/>
      </dsp:txXfrm>
    </dsp:sp>
    <dsp:sp modelId="{9FA7B0ED-FE80-41A1-A13B-8138581A9043}">
      <dsp:nvSpPr>
        <dsp:cNvPr id="0" name=""/>
        <dsp:cNvSpPr/>
      </dsp:nvSpPr>
      <dsp:spPr>
        <a:xfrm>
          <a:off x="6882203" y="938105"/>
          <a:ext cx="1416036" cy="18470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Neutrino Factory</a:t>
          </a:r>
          <a:endParaRPr lang="en-US" sz="1800" b="1" kern="1200" dirty="0"/>
        </a:p>
      </dsp:txBody>
      <dsp:txXfrm>
        <a:off x="6923677" y="979579"/>
        <a:ext cx="1333088" cy="17641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6F8E9-20F9-47F8-92B5-C7B30092645D}">
      <dsp:nvSpPr>
        <dsp:cNvPr id="0" name=""/>
        <dsp:cNvSpPr/>
      </dsp:nvSpPr>
      <dsp:spPr>
        <a:xfrm>
          <a:off x="0" y="0"/>
          <a:ext cx="1711523" cy="54864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Accelerator Science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Advanced Accelerator R&amp;D Program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Collimation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Ionization cooling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Beam dynamics and simulation</a:t>
          </a:r>
          <a:endParaRPr lang="en-US" sz="1400" kern="1200" dirty="0"/>
        </a:p>
      </dsp:txBody>
      <dsp:txXfrm>
        <a:off x="0" y="2194560"/>
        <a:ext cx="1711523" cy="2194560"/>
      </dsp:txXfrm>
    </dsp:sp>
    <dsp:sp modelId="{CEF81338-E5A8-4AF9-9276-6D0AC1FE9F3F}">
      <dsp:nvSpPr>
        <dsp:cNvPr id="0" name=""/>
        <dsp:cNvSpPr/>
      </dsp:nvSpPr>
      <dsp:spPr>
        <a:xfrm>
          <a:off x="51345" y="217336"/>
          <a:ext cx="1608832" cy="149961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5A55C-3D7F-46C6-B74E-355F4F1B6BB4}">
      <dsp:nvSpPr>
        <dsp:cNvPr id="0" name=""/>
        <dsp:cNvSpPr/>
      </dsp:nvSpPr>
      <dsp:spPr>
        <a:xfrm>
          <a:off x="1762869" y="0"/>
          <a:ext cx="1711523" cy="5486400"/>
        </a:xfrm>
        <a:prstGeom prst="roundRect">
          <a:avLst>
            <a:gd name="adj" fmla="val 10000"/>
          </a:avLst>
        </a:prstGeom>
        <a:solidFill>
          <a:schemeClr val="accent2">
            <a:hueOff val="61385"/>
            <a:satOff val="-5397"/>
            <a:lumOff val="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Accelerator Technology Development</a:t>
          </a:r>
          <a:endParaRPr lang="en-US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High field magnets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Superconduct-ing</a:t>
          </a:r>
          <a:r>
            <a:rPr lang="en-US" sz="1400" kern="1200" dirty="0" smtClean="0"/>
            <a:t> RF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RF Systems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Cooling tech.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Beam Instrumentation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/>
        </a:p>
      </dsp:txBody>
      <dsp:txXfrm>
        <a:off x="1762869" y="2194560"/>
        <a:ext cx="1711523" cy="2194560"/>
      </dsp:txXfrm>
    </dsp:sp>
    <dsp:sp modelId="{13064AC1-7126-4ECC-AF24-2900F3A1D8CB}">
      <dsp:nvSpPr>
        <dsp:cNvPr id="0" name=""/>
        <dsp:cNvSpPr/>
      </dsp:nvSpPr>
      <dsp:spPr>
        <a:xfrm>
          <a:off x="1814214" y="217336"/>
          <a:ext cx="1608832" cy="149961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266CD-8CCA-4CE0-8FAA-F7ECCD74BE94}">
      <dsp:nvSpPr>
        <dsp:cNvPr id="0" name=""/>
        <dsp:cNvSpPr/>
      </dsp:nvSpPr>
      <dsp:spPr>
        <a:xfrm>
          <a:off x="3525738" y="0"/>
          <a:ext cx="1711523" cy="5486400"/>
        </a:xfrm>
        <a:prstGeom prst="roundRect">
          <a:avLst>
            <a:gd name="adj" fmla="val 10000"/>
          </a:avLst>
        </a:prstGeom>
        <a:solidFill>
          <a:schemeClr val="accent2">
            <a:hueOff val="122771"/>
            <a:satOff val="-10794"/>
            <a:lumOff val="1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Future Facilities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Project-X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Muon Collider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Neutrino Factory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ILC</a:t>
          </a:r>
          <a:endParaRPr lang="en-US" sz="1400" kern="1200" dirty="0"/>
        </a:p>
      </dsp:txBody>
      <dsp:txXfrm>
        <a:off x="3525738" y="2194560"/>
        <a:ext cx="1711523" cy="2194560"/>
      </dsp:txXfrm>
    </dsp:sp>
    <dsp:sp modelId="{75EA0054-F55A-43E1-A504-B8F6EB512001}">
      <dsp:nvSpPr>
        <dsp:cNvPr id="0" name=""/>
        <dsp:cNvSpPr/>
      </dsp:nvSpPr>
      <dsp:spPr>
        <a:xfrm>
          <a:off x="3559998" y="195066"/>
          <a:ext cx="1608832" cy="149961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6EAF61-4B06-4312-85B7-1AD2A621462E}">
      <dsp:nvSpPr>
        <dsp:cNvPr id="0" name=""/>
        <dsp:cNvSpPr/>
      </dsp:nvSpPr>
      <dsp:spPr>
        <a:xfrm>
          <a:off x="5288607" y="0"/>
          <a:ext cx="1711523" cy="5486400"/>
        </a:xfrm>
        <a:prstGeom prst="roundRect">
          <a:avLst>
            <a:gd name="adj" fmla="val 10000"/>
          </a:avLst>
        </a:prstGeom>
        <a:solidFill>
          <a:schemeClr val="accent2">
            <a:hueOff val="184156"/>
            <a:satOff val="-16191"/>
            <a:lumOff val="1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Expanding Capability</a:t>
          </a:r>
          <a:endParaRPr lang="en-US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Proton Improvement Plan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NOvA</a:t>
          </a:r>
          <a:r>
            <a:rPr lang="en-US" sz="1400" kern="1200" dirty="0" smtClean="0"/>
            <a:t> Upgrades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High-power </a:t>
          </a:r>
          <a:r>
            <a:rPr lang="en-US" sz="1400" kern="1200" dirty="0" err="1" smtClean="0"/>
            <a:t>Targetry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Mu2e and g-2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LBNE</a:t>
          </a:r>
          <a:endParaRPr lang="en-US" sz="1400" kern="1200" dirty="0"/>
        </a:p>
      </dsp:txBody>
      <dsp:txXfrm>
        <a:off x="5288607" y="2194560"/>
        <a:ext cx="1711523" cy="2194560"/>
      </dsp:txXfrm>
    </dsp:sp>
    <dsp:sp modelId="{B95B0D68-C8B5-4D11-ACD1-4322D67B1E91}">
      <dsp:nvSpPr>
        <dsp:cNvPr id="0" name=""/>
        <dsp:cNvSpPr/>
      </dsp:nvSpPr>
      <dsp:spPr>
        <a:xfrm>
          <a:off x="5339953" y="228609"/>
          <a:ext cx="1608832" cy="149961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AB036-EDCF-4F41-8939-0FF501E1C20A}">
      <dsp:nvSpPr>
        <dsp:cNvPr id="0" name=""/>
        <dsp:cNvSpPr/>
      </dsp:nvSpPr>
      <dsp:spPr>
        <a:xfrm>
          <a:off x="7051476" y="0"/>
          <a:ext cx="1711523" cy="5486400"/>
        </a:xfrm>
        <a:prstGeom prst="roundRect">
          <a:avLst>
            <a:gd name="adj" fmla="val 10000"/>
          </a:avLst>
        </a:prstGeom>
        <a:solidFill>
          <a:schemeClr val="accent2">
            <a:hueOff val="245542"/>
            <a:satOff val="-21588"/>
            <a:lumOff val="2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Accelerator Operations</a:t>
          </a:r>
          <a:endParaRPr lang="en-US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Tevatron</a:t>
          </a:r>
          <a:r>
            <a:rPr lang="en-US" sz="1400" kern="1200" dirty="0" smtClean="0"/>
            <a:t> Colliding Beams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120 </a:t>
          </a:r>
          <a:r>
            <a:rPr lang="en-US" sz="1400" kern="1200" dirty="0" err="1" smtClean="0"/>
            <a:t>GeV</a:t>
          </a:r>
          <a:r>
            <a:rPr lang="en-US" sz="1400" kern="1200" dirty="0" smtClean="0"/>
            <a:t> Neutrino Program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8 </a:t>
          </a:r>
          <a:r>
            <a:rPr lang="en-US" sz="1400" kern="1200" dirty="0" err="1" smtClean="0"/>
            <a:t>GeV</a:t>
          </a:r>
          <a:r>
            <a:rPr lang="en-US" sz="1400" kern="1200" dirty="0" smtClean="0"/>
            <a:t> Neutrino Program</a:t>
          </a:r>
          <a:endParaRPr lang="en-US" sz="1400" kern="1200" dirty="0"/>
        </a:p>
      </dsp:txBody>
      <dsp:txXfrm>
        <a:off x="7051476" y="2194560"/>
        <a:ext cx="1711523" cy="2194560"/>
      </dsp:txXfrm>
    </dsp:sp>
    <dsp:sp modelId="{9F2B1142-FAC6-49B7-83F7-78E062B3CE22}">
      <dsp:nvSpPr>
        <dsp:cNvPr id="0" name=""/>
        <dsp:cNvSpPr/>
      </dsp:nvSpPr>
      <dsp:spPr>
        <a:xfrm>
          <a:off x="7102822" y="217318"/>
          <a:ext cx="1608832" cy="1499614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158B4-EE48-448E-853B-CB6E1B402955}">
      <dsp:nvSpPr>
        <dsp:cNvPr id="0" name=""/>
        <dsp:cNvSpPr/>
      </dsp:nvSpPr>
      <dsp:spPr>
        <a:xfrm>
          <a:off x="277398" y="4663440"/>
          <a:ext cx="8061960" cy="82296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BE7770-C645-4A60-9C78-59DFB3C96EFF}" type="datetimeFigureOut">
              <a:rPr lang="en-US" smtClean="0"/>
              <a:pPr/>
              <a:t>6/5/2011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A9723F2-4AAD-4DF5-A9DE-B87115790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32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fld id="{43B0C2BA-0F33-47BA-96C1-560E2849C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8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A943E-CF04-4033-80C9-5210BEB96381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69D44-4044-4A11-9686-F95008F5A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4B869-81A0-4C18-8BC3-0C4263A4D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858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066800"/>
            <a:ext cx="6858000" cy="51816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– General Accelerator Development Review   January 24-26, 2011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6324600"/>
            <a:ext cx="533400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9121-044D-47E8-87E9-7D343DF06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6B174-2512-4EB2-9644-A07271A49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F46A8-FD07-46E5-AE5A-70CC02519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3B4C0-2146-4422-B95F-2DF7FDA8C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A97B7-8AF9-4904-B4B5-EE14A07C5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B50BF-57BE-4EFC-8B79-AAF1FFE92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93FC5-743D-4EEE-ADFC-C8C4F3FFB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AA1A3-A743-4682-955B-17ACA2427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400800"/>
            <a:ext cx="6248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533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EB1761CB-7983-462B-BB06-C01934FD0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143000"/>
            <a:ext cx="6858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Laksdjfalkjfds</a:t>
            </a:r>
          </a:p>
          <a:p>
            <a:pPr lvl="1"/>
            <a:r>
              <a:rPr lang="en-US" smtClean="0"/>
              <a:t>;slkjfda;slkjfd</a:t>
            </a:r>
          </a:p>
          <a:p>
            <a:pPr lvl="3"/>
            <a:r>
              <a:rPr lang="en-US" smtClean="0"/>
              <a:t>A;slkjfda;slkjfd</a:t>
            </a:r>
          </a:p>
          <a:p>
            <a:pPr lvl="3"/>
            <a:r>
              <a:rPr lang="en-US" smtClean="0"/>
              <a:t>	a;lksdjf;lsakjfd</a:t>
            </a:r>
          </a:p>
          <a:p>
            <a:pPr lvl="4"/>
            <a:r>
              <a:rPr lang="en-US" smtClean="0"/>
              <a:t>slkdflsdkjflsdkjflsdkjf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133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Accelerator Strategy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514600" y="3810000"/>
            <a:ext cx="6400800" cy="1752600"/>
          </a:xfrm>
          <a:noFill/>
        </p:spPr>
        <p:txBody>
          <a:bodyPr/>
          <a:lstStyle/>
          <a:p>
            <a:pPr marL="0" indent="0" algn="r" eaLnBrk="1" hangingPunct="1">
              <a:buFontTx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Stuart Henderson</a:t>
            </a:r>
          </a:p>
          <a:p>
            <a:pPr marL="0" indent="0" algn="r" eaLnBrk="1" hangingPunct="1">
              <a:buFontTx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Associate Laboratory Director for Accelerators</a:t>
            </a:r>
          </a:p>
          <a:p>
            <a:pPr marL="0" indent="0" algn="r" eaLnBrk="1" hangingPunct="1">
              <a:buFontTx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Fermilab Institutional Review</a:t>
            </a:r>
          </a:p>
          <a:p>
            <a:pPr marL="0" indent="0" algn="r" eaLnBrk="1" hangingPunct="1">
              <a:buFontTx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June 6-9,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6858000" cy="762000"/>
          </a:xfrm>
        </p:spPr>
        <p:txBody>
          <a:bodyPr/>
          <a:lstStyle/>
          <a:p>
            <a:r>
              <a:rPr lang="en-US" sz="3200" b="1" dirty="0"/>
              <a:t>Proton Improvement Plan </a:t>
            </a:r>
            <a:r>
              <a:rPr lang="en-US" sz="2400" b="1" dirty="0">
                <a:solidFill>
                  <a:srgbClr val="FF0000"/>
                </a:solidFill>
              </a:rPr>
              <a:t>(more from Bill </a:t>
            </a:r>
            <a:r>
              <a:rPr lang="en-US" sz="2400" b="1" dirty="0" err="1">
                <a:solidFill>
                  <a:srgbClr val="FF0000"/>
                </a:solidFill>
              </a:rPr>
              <a:t>Pellico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1816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40-yr old Proton Source (</a:t>
            </a:r>
            <a:r>
              <a:rPr lang="en-US" dirty="0" err="1" smtClean="0"/>
              <a:t>Linac</a:t>
            </a:r>
            <a:r>
              <a:rPr lang="en-US" dirty="0" smtClean="0"/>
              <a:t> and Booster) powers the U.S. accelerator-based HEP program until </a:t>
            </a:r>
            <a:r>
              <a:rPr lang="en-US" i="1" dirty="0" smtClean="0"/>
              <a:t>Project X</a:t>
            </a:r>
            <a:r>
              <a:rPr lang="en-US" dirty="0" smtClean="0"/>
              <a:t> is built</a:t>
            </a:r>
          </a:p>
          <a:p>
            <a:r>
              <a:rPr lang="en-US" dirty="0" smtClean="0"/>
              <a:t>The demand for protons increases by a factor of two throughout the 2010s </a:t>
            </a:r>
          </a:p>
          <a:p>
            <a:r>
              <a:rPr lang="en-US" dirty="0" smtClean="0"/>
              <a:t>Many components in operation are “original equipment” that </a:t>
            </a:r>
          </a:p>
          <a:p>
            <a:pPr lvl="1"/>
            <a:r>
              <a:rPr lang="en-US" dirty="0" smtClean="0"/>
              <a:t>were not designed for the repetition-rate and throughput that is required</a:t>
            </a:r>
          </a:p>
          <a:p>
            <a:pPr lvl="1"/>
            <a:r>
              <a:rPr lang="en-US" dirty="0" smtClean="0"/>
              <a:t>are difficult to maintain, and</a:t>
            </a:r>
          </a:p>
          <a:p>
            <a:pPr lvl="1"/>
            <a:r>
              <a:rPr lang="en-US" dirty="0" smtClean="0"/>
              <a:t>for which replacement parts are difficult to find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667000" y="6324600"/>
            <a:ext cx="37147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</a:rPr>
              <a:t>Fermilab Institutional Review, June 6-9, 2011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1" y="914400"/>
            <a:ext cx="350519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4916" y="3695460"/>
            <a:ext cx="3512884" cy="262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28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30580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b="1" i="1" dirty="0" smtClean="0"/>
              <a:t>Proton Improvement Plan</a:t>
            </a:r>
            <a:r>
              <a:rPr lang="en-US" dirty="0"/>
              <a:t> </a:t>
            </a:r>
            <a:r>
              <a:rPr lang="en-US" dirty="0" smtClean="0"/>
              <a:t>should enable </a:t>
            </a:r>
            <a:r>
              <a:rPr lang="en-US" dirty="0" err="1" smtClean="0"/>
              <a:t>Linac</a:t>
            </a:r>
            <a:r>
              <a:rPr lang="en-US" dirty="0" smtClean="0"/>
              <a:t>/Booster operation capable of </a:t>
            </a:r>
          </a:p>
          <a:p>
            <a:pPr lvl="1"/>
            <a:r>
              <a:rPr lang="en-US" dirty="0" smtClean="0"/>
              <a:t>delivering 2.25E17 protons/hour (at 15 Hz) in 2016</a:t>
            </a:r>
          </a:p>
          <a:p>
            <a:pPr>
              <a:buFontTx/>
              <a:buNone/>
            </a:pPr>
            <a:r>
              <a:rPr lang="en-US" dirty="0" smtClean="0"/>
              <a:t>	while</a:t>
            </a:r>
          </a:p>
          <a:p>
            <a:pPr lvl="1"/>
            <a:r>
              <a:rPr lang="en-US" dirty="0" smtClean="0"/>
              <a:t>maintaining </a:t>
            </a:r>
            <a:r>
              <a:rPr lang="en-US" dirty="0" err="1" smtClean="0"/>
              <a:t>Linac</a:t>
            </a:r>
            <a:r>
              <a:rPr lang="en-US" dirty="0" smtClean="0"/>
              <a:t>/Booster availability &gt; 85%, and</a:t>
            </a:r>
          </a:p>
          <a:p>
            <a:pPr lvl="1"/>
            <a:r>
              <a:rPr lang="en-US" dirty="0" smtClean="0"/>
              <a:t>maintaining residual activation at acceptable levels</a:t>
            </a:r>
          </a:p>
          <a:p>
            <a:pPr>
              <a:buNone/>
            </a:pPr>
            <a:r>
              <a:rPr lang="en-US" dirty="0" smtClean="0"/>
              <a:t>	and also ensuring a useful operating life of the proton source through 2025.</a:t>
            </a:r>
          </a:p>
          <a:p>
            <a:r>
              <a:rPr lang="en-US" dirty="0"/>
              <a:t>The scope of the </a:t>
            </a:r>
            <a:r>
              <a:rPr lang="en-US" b="1" i="1" dirty="0"/>
              <a:t>Proton Improvement Plan </a:t>
            </a:r>
            <a:r>
              <a:rPr lang="en-US" dirty="0"/>
              <a:t>includes </a:t>
            </a:r>
          </a:p>
          <a:p>
            <a:pPr lvl="1"/>
            <a:r>
              <a:rPr lang="en-US" dirty="0"/>
              <a:t>Upgrading (or replacing) components to increase the Booster repetition rate </a:t>
            </a:r>
          </a:p>
          <a:p>
            <a:pPr lvl="1"/>
            <a:r>
              <a:rPr lang="en-US" dirty="0"/>
              <a:t>Replacing components that have (or will have) poor reliability</a:t>
            </a:r>
          </a:p>
          <a:p>
            <a:pPr lvl="1"/>
            <a:r>
              <a:rPr lang="en-US" dirty="0"/>
              <a:t>Replacing components that are (or will soon become) obsolete</a:t>
            </a:r>
          </a:p>
          <a:p>
            <a:pPr lvl="1"/>
            <a:r>
              <a:rPr lang="en-US" dirty="0"/>
              <a:t>Studying beam dynamics to diagnose performance limitations</a:t>
            </a:r>
          </a:p>
          <a:p>
            <a:pPr lvl="1"/>
            <a:r>
              <a:rPr lang="en-US" dirty="0"/>
              <a:t>Implementing operational changes to reduce beam loss </a:t>
            </a:r>
            <a:endParaRPr lang="en-US" dirty="0" smtClean="0"/>
          </a:p>
          <a:p>
            <a:r>
              <a:rPr lang="en-US" dirty="0" smtClean="0"/>
              <a:t>Several important activities are well underway (e.g. RFQ replacement, Booster solid-state RF replacement)</a:t>
            </a:r>
            <a:endParaRPr lang="en-US" dirty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762000"/>
          </a:xfrm>
        </p:spPr>
        <p:txBody>
          <a:bodyPr/>
          <a:lstStyle/>
          <a:p>
            <a:r>
              <a:rPr lang="en-US" sz="3200" b="1" dirty="0" smtClean="0"/>
              <a:t>Goals for the Proton Improvement Plan</a:t>
            </a:r>
            <a:endParaRPr lang="en-US" sz="3200" b="1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667000" y="6324600"/>
            <a:ext cx="37147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</a:rPr>
              <a:t>Fermilab Institutional Review, June 6-9, 2011</a:t>
            </a:r>
          </a:p>
        </p:txBody>
      </p:sp>
    </p:spTree>
    <p:extLst>
      <p:ext uri="{BB962C8B-B14F-4D97-AF65-F5344CB8AC3E}">
        <p14:creationId xmlns:p14="http://schemas.microsoft.com/office/powerpoint/2010/main" val="24659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914400"/>
            <a:ext cx="866830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Proton Source Throughput Goals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6800" y="40341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g-2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398319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Mu2e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43389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  <a:sym typeface="Symbol"/>
              </a:rPr>
              <a:t>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28149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120 </a:t>
            </a:r>
            <a:r>
              <a:rPr lang="en-US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  <a:sym typeface="Symbol"/>
              </a:rPr>
              <a:t>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275040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NOvA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Shutdown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857500" y="3581400"/>
            <a:ext cx="266700" cy="12192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667500" y="2791658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LBNE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</a:rPr>
              <a:t>Fermilab Institutional Review, June 6-9, 2011</a:t>
            </a:r>
          </a:p>
        </p:txBody>
      </p:sp>
    </p:spTree>
    <p:extLst>
      <p:ext uri="{BB962C8B-B14F-4D97-AF65-F5344CB8AC3E}">
        <p14:creationId xmlns:p14="http://schemas.microsoft.com/office/powerpoint/2010/main" val="277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Future Facilities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5486400"/>
          </a:xfrm>
        </p:spPr>
        <p:txBody>
          <a:bodyPr/>
          <a:lstStyle/>
          <a:p>
            <a:r>
              <a:rPr lang="en-US" b="1" dirty="0" smtClean="0"/>
              <a:t>Mission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Design </a:t>
            </a:r>
            <a:r>
              <a:rPr lang="en-US" dirty="0"/>
              <a:t>and </a:t>
            </a:r>
            <a:r>
              <a:rPr lang="en-US" dirty="0" smtClean="0"/>
              <a:t>build </a:t>
            </a:r>
            <a:r>
              <a:rPr lang="en-US" dirty="0"/>
              <a:t>the </a:t>
            </a:r>
            <a:r>
              <a:rPr lang="en-US" dirty="0" smtClean="0"/>
              <a:t>next-generation </a:t>
            </a:r>
            <a:r>
              <a:rPr lang="en-US" dirty="0"/>
              <a:t>accelerator facilities for particle physics </a:t>
            </a:r>
            <a:endParaRPr lang="en-US" dirty="0" smtClean="0"/>
          </a:p>
          <a:p>
            <a:r>
              <a:rPr lang="en-US" b="1" dirty="0" smtClean="0"/>
              <a:t>Five-year Goals and Activities</a:t>
            </a:r>
          </a:p>
          <a:p>
            <a:pPr lvl="1"/>
            <a:r>
              <a:rPr lang="en-US" sz="1800" b="1" dirty="0" smtClean="0"/>
              <a:t>Begin constructing </a:t>
            </a:r>
            <a:r>
              <a:rPr lang="en-US" sz="1800" b="1" i="1" dirty="0" smtClean="0"/>
              <a:t>Project X</a:t>
            </a:r>
            <a:r>
              <a:rPr lang="en-US" sz="1800" dirty="0" smtClean="0"/>
              <a:t>, which will be the most powerful and flexible facility in the world for Intensity Frontier physics that will power the domestic program for the next three decades</a:t>
            </a:r>
            <a:endParaRPr lang="en-US" sz="1800" b="1" i="1" dirty="0" smtClean="0"/>
          </a:p>
          <a:p>
            <a:pPr lvl="2">
              <a:buSzPct val="120000"/>
              <a:buFont typeface="Arial" pitchFamily="34" charset="0"/>
              <a:buChar char="→"/>
            </a:pPr>
            <a:r>
              <a:rPr lang="en-US" sz="1800" dirty="0" smtClean="0"/>
              <a:t> Project-X RD&amp;D phase: develop a credible and cost-effective design for a multi-MW intensity frontier facility, </a:t>
            </a:r>
            <a:r>
              <a:rPr lang="en-US" sz="1800" b="1" i="1" dirty="0" smtClean="0"/>
              <a:t>as a national project with international participation.</a:t>
            </a:r>
          </a:p>
          <a:p>
            <a:pPr lvl="1"/>
            <a:r>
              <a:rPr lang="en-US" sz="1800" b="1" dirty="0" smtClean="0"/>
              <a:t>Enable community </a:t>
            </a:r>
            <a:r>
              <a:rPr lang="en-US" sz="1800" dirty="0" smtClean="0"/>
              <a:t>to make an informed choice on MC and NF</a:t>
            </a:r>
          </a:p>
          <a:p>
            <a:pPr lvl="2">
              <a:buSzPct val="120000"/>
              <a:buFont typeface="Arial" pitchFamily="34" charset="0"/>
              <a:buChar char="→"/>
            </a:pPr>
            <a:r>
              <a:rPr lang="en-US" sz="1800" dirty="0" smtClean="0"/>
              <a:t> Muon Accelerator Program: feasibility study for a MC by 2016, RDR for NF, MICE experiment, hardware R&amp;D at </a:t>
            </a:r>
            <a:r>
              <a:rPr lang="en-US" sz="1800" dirty="0" err="1" smtClean="0"/>
              <a:t>MuCool</a:t>
            </a:r>
            <a:r>
              <a:rPr lang="en-US" sz="1800" dirty="0" smtClean="0"/>
              <a:t> Test Area, …</a:t>
            </a:r>
          </a:p>
          <a:p>
            <a:pPr lvl="1"/>
            <a:r>
              <a:rPr lang="en-US" sz="1800" dirty="0" smtClean="0"/>
              <a:t>Complete TDR for ILC and </a:t>
            </a:r>
            <a:r>
              <a:rPr lang="en-US" sz="1800" b="1" dirty="0" smtClean="0"/>
              <a:t>prove beam performance </a:t>
            </a:r>
            <a:r>
              <a:rPr lang="en-US" sz="1800" dirty="0" smtClean="0"/>
              <a:t>in a fully-integrated ILC RF-unit test</a:t>
            </a:r>
          </a:p>
          <a:p>
            <a:pPr lvl="2">
              <a:buSzPct val="120000"/>
              <a:buFont typeface="Arial" pitchFamily="34" charset="0"/>
              <a:buChar char="→"/>
            </a:pPr>
            <a:r>
              <a:rPr lang="en-US" sz="1800" dirty="0" smtClean="0"/>
              <a:t> Building SRF Test Facility at the “New Muon Lab”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Fermilab Institutional Review, June 6-9, 2011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4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Future Facilities: Project X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772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central element of our Strategic Plan is the construction of </a:t>
            </a:r>
            <a:r>
              <a:rPr lang="en-US" i="1" dirty="0" smtClean="0"/>
              <a:t>Project X</a:t>
            </a:r>
          </a:p>
          <a:p>
            <a:r>
              <a:rPr lang="en-US" i="1" dirty="0" smtClean="0"/>
              <a:t>Project X </a:t>
            </a:r>
            <a:r>
              <a:rPr lang="en-US" dirty="0" smtClean="0"/>
              <a:t>Mission is to establish a world-leading Intensity Frontier Facility by providing</a:t>
            </a:r>
          </a:p>
          <a:p>
            <a:pPr lvl="1"/>
            <a:r>
              <a:rPr lang="en-US" dirty="0" smtClean="0"/>
              <a:t>MW-class</a:t>
            </a:r>
            <a:r>
              <a:rPr lang="en-US" dirty="0"/>
              <a:t>, multi-</a:t>
            </a:r>
            <a:r>
              <a:rPr lang="en-US" dirty="0" err="1"/>
              <a:t>GeV</a:t>
            </a:r>
            <a:r>
              <a:rPr lang="en-US" dirty="0"/>
              <a:t>, proton beams supporting multiple </a:t>
            </a:r>
            <a:r>
              <a:rPr lang="en-US" dirty="0" err="1"/>
              <a:t>kaon</a:t>
            </a:r>
            <a:r>
              <a:rPr lang="en-US" dirty="0"/>
              <a:t>, </a:t>
            </a:r>
            <a:r>
              <a:rPr lang="en-US" dirty="0" err="1"/>
              <a:t>muon</a:t>
            </a:r>
            <a:r>
              <a:rPr lang="en-US" dirty="0"/>
              <a:t>, and neutrino based precision </a:t>
            </a:r>
            <a:r>
              <a:rPr lang="en-US" dirty="0" smtClean="0"/>
              <a:t>experiments;</a:t>
            </a:r>
            <a:endParaRPr lang="en-US" dirty="0"/>
          </a:p>
          <a:p>
            <a:pPr lvl="1"/>
            <a:r>
              <a:rPr lang="en-US" dirty="0"/>
              <a:t>N</a:t>
            </a:r>
            <a:r>
              <a:rPr lang="en-US" dirty="0" smtClean="0"/>
              <a:t>eutrino </a:t>
            </a:r>
            <a:r>
              <a:rPr lang="en-US" dirty="0"/>
              <a:t>beam for long baseline neutrino oscillation experiments, based on a capability of targeting at least 2 MW of proton beam power at any energy between 60 – 120 </a:t>
            </a:r>
            <a:r>
              <a:rPr lang="en-US" dirty="0" err="1"/>
              <a:t>GeV</a:t>
            </a:r>
            <a:r>
              <a:rPr lang="en-US" dirty="0"/>
              <a:t>. </a:t>
            </a:r>
            <a:r>
              <a:rPr lang="en-US" u="sng" dirty="0"/>
              <a:t>Simultaneous operations </a:t>
            </a:r>
            <a:r>
              <a:rPr lang="en-US" dirty="0"/>
              <a:t>of the rare processes and neutrino </a:t>
            </a:r>
            <a:r>
              <a:rPr lang="en-US" dirty="0" smtClean="0"/>
              <a:t>programs.</a:t>
            </a:r>
            <a:endParaRPr lang="en-US" dirty="0"/>
          </a:p>
          <a:p>
            <a:pPr lvl="1"/>
            <a:r>
              <a:rPr lang="en-US" dirty="0" smtClean="0"/>
              <a:t>Path </a:t>
            </a:r>
            <a:r>
              <a:rPr lang="en-US" dirty="0"/>
              <a:t>toward a </a:t>
            </a:r>
            <a:r>
              <a:rPr lang="en-US" dirty="0" err="1"/>
              <a:t>muon</a:t>
            </a:r>
            <a:r>
              <a:rPr lang="en-US" dirty="0"/>
              <a:t> source for possible future Neutrino </a:t>
            </a:r>
            <a:r>
              <a:rPr lang="en-US" dirty="0" smtClean="0"/>
              <a:t>Factory and/or </a:t>
            </a:r>
            <a:r>
              <a:rPr lang="en-US" dirty="0"/>
              <a:t>a </a:t>
            </a:r>
            <a:r>
              <a:rPr lang="en-US" dirty="0" err="1"/>
              <a:t>Muon</a:t>
            </a:r>
            <a:r>
              <a:rPr lang="en-US" dirty="0"/>
              <a:t> Collider</a:t>
            </a:r>
            <a:r>
              <a:rPr lang="en-US" sz="800" dirty="0"/>
              <a:t> 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ptions </a:t>
            </a:r>
            <a:r>
              <a:rPr lang="en-US" dirty="0"/>
              <a:t>for implementing a program of Standard Model tests with nuclei and/or </a:t>
            </a:r>
            <a:r>
              <a:rPr lang="en-US" dirty="0" smtClean="0"/>
              <a:t>applications beyond HEP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EFDB5D-897A-444E-85BD-2F6D49F8589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Fermilab Institutional Review, June 6-9, 2011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1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Project X Reference Design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724400"/>
            <a:ext cx="7924800" cy="1828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Unique capability to provide multi-MW beams to multiple experiments simultaneously, with variable bunch formats.</a:t>
            </a:r>
          </a:p>
          <a:p>
            <a:pPr lvl="1"/>
            <a:r>
              <a:rPr lang="en-US" dirty="0"/>
              <a:t>Design concept/configuration </a:t>
            </a:r>
            <a:r>
              <a:rPr lang="en-US" dirty="0" smtClean="0"/>
              <a:t>stable </a:t>
            </a:r>
            <a:r>
              <a:rPr lang="en-US" dirty="0"/>
              <a:t>for </a:t>
            </a:r>
            <a:r>
              <a:rPr lang="en-US" dirty="0" smtClean="0"/>
              <a:t>more than a </a:t>
            </a:r>
            <a:r>
              <a:rPr lang="en-US" dirty="0"/>
              <a:t>year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Provides U.S. Intensity Frontier leadership for decades!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EFDB5D-897A-444E-85BD-2F6D49F8589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0" y="1143000"/>
            <a:ext cx="58671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</a:rPr>
              <a:t>Fermilab Institutional Review, June 6-9, 2011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0" y="2286000"/>
            <a:ext cx="2895600" cy="12434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2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&gt;2MW @120 </a:t>
            </a:r>
            <a:r>
              <a:rPr lang="en-US" sz="2200" b="1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GeV</a:t>
            </a:r>
            <a:endParaRPr lang="en-US" sz="2200" b="1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3 MW @ 3 </a:t>
            </a:r>
            <a:r>
              <a:rPr lang="en-US" sz="2200" b="1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GeV</a:t>
            </a:r>
            <a:endParaRPr lang="en-US" sz="2200" b="1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150 kW @ 8 </a:t>
            </a:r>
            <a:r>
              <a:rPr lang="en-US" sz="2200" b="1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GeV</a:t>
            </a:r>
            <a:endParaRPr lang="en-US" sz="22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1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6858000" cy="762000"/>
          </a:xfrm>
        </p:spPr>
        <p:txBody>
          <a:bodyPr/>
          <a:lstStyle/>
          <a:p>
            <a:r>
              <a:rPr lang="en-US" sz="3200" b="1" dirty="0"/>
              <a:t>Project X and the High Power Proton Accelerator Landscape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980936"/>
            <a:ext cx="7464425" cy="541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 bwMode="auto">
          <a:xfrm rot="1320000">
            <a:off x="6190456" y="2942546"/>
            <a:ext cx="268288" cy="2183749"/>
          </a:xfrm>
          <a:prstGeom prst="ellips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rot="-1860000">
            <a:off x="4848424" y="1580777"/>
            <a:ext cx="304800" cy="4572000"/>
          </a:xfrm>
          <a:prstGeom prst="ellips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766" y="3424535"/>
            <a:ext cx="2422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Simultaneous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4191000" y="2514600"/>
            <a:ext cx="609601" cy="98613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733331" y="3957936"/>
            <a:ext cx="133746" cy="113910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9" idx="3"/>
          </p:cNvCxnSpPr>
          <p:nvPr/>
        </p:nvCxnSpPr>
        <p:spPr bwMode="auto">
          <a:xfrm flipV="1">
            <a:off x="5867400" y="3424535"/>
            <a:ext cx="609600" cy="23083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359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Future Facilities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5791200" cy="4038600"/>
          </a:xfrm>
        </p:spPr>
        <p:txBody>
          <a:bodyPr/>
          <a:lstStyle/>
          <a:p>
            <a:r>
              <a:rPr lang="en-US" dirty="0" smtClean="0"/>
              <a:t>Muon Collider and Neutrino Factory</a:t>
            </a:r>
          </a:p>
          <a:p>
            <a:pPr lvl="1"/>
            <a:r>
              <a:rPr lang="en-US" dirty="0" smtClean="0"/>
              <a:t>Fermilab is the host lab for the national Muon Accelerator Program (MAP) and contributes </a:t>
            </a:r>
            <a:r>
              <a:rPr lang="en-US" dirty="0" smtClean="0"/>
              <a:t>~2/3 </a:t>
            </a:r>
            <a:r>
              <a:rPr lang="en-US" dirty="0" smtClean="0"/>
              <a:t>of MAP effort</a:t>
            </a:r>
          </a:p>
          <a:p>
            <a:pPr lvl="1"/>
            <a:r>
              <a:rPr lang="en-US" dirty="0" smtClean="0"/>
              <a:t>Deliverables:</a:t>
            </a:r>
          </a:p>
          <a:p>
            <a:pPr lvl="2"/>
            <a:r>
              <a:rPr lang="en-US" sz="1800" dirty="0" smtClean="0"/>
              <a:t>Muon Collider Design Feasibility Report</a:t>
            </a:r>
          </a:p>
          <a:p>
            <a:pPr lvl="2"/>
            <a:r>
              <a:rPr lang="en-US" sz="1800" dirty="0"/>
              <a:t>C</a:t>
            </a:r>
            <a:r>
              <a:rPr lang="en-US" sz="1800" dirty="0" smtClean="0"/>
              <a:t>ritical technology R&amp;D: cooling, magnets,..</a:t>
            </a:r>
          </a:p>
          <a:p>
            <a:pPr lvl="2"/>
            <a:r>
              <a:rPr lang="en-US" sz="1800" dirty="0" smtClean="0"/>
              <a:t>Contributions to and leadership in MICE</a:t>
            </a:r>
          </a:p>
          <a:p>
            <a:pPr lvl="2"/>
            <a:r>
              <a:rPr lang="en-US" sz="1800" dirty="0" smtClean="0"/>
              <a:t>Contributions to International Design Study for a NF</a:t>
            </a:r>
          </a:p>
          <a:p>
            <a:r>
              <a:rPr lang="en-US" dirty="0" smtClean="0"/>
              <a:t>International Linear Collider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Fermilab Institutional Review, June 6-9, 2011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5867400" y="838200"/>
            <a:ext cx="2949575" cy="3657600"/>
            <a:chOff x="5302848" y="1828740"/>
            <a:chExt cx="3310128" cy="4191060"/>
          </a:xfrm>
        </p:grpSpPr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5302848" y="2477219"/>
              <a:ext cx="3310128" cy="3542581"/>
              <a:chOff x="5562600" y="2286000"/>
              <a:chExt cx="2864095" cy="3090455"/>
            </a:xfrm>
          </p:grpSpPr>
          <p:pic>
            <p:nvPicPr>
              <p:cNvPr id="11" name="Picture 9" descr="Site_Map_072809_REVISED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26" t="2792" r="2159" b="2792"/>
              <a:stretch>
                <a:fillRect/>
              </a:stretch>
            </p:blipFill>
            <p:spPr bwMode="auto">
              <a:xfrm>
                <a:off x="5562600" y="2286000"/>
                <a:ext cx="2864095" cy="3090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5562600" y="2438460"/>
                <a:ext cx="457824" cy="228511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US" sz="1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5302848" y="1828740"/>
              <a:ext cx="3310128" cy="655744"/>
            </a:xfrm>
            <a:prstGeom prst="rect">
              <a:avLst/>
            </a:prstGeom>
            <a:solidFill>
              <a:sysClr val="windowText" lastClr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600" kern="0" dirty="0">
                  <a:solidFill>
                    <a:sysClr val="window" lastClr="FFFFFF"/>
                  </a:solidFill>
                </a:rPr>
                <a:t>A 4 </a:t>
              </a:r>
              <a:r>
                <a:rPr lang="en-US" sz="1600" kern="0" dirty="0" err="1">
                  <a:solidFill>
                    <a:sysClr val="window" lastClr="FFFFFF"/>
                  </a:solidFill>
                </a:rPr>
                <a:t>TeV</a:t>
              </a:r>
              <a:r>
                <a:rPr lang="en-US" sz="1600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sz="1600" kern="0" dirty="0" err="1">
                  <a:solidFill>
                    <a:sysClr val="window" lastClr="FFFFFF"/>
                  </a:solidFill>
                </a:rPr>
                <a:t>Muon</a:t>
              </a:r>
              <a:r>
                <a:rPr lang="en-US" sz="1600" kern="0" dirty="0">
                  <a:solidFill>
                    <a:sysClr val="window" lastClr="FFFFFF"/>
                  </a:solidFill>
                </a:rPr>
                <a:t> Collider would</a:t>
              </a:r>
              <a:br>
                <a:rPr lang="en-US" sz="1600" kern="0" dirty="0">
                  <a:solidFill>
                    <a:sysClr val="window" lastClr="FFFFFF"/>
                  </a:solidFill>
                </a:rPr>
              </a:br>
              <a:r>
                <a:rPr lang="en-US" sz="1600" kern="0" dirty="0">
                  <a:solidFill>
                    <a:sysClr val="window" lastClr="FFFFFF"/>
                  </a:solidFill>
                </a:rPr>
                <a:t>fit on the </a:t>
              </a:r>
              <a:r>
                <a:rPr lang="en-US" sz="1600" kern="0" dirty="0" err="1">
                  <a:solidFill>
                    <a:sysClr val="window" lastClr="FFFFFF"/>
                  </a:solidFill>
                </a:rPr>
                <a:t>Fermilab</a:t>
              </a:r>
              <a:r>
                <a:rPr lang="en-US" sz="1600" kern="0" dirty="0">
                  <a:solidFill>
                    <a:sysClr val="window" lastClr="FFFFFF"/>
                  </a:solidFill>
                </a:rPr>
                <a:t> Site</a:t>
              </a: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28599" y="4724400"/>
            <a:ext cx="85883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dirty="0" smtClean="0"/>
              <a:t>We are constructing a fully integrated ILC RF unit consisting of 3 </a:t>
            </a:r>
            <a:r>
              <a:rPr lang="en-US" dirty="0" err="1" smtClean="0"/>
              <a:t>cryomodules</a:t>
            </a:r>
            <a:r>
              <a:rPr lang="en-US" dirty="0" smtClean="0"/>
              <a:t> powered by a single RF source with the goal of demonstrating required beam performance (S2 Goals)</a:t>
            </a:r>
          </a:p>
          <a:p>
            <a:pPr lvl="1"/>
            <a:r>
              <a:rPr lang="en-US" dirty="0" smtClean="0"/>
              <a:t>We are testing the first CM now and anticipate testing of the full unit in FY13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Technology Development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610600" cy="6096000"/>
          </a:xfrm>
        </p:spPr>
        <p:txBody>
          <a:bodyPr/>
          <a:lstStyle/>
          <a:p>
            <a:r>
              <a:rPr lang="en-US" b="1" dirty="0" smtClean="0"/>
              <a:t>Mission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Develop </a:t>
            </a:r>
            <a:r>
              <a:rPr lang="en-US" dirty="0"/>
              <a:t>and </a:t>
            </a:r>
            <a:r>
              <a:rPr lang="en-US" dirty="0" smtClean="0"/>
              <a:t>nurture </a:t>
            </a:r>
            <a:r>
              <a:rPr lang="en-US" dirty="0"/>
              <a:t>those technologies that will enable the accelerator facilities of the </a:t>
            </a:r>
            <a:r>
              <a:rPr lang="en-US" dirty="0" smtClean="0"/>
              <a:t>future </a:t>
            </a:r>
          </a:p>
          <a:p>
            <a:r>
              <a:rPr lang="en-US" b="1" dirty="0" smtClean="0"/>
              <a:t>Five-year </a:t>
            </a:r>
            <a:r>
              <a:rPr lang="en-US" b="1" dirty="0" smtClean="0"/>
              <a:t>Goals and Activities:</a:t>
            </a:r>
            <a:endParaRPr lang="en-US" b="1" dirty="0" smtClean="0"/>
          </a:p>
          <a:p>
            <a:pPr lvl="1"/>
            <a:r>
              <a:rPr lang="en-US" b="1" dirty="0" smtClean="0"/>
              <a:t>Complete technology development</a:t>
            </a:r>
            <a:r>
              <a:rPr lang="en-US" dirty="0" smtClean="0"/>
              <a:t> to support 2016 </a:t>
            </a:r>
            <a:r>
              <a:rPr lang="en-US" i="1" dirty="0" smtClean="0"/>
              <a:t>Project X </a:t>
            </a:r>
            <a:r>
              <a:rPr lang="en-US" dirty="0" smtClean="0"/>
              <a:t>construction start</a:t>
            </a:r>
          </a:p>
          <a:p>
            <a:pPr lvl="2">
              <a:buSzPct val="100000"/>
              <a:buFont typeface="Arial" pitchFamily="34" charset="0"/>
              <a:buChar char="→"/>
            </a:pPr>
            <a:r>
              <a:rPr lang="en-US" dirty="0" smtClean="0"/>
              <a:t> Focused effort on SRF structure development for proton acceleration </a:t>
            </a:r>
          </a:p>
          <a:p>
            <a:pPr lvl="2">
              <a:buSzPct val="100000"/>
              <a:buFont typeface="Arial" pitchFamily="34" charset="0"/>
              <a:buChar char="→"/>
            </a:pPr>
            <a:r>
              <a:rPr lang="en-US" dirty="0" smtClean="0"/>
              <a:t> High Power Proton Accelerator front-end development</a:t>
            </a:r>
          </a:p>
          <a:p>
            <a:pPr lvl="1"/>
            <a:r>
              <a:rPr lang="en-US" b="1" dirty="0" smtClean="0"/>
              <a:t>Extend understanding </a:t>
            </a:r>
            <a:r>
              <a:rPr lang="en-US" dirty="0" smtClean="0"/>
              <a:t>of SC materials and performance limits</a:t>
            </a:r>
          </a:p>
          <a:p>
            <a:pPr lvl="2">
              <a:buSzPct val="100000"/>
              <a:buFont typeface="Arial" pitchFamily="34" charset="0"/>
              <a:buChar char="→"/>
            </a:pPr>
            <a:r>
              <a:rPr lang="en-US" dirty="0" smtClean="0"/>
              <a:t> SC materials R&amp;D program: understand </a:t>
            </a:r>
            <a:r>
              <a:rPr lang="en-US" dirty="0"/>
              <a:t>the limits of </a:t>
            </a:r>
            <a:r>
              <a:rPr lang="en-US" i="1" dirty="0"/>
              <a:t>Q</a:t>
            </a:r>
            <a:r>
              <a:rPr lang="en-US" dirty="0"/>
              <a:t> and gradient of SCRF </a:t>
            </a:r>
            <a:r>
              <a:rPr lang="en-US" dirty="0" smtClean="0"/>
              <a:t>cavities; develop and integrate future generation superconductor into accelerator magnet construction</a:t>
            </a:r>
          </a:p>
          <a:p>
            <a:pPr lvl="1"/>
            <a:r>
              <a:rPr lang="en-US" b="1" dirty="0" smtClean="0"/>
              <a:t>Lead in technology development </a:t>
            </a:r>
            <a:r>
              <a:rPr lang="en-US" dirty="0" smtClean="0"/>
              <a:t>for LHC luminosity and energy upgrades, and future colliders</a:t>
            </a:r>
          </a:p>
          <a:p>
            <a:pPr lvl="2">
              <a:buSzPct val="100000"/>
              <a:buFont typeface="Arial" pitchFamily="34" charset="0"/>
              <a:buChar char="→"/>
            </a:pPr>
            <a:r>
              <a:rPr lang="en-US" dirty="0" smtClean="0"/>
              <a:t> High-Field Magnet Program: 11T dipole development, LARP magnet development, HTS for </a:t>
            </a:r>
            <a:r>
              <a:rPr lang="en-US" dirty="0" err="1" smtClean="0"/>
              <a:t>accel</a:t>
            </a:r>
            <a:r>
              <a:rPr lang="en-US" dirty="0" smtClean="0"/>
              <a:t>. magnets, MC/NF</a:t>
            </a:r>
          </a:p>
          <a:p>
            <a:pPr lvl="1"/>
            <a:r>
              <a:rPr lang="en-US" b="1" dirty="0" smtClean="0"/>
              <a:t>Engage industry </a:t>
            </a:r>
            <a:r>
              <a:rPr lang="en-US" dirty="0" smtClean="0"/>
              <a:t>in </a:t>
            </a:r>
            <a:r>
              <a:rPr lang="en-US" i="1" dirty="0" smtClean="0"/>
              <a:t>Illinois Accelerator Research Center </a:t>
            </a:r>
            <a:r>
              <a:rPr lang="en-US" dirty="0" smtClean="0"/>
              <a:t>Program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Fermilab Institutional Review, June 6-9, 2011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6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Superconducting RF Program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181600"/>
          </a:xfrm>
        </p:spPr>
        <p:txBody>
          <a:bodyPr/>
          <a:lstStyle/>
          <a:p>
            <a:r>
              <a:rPr lang="en-US" sz="2000" dirty="0" smtClean="0"/>
              <a:t>The Laboratory’s strategy hinges on SRF Technology </a:t>
            </a:r>
          </a:p>
          <a:p>
            <a:r>
              <a:rPr lang="en-US" sz="2000" dirty="0" smtClean="0"/>
              <a:t>SRF R&amp;D program is carried out in an integrated approach that supports the strategic goals of U.S. HEP: </a:t>
            </a:r>
            <a:r>
              <a:rPr lang="en-US" sz="2000" i="1" dirty="0" smtClean="0"/>
              <a:t>Project X</a:t>
            </a:r>
            <a:r>
              <a:rPr lang="en-US" sz="2000" dirty="0" smtClean="0"/>
              <a:t> and the ILC</a:t>
            </a:r>
          </a:p>
          <a:p>
            <a:r>
              <a:rPr lang="en-US" sz="2000" dirty="0" smtClean="0"/>
              <a:t>Focus of and goals of efforts</a:t>
            </a:r>
          </a:p>
          <a:p>
            <a:pPr lvl="1"/>
            <a:r>
              <a:rPr lang="en-US" sz="1800" dirty="0" smtClean="0"/>
              <a:t>Building technological base for Project-X through development of complete set of SC RF structures for acceleration from 0.07 &lt; </a:t>
            </a:r>
            <a:r>
              <a:rPr lang="en-US" sz="1800" dirty="0" smtClean="0">
                <a:sym typeface="Symbol"/>
              </a:rPr>
              <a:t> = 1</a:t>
            </a:r>
            <a:r>
              <a:rPr lang="en-US" sz="1800" dirty="0" smtClean="0"/>
              <a:t> : 325 MHz, 650 MHz, 1300 </a:t>
            </a:r>
            <a:r>
              <a:rPr lang="en-US" sz="1800" dirty="0" err="1" smtClean="0"/>
              <a:t>MHz.</a:t>
            </a:r>
            <a:endParaRPr lang="en-US" sz="1800" dirty="0" smtClean="0"/>
          </a:p>
          <a:p>
            <a:pPr lvl="1"/>
            <a:r>
              <a:rPr lang="en-US" sz="1800" dirty="0" smtClean="0"/>
              <a:t>Advancing state-of-the-art in SCRF performance at 325, 650 and 1300 MHz</a:t>
            </a:r>
          </a:p>
          <a:p>
            <a:pPr lvl="1"/>
            <a:r>
              <a:rPr lang="en-US" sz="1800" dirty="0" smtClean="0"/>
              <a:t>Understanding limits to Quality Factor and Gradient through basic SC materials R&amp;D</a:t>
            </a:r>
          </a:p>
          <a:p>
            <a:pPr lvl="1"/>
            <a:r>
              <a:rPr lang="en-US" sz="1800" dirty="0" smtClean="0"/>
              <a:t>Proving capability in the SCRF Test Facility at NML</a:t>
            </a:r>
          </a:p>
          <a:p>
            <a:pPr lvl="1"/>
            <a:r>
              <a:rPr lang="en-US" sz="1800" dirty="0" smtClean="0"/>
              <a:t>Developing necessary SRF infrastructure to support activities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Fermilab Institutional Review, June 6-9, 2011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6667" t="2259" r="57500" b="44289"/>
          <a:stretch>
            <a:fillRect/>
          </a:stretch>
        </p:blipFill>
        <p:spPr bwMode="auto">
          <a:xfrm>
            <a:off x="762000" y="4648200"/>
            <a:ext cx="2198389" cy="178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" y="4596825"/>
            <a:ext cx="83820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ym typeface="Symbol"/>
              </a:rPr>
              <a:t></a:t>
            </a:r>
            <a:r>
              <a:rPr lang="en-US" sz="1600" dirty="0" smtClean="0"/>
              <a:t>=0.22 SSR1</a:t>
            </a:r>
            <a:endParaRPr lang="en-US" sz="16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4648200"/>
            <a:ext cx="2667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ginsburg\Documents\Talks\20110518_MP9-cavities.JPG"/>
          <p:cNvPicPr>
            <a:picLocks noChangeAspect="1" noChangeArrowheads="1"/>
          </p:cNvPicPr>
          <p:nvPr/>
        </p:nvPicPr>
        <p:blipFill>
          <a:blip r:embed="rId4"/>
          <a:srcRect l="9534" t="14125" r="-84"/>
          <a:stretch>
            <a:fillRect/>
          </a:stretch>
        </p:blipFill>
        <p:spPr bwMode="auto">
          <a:xfrm>
            <a:off x="6076157" y="4617084"/>
            <a:ext cx="2765120" cy="185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29211" y="4292025"/>
            <a:ext cx="153858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ym typeface="Symbol"/>
              </a:rPr>
              <a:t>Dressed 1300 MHz cavities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0" y="4648200"/>
            <a:ext cx="1400175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ym typeface="Symbol"/>
              </a:rPr>
              <a:t>Spoke Cavity Test Cryostat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07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Outline	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Mission of the Accelerator Sector</a:t>
            </a:r>
          </a:p>
          <a:p>
            <a:r>
              <a:rPr lang="en-US" dirty="0" smtClean="0"/>
              <a:t>Strategic Plan</a:t>
            </a:r>
          </a:p>
          <a:p>
            <a:r>
              <a:rPr lang="en-US" dirty="0" smtClean="0"/>
              <a:t>Organization</a:t>
            </a:r>
          </a:p>
          <a:p>
            <a:r>
              <a:rPr lang="en-US" dirty="0" smtClean="0"/>
              <a:t>Overview of Activities, Goals and Plans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Fermilab Institutional Review, June 6-9, 2011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4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High-Field Magnets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5181600"/>
          </a:xfrm>
        </p:spPr>
        <p:txBody>
          <a:bodyPr/>
          <a:lstStyle/>
          <a:p>
            <a:pPr marL="342900" lvl="1" indent="-342900">
              <a:buClr>
                <a:srgbClr val="CCFFFF"/>
              </a:buClr>
              <a:buSzPct val="80000"/>
              <a:buFontTx/>
              <a:buChar char="•"/>
            </a:pPr>
            <a:r>
              <a:rPr lang="en-US" dirty="0" smtClean="0"/>
              <a:t>Goal: </a:t>
            </a:r>
            <a:r>
              <a:rPr lang="en-US" dirty="0"/>
              <a:t>Develop advanced SC magnets and baseline technologies, while improving engineering aspects of SC strands/cables for present and future particle </a:t>
            </a:r>
            <a:r>
              <a:rPr lang="en-US" dirty="0" smtClean="0"/>
              <a:t>accelerators</a:t>
            </a:r>
          </a:p>
          <a:p>
            <a:pPr marL="342900" lvl="1" indent="-342900">
              <a:buClr>
                <a:srgbClr val="CCFFFF"/>
              </a:buClr>
              <a:buSzPct val="80000"/>
              <a:buFontTx/>
              <a:buChar char="•"/>
            </a:pPr>
            <a:r>
              <a:rPr lang="en-US" dirty="0" smtClean="0"/>
              <a:t>Focus of Efforts:</a:t>
            </a:r>
          </a:p>
          <a:p>
            <a:pPr marL="742950" lvl="2" indent="-342900">
              <a:buClr>
                <a:srgbClr val="CCFFFF"/>
              </a:buClr>
              <a:buSzPct val="80000"/>
              <a:buFontTx/>
              <a:buChar char="•"/>
            </a:pPr>
            <a:r>
              <a:rPr lang="en-US" sz="1800" dirty="0" smtClean="0"/>
              <a:t>11T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 twin-aperture dipole magnet development for LHC upgrade</a:t>
            </a:r>
          </a:p>
          <a:p>
            <a:pPr marL="1200150" lvl="3" indent="-342900">
              <a:buClr>
                <a:srgbClr val="CCFFFF"/>
              </a:buClr>
              <a:buSzPct val="80000"/>
              <a:buFontTx/>
              <a:buChar char="•"/>
            </a:pPr>
            <a:r>
              <a:rPr lang="en-US" sz="1600" dirty="0" smtClean="0"/>
              <a:t>Higher field 11T-11m length replaces 8.3T-15m length to allow space for additional collimation systems needed for higher luminosity</a:t>
            </a:r>
          </a:p>
          <a:p>
            <a:pPr marL="1200150" lvl="3" indent="-342900">
              <a:buClr>
                <a:srgbClr val="CCFFFF"/>
              </a:buClr>
              <a:buSzPct val="80000"/>
              <a:buFontTx/>
              <a:buChar char="•"/>
            </a:pPr>
            <a:r>
              <a:rPr lang="en-US" sz="1600" dirty="0" smtClean="0"/>
              <a:t>Would be first application of Nb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Sn technology in a working accelerator</a:t>
            </a:r>
          </a:p>
          <a:p>
            <a:pPr marL="742950" lvl="2" indent="-342900">
              <a:buClr>
                <a:srgbClr val="CCFFFF"/>
              </a:buClr>
              <a:buSzPct val="80000"/>
              <a:buFontTx/>
              <a:buChar char="•"/>
            </a:pPr>
            <a:r>
              <a:rPr lang="en-US" sz="1800" dirty="0"/>
              <a:t>Nb</a:t>
            </a:r>
            <a:r>
              <a:rPr lang="en-US" sz="1800" baseline="-25000" dirty="0"/>
              <a:t>3</a:t>
            </a:r>
            <a:r>
              <a:rPr lang="en-US" sz="1800" dirty="0"/>
              <a:t>Sn </a:t>
            </a:r>
            <a:r>
              <a:rPr lang="en-US" sz="1800" dirty="0" smtClean="0"/>
              <a:t>coil fabrication technology: conductor, insulation, structural materials; LARP success: 220T/m (85% of short sample limit) in LQ</a:t>
            </a:r>
          </a:p>
          <a:p>
            <a:pPr marL="742950" lvl="2" indent="-342900">
              <a:buClr>
                <a:srgbClr val="CCFFFF"/>
              </a:buClr>
              <a:buSzPct val="80000"/>
              <a:buFontTx/>
              <a:buChar char="•"/>
            </a:pPr>
            <a:r>
              <a:rPr lang="en-US" sz="1800" dirty="0" smtClean="0"/>
              <a:t>Conceptual design studies for MC/NF magnets; </a:t>
            </a:r>
          </a:p>
          <a:p>
            <a:pPr marL="1200150" lvl="3" indent="-342900">
              <a:buClr>
                <a:srgbClr val="CCFFFF"/>
              </a:buClr>
              <a:buSzPct val="80000"/>
              <a:buFontTx/>
              <a:buChar char="•"/>
            </a:pPr>
            <a:r>
              <a:rPr lang="en-US" sz="1800" dirty="0" smtClean="0"/>
              <a:t>fabrication and test of two short large-aperture helical solenoid models</a:t>
            </a:r>
          </a:p>
          <a:p>
            <a:pPr marL="1200150" lvl="3" indent="-342900">
              <a:buClr>
                <a:srgbClr val="CCFFFF"/>
              </a:buClr>
              <a:buSzPct val="80000"/>
              <a:buFontTx/>
              <a:buChar char="•"/>
            </a:pPr>
            <a:r>
              <a:rPr lang="en-US" sz="1800" dirty="0" smtClean="0"/>
              <a:t>First test of HTS (YBCO tape) coil in hybrid configuration; 18.3T achieved </a:t>
            </a:r>
          </a:p>
          <a:p>
            <a:pPr marL="342900" lvl="1" indent="-342900">
              <a:buClr>
                <a:srgbClr val="CCFFFF"/>
              </a:buClr>
              <a:buSzPct val="80000"/>
              <a:buFontTx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876800"/>
            <a:ext cx="243014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SC03029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724400"/>
            <a:ext cx="2677640" cy="196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Q:\HFM\LHCD-11T\CERN visit Cu coil winding\DSC_3045do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11134" r="3645" b="4713"/>
          <a:stretch>
            <a:fillRect/>
          </a:stretch>
        </p:blipFill>
        <p:spPr bwMode="auto">
          <a:xfrm>
            <a:off x="228600" y="4724400"/>
            <a:ext cx="3079163" cy="197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3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Accelerator Science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r>
              <a:rPr lang="en-US" b="1" dirty="0" smtClean="0"/>
              <a:t>Mission</a:t>
            </a:r>
            <a:r>
              <a:rPr lang="en-US" dirty="0" smtClean="0"/>
              <a:t>:</a:t>
            </a:r>
            <a:r>
              <a:rPr lang="en-US" dirty="0"/>
              <a:t> Advancing basic understanding of beams and accelerators </a:t>
            </a:r>
            <a:endParaRPr lang="en-US" dirty="0" smtClean="0"/>
          </a:p>
          <a:p>
            <a:r>
              <a:rPr lang="en-US" b="1" dirty="0" smtClean="0"/>
              <a:t>Five-year goals and Activities</a:t>
            </a:r>
          </a:p>
          <a:p>
            <a:pPr lvl="1"/>
            <a:r>
              <a:rPr lang="en-US" sz="1800" b="1" dirty="0" smtClean="0"/>
              <a:t>Develop NML </a:t>
            </a:r>
            <a:r>
              <a:rPr lang="en-US" sz="1800" dirty="0" smtClean="0"/>
              <a:t>into a flexible, powerful, proposal-driven user facility for Advanced Accelerator R&amp;D</a:t>
            </a:r>
          </a:p>
          <a:p>
            <a:pPr lvl="2">
              <a:buSzPct val="120000"/>
              <a:buFont typeface="Arial" pitchFamily="34" charset="0"/>
              <a:buChar char="→"/>
            </a:pPr>
            <a:r>
              <a:rPr lang="en-US" sz="1600" dirty="0" smtClean="0"/>
              <a:t> Advanced Accelerator R&amp;D: We are planning an AARD program at NML with ANL colleagues</a:t>
            </a:r>
          </a:p>
          <a:p>
            <a:pPr lvl="1"/>
            <a:r>
              <a:rPr lang="en-US" sz="1800" b="1" dirty="0" smtClean="0"/>
              <a:t>Improve performance </a:t>
            </a:r>
            <a:r>
              <a:rPr lang="en-US" sz="1800" dirty="0" smtClean="0"/>
              <a:t>of operating accelerators through improved beam-dynamics understanding at both FNAL and LHC</a:t>
            </a:r>
          </a:p>
          <a:p>
            <a:pPr lvl="2">
              <a:buSzPct val="120000"/>
              <a:buFont typeface="Arial" pitchFamily="34" charset="0"/>
              <a:buChar char="→"/>
            </a:pPr>
            <a:r>
              <a:rPr lang="en-US" sz="1600" dirty="0" smtClean="0"/>
              <a:t> Operations and beam studies support for </a:t>
            </a:r>
            <a:r>
              <a:rPr lang="en-US" sz="1600" dirty="0" err="1" smtClean="0"/>
              <a:t>Tevatron</a:t>
            </a:r>
            <a:r>
              <a:rPr lang="en-US" sz="1600" dirty="0" smtClean="0"/>
              <a:t>, LHC, MI, Proton Source</a:t>
            </a:r>
          </a:p>
          <a:p>
            <a:pPr lvl="1"/>
            <a:r>
              <a:rPr lang="en-US" sz="1800" b="1" dirty="0" smtClean="0"/>
              <a:t>Extend basic understanding </a:t>
            </a:r>
            <a:r>
              <a:rPr lang="en-US" sz="1800" dirty="0" smtClean="0"/>
              <a:t>of beams and accelerators</a:t>
            </a:r>
          </a:p>
          <a:p>
            <a:pPr lvl="2">
              <a:buSzPct val="120000"/>
              <a:buFont typeface="Arial" pitchFamily="34" charset="0"/>
              <a:buChar char="→"/>
            </a:pPr>
            <a:r>
              <a:rPr lang="en-US" sz="1600" dirty="0" smtClean="0"/>
              <a:t> Accelerator and Beam physics: development of modeling and simulation tools, including MARS code; theory and experiment</a:t>
            </a:r>
          </a:p>
          <a:p>
            <a:pPr lvl="2">
              <a:buSzPct val="120000"/>
              <a:buFont typeface="Arial" pitchFamily="34" charset="0"/>
              <a:buChar char="→"/>
            </a:pPr>
            <a:r>
              <a:rPr lang="en-US" sz="1600" dirty="0" smtClean="0"/>
              <a:t> Leadership in </a:t>
            </a:r>
            <a:r>
              <a:rPr lang="en-US" sz="1600" dirty="0" err="1" smtClean="0"/>
              <a:t>SciDAC</a:t>
            </a:r>
            <a:r>
              <a:rPr lang="en-US" sz="1600" dirty="0" smtClean="0"/>
              <a:t> </a:t>
            </a:r>
            <a:r>
              <a:rPr lang="en-US" sz="1600" dirty="0" err="1" smtClean="0"/>
              <a:t>ComPASS</a:t>
            </a:r>
            <a:r>
              <a:rPr lang="en-US" sz="1600" dirty="0"/>
              <a:t> </a:t>
            </a:r>
            <a:r>
              <a:rPr lang="en-US" sz="1600" dirty="0" smtClean="0"/>
              <a:t>(Community </a:t>
            </a:r>
            <a:r>
              <a:rPr lang="en-US" sz="1600" dirty="0" err="1" smtClean="0"/>
              <a:t>Petascale</a:t>
            </a:r>
            <a:r>
              <a:rPr lang="en-US" sz="1600" dirty="0" smtClean="0"/>
              <a:t> Project for Accelerator Science and Simulation)</a:t>
            </a:r>
          </a:p>
          <a:p>
            <a:pPr lvl="1"/>
            <a:r>
              <a:rPr lang="en-US" sz="1800" dirty="0" smtClean="0"/>
              <a:t>Increase our </a:t>
            </a:r>
            <a:r>
              <a:rPr lang="en-US" sz="1800" b="1" dirty="0" smtClean="0"/>
              <a:t>focus on educating </a:t>
            </a:r>
            <a:r>
              <a:rPr lang="en-US" sz="1800" dirty="0" smtClean="0"/>
              <a:t>the next generation:</a:t>
            </a:r>
          </a:p>
          <a:p>
            <a:pPr lvl="2"/>
            <a:r>
              <a:rPr lang="en-US" sz="1600" dirty="0" smtClean="0"/>
              <a:t>Educational Program engaging 7 Ph.D. students, 15 undergraduates each year</a:t>
            </a:r>
          </a:p>
          <a:p>
            <a:pPr lvl="2"/>
            <a:r>
              <a:rPr lang="en-US" sz="1600" dirty="0" smtClean="0"/>
              <a:t>Anticipate expanded activities associated with IARC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</a:rPr>
              <a:t>Fermilab Institutional Review, June 6-9, 2011</a:t>
            </a:r>
          </a:p>
        </p:txBody>
      </p:sp>
    </p:spTree>
    <p:extLst>
      <p:ext uri="{BB962C8B-B14F-4D97-AF65-F5344CB8AC3E}">
        <p14:creationId xmlns:p14="http://schemas.microsoft.com/office/powerpoint/2010/main" val="423843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534400" cy="762000"/>
          </a:xfrm>
        </p:spPr>
        <p:txBody>
          <a:bodyPr/>
          <a:lstStyle/>
          <a:p>
            <a:r>
              <a:rPr lang="en-US" sz="3200" b="1" dirty="0" smtClean="0"/>
              <a:t>Advanced Accelerator R&amp;D at the SCRF Test Facility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5181600" cy="1600200"/>
          </a:xfrm>
        </p:spPr>
        <p:txBody>
          <a:bodyPr/>
          <a:lstStyle/>
          <a:p>
            <a:r>
              <a:rPr lang="en-US" sz="2000" dirty="0" smtClean="0"/>
              <a:t>We are constructing a test accelerator using ILC technology to serve two purposes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4141362"/>
            <a:ext cx="3429000" cy="25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6200" y="1828800"/>
            <a:ext cx="533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to demonstrate technology readiness </a:t>
            </a:r>
            <a:r>
              <a:rPr lang="en-US" sz="2000" kern="0" dirty="0" smtClean="0">
                <a:latin typeface="+mn-lt"/>
              </a:rPr>
              <a:t>of a complete ILC RF Unit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lang="en-US" sz="2000" kern="0" dirty="0">
                <a:latin typeface="+mn-lt"/>
              </a:rPr>
              <a:t>p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rovide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a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powerful and unique facility for advanced accelerator R&amp;D</a:t>
            </a:r>
          </a:p>
          <a:p>
            <a:pPr marL="342900" indent="-342900" algn="l" eaLnBrk="0" hangingPunct="0"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We have set up a joint FNAL-ANL working group on scientific opportunities for AARD at the Test Facility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indent="-342900" algn="l" eaLnBrk="0" hangingPunct="0"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We have identified three flagship experiments: </a:t>
            </a:r>
            <a:endParaRPr lang="en-US" sz="2000" kern="0" dirty="0">
              <a:latin typeface="+mn-lt"/>
            </a:endParaRPr>
          </a:p>
          <a:p>
            <a:pPr marL="800100" lvl="1" indent="-342900" algn="l" eaLnBrk="0" hangingPunct="0"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longitudinal bunch-shape manipulation using double-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emittance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exchange,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endParaRPr lang="en-US" sz="2000" kern="0" dirty="0">
              <a:latin typeface="+mn-lt"/>
            </a:endParaRPr>
          </a:p>
          <a:p>
            <a:pPr marL="800100" lvl="1" indent="-342900" algn="l" eaLnBrk="0" hangingPunct="0"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integrable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optics test accelerator, </a:t>
            </a:r>
          </a:p>
          <a:p>
            <a:pPr marL="800100" lvl="1" indent="-342900" algn="l" eaLnBrk="0" hangingPunct="0"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crystal-based compact high-brightness x-ray source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10199" y="685800"/>
            <a:ext cx="3625873" cy="3233629"/>
            <a:chOff x="5410199" y="1109697"/>
            <a:chExt cx="3625873" cy="3233629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 rot="5400000">
              <a:off x="6362700" y="2548235"/>
              <a:ext cx="1447800" cy="4572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0" name="Picture 4" descr="brightness_com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10199" y="1109697"/>
              <a:ext cx="3558793" cy="3233629"/>
            </a:xfrm>
            <a:prstGeom prst="rect">
              <a:avLst/>
            </a:prstGeom>
            <a:noFill/>
          </p:spPr>
        </p:pic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6019800" y="1947939"/>
              <a:ext cx="434257" cy="33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A0</a:t>
              </a: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6019800" y="2248816"/>
              <a:ext cx="635499" cy="33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AWA</a:t>
              </a: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6553200" y="1907081"/>
              <a:ext cx="555473" cy="33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ATF</a:t>
              </a: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6705600" y="1262139"/>
              <a:ext cx="617846" cy="33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NML</a:t>
              </a: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7772136" y="1599641"/>
              <a:ext cx="903820" cy="33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FACET</a:t>
              </a:r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6042743" y="3319539"/>
              <a:ext cx="434257" cy="33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A0</a:t>
              </a: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6083357" y="3548139"/>
              <a:ext cx="635499" cy="33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AWA</a:t>
              </a:r>
            </a:p>
          </p:txBody>
        </p: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6549389" y="3276600"/>
              <a:ext cx="555473" cy="33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ATF</a:t>
              </a:r>
            </a:p>
          </p:txBody>
        </p:sp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7372007" y="2366403"/>
              <a:ext cx="617846" cy="33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NML</a:t>
              </a: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7772136" y="2660369"/>
              <a:ext cx="903820" cy="33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FACET</a:t>
              </a:r>
            </a:p>
          </p:txBody>
        </p:sp>
        <p:sp>
          <p:nvSpPr>
            <p:cNvPr id="31" name="Rectangle 16"/>
            <p:cNvSpPr>
              <a:spLocks noChangeArrowheads="1"/>
            </p:cNvSpPr>
            <p:nvPr/>
          </p:nvSpPr>
          <p:spPr bwMode="auto">
            <a:xfrm rot="20827365">
              <a:off x="6092765" y="1667298"/>
              <a:ext cx="1299242" cy="117587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 rot="20827365">
              <a:off x="6092765" y="2505498"/>
              <a:ext cx="1299242" cy="11758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7074264" y="3189508"/>
              <a:ext cx="1961808" cy="63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+mn-lt"/>
                </a:rPr>
                <a:t>Peak brightness</a:t>
              </a:r>
              <a:endParaRPr lang="en-US" sz="1600" dirty="0">
                <a:latin typeface="+mn-lt"/>
              </a:endParaRPr>
            </a:p>
            <a:p>
              <a:r>
                <a:rPr lang="en-US" sz="1600" dirty="0">
                  <a:solidFill>
                    <a:srgbClr val="FF0000"/>
                  </a:solidFill>
                  <a:latin typeface="+mn-lt"/>
                </a:rPr>
                <a:t>Average brightness</a:t>
              </a:r>
            </a:p>
          </p:txBody>
        </p:sp>
      </p:grpSp>
      <p:sp>
        <p:nvSpPr>
          <p:cNvPr id="34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</a:rPr>
              <a:t>Fermilab Institutional Review, June 6-9, 2011</a:t>
            </a:r>
          </a:p>
        </p:txBody>
      </p:sp>
    </p:spTree>
    <p:extLst>
      <p:ext uri="{BB962C8B-B14F-4D97-AF65-F5344CB8AC3E}">
        <p14:creationId xmlns:p14="http://schemas.microsoft.com/office/powerpoint/2010/main" val="34665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Summary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305800" cy="5181600"/>
          </a:xfrm>
        </p:spPr>
        <p:txBody>
          <a:bodyPr/>
          <a:lstStyle/>
          <a:p>
            <a:r>
              <a:rPr lang="en-US" sz="2800" dirty="0"/>
              <a:t>The Strategic Plan </a:t>
            </a:r>
            <a:endParaRPr lang="en-US" sz="2800" dirty="0" smtClean="0"/>
          </a:p>
          <a:p>
            <a:pPr lvl="1"/>
            <a:r>
              <a:rPr lang="en-US" sz="2400" dirty="0"/>
              <a:t>B</a:t>
            </a:r>
            <a:r>
              <a:rPr lang="en-US" sz="2400" dirty="0" smtClean="0"/>
              <a:t>uilds on our existing strengths in the Intensity </a:t>
            </a:r>
            <a:r>
              <a:rPr lang="en-US" sz="2400" dirty="0"/>
              <a:t>F</a:t>
            </a:r>
            <a:r>
              <a:rPr lang="en-US" sz="2400" dirty="0" smtClean="0"/>
              <a:t>rontier, and seeks to cement this position by</a:t>
            </a:r>
          </a:p>
          <a:p>
            <a:pPr lvl="2"/>
            <a:r>
              <a:rPr lang="en-US" sz="2400" dirty="0"/>
              <a:t>g</a:t>
            </a:r>
            <a:r>
              <a:rPr lang="en-US" sz="2400" dirty="0" smtClean="0"/>
              <a:t>etting the most from our Accelerator Complex in the near-term and</a:t>
            </a:r>
          </a:p>
          <a:p>
            <a:pPr lvl="2"/>
            <a:r>
              <a:rPr lang="en-US" sz="2400" b="1" dirty="0"/>
              <a:t>b</a:t>
            </a:r>
            <a:r>
              <a:rPr lang="en-US" sz="2400" b="1" dirty="0" smtClean="0"/>
              <a:t>uilding a world-leading program powered by a world-class facility in the mid-term: </a:t>
            </a:r>
            <a:r>
              <a:rPr lang="en-US" sz="2400" b="1" i="1" dirty="0" smtClean="0"/>
              <a:t>Project X</a:t>
            </a:r>
          </a:p>
          <a:p>
            <a:pPr lvl="1"/>
            <a:r>
              <a:rPr lang="en-US" sz="2400" dirty="0" smtClean="0">
                <a:solidFill>
                  <a:srgbClr val="F8F8F8"/>
                </a:solidFill>
              </a:rPr>
              <a:t>Relies on </a:t>
            </a:r>
            <a:r>
              <a:rPr lang="en-US" sz="2400" dirty="0">
                <a:solidFill>
                  <a:srgbClr val="F8F8F8"/>
                </a:solidFill>
              </a:rPr>
              <a:t>a strong </a:t>
            </a:r>
            <a:r>
              <a:rPr lang="en-US" sz="2400" dirty="0" smtClean="0">
                <a:solidFill>
                  <a:srgbClr val="F8F8F8"/>
                </a:solidFill>
              </a:rPr>
              <a:t>foundation </a:t>
            </a:r>
            <a:r>
              <a:rPr lang="en-US" sz="2400" dirty="0">
                <a:solidFill>
                  <a:srgbClr val="F8F8F8"/>
                </a:solidFill>
              </a:rPr>
              <a:t>of technology development and fundamental accelerator </a:t>
            </a:r>
            <a:r>
              <a:rPr lang="en-US" sz="2400" dirty="0" smtClean="0">
                <a:solidFill>
                  <a:srgbClr val="F8F8F8"/>
                </a:solidFill>
              </a:rPr>
              <a:t>science to realize the ambitions of the field for Project X and beyond.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Stuart Henderson, Fermilab – User’s Meeting June 1-2,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2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Mission of the Accelerator Sector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90800" y="1371600"/>
            <a:ext cx="6477000" cy="1295400"/>
          </a:xfrm>
        </p:spPr>
        <p:txBody>
          <a:bodyPr/>
          <a:lstStyle/>
          <a:p>
            <a:pPr lvl="1"/>
            <a:r>
              <a:rPr lang="en-US" dirty="0" smtClean="0"/>
              <a:t>Operating the accelerator complex at the highest levels of performance, efficiency and safety [</a:t>
            </a:r>
            <a:r>
              <a:rPr lang="en-US" b="1" dirty="0" smtClean="0"/>
              <a:t>Operations</a:t>
            </a:r>
            <a:r>
              <a:rPr lang="en-US" dirty="0" smtClean="0"/>
              <a:t>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3281290"/>
              </p:ext>
            </p:extLst>
          </p:nvPr>
        </p:nvGraphicFramePr>
        <p:xfrm>
          <a:off x="-914400" y="1981200"/>
          <a:ext cx="60198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304800" y="533400"/>
            <a:ext cx="845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b="1" dirty="0" smtClean="0"/>
              <a:t>Enable the U.S. scientific community to tackle the most fundamental physics questions of our era by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2743200" y="58674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dirty="0" smtClean="0"/>
              <a:t>Advancing basic understanding of beams and accelerators [</a:t>
            </a:r>
            <a:r>
              <a:rPr lang="en-US" b="1" dirty="0" smtClean="0"/>
              <a:t>Accelerator Science</a:t>
            </a:r>
            <a:r>
              <a:rPr lang="en-US" dirty="0" smtClean="0"/>
              <a:t>]</a:t>
            </a:r>
          </a:p>
          <a:p>
            <a:endParaRPr lang="en-US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3657600" y="2362200"/>
            <a:ext cx="5562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dirty="0" smtClean="0"/>
              <a:t>Maximizing the capabilities of the accelerator complex through upgrades and improvements [</a:t>
            </a:r>
            <a:r>
              <a:rPr lang="en-US" b="1" dirty="0" smtClean="0"/>
              <a:t>Expanding  Capability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Designing and building the next generation accelerator facilities for particle physics [</a:t>
            </a:r>
            <a:r>
              <a:rPr lang="en-US" b="1" dirty="0" smtClean="0"/>
              <a:t>Future Facilities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Developing and nurturing those technologies that will enable the accelerator facilities of the future [</a:t>
            </a:r>
            <a:r>
              <a:rPr lang="en-US" b="1" dirty="0" smtClean="0"/>
              <a:t>Technology Development</a:t>
            </a:r>
            <a:r>
              <a:rPr lang="en-US" dirty="0" smtClean="0"/>
              <a:t>]</a:t>
            </a:r>
          </a:p>
          <a:p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667000" y="6324600"/>
            <a:ext cx="37147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</a:rPr>
              <a:t>Fermilab Institutional Review, June 6-9, 2011</a:t>
            </a:r>
          </a:p>
        </p:txBody>
      </p:sp>
    </p:spTree>
    <p:extLst>
      <p:ext uri="{BB962C8B-B14F-4D97-AF65-F5344CB8AC3E}">
        <p14:creationId xmlns:p14="http://schemas.microsoft.com/office/powerpoint/2010/main" val="223796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Fermilab Accelerator </a:t>
            </a:r>
            <a:r>
              <a:rPr lang="en-US" sz="3200" b="1" dirty="0"/>
              <a:t>S</a:t>
            </a:r>
            <a:r>
              <a:rPr lang="en-US" sz="3200" b="1" dirty="0" smtClean="0"/>
              <a:t>trategy 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67630863"/>
              </p:ext>
            </p:extLst>
          </p:nvPr>
        </p:nvGraphicFramePr>
        <p:xfrm>
          <a:off x="533400" y="228600"/>
          <a:ext cx="8305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511314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  <a:buClr>
                <a:srgbClr val="92D050"/>
              </a:buClr>
              <a:buSzPct val="110000"/>
              <a:defRPr/>
            </a:pPr>
            <a:r>
              <a:rPr lang="en-US" sz="2000" b="1" dirty="0" smtClean="0">
                <a:solidFill>
                  <a:srgbClr val="F8F8F8"/>
                </a:solidFill>
              </a:rPr>
              <a:t>To build upon our existing strengths to establish a world-leading program at </a:t>
            </a:r>
            <a:r>
              <a:rPr lang="en-US" sz="2000" b="1" dirty="0">
                <a:solidFill>
                  <a:srgbClr val="F8F8F8"/>
                </a:solidFill>
              </a:rPr>
              <a:t>the </a:t>
            </a:r>
            <a:r>
              <a:rPr lang="en-US" sz="2000" b="1" u="sng" dirty="0" smtClean="0">
                <a:solidFill>
                  <a:srgbClr val="F8F8F8"/>
                </a:solidFill>
              </a:rPr>
              <a:t>Intensity Frontier, </a:t>
            </a:r>
            <a:r>
              <a:rPr lang="en-US" sz="2000" b="1" dirty="0" smtClean="0">
                <a:solidFill>
                  <a:srgbClr val="F8F8F8"/>
                </a:solidFill>
              </a:rPr>
              <a:t>enabled by a world-class facility</a:t>
            </a:r>
            <a:endParaRPr lang="en-US" sz="2000" b="1" dirty="0">
              <a:solidFill>
                <a:srgbClr val="F8F8F8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33400" y="5242560"/>
            <a:ext cx="8305800" cy="777240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533401" y="5440680"/>
            <a:ext cx="79948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Technology Development and Fundamental Accelerator Science</a:t>
            </a:r>
            <a:endParaRPr lang="en-US" sz="20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 rot="2667915">
            <a:off x="6937224" y="3279089"/>
            <a:ext cx="638182" cy="295600"/>
          </a:xfrm>
          <a:custGeom>
            <a:avLst/>
            <a:gdLst>
              <a:gd name="connsiteX0" fmla="*/ 0 w 453398"/>
              <a:gd name="connsiteY0" fmla="*/ 106613 h 533063"/>
              <a:gd name="connsiteX1" fmla="*/ 226699 w 453398"/>
              <a:gd name="connsiteY1" fmla="*/ 106613 h 533063"/>
              <a:gd name="connsiteX2" fmla="*/ 226699 w 453398"/>
              <a:gd name="connsiteY2" fmla="*/ 0 h 533063"/>
              <a:gd name="connsiteX3" fmla="*/ 453398 w 453398"/>
              <a:gd name="connsiteY3" fmla="*/ 266532 h 533063"/>
              <a:gd name="connsiteX4" fmla="*/ 226699 w 453398"/>
              <a:gd name="connsiteY4" fmla="*/ 533063 h 533063"/>
              <a:gd name="connsiteX5" fmla="*/ 226699 w 453398"/>
              <a:gd name="connsiteY5" fmla="*/ 426450 h 533063"/>
              <a:gd name="connsiteX6" fmla="*/ 0 w 453398"/>
              <a:gd name="connsiteY6" fmla="*/ 426450 h 533063"/>
              <a:gd name="connsiteX7" fmla="*/ 0 w 453398"/>
              <a:gd name="connsiteY7" fmla="*/ 106613 h 5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398" h="533063">
                <a:moveTo>
                  <a:pt x="0" y="106613"/>
                </a:moveTo>
                <a:lnTo>
                  <a:pt x="226699" y="106613"/>
                </a:lnTo>
                <a:lnTo>
                  <a:pt x="226699" y="0"/>
                </a:lnTo>
                <a:lnTo>
                  <a:pt x="453398" y="266532"/>
                </a:lnTo>
                <a:lnTo>
                  <a:pt x="226699" y="533063"/>
                </a:lnTo>
                <a:lnTo>
                  <a:pt x="226699" y="426450"/>
                </a:lnTo>
                <a:lnTo>
                  <a:pt x="0" y="426450"/>
                </a:lnTo>
                <a:lnTo>
                  <a:pt x="0" y="106613"/>
                </a:lnTo>
                <a:close/>
              </a:path>
            </a:pathLst>
          </a:custGeom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06612" rIns="136019" bIns="106613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kern="1200"/>
          </a:p>
        </p:txBody>
      </p:sp>
      <p:grpSp>
        <p:nvGrpSpPr>
          <p:cNvPr id="3" name="Group 2"/>
          <p:cNvGrpSpPr/>
          <p:nvPr/>
        </p:nvGrpSpPr>
        <p:grpSpPr>
          <a:xfrm>
            <a:off x="536732" y="3826988"/>
            <a:ext cx="8299133" cy="1430812"/>
            <a:chOff x="536732" y="4284188"/>
            <a:chExt cx="8299133" cy="1430812"/>
          </a:xfrm>
        </p:grpSpPr>
        <p:grpSp>
          <p:nvGrpSpPr>
            <p:cNvPr id="6" name="Group 5"/>
            <p:cNvGrpSpPr/>
            <p:nvPr/>
          </p:nvGrpSpPr>
          <p:grpSpPr>
            <a:xfrm>
              <a:off x="536732" y="4284188"/>
              <a:ext cx="8299133" cy="1430812"/>
              <a:chOff x="536732" y="4473274"/>
              <a:chExt cx="8299133" cy="1430812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536732" y="4473274"/>
                <a:ext cx="1404321" cy="1422971"/>
              </a:xfrm>
              <a:custGeom>
                <a:avLst/>
                <a:gdLst>
                  <a:gd name="connsiteX0" fmla="*/ 0 w 1404321"/>
                  <a:gd name="connsiteY0" fmla="*/ 128967 h 1289670"/>
                  <a:gd name="connsiteX1" fmla="*/ 128967 w 1404321"/>
                  <a:gd name="connsiteY1" fmla="*/ 0 h 1289670"/>
                  <a:gd name="connsiteX2" fmla="*/ 1275354 w 1404321"/>
                  <a:gd name="connsiteY2" fmla="*/ 0 h 1289670"/>
                  <a:gd name="connsiteX3" fmla="*/ 1404321 w 1404321"/>
                  <a:gd name="connsiteY3" fmla="*/ 128967 h 1289670"/>
                  <a:gd name="connsiteX4" fmla="*/ 1404321 w 1404321"/>
                  <a:gd name="connsiteY4" fmla="*/ 1160703 h 1289670"/>
                  <a:gd name="connsiteX5" fmla="*/ 1275354 w 1404321"/>
                  <a:gd name="connsiteY5" fmla="*/ 1289670 h 1289670"/>
                  <a:gd name="connsiteX6" fmla="*/ 128967 w 1404321"/>
                  <a:gd name="connsiteY6" fmla="*/ 1289670 h 1289670"/>
                  <a:gd name="connsiteX7" fmla="*/ 0 w 1404321"/>
                  <a:gd name="connsiteY7" fmla="*/ 1160703 h 1289670"/>
                  <a:gd name="connsiteX8" fmla="*/ 0 w 1404321"/>
                  <a:gd name="connsiteY8" fmla="*/ 128967 h 128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321" h="1289670">
                    <a:moveTo>
                      <a:pt x="0" y="128967"/>
                    </a:moveTo>
                    <a:cubicBezTo>
                      <a:pt x="0" y="57740"/>
                      <a:pt x="57740" y="0"/>
                      <a:pt x="128967" y="0"/>
                    </a:cubicBezTo>
                    <a:lnTo>
                      <a:pt x="1275354" y="0"/>
                    </a:lnTo>
                    <a:cubicBezTo>
                      <a:pt x="1346581" y="0"/>
                      <a:pt x="1404321" y="57740"/>
                      <a:pt x="1404321" y="128967"/>
                    </a:cubicBezTo>
                    <a:lnTo>
                      <a:pt x="1404321" y="1160703"/>
                    </a:lnTo>
                    <a:cubicBezTo>
                      <a:pt x="1404321" y="1231930"/>
                      <a:pt x="1346581" y="1289670"/>
                      <a:pt x="1275354" y="1289670"/>
                    </a:cubicBezTo>
                    <a:lnTo>
                      <a:pt x="128967" y="1289670"/>
                    </a:lnTo>
                    <a:cubicBezTo>
                      <a:pt x="57740" y="1289670"/>
                      <a:pt x="0" y="1231930"/>
                      <a:pt x="0" y="1160703"/>
                    </a:cubicBezTo>
                    <a:lnTo>
                      <a:pt x="0" y="128967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0163" tIns="110163" rIns="110163" bIns="110163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kern="1200" dirty="0" smtClean="0"/>
                  <a:t>LHC </a:t>
                </a:r>
              </a:p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kern="1200" dirty="0" err="1" smtClean="0"/>
                  <a:t>Tevatron</a:t>
                </a:r>
                <a:endParaRPr lang="en-US" sz="1800" b="1" kern="1200" dirty="0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580891" y="4473274"/>
                <a:ext cx="4287993" cy="1430812"/>
              </a:xfrm>
              <a:custGeom>
                <a:avLst/>
                <a:gdLst>
                  <a:gd name="connsiteX0" fmla="*/ 0 w 4095820"/>
                  <a:gd name="connsiteY0" fmla="*/ 128967 h 1289670"/>
                  <a:gd name="connsiteX1" fmla="*/ 128967 w 4095820"/>
                  <a:gd name="connsiteY1" fmla="*/ 0 h 1289670"/>
                  <a:gd name="connsiteX2" fmla="*/ 3966853 w 4095820"/>
                  <a:gd name="connsiteY2" fmla="*/ 0 h 1289670"/>
                  <a:gd name="connsiteX3" fmla="*/ 4095820 w 4095820"/>
                  <a:gd name="connsiteY3" fmla="*/ 128967 h 1289670"/>
                  <a:gd name="connsiteX4" fmla="*/ 4095820 w 4095820"/>
                  <a:gd name="connsiteY4" fmla="*/ 1160703 h 1289670"/>
                  <a:gd name="connsiteX5" fmla="*/ 3966853 w 4095820"/>
                  <a:gd name="connsiteY5" fmla="*/ 1289670 h 1289670"/>
                  <a:gd name="connsiteX6" fmla="*/ 128967 w 4095820"/>
                  <a:gd name="connsiteY6" fmla="*/ 1289670 h 1289670"/>
                  <a:gd name="connsiteX7" fmla="*/ 0 w 4095820"/>
                  <a:gd name="connsiteY7" fmla="*/ 1160703 h 1289670"/>
                  <a:gd name="connsiteX8" fmla="*/ 0 w 4095820"/>
                  <a:gd name="connsiteY8" fmla="*/ 128967 h 128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5820" h="1289670">
                    <a:moveTo>
                      <a:pt x="0" y="128967"/>
                    </a:moveTo>
                    <a:cubicBezTo>
                      <a:pt x="0" y="57740"/>
                      <a:pt x="57740" y="0"/>
                      <a:pt x="128967" y="0"/>
                    </a:cubicBezTo>
                    <a:lnTo>
                      <a:pt x="3966853" y="0"/>
                    </a:lnTo>
                    <a:cubicBezTo>
                      <a:pt x="4038080" y="0"/>
                      <a:pt x="4095820" y="57740"/>
                      <a:pt x="4095820" y="128967"/>
                    </a:cubicBezTo>
                    <a:lnTo>
                      <a:pt x="4095820" y="1160703"/>
                    </a:lnTo>
                    <a:cubicBezTo>
                      <a:pt x="4095820" y="1231930"/>
                      <a:pt x="4038080" y="1289670"/>
                      <a:pt x="3966853" y="1289670"/>
                    </a:cubicBezTo>
                    <a:lnTo>
                      <a:pt x="128967" y="1289670"/>
                    </a:lnTo>
                    <a:cubicBezTo>
                      <a:pt x="57740" y="1289670"/>
                      <a:pt x="0" y="1231930"/>
                      <a:pt x="0" y="1160703"/>
                    </a:cubicBezTo>
                    <a:lnTo>
                      <a:pt x="0" y="128967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0163" tIns="110163" rIns="110163" bIns="110163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kern="1200" dirty="0" smtClean="0"/>
                  <a:t>LHC Upgrades </a:t>
                </a:r>
                <a:r>
                  <a:rPr lang="en-US" sz="1800" kern="1200" dirty="0" smtClean="0"/>
                  <a:t>in</a:t>
                </a:r>
              </a:p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kern="1200" dirty="0" smtClean="0"/>
                  <a:t>luminosity and energy</a:t>
                </a:r>
                <a:endParaRPr lang="en-US" sz="1800" kern="1200" dirty="0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7017207" y="5043108"/>
                <a:ext cx="363305" cy="320903"/>
              </a:xfrm>
              <a:custGeom>
                <a:avLst/>
                <a:gdLst>
                  <a:gd name="connsiteX0" fmla="*/ 0 w 453398"/>
                  <a:gd name="connsiteY0" fmla="*/ 106613 h 533063"/>
                  <a:gd name="connsiteX1" fmla="*/ 226699 w 453398"/>
                  <a:gd name="connsiteY1" fmla="*/ 106613 h 533063"/>
                  <a:gd name="connsiteX2" fmla="*/ 226699 w 453398"/>
                  <a:gd name="connsiteY2" fmla="*/ 0 h 533063"/>
                  <a:gd name="connsiteX3" fmla="*/ 453398 w 453398"/>
                  <a:gd name="connsiteY3" fmla="*/ 266532 h 533063"/>
                  <a:gd name="connsiteX4" fmla="*/ 226699 w 453398"/>
                  <a:gd name="connsiteY4" fmla="*/ 533063 h 533063"/>
                  <a:gd name="connsiteX5" fmla="*/ 226699 w 453398"/>
                  <a:gd name="connsiteY5" fmla="*/ 426450 h 533063"/>
                  <a:gd name="connsiteX6" fmla="*/ 0 w 453398"/>
                  <a:gd name="connsiteY6" fmla="*/ 426450 h 533063"/>
                  <a:gd name="connsiteX7" fmla="*/ 0 w 453398"/>
                  <a:gd name="connsiteY7" fmla="*/ 106613 h 53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3398" h="533063">
                    <a:moveTo>
                      <a:pt x="0" y="106613"/>
                    </a:moveTo>
                    <a:lnTo>
                      <a:pt x="226699" y="106613"/>
                    </a:lnTo>
                    <a:lnTo>
                      <a:pt x="226699" y="0"/>
                    </a:lnTo>
                    <a:lnTo>
                      <a:pt x="453398" y="266532"/>
                    </a:lnTo>
                    <a:lnTo>
                      <a:pt x="226699" y="533063"/>
                    </a:lnTo>
                    <a:lnTo>
                      <a:pt x="226699" y="426450"/>
                    </a:lnTo>
                    <a:lnTo>
                      <a:pt x="0" y="426450"/>
                    </a:lnTo>
                    <a:lnTo>
                      <a:pt x="0" y="106613"/>
                    </a:lnTo>
                    <a:close/>
                  </a:path>
                </a:pathLst>
              </a:custGeom>
            </p:spPr>
            <p:style>
              <a:ln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106612" rIns="136019" bIns="10661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500" kern="1200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7489370" y="4473274"/>
                <a:ext cx="1346495" cy="1406318"/>
              </a:xfrm>
              <a:custGeom>
                <a:avLst/>
                <a:gdLst>
                  <a:gd name="connsiteX0" fmla="*/ 0 w 1079432"/>
                  <a:gd name="connsiteY0" fmla="*/ 107943 h 1289670"/>
                  <a:gd name="connsiteX1" fmla="*/ 107943 w 1079432"/>
                  <a:gd name="connsiteY1" fmla="*/ 0 h 1289670"/>
                  <a:gd name="connsiteX2" fmla="*/ 971489 w 1079432"/>
                  <a:gd name="connsiteY2" fmla="*/ 0 h 1289670"/>
                  <a:gd name="connsiteX3" fmla="*/ 1079432 w 1079432"/>
                  <a:gd name="connsiteY3" fmla="*/ 107943 h 1289670"/>
                  <a:gd name="connsiteX4" fmla="*/ 1079432 w 1079432"/>
                  <a:gd name="connsiteY4" fmla="*/ 1181727 h 1289670"/>
                  <a:gd name="connsiteX5" fmla="*/ 971489 w 1079432"/>
                  <a:gd name="connsiteY5" fmla="*/ 1289670 h 1289670"/>
                  <a:gd name="connsiteX6" fmla="*/ 107943 w 1079432"/>
                  <a:gd name="connsiteY6" fmla="*/ 1289670 h 1289670"/>
                  <a:gd name="connsiteX7" fmla="*/ 0 w 1079432"/>
                  <a:gd name="connsiteY7" fmla="*/ 1181727 h 1289670"/>
                  <a:gd name="connsiteX8" fmla="*/ 0 w 1079432"/>
                  <a:gd name="connsiteY8" fmla="*/ 107943 h 128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432" h="1289670">
                    <a:moveTo>
                      <a:pt x="0" y="107943"/>
                    </a:moveTo>
                    <a:cubicBezTo>
                      <a:pt x="0" y="48328"/>
                      <a:pt x="48328" y="0"/>
                      <a:pt x="107943" y="0"/>
                    </a:cubicBezTo>
                    <a:lnTo>
                      <a:pt x="971489" y="0"/>
                    </a:lnTo>
                    <a:cubicBezTo>
                      <a:pt x="1031104" y="0"/>
                      <a:pt x="1079432" y="48328"/>
                      <a:pt x="1079432" y="107943"/>
                    </a:cubicBezTo>
                    <a:lnTo>
                      <a:pt x="1079432" y="1181727"/>
                    </a:lnTo>
                    <a:cubicBezTo>
                      <a:pt x="1079432" y="1241342"/>
                      <a:pt x="1031104" y="1289670"/>
                      <a:pt x="971489" y="1289670"/>
                    </a:cubicBezTo>
                    <a:lnTo>
                      <a:pt x="107943" y="1289670"/>
                    </a:lnTo>
                    <a:cubicBezTo>
                      <a:pt x="48328" y="1289670"/>
                      <a:pt x="0" y="1241342"/>
                      <a:pt x="0" y="1181727"/>
                    </a:cubicBezTo>
                    <a:lnTo>
                      <a:pt x="0" y="107943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4005" tIns="104005" rIns="104005" bIns="10400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dirty="0" smtClean="0"/>
                  <a:t>Lepton Colliders</a:t>
                </a:r>
                <a:endParaRPr lang="en-US" sz="1800" b="1" kern="1200" dirty="0" smtClean="0"/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2099407" y="4860697"/>
              <a:ext cx="363305" cy="320903"/>
            </a:xfrm>
            <a:custGeom>
              <a:avLst/>
              <a:gdLst>
                <a:gd name="connsiteX0" fmla="*/ 0 w 453398"/>
                <a:gd name="connsiteY0" fmla="*/ 106613 h 533063"/>
                <a:gd name="connsiteX1" fmla="*/ 226699 w 453398"/>
                <a:gd name="connsiteY1" fmla="*/ 106613 h 533063"/>
                <a:gd name="connsiteX2" fmla="*/ 226699 w 453398"/>
                <a:gd name="connsiteY2" fmla="*/ 0 h 533063"/>
                <a:gd name="connsiteX3" fmla="*/ 453398 w 453398"/>
                <a:gd name="connsiteY3" fmla="*/ 266532 h 533063"/>
                <a:gd name="connsiteX4" fmla="*/ 226699 w 453398"/>
                <a:gd name="connsiteY4" fmla="*/ 533063 h 533063"/>
                <a:gd name="connsiteX5" fmla="*/ 226699 w 453398"/>
                <a:gd name="connsiteY5" fmla="*/ 426450 h 533063"/>
                <a:gd name="connsiteX6" fmla="*/ 0 w 453398"/>
                <a:gd name="connsiteY6" fmla="*/ 426450 h 533063"/>
                <a:gd name="connsiteX7" fmla="*/ 0 w 453398"/>
                <a:gd name="connsiteY7" fmla="*/ 106613 h 53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3398" h="533063">
                  <a:moveTo>
                    <a:pt x="0" y="106613"/>
                  </a:moveTo>
                  <a:lnTo>
                    <a:pt x="226699" y="106613"/>
                  </a:lnTo>
                  <a:lnTo>
                    <a:pt x="226699" y="0"/>
                  </a:lnTo>
                  <a:lnTo>
                    <a:pt x="453398" y="266532"/>
                  </a:lnTo>
                  <a:lnTo>
                    <a:pt x="226699" y="533063"/>
                  </a:lnTo>
                  <a:lnTo>
                    <a:pt x="226699" y="426450"/>
                  </a:lnTo>
                  <a:lnTo>
                    <a:pt x="0" y="426450"/>
                  </a:lnTo>
                  <a:lnTo>
                    <a:pt x="0" y="106613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06612" rIns="136019" bIns="106613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5069" y="3048000"/>
            <a:ext cx="6352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spcBef>
                <a:spcPts val="1200"/>
              </a:spcBef>
              <a:buClr>
                <a:srgbClr val="92D050"/>
              </a:buClr>
              <a:buSzPct val="110000"/>
              <a:buFontTx/>
              <a:buNone/>
              <a:defRPr/>
            </a:pPr>
            <a:r>
              <a:rPr lang="en-US" sz="2000" b="1" dirty="0" smtClean="0">
                <a:solidFill>
                  <a:srgbClr val="F8F8F8"/>
                </a:solidFill>
              </a:rPr>
              <a:t>…and use this </a:t>
            </a:r>
            <a:r>
              <a:rPr lang="en-US" sz="2000" b="1" dirty="0">
                <a:solidFill>
                  <a:srgbClr val="F8F8F8"/>
                </a:solidFill>
              </a:rPr>
              <a:t>program </a:t>
            </a:r>
            <a:r>
              <a:rPr lang="en-US" sz="2000" b="1" dirty="0" smtClean="0">
                <a:solidFill>
                  <a:srgbClr val="F8F8F8"/>
                </a:solidFill>
              </a:rPr>
              <a:t>to provide a cornerstone for </a:t>
            </a:r>
            <a:r>
              <a:rPr lang="en-US" sz="2000" b="1" dirty="0">
                <a:solidFill>
                  <a:srgbClr val="F8F8F8"/>
                </a:solidFill>
              </a:rPr>
              <a:t>an </a:t>
            </a:r>
            <a:r>
              <a:rPr lang="en-US" sz="2000" b="1" u="sng" dirty="0">
                <a:solidFill>
                  <a:srgbClr val="F8F8F8"/>
                </a:solidFill>
              </a:rPr>
              <a:t>Energy Frontier</a:t>
            </a:r>
            <a:r>
              <a:rPr lang="en-US" sz="2000" b="1" dirty="0">
                <a:solidFill>
                  <a:srgbClr val="F8F8F8"/>
                </a:solidFill>
              </a:rPr>
              <a:t> </a:t>
            </a:r>
            <a:r>
              <a:rPr lang="en-US" sz="2000" b="1" dirty="0" smtClean="0">
                <a:solidFill>
                  <a:srgbClr val="F8F8F8"/>
                </a:solidFill>
              </a:rPr>
              <a:t>facility beyond LHC</a:t>
            </a:r>
            <a:endParaRPr lang="en-US" sz="2000" b="1" dirty="0">
              <a:solidFill>
                <a:srgbClr val="F8F8F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583" y="5921514"/>
            <a:ext cx="8071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spcBef>
                <a:spcPts val="1200"/>
              </a:spcBef>
              <a:buClr>
                <a:srgbClr val="92D050"/>
              </a:buClr>
              <a:buSzPct val="110000"/>
              <a:buFontTx/>
              <a:buNone/>
              <a:defRPr/>
            </a:pPr>
            <a:r>
              <a:rPr lang="en-US" sz="2000" b="1" dirty="0" smtClean="0">
                <a:solidFill>
                  <a:srgbClr val="F8F8F8"/>
                </a:solidFill>
              </a:rPr>
              <a:t>…while relying on a strong program of technology development and fundamental accelerator science.</a:t>
            </a:r>
          </a:p>
        </p:txBody>
      </p:sp>
    </p:spTree>
    <p:extLst>
      <p:ext uri="{BB962C8B-B14F-4D97-AF65-F5344CB8AC3E}">
        <p14:creationId xmlns:p14="http://schemas.microsoft.com/office/powerpoint/2010/main" val="21517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4" grpId="0"/>
      <p:bldP spid="23" grpId="0" animBg="1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620000" cy="762000"/>
          </a:xfrm>
        </p:spPr>
        <p:txBody>
          <a:bodyPr/>
          <a:lstStyle/>
          <a:p>
            <a:r>
              <a:rPr lang="en-US" sz="3200" b="1" dirty="0" smtClean="0"/>
              <a:t>Fermilab Accelerator Activities Are Aligned with the Mission and Strategy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51612952"/>
              </p:ext>
            </p:extLst>
          </p:nvPr>
        </p:nvGraphicFramePr>
        <p:xfrm>
          <a:off x="228600" y="990600"/>
          <a:ext cx="8763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667000" y="6324600"/>
            <a:ext cx="37147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</a:rPr>
              <a:t>Fermilab Institutional Review, June 6-9, 2011</a:t>
            </a:r>
          </a:p>
        </p:txBody>
      </p:sp>
    </p:spTree>
    <p:extLst>
      <p:ext uri="{BB962C8B-B14F-4D97-AF65-F5344CB8AC3E}">
        <p14:creationId xmlns:p14="http://schemas.microsoft.com/office/powerpoint/2010/main" val="13798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Accelerator Sector Organization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905794" y="4572794"/>
            <a:ext cx="304800" cy="1588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</p:cxnSp>
      <p:cxnSp>
        <p:nvCxnSpPr>
          <p:cNvPr id="23" name="Straight Connector 22"/>
          <p:cNvCxnSpPr/>
          <p:nvPr/>
        </p:nvCxnSpPr>
        <p:spPr>
          <a:xfrm flipH="1">
            <a:off x="6765374" y="4419600"/>
            <a:ext cx="1588" cy="30480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</p:cxnSp>
      <p:cxnSp>
        <p:nvCxnSpPr>
          <p:cNvPr id="24" name="Straight Connector 23"/>
          <p:cNvCxnSpPr/>
          <p:nvPr/>
        </p:nvCxnSpPr>
        <p:spPr>
          <a:xfrm>
            <a:off x="4247008" y="2362200"/>
            <a:ext cx="0" cy="205740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</p:cxnSp>
      <p:cxnSp>
        <p:nvCxnSpPr>
          <p:cNvPr id="25" name="Straight Connector 24"/>
          <p:cNvCxnSpPr/>
          <p:nvPr/>
        </p:nvCxnSpPr>
        <p:spPr>
          <a:xfrm>
            <a:off x="2042680" y="4419600"/>
            <a:ext cx="4728666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</p:cxnSp>
      <p:grpSp>
        <p:nvGrpSpPr>
          <p:cNvPr id="50" name="Group 49"/>
          <p:cNvGrpSpPr/>
          <p:nvPr/>
        </p:nvGrpSpPr>
        <p:grpSpPr>
          <a:xfrm>
            <a:off x="762000" y="4724400"/>
            <a:ext cx="2562673" cy="1113866"/>
            <a:chOff x="997112" y="4823564"/>
            <a:chExt cx="2189319" cy="909205"/>
          </a:xfrm>
        </p:grpSpPr>
        <p:sp>
          <p:nvSpPr>
            <p:cNvPr id="45" name="Rectangle 41"/>
            <p:cNvSpPr>
              <a:spLocks noChangeArrowheads="1"/>
            </p:cNvSpPr>
            <p:nvPr/>
          </p:nvSpPr>
          <p:spPr bwMode="auto">
            <a:xfrm>
              <a:off x="997112" y="4823564"/>
              <a:ext cx="2189319" cy="838200"/>
            </a:xfrm>
            <a:prstGeom prst="rect">
              <a:avLst/>
            </a:prstGeom>
            <a:gradFill rotWithShape="0">
              <a:gsLst>
                <a:gs pos="0">
                  <a:sysClr val="window" lastClr="FFFFFF">
                    <a:gamma/>
                    <a:shade val="87843"/>
                    <a:invGamma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ln w="9525">
              <a:solidFill>
                <a:srgbClr val="80808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46" name="Rectangle 49"/>
            <p:cNvSpPr>
              <a:spLocks noChangeArrowheads="1"/>
            </p:cNvSpPr>
            <p:nvPr/>
          </p:nvSpPr>
          <p:spPr bwMode="auto">
            <a:xfrm>
              <a:off x="1051908" y="4931948"/>
              <a:ext cx="2075079" cy="180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Accelerator Division</a:t>
              </a:r>
              <a:endParaRPr lang="en-US" sz="16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1582998" y="5257952"/>
              <a:ext cx="806738" cy="474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i="1" dirty="0" smtClean="0">
                  <a:solidFill>
                    <a:prstClr val="black"/>
                  </a:solidFill>
                  <a:cs typeface="Arial" pitchFamily="34" charset="0"/>
                </a:rPr>
                <a:t>R. Dixon Head</a:t>
              </a:r>
            </a:p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sz="14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651125" y="1360394"/>
            <a:ext cx="3292475" cy="1169392"/>
            <a:chOff x="3811649" y="1931894"/>
            <a:chExt cx="3292475" cy="1169392"/>
          </a:xfrm>
        </p:grpSpPr>
        <p:cxnSp>
          <p:nvCxnSpPr>
            <p:cNvPr id="6" name="Straight Connector 5"/>
            <p:cNvCxnSpPr/>
            <p:nvPr/>
          </p:nvCxnSpPr>
          <p:spPr>
            <a:xfrm rot="5400000">
              <a:off x="4054920" y="2247106"/>
              <a:ext cx="381000" cy="1588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42" name="Rectangle 66"/>
            <p:cNvSpPr>
              <a:spLocks noChangeArrowheads="1"/>
            </p:cNvSpPr>
            <p:nvPr/>
          </p:nvSpPr>
          <p:spPr bwMode="auto">
            <a:xfrm>
              <a:off x="3811649" y="1931894"/>
              <a:ext cx="3292475" cy="1143000"/>
            </a:xfrm>
            <a:prstGeom prst="rect">
              <a:avLst/>
            </a:prstGeom>
            <a:gradFill rotWithShape="0">
              <a:gsLst>
                <a:gs pos="0">
                  <a:sysClr val="window" lastClr="FFFFFF">
                    <a:gamma/>
                    <a:shade val="87843"/>
                    <a:invGamma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ln w="9525">
              <a:solidFill>
                <a:srgbClr val="80808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3860862" y="2095500"/>
              <a:ext cx="324326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lnSpc>
                  <a:spcPct val="85000"/>
                </a:lnSpc>
                <a:buClrTx/>
                <a:buSzTx/>
                <a:buFontTx/>
                <a:buNone/>
              </a:pPr>
              <a:r>
                <a:rPr lang="en-US" sz="2000" b="1" dirty="0" smtClean="0">
                  <a:solidFill>
                    <a:srgbClr val="000000"/>
                  </a:solidFill>
                  <a:cs typeface="Arial" pitchFamily="34" charset="0"/>
                </a:rPr>
                <a:t>Accelerator Sector</a:t>
              </a:r>
            </a:p>
          </p:txBody>
        </p:sp>
        <p:sp>
          <p:nvSpPr>
            <p:cNvPr id="49" name="Rectangle 67"/>
            <p:cNvSpPr>
              <a:spLocks noChangeArrowheads="1"/>
            </p:cNvSpPr>
            <p:nvPr/>
          </p:nvSpPr>
          <p:spPr bwMode="auto">
            <a:xfrm>
              <a:off x="3987134" y="2476500"/>
              <a:ext cx="2941511" cy="62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ct val="85000"/>
                </a:lnSpc>
                <a:buClrTx/>
                <a:buSzTx/>
                <a:buFontTx/>
                <a:buNone/>
              </a:pPr>
              <a:r>
                <a:rPr lang="en-US" sz="1600" b="1" i="1" dirty="0" smtClean="0">
                  <a:solidFill>
                    <a:prstClr val="black"/>
                  </a:solidFill>
                  <a:cs typeface="Arial" pitchFamily="34" charset="0"/>
                </a:rPr>
                <a:t>Stuart Henderson</a:t>
              </a:r>
            </a:p>
            <a:p>
              <a:pPr algn="ctr" eaLnBrk="0" hangingPunct="0">
                <a:lnSpc>
                  <a:spcPct val="85000"/>
                </a:lnSpc>
                <a:buClrTx/>
                <a:buSzTx/>
                <a:buFontTx/>
                <a:buNone/>
              </a:pPr>
              <a:r>
                <a:rPr lang="en-US" sz="1600" b="1" i="1" dirty="0" smtClean="0">
                  <a:solidFill>
                    <a:prstClr val="black"/>
                  </a:solidFill>
                  <a:cs typeface="Arial" pitchFamily="34" charset="0"/>
                </a:rPr>
                <a:t>Associate Laboratory Director</a:t>
              </a:r>
              <a:r>
                <a:rPr lang="en-US" sz="1600" b="1" i="1" dirty="0">
                  <a:solidFill>
                    <a:prstClr val="black"/>
                  </a:solidFill>
                  <a:cs typeface="Arial" pitchFamily="34" charset="0"/>
                </a:rPr>
                <a:t/>
              </a:r>
              <a:br>
                <a:rPr lang="en-US" sz="1600" b="1" i="1" dirty="0">
                  <a:solidFill>
                    <a:prstClr val="black"/>
                  </a:solidFill>
                  <a:cs typeface="Arial" pitchFamily="34" charset="0"/>
                </a:rPr>
              </a:br>
              <a:endParaRPr lang="en-US" sz="1200" b="1" i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231793" y="2983283"/>
            <a:ext cx="2320644" cy="1332217"/>
            <a:chOff x="1495870" y="2983282"/>
            <a:chExt cx="2057400" cy="1108306"/>
          </a:xfrm>
        </p:grpSpPr>
        <p:sp>
          <p:nvSpPr>
            <p:cNvPr id="61" name="Oval 60"/>
            <p:cNvSpPr/>
            <p:nvPr/>
          </p:nvSpPr>
          <p:spPr bwMode="auto">
            <a:xfrm>
              <a:off x="1495870" y="2983282"/>
              <a:ext cx="2057400" cy="979118"/>
            </a:xfrm>
            <a:prstGeom prst="ellipse">
              <a:avLst/>
            </a:prstGeom>
            <a:gradFill>
              <a:gsLst>
                <a:gs pos="0">
                  <a:sysClr val="window" lastClr="FFFFFF">
                    <a:gamma/>
                    <a:shade val="87843"/>
                    <a:invGamma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ectangle 49"/>
            <p:cNvSpPr>
              <a:spLocks noChangeArrowheads="1"/>
            </p:cNvSpPr>
            <p:nvPr/>
          </p:nvSpPr>
          <p:spPr bwMode="auto">
            <a:xfrm>
              <a:off x="1552262" y="3221646"/>
              <a:ext cx="1872505" cy="368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Accelerator Physics Center</a:t>
              </a:r>
              <a:endParaRPr lang="en-US" sz="16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5" name="Rectangle 50"/>
            <p:cNvSpPr>
              <a:spLocks noChangeArrowheads="1"/>
            </p:cNvSpPr>
            <p:nvPr/>
          </p:nvSpPr>
          <p:spPr bwMode="auto">
            <a:xfrm>
              <a:off x="1957599" y="3607658"/>
              <a:ext cx="1057118" cy="483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i="1" dirty="0" smtClean="0">
                  <a:solidFill>
                    <a:prstClr val="black"/>
                  </a:solidFill>
                  <a:cs typeface="Arial" pitchFamily="34" charset="0"/>
                </a:rPr>
                <a:t>V. </a:t>
              </a:r>
              <a:r>
                <a:rPr lang="en-US" sz="1400" i="1" dirty="0" err="1" smtClean="0">
                  <a:solidFill>
                    <a:prstClr val="black"/>
                  </a:solidFill>
                  <a:cs typeface="Arial" pitchFamily="34" charset="0"/>
                </a:rPr>
                <a:t>Shiltsev</a:t>
              </a:r>
              <a:r>
                <a:rPr lang="en-US" sz="1400" i="1" dirty="0" smtClean="0">
                  <a:solidFill>
                    <a:prstClr val="black"/>
                  </a:solidFill>
                  <a:cs typeface="Arial" pitchFamily="34" charset="0"/>
                </a:rPr>
                <a:t> Head</a:t>
              </a:r>
            </a:p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sz="14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506881" y="4724400"/>
            <a:ext cx="2570319" cy="1113866"/>
            <a:chOff x="997112" y="4823564"/>
            <a:chExt cx="2189319" cy="909205"/>
          </a:xfrm>
        </p:grpSpPr>
        <p:sp>
          <p:nvSpPr>
            <p:cNvPr id="57" name="Rectangle 41"/>
            <p:cNvSpPr>
              <a:spLocks noChangeArrowheads="1"/>
            </p:cNvSpPr>
            <p:nvPr/>
          </p:nvSpPr>
          <p:spPr bwMode="auto">
            <a:xfrm>
              <a:off x="997112" y="4823564"/>
              <a:ext cx="2189319" cy="838200"/>
            </a:xfrm>
            <a:prstGeom prst="rect">
              <a:avLst/>
            </a:prstGeom>
            <a:gradFill rotWithShape="0">
              <a:gsLst>
                <a:gs pos="0">
                  <a:sysClr val="window" lastClr="FFFFFF">
                    <a:gamma/>
                    <a:shade val="87843"/>
                    <a:invGamma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ln w="9525">
              <a:solidFill>
                <a:srgbClr val="80808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58" name="Rectangle 49"/>
            <p:cNvSpPr>
              <a:spLocks noChangeArrowheads="1"/>
            </p:cNvSpPr>
            <p:nvPr/>
          </p:nvSpPr>
          <p:spPr bwMode="auto">
            <a:xfrm>
              <a:off x="1051908" y="4931948"/>
              <a:ext cx="2075079" cy="180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Technical Division</a:t>
              </a:r>
              <a:endParaRPr lang="en-US" sz="16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9" name="Rectangle 50"/>
            <p:cNvSpPr>
              <a:spLocks noChangeArrowheads="1"/>
            </p:cNvSpPr>
            <p:nvPr/>
          </p:nvSpPr>
          <p:spPr bwMode="auto">
            <a:xfrm>
              <a:off x="1545169" y="5257952"/>
              <a:ext cx="1057118" cy="474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400" i="1" dirty="0" smtClean="0">
                  <a:solidFill>
                    <a:prstClr val="black"/>
                  </a:solidFill>
                  <a:cs typeface="Arial" pitchFamily="34" charset="0"/>
                </a:rPr>
                <a:t>G. </a:t>
              </a:r>
              <a:r>
                <a:rPr lang="en-US" sz="1400" i="1" dirty="0" err="1" smtClean="0">
                  <a:solidFill>
                    <a:prstClr val="black"/>
                  </a:solidFill>
                  <a:cs typeface="Arial" pitchFamily="34" charset="0"/>
                </a:rPr>
                <a:t>Apollinari</a:t>
              </a:r>
              <a:r>
                <a:rPr lang="en-US" sz="1400" i="1" dirty="0" smtClean="0">
                  <a:solidFill>
                    <a:prstClr val="black"/>
                  </a:solidFill>
                  <a:cs typeface="Arial" pitchFamily="34" charset="0"/>
                </a:rPr>
                <a:t> Head</a:t>
              </a:r>
            </a:p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sz="14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cxnSp>
        <p:nvCxnSpPr>
          <p:cNvPr id="62" name="Straight Connector 61"/>
          <p:cNvCxnSpPr/>
          <p:nvPr/>
        </p:nvCxnSpPr>
        <p:spPr>
          <a:xfrm>
            <a:off x="3553270" y="3505200"/>
            <a:ext cx="693738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</p:cxnSp>
      <p:sp>
        <p:nvSpPr>
          <p:cNvPr id="64" name="Rounded Rectangle 63"/>
          <p:cNvSpPr/>
          <p:nvPr/>
        </p:nvSpPr>
        <p:spPr bwMode="auto">
          <a:xfrm>
            <a:off x="4877720" y="2819676"/>
            <a:ext cx="2285237" cy="898988"/>
          </a:xfrm>
          <a:prstGeom prst="roundRect">
            <a:avLst/>
          </a:prstGeom>
          <a:gradFill>
            <a:gsLst>
              <a:gs pos="0">
                <a:sysClr val="window" lastClr="FFFFFF">
                  <a:gamma/>
                  <a:shade val="87843"/>
                  <a:invGamma/>
                </a:sysClr>
              </a:gs>
              <a:gs pos="100000">
                <a:sysClr val="window" lastClr="FFFFFF"/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Rectangle 49"/>
          <p:cNvSpPr>
            <a:spLocks noChangeArrowheads="1"/>
          </p:cNvSpPr>
          <p:nvPr/>
        </p:nvSpPr>
        <p:spPr bwMode="auto">
          <a:xfrm>
            <a:off x="4953000" y="3131201"/>
            <a:ext cx="2075079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Accelerator Support</a:t>
            </a:r>
            <a:endParaRPr lang="en-US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4247008" y="3236259"/>
            <a:ext cx="630712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</p:spPr>
      </p:cxnSp>
      <p:sp>
        <p:nvSpPr>
          <p:cNvPr id="30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Fermilab Institutional Review, June 6-9, 2011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Operations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305800" cy="1295400"/>
          </a:xfrm>
        </p:spPr>
        <p:txBody>
          <a:bodyPr/>
          <a:lstStyle/>
          <a:p>
            <a:r>
              <a:rPr lang="en-US" b="1" dirty="0" smtClean="0"/>
              <a:t>Mission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Operate </a:t>
            </a:r>
            <a:r>
              <a:rPr lang="en-US" dirty="0"/>
              <a:t>the accelerator complex at the highest levels of performance, efficiency and safety 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Fermilab Institutional Review, June 6-9, 2011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1524000"/>
            <a:ext cx="3429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b="1" dirty="0" smtClean="0"/>
              <a:t>Goals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Deliver on operational commitments for the colliding beam program, 120 </a:t>
            </a:r>
            <a:r>
              <a:rPr lang="en-US" dirty="0" err="1" smtClean="0"/>
              <a:t>GeV</a:t>
            </a:r>
            <a:r>
              <a:rPr lang="en-US" dirty="0" smtClean="0"/>
              <a:t> and 8 </a:t>
            </a:r>
            <a:r>
              <a:rPr lang="en-US" dirty="0" err="1" smtClean="0"/>
              <a:t>GeV</a:t>
            </a:r>
            <a:r>
              <a:rPr lang="en-US" dirty="0" smtClean="0"/>
              <a:t> neutrino programs while maintaining an excellent safety record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Activities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Operations</a:t>
            </a:r>
          </a:p>
          <a:p>
            <a:pPr lvl="1"/>
            <a:r>
              <a:rPr lang="en-US" dirty="0" err="1" smtClean="0"/>
              <a:t>NOvA</a:t>
            </a:r>
            <a:r>
              <a:rPr lang="en-US" dirty="0" smtClean="0"/>
              <a:t> outage planning and execution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438400"/>
            <a:ext cx="5257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2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Expanding Capability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458200" cy="5181600"/>
          </a:xfrm>
        </p:spPr>
        <p:txBody>
          <a:bodyPr/>
          <a:lstStyle/>
          <a:p>
            <a:r>
              <a:rPr lang="en-US" b="1" dirty="0" smtClean="0"/>
              <a:t>Mission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Maximize </a:t>
            </a:r>
            <a:r>
              <a:rPr lang="en-US" dirty="0"/>
              <a:t>the </a:t>
            </a:r>
            <a:r>
              <a:rPr lang="en-US" dirty="0" smtClean="0"/>
              <a:t>capability </a:t>
            </a:r>
            <a:r>
              <a:rPr lang="en-US" dirty="0"/>
              <a:t>of the accelerator complex through upgrades and continuous </a:t>
            </a:r>
            <a:r>
              <a:rPr lang="en-US" dirty="0" smtClean="0"/>
              <a:t>improvement to support the broadest and most effective program</a:t>
            </a:r>
          </a:p>
          <a:p>
            <a:r>
              <a:rPr lang="en-US" b="1" dirty="0" smtClean="0"/>
              <a:t>Five-year Goals and Activities</a:t>
            </a:r>
          </a:p>
          <a:p>
            <a:pPr lvl="1"/>
            <a:r>
              <a:rPr lang="en-US" b="1" dirty="0"/>
              <a:t>D</a:t>
            </a:r>
            <a:r>
              <a:rPr lang="en-US" b="1" dirty="0" smtClean="0"/>
              <a:t>eliver 700 kW reliably </a:t>
            </a:r>
            <a:r>
              <a:rPr lang="en-US" dirty="0" smtClean="0"/>
              <a:t>from MI for the neutrino program</a:t>
            </a:r>
          </a:p>
          <a:p>
            <a:pPr lvl="2">
              <a:buSzPct val="100000"/>
              <a:buFont typeface="Arial" pitchFamily="34" charset="0"/>
              <a:buChar char="→"/>
            </a:pPr>
            <a:r>
              <a:rPr lang="en-US" dirty="0" smtClean="0"/>
              <a:t> </a:t>
            </a:r>
            <a:r>
              <a:rPr lang="en-US" dirty="0" err="1" smtClean="0"/>
              <a:t>NOvA</a:t>
            </a:r>
            <a:r>
              <a:rPr lang="en-US" dirty="0" smtClean="0"/>
              <a:t> </a:t>
            </a:r>
            <a:r>
              <a:rPr lang="en-US" dirty="0"/>
              <a:t>accelerator upgrades</a:t>
            </a:r>
          </a:p>
          <a:p>
            <a:pPr lvl="2">
              <a:buSzPct val="100000"/>
              <a:buFont typeface="Arial" pitchFamily="34" charset="0"/>
              <a:buChar char="→"/>
            </a:pPr>
            <a:r>
              <a:rPr lang="en-US" dirty="0" smtClean="0"/>
              <a:t> High-power target development efforts</a:t>
            </a:r>
          </a:p>
          <a:p>
            <a:pPr lvl="1"/>
            <a:r>
              <a:rPr lang="en-US" dirty="0" smtClean="0"/>
              <a:t>Increase proton source reliability, rep-rate and throughput to </a:t>
            </a:r>
            <a:r>
              <a:rPr lang="en-US" b="1" dirty="0" smtClean="0"/>
              <a:t>meet increased proton demands</a:t>
            </a:r>
            <a:r>
              <a:rPr lang="en-US" dirty="0" smtClean="0"/>
              <a:t> throughout this decade</a:t>
            </a:r>
          </a:p>
          <a:p>
            <a:pPr lvl="2">
              <a:buSzPct val="100000"/>
              <a:buFont typeface="Arial" pitchFamily="34" charset="0"/>
              <a:buChar char="→"/>
            </a:pPr>
            <a:r>
              <a:rPr lang="en-US" dirty="0" smtClean="0"/>
              <a:t> Proton Improvement Plan</a:t>
            </a:r>
          </a:p>
          <a:p>
            <a:pPr lvl="1"/>
            <a:r>
              <a:rPr lang="en-US" b="1" dirty="0" smtClean="0"/>
              <a:t>Establish a leading </a:t>
            </a:r>
            <a:r>
              <a:rPr lang="en-US" b="1" dirty="0" err="1" smtClean="0"/>
              <a:t>muon</a:t>
            </a:r>
            <a:r>
              <a:rPr lang="en-US" b="1" dirty="0" smtClean="0"/>
              <a:t> program </a:t>
            </a:r>
            <a:r>
              <a:rPr lang="en-US" dirty="0" smtClean="0"/>
              <a:t>at the existing accelerator complex</a:t>
            </a:r>
          </a:p>
          <a:p>
            <a:pPr lvl="2">
              <a:buSzPct val="100000"/>
              <a:buFont typeface="Arial" pitchFamily="34" charset="0"/>
              <a:buChar char="→"/>
            </a:pPr>
            <a:r>
              <a:rPr lang="en-US" dirty="0" smtClean="0"/>
              <a:t> Reconfiguration </a:t>
            </a:r>
            <a:r>
              <a:rPr lang="en-US" dirty="0"/>
              <a:t>of antiproton source to support </a:t>
            </a:r>
            <a:r>
              <a:rPr lang="en-US" dirty="0" smtClean="0"/>
              <a:t>Mu2e </a:t>
            </a:r>
            <a:r>
              <a:rPr lang="en-US" dirty="0"/>
              <a:t>and </a:t>
            </a:r>
            <a:r>
              <a:rPr lang="en-US" dirty="0" smtClean="0"/>
              <a:t>g-2</a:t>
            </a:r>
          </a:p>
          <a:p>
            <a:pPr lvl="1">
              <a:buSzPct val="100000"/>
              <a:buFont typeface="Arial" pitchFamily="34" charset="0"/>
              <a:buChar char="•"/>
            </a:pPr>
            <a:r>
              <a:rPr lang="en-US" b="1" dirty="0" smtClean="0"/>
              <a:t>Develop a high-power </a:t>
            </a:r>
            <a:r>
              <a:rPr lang="en-US" b="1" dirty="0" err="1" smtClean="0"/>
              <a:t>beamline</a:t>
            </a:r>
            <a:r>
              <a:rPr lang="en-US" b="1" dirty="0" smtClean="0"/>
              <a:t> </a:t>
            </a:r>
            <a:r>
              <a:rPr lang="en-US" dirty="0" smtClean="0"/>
              <a:t>for the Long Baseline Neutrino Experiment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Fermilab Institutional Review, June 6-9, 2011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t="19496" r="10100" b="9068"/>
          <a:stretch/>
        </p:blipFill>
        <p:spPr>
          <a:xfrm>
            <a:off x="609600" y="990600"/>
            <a:ext cx="793749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762000"/>
          </a:xfrm>
        </p:spPr>
        <p:txBody>
          <a:bodyPr/>
          <a:lstStyle/>
          <a:p>
            <a:r>
              <a:rPr lang="en-US" sz="3200" b="1" dirty="0" smtClean="0"/>
              <a:t>Evolution of the Accelerator Complex (through 2020)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8600" y="4038600"/>
            <a:ext cx="2133600" cy="707886"/>
          </a:xfrm>
          <a:prstGeom prst="rect">
            <a:avLst/>
          </a:prstGeom>
          <a:solidFill>
            <a:srgbClr val="D0D0D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2012: Shutdown </a:t>
            </a:r>
            <a:r>
              <a:rPr lang="en-US" sz="2000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Tevatron</a:t>
            </a:r>
            <a:endParaRPr lang="en-US" sz="20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1143000"/>
            <a:ext cx="1752600" cy="1323439"/>
          </a:xfrm>
          <a:prstGeom prst="rect">
            <a:avLst/>
          </a:prstGeom>
          <a:solidFill>
            <a:srgbClr val="D0D0D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2012-2016: Proton Improvement Plan</a:t>
            </a:r>
            <a:endParaRPr lang="en-US" sz="20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4772561"/>
            <a:ext cx="1752600" cy="1323439"/>
          </a:xfrm>
          <a:prstGeom prst="rect">
            <a:avLst/>
          </a:prstGeom>
          <a:solidFill>
            <a:srgbClr val="D0D0D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2012-2013: Accelerator Upgrades for </a:t>
            </a:r>
            <a:r>
              <a:rPr lang="en-US" sz="2000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NOvA</a:t>
            </a:r>
            <a:endParaRPr lang="en-US" sz="20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1143000"/>
            <a:ext cx="2133600" cy="1015663"/>
          </a:xfrm>
          <a:prstGeom prst="rect">
            <a:avLst/>
          </a:prstGeom>
          <a:solidFill>
            <a:srgbClr val="D0D0D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2013-2017: Reconfigure P-bar for Mu2e/g-2</a:t>
            </a:r>
            <a:endParaRPr lang="en-US" sz="20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5257800" y="3124200"/>
            <a:ext cx="838200" cy="914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4800600" y="1776680"/>
            <a:ext cx="1295400" cy="6617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>
            <a:endCxn id="14" idx="7"/>
          </p:cNvCxnSpPr>
          <p:nvPr/>
        </p:nvCxnSpPr>
        <p:spPr bwMode="auto">
          <a:xfrm flipH="1">
            <a:off x="5906293" y="1600200"/>
            <a:ext cx="799308" cy="2733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3962400" y="1905000"/>
            <a:ext cx="876300" cy="6617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3249996" y="1704151"/>
            <a:ext cx="788604" cy="42944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1981200" y="4038600"/>
            <a:ext cx="190500" cy="73396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Fermilab Institutional Review, June 6-9, 2011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4" grpId="0" animBg="1"/>
      <p:bldP spid="17" grpId="0" animBg="1"/>
    </p:bldLst>
  </p:timing>
</p:sld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39982</TotalTime>
  <Words>1940</Words>
  <Application>Microsoft Office PowerPoint</Application>
  <PresentationFormat>On-screen Show (4:3)</PresentationFormat>
  <Paragraphs>284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Factory</vt:lpstr>
      <vt:lpstr> Accelerator Strategy</vt:lpstr>
      <vt:lpstr>Outline </vt:lpstr>
      <vt:lpstr>Mission of the Accelerator Sector</vt:lpstr>
      <vt:lpstr>Fermilab Accelerator Strategy </vt:lpstr>
      <vt:lpstr>Fermilab Accelerator Activities Are Aligned with the Mission and Strategy</vt:lpstr>
      <vt:lpstr>Accelerator Sector Organization</vt:lpstr>
      <vt:lpstr>Operations</vt:lpstr>
      <vt:lpstr>Expanding Capability</vt:lpstr>
      <vt:lpstr>Evolution of the Accelerator Complex (through 2020)</vt:lpstr>
      <vt:lpstr>Proton Improvement Plan (more from Bill Pellico)</vt:lpstr>
      <vt:lpstr>Goals for the Proton Improvement Plan</vt:lpstr>
      <vt:lpstr>Proton Source Throughput Goals</vt:lpstr>
      <vt:lpstr>Future Facilities</vt:lpstr>
      <vt:lpstr>Future Facilities: Project X</vt:lpstr>
      <vt:lpstr>Project X Reference Design</vt:lpstr>
      <vt:lpstr>Project X and the High Power Proton Accelerator Landscape</vt:lpstr>
      <vt:lpstr>Future Facilities</vt:lpstr>
      <vt:lpstr>Technology Development</vt:lpstr>
      <vt:lpstr>Superconducting RF Program</vt:lpstr>
      <vt:lpstr>High-Field Magnets</vt:lpstr>
      <vt:lpstr>Accelerator Science</vt:lpstr>
      <vt:lpstr>Advanced Accelerator R&amp;D at the SCRF Test Facility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Stuart D. Henderson x4666 15594N</dc:creator>
  <cp:lastModifiedBy>Stuart D. Henderson</cp:lastModifiedBy>
  <cp:revision>463</cp:revision>
  <cp:lastPrinted>2011-06-02T16:10:08Z</cp:lastPrinted>
  <dcterms:created xsi:type="dcterms:W3CDTF">2008-08-01T20:03:26Z</dcterms:created>
  <dcterms:modified xsi:type="dcterms:W3CDTF">2011-06-05T19:14:36Z</dcterms:modified>
</cp:coreProperties>
</file>