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9" r:id="rId1"/>
  </p:sldMasterIdLst>
  <p:notesMasterIdLst>
    <p:notesMasterId r:id="rId19"/>
  </p:notesMasterIdLst>
  <p:handoutMasterIdLst>
    <p:handoutMasterId r:id="rId20"/>
  </p:handoutMasterIdLst>
  <p:sldIdLst>
    <p:sldId id="264" r:id="rId2"/>
    <p:sldId id="259" r:id="rId3"/>
    <p:sldId id="276" r:id="rId4"/>
    <p:sldId id="278" r:id="rId5"/>
    <p:sldId id="277" r:id="rId6"/>
    <p:sldId id="280" r:id="rId7"/>
    <p:sldId id="282" r:id="rId8"/>
    <p:sldId id="284" r:id="rId9"/>
    <p:sldId id="283" r:id="rId10"/>
    <p:sldId id="281" r:id="rId11"/>
    <p:sldId id="285" r:id="rId12"/>
    <p:sldId id="286" r:id="rId13"/>
    <p:sldId id="287" r:id="rId14"/>
    <p:sldId id="288" r:id="rId15"/>
    <p:sldId id="274" r:id="rId16"/>
    <p:sldId id="270" r:id="rId17"/>
    <p:sldId id="273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44" userDrawn="1">
          <p15:clr>
            <a:srgbClr val="A4A3A4"/>
          </p15:clr>
        </p15:guide>
        <p15:guide id="2" orient="horz" pos="1224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384" userDrawn="1">
          <p15:clr>
            <a:srgbClr val="A4A3A4"/>
          </p15:clr>
        </p15:guide>
        <p15:guide id="6" pos="6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980"/>
    <a:srgbClr val="00395A"/>
    <a:srgbClr val="4298B5"/>
    <a:srgbClr val="1D49FF"/>
    <a:srgbClr val="022B45"/>
    <a:srgbClr val="032B44"/>
    <a:srgbClr val="062A44"/>
    <a:srgbClr val="062E44"/>
    <a:srgbClr val="003366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0"/>
    <p:restoredTop sz="94694"/>
  </p:normalViewPr>
  <p:slideViewPr>
    <p:cSldViewPr snapToGrid="0">
      <p:cViewPr varScale="1">
        <p:scale>
          <a:sx n="100" d="100"/>
          <a:sy n="100" d="100"/>
        </p:scale>
        <p:origin x="2034" y="78"/>
      </p:cViewPr>
      <p:guideLst>
        <p:guide orient="horz" pos="3744"/>
        <p:guide orient="horz" pos="1224"/>
        <p:guide pos="7296"/>
        <p:guide pos="3840"/>
        <p:guide pos="384"/>
        <p:guide pos="69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1FACD548-DC65-A645-9D02-231C92EAC497}" type="datetime1">
              <a:rPr lang="en-US"/>
              <a:pPr/>
              <a:t>7/17/2020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26E48097-F5B4-B44B-AB49-F1A17E14BB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86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2DC0014-A801-CE4A-BA4D-9F6412DF10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496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35A1F9-D322-7C41-95F9-4EB6110FD628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C0014-A801-CE4A-BA4D-9F6412DF10D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6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New_DOE_Logo_White_060208.eps">
            <a:extLst>
              <a:ext uri="{FF2B5EF4-FFF2-40B4-BE49-F238E27FC236}">
                <a16:creationId xmlns:a16="http://schemas.microsoft.com/office/drawing/2014/main" id="{A4C16945-D8CF-B74D-A720-76AAA1AC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94" y="5464190"/>
            <a:ext cx="150380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eal_wordmark.eps">
            <a:extLst>
              <a:ext uri="{FF2B5EF4-FFF2-40B4-BE49-F238E27FC236}">
                <a16:creationId xmlns:a16="http://schemas.microsoft.com/office/drawing/2014/main" id="{72D275D5-5233-8648-BF43-95FBF088A9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49930" y="5418470"/>
            <a:ext cx="149805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EF3897-D6B9-C64C-BB96-0C7B2B5290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73500" y="2927350"/>
            <a:ext cx="44450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2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850216-B3E3-F44C-AA06-A30BE3D910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6352" r="66402" b="1721"/>
          <a:stretch>
            <a:fillRect/>
          </a:stretch>
        </p:blipFill>
        <p:spPr bwMode="auto">
          <a:xfrm>
            <a:off x="0" y="1066800"/>
            <a:ext cx="12192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066800"/>
            <a:ext cx="12192000" cy="5791200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944396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24" descr="XBD200302-00063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26352" r="66402" b="1721"/>
          <a:stretch>
            <a:fillRect/>
          </a:stretch>
        </p:blipFill>
        <p:spPr bwMode="auto">
          <a:xfrm>
            <a:off x="0" y="1066800"/>
            <a:ext cx="12192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066800"/>
            <a:ext cx="12192000" cy="5791200"/>
          </a:xfrm>
          <a:prstGeom prst="rect">
            <a:avLst/>
          </a:prstGeom>
          <a:solidFill>
            <a:schemeClr val="tx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0" name="Rectangle 1031"/>
          <p:cNvSpPr>
            <a:spLocks noChangeArrowheads="1"/>
          </p:cNvSpPr>
          <p:nvPr userDrawn="1"/>
        </p:nvSpPr>
        <p:spPr bwMode="auto">
          <a:xfrm>
            <a:off x="0" y="0"/>
            <a:ext cx="12192000" cy="1066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F7532-1782-854C-AA61-B8671C0B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947" y="1520190"/>
            <a:ext cx="10105813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 descr="DOE_Logo_White.png">
            <a:extLst>
              <a:ext uri="{FF2B5EF4-FFF2-40B4-BE49-F238E27FC236}">
                <a16:creationId xmlns:a16="http://schemas.microsoft.com/office/drawing/2014/main" id="{8C5EACA3-1943-BA4F-9547-3D40C434D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554" y="375285"/>
            <a:ext cx="1509678" cy="365760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630DD6-4A31-E843-ADF8-210EC78E4A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864" y="172720"/>
            <a:ext cx="3240911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0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573213"/>
            <a:ext cx="10972799" cy="43688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baseline="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buFont typeface="Arial"/>
              <a:buChar char="•"/>
              <a:defRPr baseline="0">
                <a:solidFill>
                  <a:schemeClr val="tx1"/>
                </a:solidFill>
              </a:defRPr>
            </a:lvl2pPr>
            <a:lvl3pPr marL="458788" indent="-177800">
              <a:spcBef>
                <a:spcPts val="500"/>
              </a:spcBef>
              <a:defRPr baseline="0">
                <a:solidFill>
                  <a:schemeClr val="tx1"/>
                </a:solidFill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baseline="0"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CE5702-B399-C845-9D31-C9B0C17E29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89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10972800" cy="1362075"/>
          </a:xfrm>
        </p:spPr>
        <p:txBody>
          <a:bodyPr anchor="t"/>
          <a:lstStyle>
            <a:lvl1pPr algn="l">
              <a:defRPr sz="3200" b="1" cap="none">
                <a:solidFill>
                  <a:srgbClr val="0039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906713"/>
            <a:ext cx="109728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DDCAD-A913-4B48-BCB9-3CD153D98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20E85-AEE4-6E43-9CD6-EECFFB0F50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233AF6-86C9-9640-976B-361267836C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2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8614"/>
            <a:ext cx="5384800" cy="434498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98614"/>
            <a:ext cx="5384800" cy="434498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DCA51F-EDBC-464E-8039-ADD2DD413E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768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00395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768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7C672D-478E-EA45-8990-ADBDCAE17E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00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9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46FB98-C054-0A43-9102-EC8BDC9266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233AF6-86C9-9640-976B-361267836C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0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67055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  <a:lvl2pPr>
              <a:defRPr sz="2000" baseline="0">
                <a:solidFill>
                  <a:schemeClr val="tx1"/>
                </a:solidFill>
              </a:defRPr>
            </a:lvl2pPr>
            <a:lvl3pPr>
              <a:defRPr sz="2000" baseline="0">
                <a:solidFill>
                  <a:schemeClr val="tx1"/>
                </a:solidFill>
              </a:defRPr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50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510DC25-1721-E44C-8E33-DE93D9592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6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260350"/>
            <a:ext cx="109727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6148001"/>
            <a:ext cx="12192000" cy="1587"/>
          </a:xfrm>
          <a:prstGeom prst="line">
            <a:avLst/>
          </a:prstGeom>
          <a:ln w="6350" cap="flat" cmpd="sng" algn="ctr">
            <a:solidFill>
              <a:srgbClr val="00395A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408545"/>
            <a:ext cx="501524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600">
                <a:solidFill>
                  <a:srgbClr val="898989"/>
                </a:solidFill>
              </a:defRPr>
            </a:lvl1pPr>
          </a:lstStyle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48041" y="6408545"/>
            <a:ext cx="90461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600">
                <a:solidFill>
                  <a:srgbClr val="898989"/>
                </a:solidFill>
              </a:defRPr>
            </a:lvl1pPr>
          </a:lstStyle>
          <a:p>
            <a:fld id="{D9233AF6-86C9-9640-976B-361267836C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A618139-98A0-F340-A3E9-2D389169188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191475" y="6281544"/>
            <a:ext cx="356616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 bwMode="auto">
          <a:xfrm>
            <a:off x="1104900" y="3897086"/>
            <a:ext cx="7656286" cy="17526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Brooke Russell</a:t>
            </a:r>
          </a:p>
          <a:p>
            <a:endParaRPr lang="en-US" sz="1800" b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ArgonCube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Engineering Meeting | July 17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2020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5CFD72-339F-9B43-A0F5-FD7AD7079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931" y="1520190"/>
            <a:ext cx="10441830" cy="1143000"/>
          </a:xfrm>
        </p:spPr>
        <p:txBody>
          <a:bodyPr/>
          <a:lstStyle/>
          <a:p>
            <a:r>
              <a:rPr lang="en-US" dirty="0"/>
              <a:t>Broaching Standoffs Cryocycling &amp; Load Tests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D15C39-CFA4-489C-A5A3-1DFE7AA8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left corner – </a:t>
            </a:r>
            <a:r>
              <a:rPr lang="en-US" i="1" dirty="0"/>
              <a:t>metric standoffs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893065-9721-4998-8F02-6859419DC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cryocycling</a:t>
            </a:r>
          </a:p>
        </p:txBody>
      </p:sp>
      <p:pic>
        <p:nvPicPr>
          <p:cNvPr id="12" name="Content Placeholder 11" descr="A circuit board&#10;&#10;Description automatically generated">
            <a:extLst>
              <a:ext uri="{FF2B5EF4-FFF2-40B4-BE49-F238E27FC236}">
                <a16:creationId xmlns:a16="http://schemas.microsoft.com/office/drawing/2014/main" id="{FEACE781-7E4F-404F-A4F9-A30031998B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0311" y="2174875"/>
            <a:ext cx="5024966" cy="376872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FE0BDF-0F8D-4E71-A4F6-9258CF27F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 cryocycling</a:t>
            </a:r>
          </a:p>
        </p:txBody>
      </p:sp>
      <p:pic>
        <p:nvPicPr>
          <p:cNvPr id="14" name="Content Placeholder 13" descr="A circuit board&#10;&#10;Description automatically generated">
            <a:extLst>
              <a:ext uri="{FF2B5EF4-FFF2-40B4-BE49-F238E27FC236}">
                <a16:creationId xmlns:a16="http://schemas.microsoft.com/office/drawing/2014/main" id="{3703427B-EFDF-4242-8F12-63783557866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5136" y="2174875"/>
            <a:ext cx="5024966" cy="37687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C7E17-DE2D-4953-A400-62D23D5710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2D386-C75A-459A-B242-3B19B7ABD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17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D15C39-CFA4-489C-A5A3-1DFE7AA8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right corner – </a:t>
            </a:r>
            <a:r>
              <a:rPr lang="en-US" i="1" dirty="0"/>
              <a:t>imperial standoffs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893065-9721-4998-8F02-6859419DC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cryocycling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FE0BDF-0F8D-4E71-A4F6-9258CF27F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 cryocycling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C7E17-DE2D-4953-A400-62D23D5710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2D386-C75A-459A-B242-3B19B7ABD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2" name="Content Placeholder 21" descr="A circuit board&#10;&#10;Description automatically generated">
            <a:extLst>
              <a:ext uri="{FF2B5EF4-FFF2-40B4-BE49-F238E27FC236}">
                <a16:creationId xmlns:a16="http://schemas.microsoft.com/office/drawing/2014/main" id="{6C107D5F-926C-46B2-8741-D9BD88BF03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75136" y="2174875"/>
            <a:ext cx="5024966" cy="3768725"/>
          </a:xfrm>
        </p:spPr>
      </p:pic>
      <p:pic>
        <p:nvPicPr>
          <p:cNvPr id="3" name="Content Placeholder 2" descr="A circuit board&#10;&#10;Description automatically generated">
            <a:extLst>
              <a:ext uri="{FF2B5EF4-FFF2-40B4-BE49-F238E27FC236}">
                <a16:creationId xmlns:a16="http://schemas.microsoft.com/office/drawing/2014/main" id="{6D0C4279-2FED-4C8D-86B7-A415F28EA7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0311" y="2174875"/>
            <a:ext cx="5024966" cy="3768725"/>
          </a:xfrm>
        </p:spPr>
      </p:pic>
    </p:spTree>
    <p:extLst>
      <p:ext uri="{BB962C8B-B14F-4D97-AF65-F5344CB8AC3E}">
        <p14:creationId xmlns:p14="http://schemas.microsoft.com/office/powerpoint/2010/main" val="747069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D15C39-CFA4-489C-A5A3-1DFE7AA8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right corner – </a:t>
            </a:r>
            <a:r>
              <a:rPr lang="en-US" i="1" dirty="0"/>
              <a:t>imperial standoffs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893065-9721-4998-8F02-6859419DC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cryocycling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FE0BDF-0F8D-4E71-A4F6-9258CF27F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 cryocycling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C7E17-DE2D-4953-A400-62D23D5710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2D386-C75A-459A-B242-3B19B7ABD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Content Placeholder 9" descr="A circuit board&#10;&#10;Description automatically generated">
            <a:extLst>
              <a:ext uri="{FF2B5EF4-FFF2-40B4-BE49-F238E27FC236}">
                <a16:creationId xmlns:a16="http://schemas.microsoft.com/office/drawing/2014/main" id="{119D1AC0-6145-4435-898F-C5FCAFE437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0311" y="2174875"/>
            <a:ext cx="5024966" cy="3768725"/>
          </a:xfrm>
        </p:spPr>
      </p:pic>
      <p:pic>
        <p:nvPicPr>
          <p:cNvPr id="13" name="Content Placeholder 12" descr="A circuit board&#10;&#10;Description automatically generated">
            <a:extLst>
              <a:ext uri="{FF2B5EF4-FFF2-40B4-BE49-F238E27FC236}">
                <a16:creationId xmlns:a16="http://schemas.microsoft.com/office/drawing/2014/main" id="{E6DE45AA-3295-413B-9BA8-5DEE8A3ACDE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5136" y="2174875"/>
            <a:ext cx="5024966" cy="3768725"/>
          </a:xfrm>
        </p:spPr>
      </p:pic>
    </p:spTree>
    <p:extLst>
      <p:ext uri="{BB962C8B-B14F-4D97-AF65-F5344CB8AC3E}">
        <p14:creationId xmlns:p14="http://schemas.microsoft.com/office/powerpoint/2010/main" val="1486596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D15C39-CFA4-489C-A5A3-1DFE7AA8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left corner – </a:t>
            </a:r>
            <a:r>
              <a:rPr lang="en-US" i="1" dirty="0"/>
              <a:t>imperial standoffs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893065-9721-4998-8F02-6859419DC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cryocycling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FE0BDF-0F8D-4E71-A4F6-9258CF27F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 cryocycling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C7E17-DE2D-4953-A400-62D23D5710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2D386-C75A-459A-B242-3B19B7ABD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6" name="Content Placeholder 15" descr="A circuit board&#10;&#10;Description automatically generated">
            <a:extLst>
              <a:ext uri="{FF2B5EF4-FFF2-40B4-BE49-F238E27FC236}">
                <a16:creationId xmlns:a16="http://schemas.microsoft.com/office/drawing/2014/main" id="{EC3CD74D-17F1-4392-8BB7-9962997C6D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0311" y="2174875"/>
            <a:ext cx="5024966" cy="3768725"/>
          </a:xfrm>
        </p:spPr>
      </p:pic>
      <p:pic>
        <p:nvPicPr>
          <p:cNvPr id="18" name="Content Placeholder 17" descr="A circuit board&#10;&#10;Description automatically generated">
            <a:extLst>
              <a:ext uri="{FF2B5EF4-FFF2-40B4-BE49-F238E27FC236}">
                <a16:creationId xmlns:a16="http://schemas.microsoft.com/office/drawing/2014/main" id="{052E4E61-4DB4-4DBF-BB8D-F4A03EBCAD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2500" r="12500"/>
          <a:stretch/>
        </p:blipFill>
        <p:spPr>
          <a:xfrm rot="5400000">
            <a:off x="7003256" y="2174877"/>
            <a:ext cx="3768725" cy="3768725"/>
          </a:xfrm>
        </p:spPr>
      </p:pic>
    </p:spTree>
    <p:extLst>
      <p:ext uri="{BB962C8B-B14F-4D97-AF65-F5344CB8AC3E}">
        <p14:creationId xmlns:p14="http://schemas.microsoft.com/office/powerpoint/2010/main" val="3895352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D15C39-CFA4-489C-A5A3-1DFE7AA8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left corner – </a:t>
            </a:r>
            <a:r>
              <a:rPr lang="en-US" i="1" dirty="0"/>
              <a:t>imperial standoffs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893065-9721-4998-8F02-6859419DC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cryocycling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FE0BDF-0F8D-4E71-A4F6-9258CF27F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 cryocycling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C7E17-DE2D-4953-A400-62D23D5710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2D386-C75A-459A-B242-3B19B7ABD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Content Placeholder 11" descr="A circuit board&#10;&#10;Description automatically generated">
            <a:extLst>
              <a:ext uri="{FF2B5EF4-FFF2-40B4-BE49-F238E27FC236}">
                <a16:creationId xmlns:a16="http://schemas.microsoft.com/office/drawing/2014/main" id="{091F34CA-AE82-4255-97C6-7332222DBA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2500" r="12500"/>
          <a:stretch/>
        </p:blipFill>
        <p:spPr>
          <a:xfrm rot="5400000">
            <a:off x="7003256" y="2174877"/>
            <a:ext cx="3768725" cy="3768725"/>
          </a:xfrm>
        </p:spPr>
      </p:pic>
      <p:pic>
        <p:nvPicPr>
          <p:cNvPr id="16" name="Content Placeholder 15" descr="A circuit board&#10;&#10;Description automatically generated">
            <a:extLst>
              <a:ext uri="{FF2B5EF4-FFF2-40B4-BE49-F238E27FC236}">
                <a16:creationId xmlns:a16="http://schemas.microsoft.com/office/drawing/2014/main" id="{EB57CB59-B969-45E5-A73F-1B9EFE769D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0311" y="2174875"/>
            <a:ext cx="5024966" cy="3768725"/>
          </a:xfrm>
        </p:spPr>
      </p:pic>
    </p:spTree>
    <p:extLst>
      <p:ext uri="{BB962C8B-B14F-4D97-AF65-F5344CB8AC3E}">
        <p14:creationId xmlns:p14="http://schemas.microsoft.com/office/powerpoint/2010/main" val="3288509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4D44FAF-3FA2-6D4D-9B06-18C0B9A91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test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635DA1-5199-394D-9B4B-ECEB5686B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398491"/>
            <a:ext cx="4714876" cy="2514600"/>
          </a:xfrm>
        </p:spPr>
        <p:txBody>
          <a:bodyPr/>
          <a:lstStyle/>
          <a:p>
            <a:r>
              <a:rPr lang="en-US" dirty="0"/>
              <a:t>100-chip pixel tile: ~740g</a:t>
            </a:r>
          </a:p>
          <a:p>
            <a:r>
              <a:rPr lang="en-US" dirty="0" err="1"/>
              <a:t>ArCLight</a:t>
            </a:r>
            <a:r>
              <a:rPr lang="en-US" dirty="0"/>
              <a:t>: ~980g</a:t>
            </a:r>
          </a:p>
          <a:p>
            <a:endParaRPr lang="en-US" dirty="0"/>
          </a:p>
          <a:p>
            <a:r>
              <a:rPr lang="en-US" dirty="0"/>
              <a:t>Maximum load tested: 2024g</a:t>
            </a:r>
          </a:p>
          <a:p>
            <a:endParaRPr lang="en-US" dirty="0"/>
          </a:p>
          <a:p>
            <a:r>
              <a:rPr lang="en-US" dirty="0"/>
              <a:t>Load tested single attachment point (single standoff) for both type of broaching standoffs</a:t>
            </a:r>
          </a:p>
          <a:p>
            <a:endParaRPr lang="en-US" dirty="0"/>
          </a:p>
          <a:p>
            <a:r>
              <a:rPr lang="en-US" dirty="0"/>
              <a:t>Neither standoff type failed under load exceeding </a:t>
            </a:r>
            <a:r>
              <a:rPr lang="en-US" dirty="0" err="1"/>
              <a:t>ArCLight</a:t>
            </a:r>
            <a:r>
              <a:rPr lang="en-US" dirty="0"/>
              <a:t> plus 100-chip pixel tile mass</a:t>
            </a:r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BCF8F4-B091-2D41-A367-492C360D3A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E55E1C-AA16-6343-8672-8324C8B56E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7C672D-478E-EA45-8990-ADBDCAE17E0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IMG-0871">
            <a:hlinkClick r:id="" action="ppaction://media"/>
            <a:extLst>
              <a:ext uri="{FF2B5EF4-FFF2-40B4-BE49-F238E27FC236}">
                <a16:creationId xmlns:a16="http://schemas.microsoft.com/office/drawing/2014/main" id="{05F802D9-5948-4F05-9BE0-1D941349B1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0627" y="1612900"/>
            <a:ext cx="2024800" cy="3650776"/>
          </a:xfrm>
          <a:prstGeom prst="rect">
            <a:avLst/>
          </a:prstGeom>
        </p:spPr>
      </p:pic>
      <p:pic>
        <p:nvPicPr>
          <p:cNvPr id="9" name="IMG_0735">
            <a:hlinkClick r:id="" action="ppaction://media"/>
            <a:extLst>
              <a:ext uri="{FF2B5EF4-FFF2-40B4-BE49-F238E27FC236}">
                <a16:creationId xmlns:a16="http://schemas.microsoft.com/office/drawing/2014/main" id="{1B9501EB-C720-4B25-A9D1-B2D723F7D7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612900"/>
            <a:ext cx="2038350" cy="36507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401FE9-1435-4AB6-BAE4-FAD3BCBAD909}"/>
              </a:ext>
            </a:extLst>
          </p:cNvPr>
          <p:cNvSpPr txBox="1"/>
          <p:nvPr/>
        </p:nvSpPr>
        <p:spPr>
          <a:xfrm>
            <a:off x="8810627" y="5563713"/>
            <a:ext cx="2571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Test load ~115% mass of </a:t>
            </a:r>
            <a:r>
              <a:rPr lang="en-US" sz="1400" dirty="0" err="1"/>
              <a:t>ArCLight</a:t>
            </a:r>
            <a:r>
              <a:rPr lang="en-US" sz="1400" dirty="0"/>
              <a:t> plus pixel PCB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20955A-C287-40AC-9B91-220608DB2F05}"/>
              </a:ext>
            </a:extLst>
          </p:cNvPr>
          <p:cNvSpPr txBox="1"/>
          <p:nvPr/>
        </p:nvSpPr>
        <p:spPr>
          <a:xfrm>
            <a:off x="6095999" y="5563713"/>
            <a:ext cx="2038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Test load equivalent to pixel PCB</a:t>
            </a:r>
          </a:p>
        </p:txBody>
      </p:sp>
    </p:spTree>
    <p:extLst>
      <p:ext uri="{BB962C8B-B14F-4D97-AF65-F5344CB8AC3E}">
        <p14:creationId xmlns:p14="http://schemas.microsoft.com/office/powerpoint/2010/main" val="124038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3718-CE30-4A08-884E-03FE7F60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4F7D0B-0D6E-42FB-BE5A-42BEB9F88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Upon visual inspection, no cracking or damage to pixel tile PCB was observed after multiple cryocycles</a:t>
            </a:r>
          </a:p>
          <a:p>
            <a:endParaRPr lang="en-US" sz="2800" dirty="0"/>
          </a:p>
          <a:p>
            <a:r>
              <a:rPr lang="en-US" sz="2800" dirty="0"/>
              <a:t>Neither standoff type failed at cold with load exceeding 100-chip pixel tile + </a:t>
            </a:r>
            <a:r>
              <a:rPr lang="en-US" sz="2800" dirty="0" err="1"/>
              <a:t>ArCLight</a:t>
            </a:r>
            <a:r>
              <a:rPr lang="en-US" sz="2800" dirty="0"/>
              <a:t> mass</a:t>
            </a:r>
          </a:p>
          <a:p>
            <a:endParaRPr lang="en-US" sz="2800" dirty="0"/>
          </a:p>
          <a:p>
            <a:r>
              <a:rPr lang="en-US" sz="2800" b="1" dirty="0"/>
              <a:t>Either broaching standoff is suitable for </a:t>
            </a:r>
            <a:r>
              <a:rPr lang="en-US" sz="2800" b="1" dirty="0" err="1"/>
              <a:t>SingleCube</a:t>
            </a:r>
            <a:endParaRPr lang="en-US" sz="2800" b="1" dirty="0"/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0">
                <a:solidFill>
                  <a:srgbClr val="898989"/>
                </a:solidFill>
              </a:rPr>
              <a:t>Broaching Standoffs Cryocycling &amp; Load Tests | Brooke Russell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7E5DF3-D40F-FE44-9155-DCC56DAC42AA}" type="slidenum">
              <a:rPr lang="en-US" sz="600">
                <a:solidFill>
                  <a:srgbClr val="898989"/>
                </a:solidFill>
              </a:rPr>
              <a:pPr/>
              <a:t>16</a:t>
            </a:fld>
            <a:endParaRPr lang="en-US" sz="6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36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95A"/>
                </a:solidFill>
                <a:latin typeface="Arial" charset="0"/>
                <a:ea typeface="ＭＳ Ｐゴシック" charset="0"/>
                <a:cs typeface="ＭＳ Ｐゴシック" charset="0"/>
              </a:rPr>
              <a:t>Press-fit broaching standoffs</a:t>
            </a:r>
          </a:p>
        </p:txBody>
      </p:sp>
      <p:sp>
        <p:nvSpPr>
          <p:cNvPr id="16387" name="Content Placeholder 9"/>
          <p:cNvSpPr>
            <a:spLocks noGrp="1"/>
          </p:cNvSpPr>
          <p:nvPr>
            <p:ph idx="1"/>
          </p:nvPr>
        </p:nvSpPr>
        <p:spPr bwMode="auto">
          <a:xfrm>
            <a:off x="609601" y="1521843"/>
            <a:ext cx="10972799" cy="4368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Main support for charge and light readout assembly in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SingleCube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Replaces original pixel standoffs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Same location and thread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Installed by commercial vendor</a:t>
            </a:r>
          </a:p>
          <a:p>
            <a:pPr marL="280988" lvl="2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***Cryogenic and load qualification discussed here***</a:t>
            </a:r>
          </a:p>
          <a:p>
            <a:pPr marL="0" indent="0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If successful, employed for Module 0 and 2x2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0">
                <a:solidFill>
                  <a:srgbClr val="898989"/>
                </a:solidFill>
              </a:rPr>
              <a:t>Broaching Standoffs Cryocycling &amp; Load Tests | Brooke Russell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AA8700-77FB-1849-9E3F-67AEAB6D71DD}" type="slidenum">
              <a:rPr lang="en-US" sz="600">
                <a:solidFill>
                  <a:srgbClr val="898989"/>
                </a:solidFill>
              </a:rPr>
              <a:pPr/>
              <a:t>2</a:t>
            </a:fld>
            <a:endParaRPr lang="en-US" sz="6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">
            <a:extLst>
              <a:ext uri="{FF2B5EF4-FFF2-40B4-BE49-F238E27FC236}">
                <a16:creationId xmlns:a16="http://schemas.microsoft.com/office/drawing/2014/main" id="{35FCE24D-B795-43FF-8F44-55054CA57F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503" t="4313" r="20040" b="2279"/>
          <a:stretch/>
        </p:blipFill>
        <p:spPr>
          <a:xfrm>
            <a:off x="6376748" y="1598613"/>
            <a:ext cx="5026504" cy="434498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B8A7265-5F42-FD45-892F-F3F854EAF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Broaching standoffs</a:t>
            </a:r>
            <a:r>
              <a:rPr lang="en-US" sz="2400" b="0" dirty="0"/>
              <a:t> to support pixel tile </a:t>
            </a:r>
            <a:r>
              <a:rPr lang="en-US" sz="2400" b="0" u="sng" dirty="0"/>
              <a:t>and</a:t>
            </a:r>
            <a:r>
              <a:rPr lang="en-US" sz="2400" b="0" dirty="0"/>
              <a:t> light readout assemblies</a:t>
            </a:r>
            <a:endParaRPr lang="en-US" sz="2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600">
                <a:solidFill>
                  <a:srgbClr val="898989"/>
                </a:solidFill>
              </a:rPr>
              <a:t>Broaching Standoffs Cryocycling &amp; Load Tests | Brooke Russell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364775-8E16-6947-9112-B4196A2A7646}" type="slidenum">
              <a:rPr lang="en-US" sz="600">
                <a:solidFill>
                  <a:srgbClr val="898989"/>
                </a:solidFill>
              </a:rPr>
              <a:pPr/>
              <a:t>3</a:t>
            </a:fld>
            <a:endParaRPr lang="en-US" sz="600">
              <a:solidFill>
                <a:srgbClr val="898989"/>
              </a:solidFill>
            </a:endParaRPr>
          </a:p>
        </p:txBody>
      </p:sp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598B6D82-D144-431B-86C7-F25AC16A84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365" t="1712" r="20030"/>
          <a:stretch/>
        </p:blipFill>
        <p:spPr>
          <a:xfrm>
            <a:off x="828565" y="1598613"/>
            <a:ext cx="4946870" cy="434498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4AFD633-D877-46B4-B053-457EC2809043}"/>
              </a:ext>
            </a:extLst>
          </p:cNvPr>
          <p:cNvSpPr/>
          <p:nvPr/>
        </p:nvSpPr>
        <p:spPr>
          <a:xfrm>
            <a:off x="10439400" y="2530679"/>
            <a:ext cx="483285" cy="412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7CA43E-9FDC-4657-AA90-EFDEAA5E162E}"/>
              </a:ext>
            </a:extLst>
          </p:cNvPr>
          <p:cNvSpPr txBox="1"/>
          <p:nvPr/>
        </p:nvSpPr>
        <p:spPr>
          <a:xfrm>
            <a:off x="2173220" y="1489752"/>
            <a:ext cx="236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/>
              <a:t>ArCLight</a:t>
            </a:r>
            <a:r>
              <a:rPr lang="en-US" sz="1800" dirty="0"/>
              <a:t> w/ Pixel Tile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28113-3362-413C-876B-B689FB7C8F9A}"/>
              </a:ext>
            </a:extLst>
          </p:cNvPr>
          <p:cNvSpPr txBox="1"/>
          <p:nvPr/>
        </p:nvSpPr>
        <p:spPr>
          <a:xfrm>
            <a:off x="7876665" y="1488032"/>
            <a:ext cx="1954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LCM w/ Pixel Tile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05F86-A067-44F5-AA78-1B3F48211685}"/>
              </a:ext>
            </a:extLst>
          </p:cNvPr>
          <p:cNvSpPr txBox="1"/>
          <p:nvPr/>
        </p:nvSpPr>
        <p:spPr>
          <a:xfrm>
            <a:off x="614983" y="6166761"/>
            <a:ext cx="465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*Figures courtesy of A. Lambert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5DFEA9-BD2C-4510-8515-4B9E0F87585C}"/>
              </a:ext>
            </a:extLst>
          </p:cNvPr>
          <p:cNvSpPr/>
          <p:nvPr/>
        </p:nvSpPr>
        <p:spPr>
          <a:xfrm>
            <a:off x="10439400" y="4340429"/>
            <a:ext cx="483285" cy="412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19DBF4-CF69-4941-B7E1-ACCCA9AAC862}"/>
              </a:ext>
            </a:extLst>
          </p:cNvPr>
          <p:cNvSpPr/>
          <p:nvPr/>
        </p:nvSpPr>
        <p:spPr>
          <a:xfrm>
            <a:off x="8853887" y="4870654"/>
            <a:ext cx="483285" cy="412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094147-4E26-40FC-92BF-5B2ACE2B0D47}"/>
              </a:ext>
            </a:extLst>
          </p:cNvPr>
          <p:cNvSpPr/>
          <p:nvPr/>
        </p:nvSpPr>
        <p:spPr>
          <a:xfrm>
            <a:off x="8853887" y="3072022"/>
            <a:ext cx="483285" cy="412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583F93-FAED-458D-871C-51CE127F175F}"/>
              </a:ext>
            </a:extLst>
          </p:cNvPr>
          <p:cNvSpPr/>
          <p:nvPr/>
        </p:nvSpPr>
        <p:spPr>
          <a:xfrm>
            <a:off x="4787711" y="2562435"/>
            <a:ext cx="483285" cy="412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CECA9A-5593-4EEE-A483-037FACF872E6}"/>
              </a:ext>
            </a:extLst>
          </p:cNvPr>
          <p:cNvSpPr/>
          <p:nvPr/>
        </p:nvSpPr>
        <p:spPr>
          <a:xfrm>
            <a:off x="4787711" y="4424573"/>
            <a:ext cx="483285" cy="412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F0EEEE-5A3F-4D0B-B9AE-3D7C9CFD5ABF}"/>
              </a:ext>
            </a:extLst>
          </p:cNvPr>
          <p:cNvSpPr/>
          <p:nvPr/>
        </p:nvSpPr>
        <p:spPr>
          <a:xfrm>
            <a:off x="3060357" y="4846841"/>
            <a:ext cx="483285" cy="412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E8899C-1CEB-41D1-9B14-8155A2D2F38A}"/>
              </a:ext>
            </a:extLst>
          </p:cNvPr>
          <p:cNvSpPr/>
          <p:nvPr/>
        </p:nvSpPr>
        <p:spPr>
          <a:xfrm>
            <a:off x="3098516" y="3040368"/>
            <a:ext cx="483285" cy="412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4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941DAFD-79E4-4D0A-B921-ECAB50ABD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standoff types for testing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2E6EEE-7D3C-49C0-BB73-2B8A93C7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573213"/>
            <a:ext cx="10972799" cy="1462087"/>
          </a:xfrm>
        </p:spPr>
        <p:txBody>
          <a:bodyPr/>
          <a:lstStyle/>
          <a:p>
            <a:r>
              <a:rPr lang="en-US" i="1" dirty="0"/>
              <a:t>Metric</a:t>
            </a:r>
            <a:r>
              <a:rPr lang="en-US" dirty="0"/>
              <a:t> – tall and thin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9B6D7-B1BA-46A0-A352-D5CAFB843E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F1D3B-502B-42F8-9970-30BC12DA6D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DCA51F-EDBC-464E-8039-ADD2DD413EF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5702FB-0AE9-4AFC-9FCE-F7B4EEAED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20463" r="33027" b="35278"/>
          <a:stretch/>
        </p:blipFill>
        <p:spPr>
          <a:xfrm>
            <a:off x="6948822" y="3617914"/>
            <a:ext cx="4066606" cy="303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98264C-BDC5-41BB-A1BD-14E83D101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79" t="39445" r="23750" b="21666"/>
          <a:stretch/>
        </p:blipFill>
        <p:spPr>
          <a:xfrm>
            <a:off x="3562016" y="1155701"/>
            <a:ext cx="3362325" cy="2667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97D7E1-B306-423F-9878-C08E374C0CE7}"/>
              </a:ext>
            </a:extLst>
          </p:cNvPr>
          <p:cNvSpPr txBox="1"/>
          <p:nvPr/>
        </p:nvSpPr>
        <p:spPr>
          <a:xfrm>
            <a:off x="3233403" y="5577548"/>
            <a:ext cx="4019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Imperial</a:t>
            </a:r>
            <a:r>
              <a:rPr lang="en-US" dirty="0"/>
              <a:t> – short and broad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124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F1017-37E1-45E5-A5C7-B4578E07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Cryocycling &amp; Load Test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B2A11-F72B-4CF7-A881-CBC935039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574800"/>
            <a:ext cx="7972423" cy="4368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Hold PCB with standoffs in cold vapor just above LN</a:t>
            </a:r>
            <a:r>
              <a:rPr lang="en-US" sz="1800" baseline="-25000" dirty="0"/>
              <a:t>2</a:t>
            </a:r>
            <a:r>
              <a:rPr lang="en-US" sz="1800" dirty="0"/>
              <a:t> surface (1 minute before initial submerge; 30 seconds before subsequent submerges)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Slowly submerge entire PCB into LN</a:t>
            </a:r>
            <a:r>
              <a:rPr lang="en-US" sz="1800" baseline="-25000" dirty="0"/>
              <a:t>2</a:t>
            </a:r>
            <a:r>
              <a:rPr lang="en-US" sz="1800" dirty="0"/>
              <a:t> (20 seconds initial submerge time; 5 seconds subsequent submerge time)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PCB totally submerged in LN</a:t>
            </a:r>
            <a:r>
              <a:rPr lang="en-US" sz="1800" baseline="-25000" dirty="0"/>
              <a:t>2 </a:t>
            </a:r>
            <a:r>
              <a:rPr lang="en-US" sz="1800" dirty="0"/>
              <a:t>for 30 seconds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Slowly raise PCB out of LN</a:t>
            </a:r>
            <a:r>
              <a:rPr lang="en-US" sz="1800" baseline="-25000" dirty="0"/>
              <a:t>2 </a:t>
            </a:r>
            <a:r>
              <a:rPr lang="en-US" sz="1800" dirty="0"/>
              <a:t>(5 seconds removal time)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Place PCB on bench top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Attach weights on bench top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Load test at room temperature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87B24D-7F47-444A-B8A8-CA7CA7F41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7392F-3596-4A34-926D-63F1B7509B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A1478-C094-4A7E-8999-E527ABB9D7E5}"/>
              </a:ext>
            </a:extLst>
          </p:cNvPr>
          <p:cNvSpPr txBox="1"/>
          <p:nvPr/>
        </p:nvSpPr>
        <p:spPr>
          <a:xfrm>
            <a:off x="8839200" y="2466975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*steps 1-4 repeated 4 times</a:t>
            </a:r>
            <a:br>
              <a:rPr lang="en-US" sz="1800" dirty="0"/>
            </a:br>
            <a:endParaRPr lang="en-US" sz="1800" dirty="0"/>
          </a:p>
          <a:p>
            <a:br>
              <a:rPr lang="en-US" sz="1800" dirty="0"/>
            </a:br>
            <a:endParaRPr lang="en-US" sz="1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C20F14-744A-416A-85A5-A811CA324332}"/>
              </a:ext>
            </a:extLst>
          </p:cNvPr>
          <p:cNvCxnSpPr>
            <a:cxnSpLocks/>
          </p:cNvCxnSpPr>
          <p:nvPr/>
        </p:nvCxnSpPr>
        <p:spPr bwMode="auto">
          <a:xfrm>
            <a:off x="8839200" y="1743075"/>
            <a:ext cx="0" cy="18383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1898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DF0F9-F459-4485-ADF0-4A8364F7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Ancillary equipment for quick testing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F0D56-532B-4FCB-903B-C58AB54A2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5551F-471C-44FF-99A2-3D85BF74C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BC286-C0CC-4697-8C6B-DDF97EE12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604952" y="1374775"/>
            <a:ext cx="3505743" cy="467432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182225-1678-48FE-8DB0-041515B2F80B}"/>
              </a:ext>
            </a:extLst>
          </p:cNvPr>
          <p:cNvCxnSpPr>
            <a:cxnSpLocks/>
          </p:cNvCxnSpPr>
          <p:nvPr/>
        </p:nvCxnSpPr>
        <p:spPr bwMode="auto">
          <a:xfrm flipV="1">
            <a:off x="2119584" y="1832904"/>
            <a:ext cx="842962" cy="4577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AC4572-A8BC-44CE-AE70-761D5C0BD0B5}"/>
              </a:ext>
            </a:extLst>
          </p:cNvPr>
          <p:cNvSpPr txBox="1"/>
          <p:nvPr/>
        </p:nvSpPr>
        <p:spPr>
          <a:xfrm>
            <a:off x="361677" y="2128178"/>
            <a:ext cx="2038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Tin-plated copper grounding braid:</a:t>
            </a:r>
          </a:p>
          <a:p>
            <a:pPr marL="457200" indent="-457200">
              <a:buAutoNum type="arabicParenBoth"/>
            </a:pPr>
            <a:r>
              <a:rPr lang="en-US" sz="1400" dirty="0"/>
              <a:t>insertion/removal from LN</a:t>
            </a:r>
            <a:r>
              <a:rPr lang="en-US" sz="1400" baseline="-25000" dirty="0"/>
              <a:t>2</a:t>
            </a:r>
            <a:r>
              <a:rPr lang="en-US" sz="1400" dirty="0"/>
              <a:t> </a:t>
            </a:r>
          </a:p>
          <a:p>
            <a:pPr marL="457200" indent="-457200">
              <a:buAutoNum type="arabicParenBoth"/>
            </a:pPr>
            <a:r>
              <a:rPr lang="en-US" sz="1400" dirty="0"/>
              <a:t>hold point for load test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7F140-93FB-4A40-8B00-8752F0B4640A}"/>
              </a:ext>
            </a:extLst>
          </p:cNvPr>
          <p:cNvSpPr txBox="1"/>
          <p:nvPr/>
        </p:nvSpPr>
        <p:spPr>
          <a:xfrm>
            <a:off x="361677" y="4572697"/>
            <a:ext cx="20380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Tin-plated copper grounding braid for load test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BEA2A96-BBA9-471C-BAD8-ADCB1A8C0C41}"/>
              </a:ext>
            </a:extLst>
          </p:cNvPr>
          <p:cNvCxnSpPr>
            <a:cxnSpLocks/>
          </p:cNvCxnSpPr>
          <p:nvPr/>
        </p:nvCxnSpPr>
        <p:spPr bwMode="auto">
          <a:xfrm>
            <a:off x="2025968" y="4942029"/>
            <a:ext cx="1091256" cy="2322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806274-712B-4960-B461-2A44A5156729}"/>
              </a:ext>
            </a:extLst>
          </p:cNvPr>
          <p:cNvCxnSpPr>
            <a:cxnSpLocks/>
          </p:cNvCxnSpPr>
          <p:nvPr/>
        </p:nvCxnSpPr>
        <p:spPr bwMode="auto">
          <a:xfrm>
            <a:off x="2171360" y="5805940"/>
            <a:ext cx="723083" cy="314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FBE4B95-2FB5-4FC9-9BCA-10183307AD63}"/>
              </a:ext>
            </a:extLst>
          </p:cNvPr>
          <p:cNvSpPr txBox="1"/>
          <p:nvPr/>
        </p:nvSpPr>
        <p:spPr>
          <a:xfrm>
            <a:off x="361677" y="5544330"/>
            <a:ext cx="2243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Eyelets to attach weights </a:t>
            </a:r>
          </a:p>
        </p:txBody>
      </p:sp>
      <p:pic>
        <p:nvPicPr>
          <p:cNvPr id="18" name="Picture 17" descr="A picture containing indoor, sitting, open, oven&#10;&#10;Description automatically generated">
            <a:extLst>
              <a:ext uri="{FF2B5EF4-FFF2-40B4-BE49-F238E27FC236}">
                <a16:creationId xmlns:a16="http://schemas.microsoft.com/office/drawing/2014/main" id="{E6F9A971-24D9-49EA-82AD-3B28AA377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50201" y="2353372"/>
            <a:ext cx="4140200" cy="3105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B6DB08-ADA5-4887-AAEB-C9AD84702058}"/>
              </a:ext>
            </a:extLst>
          </p:cNvPr>
          <p:cNvSpPr txBox="1"/>
          <p:nvPr/>
        </p:nvSpPr>
        <p:spPr>
          <a:xfrm>
            <a:off x="6218090" y="2465914"/>
            <a:ext cx="19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Aluminum box with foam insulation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0EA9340-1A7D-4CD7-BE71-B399FCC69230}"/>
              </a:ext>
            </a:extLst>
          </p:cNvPr>
          <p:cNvCxnSpPr>
            <a:cxnSpLocks/>
          </p:cNvCxnSpPr>
          <p:nvPr/>
        </p:nvCxnSpPr>
        <p:spPr bwMode="auto">
          <a:xfrm>
            <a:off x="7572375" y="2820676"/>
            <a:ext cx="987131" cy="1547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07CB7FA-79F1-493F-B507-E95916269B2F}"/>
              </a:ext>
            </a:extLst>
          </p:cNvPr>
          <p:cNvSpPr txBox="1"/>
          <p:nvPr/>
        </p:nvSpPr>
        <p:spPr>
          <a:xfrm>
            <a:off x="6210644" y="4648600"/>
            <a:ext cx="15522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First generation mini tile 3x3 pixel board (v1 rev1) – pixel pads on back-facing side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B8DF56-7F63-413A-B6C9-A3D82819428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888999" y="3974172"/>
            <a:ext cx="926547" cy="7143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89C0110-1002-48DC-9EBE-5BA2D4D50A86}"/>
              </a:ext>
            </a:extLst>
          </p:cNvPr>
          <p:cNvCxnSpPr>
            <a:cxnSpLocks/>
          </p:cNvCxnSpPr>
          <p:nvPr/>
        </p:nvCxnSpPr>
        <p:spPr bwMode="auto">
          <a:xfrm>
            <a:off x="7172325" y="3739057"/>
            <a:ext cx="1295401" cy="1435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CDB0E17-94DF-4F75-84D6-27B0C6652EA8}"/>
              </a:ext>
            </a:extLst>
          </p:cNvPr>
          <p:cNvSpPr txBox="1"/>
          <p:nvPr/>
        </p:nvSpPr>
        <p:spPr>
          <a:xfrm>
            <a:off x="6218090" y="3585169"/>
            <a:ext cx="1203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LN</a:t>
            </a:r>
            <a:r>
              <a:rPr lang="en-US" sz="1400" baseline="-25000" dirty="0"/>
              <a:t>2</a:t>
            </a:r>
            <a:r>
              <a:rPr lang="en-US" sz="1400" dirty="0"/>
              <a:t> fill line</a:t>
            </a:r>
          </a:p>
        </p:txBody>
      </p:sp>
    </p:spTree>
    <p:extLst>
      <p:ext uri="{BB962C8B-B14F-4D97-AF65-F5344CB8AC3E}">
        <p14:creationId xmlns:p14="http://schemas.microsoft.com/office/powerpoint/2010/main" val="1075785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D15C39-CFA4-489C-A5A3-1DFE7AA8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right corner – </a:t>
            </a:r>
            <a:r>
              <a:rPr lang="en-US" i="1" dirty="0"/>
              <a:t>metric standoffs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893065-9721-4998-8F02-6859419DC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cryocycling</a:t>
            </a:r>
          </a:p>
        </p:txBody>
      </p:sp>
      <p:pic>
        <p:nvPicPr>
          <p:cNvPr id="3" name="Content Placeholder 2" descr="A circuit board&#10;&#10;Description automatically generated">
            <a:extLst>
              <a:ext uri="{FF2B5EF4-FFF2-40B4-BE49-F238E27FC236}">
                <a16:creationId xmlns:a16="http://schemas.microsoft.com/office/drawing/2014/main" id="{F329EA80-4B57-4884-9378-90C8024D6C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0311" y="2174875"/>
            <a:ext cx="5024966" cy="376872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FE0BDF-0F8D-4E71-A4F6-9258CF27F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 cryocycling</a:t>
            </a:r>
          </a:p>
        </p:txBody>
      </p:sp>
      <p:pic>
        <p:nvPicPr>
          <p:cNvPr id="12" name="Content Placeholder 11" descr="A circuit board&#10;&#10;Description automatically generated">
            <a:extLst>
              <a:ext uri="{FF2B5EF4-FFF2-40B4-BE49-F238E27FC236}">
                <a16:creationId xmlns:a16="http://schemas.microsoft.com/office/drawing/2014/main" id="{B934A981-2BEE-4021-92E5-81FFB79F100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5136" y="2174875"/>
            <a:ext cx="5024966" cy="37687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C7E17-DE2D-4953-A400-62D23D5710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2D386-C75A-459A-B242-3B19B7ABD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8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D15C39-CFA4-489C-A5A3-1DFE7AA8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right corner – </a:t>
            </a:r>
            <a:r>
              <a:rPr lang="en-US" i="1" dirty="0"/>
              <a:t>metric standoffs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893065-9721-4998-8F02-6859419DC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cryocycling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FE0BDF-0F8D-4E71-A4F6-9258CF27F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 cryocycling</a:t>
            </a:r>
          </a:p>
        </p:txBody>
      </p:sp>
      <p:pic>
        <p:nvPicPr>
          <p:cNvPr id="12" name="Content Placeholder 11" descr="A close up of a street&#10;&#10;Description automatically generated">
            <a:extLst>
              <a:ext uri="{FF2B5EF4-FFF2-40B4-BE49-F238E27FC236}">
                <a16:creationId xmlns:a16="http://schemas.microsoft.com/office/drawing/2014/main" id="{50825861-8BF5-4271-9119-1C4AACCC64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75136" y="2174875"/>
            <a:ext cx="5024966" cy="37687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C7E17-DE2D-4953-A400-62D23D5710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2D386-C75A-459A-B242-3B19B7ABD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Content Placeholder 2" descr="A circuit board&#10;&#10;Description automatically generated">
            <a:extLst>
              <a:ext uri="{FF2B5EF4-FFF2-40B4-BE49-F238E27FC236}">
                <a16:creationId xmlns:a16="http://schemas.microsoft.com/office/drawing/2014/main" id="{62E8765A-7B6F-4B84-B734-77059CB7BE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0311" y="2174875"/>
            <a:ext cx="5024966" cy="3768725"/>
          </a:xfrm>
        </p:spPr>
      </p:pic>
    </p:spTree>
    <p:extLst>
      <p:ext uri="{BB962C8B-B14F-4D97-AF65-F5344CB8AC3E}">
        <p14:creationId xmlns:p14="http://schemas.microsoft.com/office/powerpoint/2010/main" val="3096175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D15C39-CFA4-489C-A5A3-1DFE7AA87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left corner – </a:t>
            </a:r>
            <a:r>
              <a:rPr lang="en-US" i="1" dirty="0"/>
              <a:t>metric standoffs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893065-9721-4998-8F02-6859419DC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cryocycling</a:t>
            </a:r>
          </a:p>
        </p:txBody>
      </p:sp>
      <p:pic>
        <p:nvPicPr>
          <p:cNvPr id="3" name="Content Placeholder 2" descr="A circuit board&#10;&#10;Description automatically generated">
            <a:extLst>
              <a:ext uri="{FF2B5EF4-FFF2-40B4-BE49-F238E27FC236}">
                <a16:creationId xmlns:a16="http://schemas.microsoft.com/office/drawing/2014/main" id="{A2E6F97C-BB57-4A51-8167-22C1D5B97E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0311" y="2174875"/>
            <a:ext cx="5024966" cy="376872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FE0BDF-0F8D-4E71-A4F6-9258CF27F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 cryocycling</a:t>
            </a:r>
          </a:p>
        </p:txBody>
      </p:sp>
      <p:pic>
        <p:nvPicPr>
          <p:cNvPr id="12" name="Content Placeholder 11" descr="A close up of a device&#10;&#10;Description automatically generated">
            <a:extLst>
              <a:ext uri="{FF2B5EF4-FFF2-40B4-BE49-F238E27FC236}">
                <a16:creationId xmlns:a16="http://schemas.microsoft.com/office/drawing/2014/main" id="{EAC9E903-5ECE-4825-A5A1-65EA69CBC6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5136" y="2174875"/>
            <a:ext cx="5024966" cy="37687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C7E17-DE2D-4953-A400-62D23D5710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Broaching Standoffs Cryocycling &amp; Load Tests | Brooke Russell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2D386-C75A-459A-B242-3B19B7ABD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CE5702-B399-C845-9D31-C9B0C17E294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64981"/>
      </p:ext>
    </p:extLst>
  </p:cSld>
  <p:clrMapOvr>
    <a:masterClrMapping/>
  </p:clrMapOvr>
</p:sld>
</file>

<file path=ppt/theme/theme1.xml><?xml version="1.0" encoding="utf-8"?>
<a:theme xmlns:a="http://schemas.openxmlformats.org/drawingml/2006/main" name="LBNL_Template_102416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BNL_PPT_WideLegacy_Template_2020" id="{A3C08608-CB02-504D-A6E0-E30F3B57976D}" vid="{2316EFA7-90CD-964D-B7C3-C62E5E3DDD8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LBNL_PPT_WideLegacy_Template_2020</Template>
  <TotalTime>1365</TotalTime>
  <Words>580</Words>
  <Application>Microsoft Office PowerPoint</Application>
  <PresentationFormat>Widescreen</PresentationFormat>
  <Paragraphs>116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Lucida Grande</vt:lpstr>
      <vt:lpstr>LBNL_Template_102416</vt:lpstr>
      <vt:lpstr>Broaching Standoffs Cryocycling &amp; Load Tests</vt:lpstr>
      <vt:lpstr>Press-fit broaching standoffs</vt:lpstr>
      <vt:lpstr>Broaching standoffs to support pixel tile and light readout assemblies</vt:lpstr>
      <vt:lpstr>Two standoff types for testing</vt:lpstr>
      <vt:lpstr>Cryocycling &amp; Load Test Procedure</vt:lpstr>
      <vt:lpstr>Ancillary equipment for quick testing</vt:lpstr>
      <vt:lpstr>Top right corner – metric standoffs</vt:lpstr>
      <vt:lpstr>Bottom right corner – metric standoffs</vt:lpstr>
      <vt:lpstr>Bottom left corner – metric standoffs</vt:lpstr>
      <vt:lpstr>Top left corner – metric standoffs</vt:lpstr>
      <vt:lpstr>Top right corner – imperial standoffs</vt:lpstr>
      <vt:lpstr>Bottom right corner – imperial standoffs</vt:lpstr>
      <vt:lpstr>Bottom left corner – imperial standoffs</vt:lpstr>
      <vt:lpstr>Top left corner – imperial standoffs</vt:lpstr>
      <vt:lpstr>Load test</vt:lpstr>
      <vt:lpstr>Summary</vt:lpstr>
      <vt:lpstr>PowerPoint Presentation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 Russell</dc:creator>
  <cp:lastModifiedBy>Brooke Russell</cp:lastModifiedBy>
  <cp:revision>25</cp:revision>
  <dcterms:created xsi:type="dcterms:W3CDTF">2020-07-16T05:48:55Z</dcterms:created>
  <dcterms:modified xsi:type="dcterms:W3CDTF">2020-07-17T21:55:11Z</dcterms:modified>
</cp:coreProperties>
</file>