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1114" r:id="rId5"/>
    <p:sldId id="1110" r:id="rId6"/>
    <p:sldId id="1119" r:id="rId7"/>
    <p:sldId id="1013" r:id="rId8"/>
    <p:sldId id="1023" r:id="rId9"/>
    <p:sldId id="275" r:id="rId10"/>
    <p:sldId id="266" r:id="rId11"/>
    <p:sldId id="1025" r:id="rId12"/>
    <p:sldId id="1056" r:id="rId13"/>
    <p:sldId id="1120" r:id="rId14"/>
    <p:sldId id="942" r:id="rId15"/>
    <p:sldId id="286" r:id="rId16"/>
    <p:sldId id="1057" r:id="rId17"/>
    <p:sldId id="1122" r:id="rId18"/>
    <p:sldId id="300" r:id="rId19"/>
    <p:sldId id="307" r:id="rId20"/>
    <p:sldId id="337" r:id="rId21"/>
    <p:sldId id="1018" r:id="rId22"/>
    <p:sldId id="1011" r:id="rId23"/>
    <p:sldId id="1017" r:id="rId24"/>
    <p:sldId id="1115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23" autoAdjust="0"/>
    <p:restoredTop sz="96395" autoAdjust="0"/>
  </p:normalViewPr>
  <p:slideViewPr>
    <p:cSldViewPr snapToGrid="0" snapToObjects="1">
      <p:cViewPr varScale="1">
        <p:scale>
          <a:sx n="104" d="100"/>
          <a:sy n="104" d="100"/>
        </p:scale>
        <p:origin x="142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Zwaska" userId="5c729059-44d0-4cdd-879e-1420b0db722c" providerId="ADAL" clId="{90499491-5239-4B63-B6AB-E0BE685A7015}"/>
    <pc:docChg chg="delSld">
      <pc:chgData name="Robert Zwaska" userId="5c729059-44d0-4cdd-879e-1420b0db722c" providerId="ADAL" clId="{90499491-5239-4B63-B6AB-E0BE685A7015}" dt="2020-07-07T15:14:33.707" v="50" actId="2696"/>
      <pc:docMkLst>
        <pc:docMk/>
      </pc:docMkLst>
      <pc:sldChg chg="del">
        <pc:chgData name="Robert Zwaska" userId="5c729059-44d0-4cdd-879e-1420b0db722c" providerId="ADAL" clId="{90499491-5239-4B63-B6AB-E0BE685A7015}" dt="2020-07-07T15:14:33.342" v="27" actId="2696"/>
        <pc:sldMkLst>
          <pc:docMk/>
          <pc:sldMk cId="907516675" sldId="273"/>
        </pc:sldMkLst>
      </pc:sldChg>
      <pc:sldChg chg="del">
        <pc:chgData name="Robert Zwaska" userId="5c729059-44d0-4cdd-879e-1420b0db722c" providerId="ADAL" clId="{90499491-5239-4B63-B6AB-E0BE685A7015}" dt="2020-07-07T15:14:33.158" v="18" actId="2696"/>
        <pc:sldMkLst>
          <pc:docMk/>
          <pc:sldMk cId="741911534" sldId="281"/>
        </pc:sldMkLst>
      </pc:sldChg>
      <pc:sldChg chg="del">
        <pc:chgData name="Robert Zwaska" userId="5c729059-44d0-4cdd-879e-1420b0db722c" providerId="ADAL" clId="{90499491-5239-4B63-B6AB-E0BE685A7015}" dt="2020-07-07T15:14:32.696" v="0" actId="2696"/>
        <pc:sldMkLst>
          <pc:docMk/>
          <pc:sldMk cId="3620976328" sldId="291"/>
        </pc:sldMkLst>
      </pc:sldChg>
      <pc:sldChg chg="del">
        <pc:chgData name="Robert Zwaska" userId="5c729059-44d0-4cdd-879e-1420b0db722c" providerId="ADAL" clId="{90499491-5239-4B63-B6AB-E0BE685A7015}" dt="2020-07-07T15:14:33.192" v="21" actId="2696"/>
        <pc:sldMkLst>
          <pc:docMk/>
          <pc:sldMk cId="447718292" sldId="298"/>
        </pc:sldMkLst>
      </pc:sldChg>
      <pc:sldChg chg="del">
        <pc:chgData name="Robert Zwaska" userId="5c729059-44d0-4cdd-879e-1420b0db722c" providerId="ADAL" clId="{90499491-5239-4B63-B6AB-E0BE685A7015}" dt="2020-07-07T15:14:33.541" v="39" actId="2696"/>
        <pc:sldMkLst>
          <pc:docMk/>
          <pc:sldMk cId="1961395510" sldId="299"/>
        </pc:sldMkLst>
      </pc:sldChg>
      <pc:sldChg chg="del">
        <pc:chgData name="Robert Zwaska" userId="5c729059-44d0-4cdd-879e-1420b0db722c" providerId="ADAL" clId="{90499491-5239-4B63-B6AB-E0BE685A7015}" dt="2020-07-07T15:14:33.205" v="22" actId="2696"/>
        <pc:sldMkLst>
          <pc:docMk/>
          <pc:sldMk cId="2322878423" sldId="301"/>
        </pc:sldMkLst>
      </pc:sldChg>
      <pc:sldChg chg="del">
        <pc:chgData name="Robert Zwaska" userId="5c729059-44d0-4cdd-879e-1420b0db722c" providerId="ADAL" clId="{90499491-5239-4B63-B6AB-E0BE685A7015}" dt="2020-07-07T15:14:33.445" v="35" actId="2696"/>
        <pc:sldMkLst>
          <pc:docMk/>
          <pc:sldMk cId="3515137818" sldId="302"/>
        </pc:sldMkLst>
      </pc:sldChg>
      <pc:sldChg chg="del">
        <pc:chgData name="Robert Zwaska" userId="5c729059-44d0-4cdd-879e-1420b0db722c" providerId="ADAL" clId="{90499491-5239-4B63-B6AB-E0BE685A7015}" dt="2020-07-07T15:14:33.498" v="37" actId="2696"/>
        <pc:sldMkLst>
          <pc:docMk/>
          <pc:sldMk cId="2597091724" sldId="304"/>
        </pc:sldMkLst>
      </pc:sldChg>
      <pc:sldChg chg="del">
        <pc:chgData name="Robert Zwaska" userId="5c729059-44d0-4cdd-879e-1420b0db722c" providerId="ADAL" clId="{90499491-5239-4B63-B6AB-E0BE685A7015}" dt="2020-07-07T15:14:33.165" v="19" actId="2696"/>
        <pc:sldMkLst>
          <pc:docMk/>
          <pc:sldMk cId="2984228847" sldId="308"/>
        </pc:sldMkLst>
      </pc:sldChg>
      <pc:sldChg chg="del">
        <pc:chgData name="Robert Zwaska" userId="5c729059-44d0-4cdd-879e-1420b0db722c" providerId="ADAL" clId="{90499491-5239-4B63-B6AB-E0BE685A7015}" dt="2020-07-07T15:14:33.662" v="46" actId="2696"/>
        <pc:sldMkLst>
          <pc:docMk/>
          <pc:sldMk cId="1016096951" sldId="348"/>
        </pc:sldMkLst>
      </pc:sldChg>
      <pc:sldChg chg="del">
        <pc:chgData name="Robert Zwaska" userId="5c729059-44d0-4cdd-879e-1420b0db722c" providerId="ADAL" clId="{90499491-5239-4B63-B6AB-E0BE685A7015}" dt="2020-07-07T15:14:33.404" v="33" actId="2696"/>
        <pc:sldMkLst>
          <pc:docMk/>
          <pc:sldMk cId="0" sldId="351"/>
        </pc:sldMkLst>
      </pc:sldChg>
      <pc:sldChg chg="del">
        <pc:chgData name="Robert Zwaska" userId="5c729059-44d0-4cdd-879e-1420b0db722c" providerId="ADAL" clId="{90499491-5239-4B63-B6AB-E0BE685A7015}" dt="2020-07-07T15:14:33.373" v="31" actId="2696"/>
        <pc:sldMkLst>
          <pc:docMk/>
          <pc:sldMk cId="0" sldId="352"/>
        </pc:sldMkLst>
      </pc:sldChg>
      <pc:sldChg chg="del">
        <pc:chgData name="Robert Zwaska" userId="5c729059-44d0-4cdd-879e-1420b0db722c" providerId="ADAL" clId="{90499491-5239-4B63-B6AB-E0BE685A7015}" dt="2020-07-07T15:14:33.381" v="32" actId="2696"/>
        <pc:sldMkLst>
          <pc:docMk/>
          <pc:sldMk cId="0" sldId="353"/>
        </pc:sldMkLst>
      </pc:sldChg>
      <pc:sldChg chg="del">
        <pc:chgData name="Robert Zwaska" userId="5c729059-44d0-4cdd-879e-1420b0db722c" providerId="ADAL" clId="{90499491-5239-4B63-B6AB-E0BE685A7015}" dt="2020-07-07T15:14:33.672" v="47" actId="2696"/>
        <pc:sldMkLst>
          <pc:docMk/>
          <pc:sldMk cId="729772768" sldId="358"/>
        </pc:sldMkLst>
      </pc:sldChg>
      <pc:sldChg chg="del">
        <pc:chgData name="Robert Zwaska" userId="5c729059-44d0-4cdd-879e-1420b0db722c" providerId="ADAL" clId="{90499491-5239-4B63-B6AB-E0BE685A7015}" dt="2020-07-07T15:14:33.215" v="23" actId="2696"/>
        <pc:sldMkLst>
          <pc:docMk/>
          <pc:sldMk cId="4039868633" sldId="377"/>
        </pc:sldMkLst>
      </pc:sldChg>
      <pc:sldChg chg="del">
        <pc:chgData name="Robert Zwaska" userId="5c729059-44d0-4cdd-879e-1420b0db722c" providerId="ADAL" clId="{90499491-5239-4B63-B6AB-E0BE685A7015}" dt="2020-07-07T15:14:33.478" v="36" actId="2696"/>
        <pc:sldMkLst>
          <pc:docMk/>
          <pc:sldMk cId="0" sldId="525"/>
        </pc:sldMkLst>
      </pc:sldChg>
      <pc:sldChg chg="del">
        <pc:chgData name="Robert Zwaska" userId="5c729059-44d0-4cdd-879e-1420b0db722c" providerId="ADAL" clId="{90499491-5239-4B63-B6AB-E0BE685A7015}" dt="2020-07-07T15:14:33.312" v="26" actId="2696"/>
        <pc:sldMkLst>
          <pc:docMk/>
          <pc:sldMk cId="0" sldId="538"/>
        </pc:sldMkLst>
      </pc:sldChg>
      <pc:sldChg chg="del">
        <pc:chgData name="Robert Zwaska" userId="5c729059-44d0-4cdd-879e-1420b0db722c" providerId="ADAL" clId="{90499491-5239-4B63-B6AB-E0BE685A7015}" dt="2020-07-07T15:14:33.526" v="38" actId="2696"/>
        <pc:sldMkLst>
          <pc:docMk/>
          <pc:sldMk cId="3364966286" sldId="710"/>
        </pc:sldMkLst>
      </pc:sldChg>
      <pc:sldChg chg="del">
        <pc:chgData name="Robert Zwaska" userId="5c729059-44d0-4cdd-879e-1420b0db722c" providerId="ADAL" clId="{90499491-5239-4B63-B6AB-E0BE685A7015}" dt="2020-07-07T15:14:33.623" v="44" actId="2696"/>
        <pc:sldMkLst>
          <pc:docMk/>
          <pc:sldMk cId="0" sldId="809"/>
        </pc:sldMkLst>
      </pc:sldChg>
      <pc:sldChg chg="del">
        <pc:chgData name="Robert Zwaska" userId="5c729059-44d0-4cdd-879e-1420b0db722c" providerId="ADAL" clId="{90499491-5239-4B63-B6AB-E0BE685A7015}" dt="2020-07-07T15:14:33.040" v="12" actId="2696"/>
        <pc:sldMkLst>
          <pc:docMk/>
          <pc:sldMk cId="1125737145" sldId="821"/>
        </pc:sldMkLst>
      </pc:sldChg>
      <pc:sldChg chg="del">
        <pc:chgData name="Robert Zwaska" userId="5c729059-44d0-4cdd-879e-1420b0db722c" providerId="ADAL" clId="{90499491-5239-4B63-B6AB-E0BE685A7015}" dt="2020-07-07T15:14:33.361" v="29" actId="2696"/>
        <pc:sldMkLst>
          <pc:docMk/>
          <pc:sldMk cId="3279101645" sldId="841"/>
        </pc:sldMkLst>
      </pc:sldChg>
      <pc:sldChg chg="del">
        <pc:chgData name="Robert Zwaska" userId="5c729059-44d0-4cdd-879e-1420b0db722c" providerId="ADAL" clId="{90499491-5239-4B63-B6AB-E0BE685A7015}" dt="2020-07-07T15:14:33.350" v="28" actId="2696"/>
        <pc:sldMkLst>
          <pc:docMk/>
          <pc:sldMk cId="426422935" sldId="850"/>
        </pc:sldMkLst>
      </pc:sldChg>
      <pc:sldChg chg="del">
        <pc:chgData name="Robert Zwaska" userId="5c729059-44d0-4cdd-879e-1420b0db722c" providerId="ADAL" clId="{90499491-5239-4B63-B6AB-E0BE685A7015}" dt="2020-07-07T15:14:33.232" v="24" actId="2696"/>
        <pc:sldMkLst>
          <pc:docMk/>
          <pc:sldMk cId="4155407320" sldId="894"/>
        </pc:sldMkLst>
      </pc:sldChg>
      <pc:sldChg chg="del">
        <pc:chgData name="Robert Zwaska" userId="5c729059-44d0-4cdd-879e-1420b0db722c" providerId="ADAL" clId="{90499491-5239-4B63-B6AB-E0BE685A7015}" dt="2020-07-07T15:14:33.414" v="34" actId="2696"/>
        <pc:sldMkLst>
          <pc:docMk/>
          <pc:sldMk cId="761044426" sldId="938"/>
        </pc:sldMkLst>
      </pc:sldChg>
      <pc:sldChg chg="del">
        <pc:chgData name="Robert Zwaska" userId="5c729059-44d0-4cdd-879e-1420b0db722c" providerId="ADAL" clId="{90499491-5239-4B63-B6AB-E0BE685A7015}" dt="2020-07-07T15:14:33.025" v="11" actId="2696"/>
        <pc:sldMkLst>
          <pc:docMk/>
          <pc:sldMk cId="2741186678" sldId="989"/>
        </pc:sldMkLst>
      </pc:sldChg>
      <pc:sldChg chg="del">
        <pc:chgData name="Robert Zwaska" userId="5c729059-44d0-4cdd-879e-1420b0db722c" providerId="ADAL" clId="{90499491-5239-4B63-B6AB-E0BE685A7015}" dt="2020-07-07T15:14:33.059" v="13" actId="2696"/>
        <pc:sldMkLst>
          <pc:docMk/>
          <pc:sldMk cId="1592635265" sldId="1014"/>
        </pc:sldMkLst>
      </pc:sldChg>
      <pc:sldChg chg="del">
        <pc:chgData name="Robert Zwaska" userId="5c729059-44d0-4cdd-879e-1420b0db722c" providerId="ADAL" clId="{90499491-5239-4B63-B6AB-E0BE685A7015}" dt="2020-07-07T15:14:32.742" v="2" actId="2696"/>
        <pc:sldMkLst>
          <pc:docMk/>
          <pc:sldMk cId="904488037" sldId="1015"/>
        </pc:sldMkLst>
      </pc:sldChg>
      <pc:sldChg chg="del">
        <pc:chgData name="Robert Zwaska" userId="5c729059-44d0-4cdd-879e-1420b0db722c" providerId="ADAL" clId="{90499491-5239-4B63-B6AB-E0BE685A7015}" dt="2020-07-07T15:14:33.141" v="17" actId="2696"/>
        <pc:sldMkLst>
          <pc:docMk/>
          <pc:sldMk cId="3922180791" sldId="1020"/>
        </pc:sldMkLst>
      </pc:sldChg>
      <pc:sldChg chg="del">
        <pc:chgData name="Robert Zwaska" userId="5c729059-44d0-4cdd-879e-1420b0db722c" providerId="ADAL" clId="{90499491-5239-4B63-B6AB-E0BE685A7015}" dt="2020-07-07T15:14:32.832" v="6" actId="2696"/>
        <pc:sldMkLst>
          <pc:docMk/>
          <pc:sldMk cId="3666855148" sldId="1021"/>
        </pc:sldMkLst>
      </pc:sldChg>
      <pc:sldChg chg="del">
        <pc:chgData name="Robert Zwaska" userId="5c729059-44d0-4cdd-879e-1420b0db722c" providerId="ADAL" clId="{90499491-5239-4B63-B6AB-E0BE685A7015}" dt="2020-07-07T15:14:32.851" v="7" actId="2696"/>
        <pc:sldMkLst>
          <pc:docMk/>
          <pc:sldMk cId="114939642" sldId="1022"/>
        </pc:sldMkLst>
      </pc:sldChg>
      <pc:sldChg chg="del">
        <pc:chgData name="Robert Zwaska" userId="5c729059-44d0-4cdd-879e-1420b0db722c" providerId="ADAL" clId="{90499491-5239-4B63-B6AB-E0BE685A7015}" dt="2020-07-07T15:14:32.888" v="8" actId="2696"/>
        <pc:sldMkLst>
          <pc:docMk/>
          <pc:sldMk cId="3685952488" sldId="1024"/>
        </pc:sldMkLst>
      </pc:sldChg>
      <pc:sldChg chg="del">
        <pc:chgData name="Robert Zwaska" userId="5c729059-44d0-4cdd-879e-1420b0db722c" providerId="ADAL" clId="{90499491-5239-4B63-B6AB-E0BE685A7015}" dt="2020-07-07T15:14:33.004" v="10" actId="2696"/>
        <pc:sldMkLst>
          <pc:docMk/>
          <pc:sldMk cId="1066670011" sldId="1026"/>
        </pc:sldMkLst>
      </pc:sldChg>
      <pc:sldChg chg="del">
        <pc:chgData name="Robert Zwaska" userId="5c729059-44d0-4cdd-879e-1420b0db722c" providerId="ADAL" clId="{90499491-5239-4B63-B6AB-E0BE685A7015}" dt="2020-07-07T15:14:33.103" v="15" actId="2696"/>
        <pc:sldMkLst>
          <pc:docMk/>
          <pc:sldMk cId="457196189" sldId="1027"/>
        </pc:sldMkLst>
      </pc:sldChg>
      <pc:sldChg chg="del">
        <pc:chgData name="Robert Zwaska" userId="5c729059-44d0-4cdd-879e-1420b0db722c" providerId="ADAL" clId="{90499491-5239-4B63-B6AB-E0BE685A7015}" dt="2020-07-07T15:14:32.912" v="9" actId="2696"/>
        <pc:sldMkLst>
          <pc:docMk/>
          <pc:sldMk cId="327382010" sldId="1028"/>
        </pc:sldMkLst>
      </pc:sldChg>
      <pc:sldChg chg="del">
        <pc:chgData name="Robert Zwaska" userId="5c729059-44d0-4cdd-879e-1420b0db722c" providerId="ADAL" clId="{90499491-5239-4B63-B6AB-E0BE685A7015}" dt="2020-07-07T15:14:33.127" v="16" actId="2696"/>
        <pc:sldMkLst>
          <pc:docMk/>
          <pc:sldMk cId="3250565733" sldId="1029"/>
        </pc:sldMkLst>
      </pc:sldChg>
      <pc:sldChg chg="del">
        <pc:chgData name="Robert Zwaska" userId="5c729059-44d0-4cdd-879e-1420b0db722c" providerId="ADAL" clId="{90499491-5239-4B63-B6AB-E0BE685A7015}" dt="2020-07-07T15:14:33.074" v="14" actId="2696"/>
        <pc:sldMkLst>
          <pc:docMk/>
          <pc:sldMk cId="1460086636" sldId="1031"/>
        </pc:sldMkLst>
      </pc:sldChg>
      <pc:sldChg chg="del">
        <pc:chgData name="Robert Zwaska" userId="5c729059-44d0-4cdd-879e-1420b0db722c" providerId="ADAL" clId="{90499491-5239-4B63-B6AB-E0BE685A7015}" dt="2020-07-07T15:14:33.262" v="25" actId="2696"/>
        <pc:sldMkLst>
          <pc:docMk/>
          <pc:sldMk cId="0" sldId="1034"/>
        </pc:sldMkLst>
      </pc:sldChg>
      <pc:sldChg chg="del">
        <pc:chgData name="Robert Zwaska" userId="5c729059-44d0-4cdd-879e-1420b0db722c" providerId="ADAL" clId="{90499491-5239-4B63-B6AB-E0BE685A7015}" dt="2020-07-07T15:14:32.707" v="1" actId="2696"/>
        <pc:sldMkLst>
          <pc:docMk/>
          <pc:sldMk cId="3647476528" sldId="1058"/>
        </pc:sldMkLst>
      </pc:sldChg>
      <pc:sldChg chg="del">
        <pc:chgData name="Robert Zwaska" userId="5c729059-44d0-4cdd-879e-1420b0db722c" providerId="ADAL" clId="{90499491-5239-4B63-B6AB-E0BE685A7015}" dt="2020-07-07T15:14:33.607" v="43" actId="2696"/>
        <pc:sldMkLst>
          <pc:docMk/>
          <pc:sldMk cId="773978208" sldId="1059"/>
        </pc:sldMkLst>
      </pc:sldChg>
      <pc:sldChg chg="del">
        <pc:chgData name="Robert Zwaska" userId="5c729059-44d0-4cdd-879e-1420b0db722c" providerId="ADAL" clId="{90499491-5239-4B63-B6AB-E0BE685A7015}" dt="2020-07-07T15:14:32.781" v="3" actId="2696"/>
        <pc:sldMkLst>
          <pc:docMk/>
          <pc:sldMk cId="46812956" sldId="1061"/>
        </pc:sldMkLst>
      </pc:sldChg>
      <pc:sldChg chg="del">
        <pc:chgData name="Robert Zwaska" userId="5c729059-44d0-4cdd-879e-1420b0db722c" providerId="ADAL" clId="{90499491-5239-4B63-B6AB-E0BE685A7015}" dt="2020-07-07T15:14:32.803" v="4" actId="2696"/>
        <pc:sldMkLst>
          <pc:docMk/>
          <pc:sldMk cId="2703806149" sldId="1063"/>
        </pc:sldMkLst>
      </pc:sldChg>
      <pc:sldChg chg="del">
        <pc:chgData name="Robert Zwaska" userId="5c729059-44d0-4cdd-879e-1420b0db722c" providerId="ADAL" clId="{90499491-5239-4B63-B6AB-E0BE685A7015}" dt="2020-07-07T15:14:32.814" v="5" actId="2696"/>
        <pc:sldMkLst>
          <pc:docMk/>
          <pc:sldMk cId="1642698033" sldId="1068"/>
        </pc:sldMkLst>
      </pc:sldChg>
      <pc:sldChg chg="del">
        <pc:chgData name="Robert Zwaska" userId="5c729059-44d0-4cdd-879e-1420b0db722c" providerId="ADAL" clId="{90499491-5239-4B63-B6AB-E0BE685A7015}" dt="2020-07-07T15:14:33.647" v="45" actId="2696"/>
        <pc:sldMkLst>
          <pc:docMk/>
          <pc:sldMk cId="630991511" sldId="1073"/>
        </pc:sldMkLst>
      </pc:sldChg>
      <pc:sldChg chg="del">
        <pc:chgData name="Robert Zwaska" userId="5c729059-44d0-4cdd-879e-1420b0db722c" providerId="ADAL" clId="{90499491-5239-4B63-B6AB-E0BE685A7015}" dt="2020-07-07T15:14:33.680" v="48" actId="2696"/>
        <pc:sldMkLst>
          <pc:docMk/>
          <pc:sldMk cId="2777680298" sldId="1095"/>
        </pc:sldMkLst>
      </pc:sldChg>
      <pc:sldChg chg="del">
        <pc:chgData name="Robert Zwaska" userId="5c729059-44d0-4cdd-879e-1420b0db722c" providerId="ADAL" clId="{90499491-5239-4B63-B6AB-E0BE685A7015}" dt="2020-07-07T15:14:33.696" v="49" actId="2696"/>
        <pc:sldMkLst>
          <pc:docMk/>
          <pc:sldMk cId="12887137" sldId="1099"/>
        </pc:sldMkLst>
      </pc:sldChg>
      <pc:sldChg chg="del">
        <pc:chgData name="Robert Zwaska" userId="5c729059-44d0-4cdd-879e-1420b0db722c" providerId="ADAL" clId="{90499491-5239-4B63-B6AB-E0BE685A7015}" dt="2020-07-07T15:14:33.707" v="50" actId="2696"/>
        <pc:sldMkLst>
          <pc:docMk/>
          <pc:sldMk cId="1251248071" sldId="1105"/>
        </pc:sldMkLst>
      </pc:sldChg>
      <pc:sldChg chg="del">
        <pc:chgData name="Robert Zwaska" userId="5c729059-44d0-4cdd-879e-1420b0db722c" providerId="ADAL" clId="{90499491-5239-4B63-B6AB-E0BE685A7015}" dt="2020-07-07T15:14:33.178" v="20" actId="2696"/>
        <pc:sldMkLst>
          <pc:docMk/>
          <pc:sldMk cId="3661003128" sldId="1106"/>
        </pc:sldMkLst>
      </pc:sldChg>
      <pc:sldChg chg="del">
        <pc:chgData name="Robert Zwaska" userId="5c729059-44d0-4cdd-879e-1420b0db722c" providerId="ADAL" clId="{90499491-5239-4B63-B6AB-E0BE685A7015}" dt="2020-07-07T15:14:33.550" v="40" actId="2696"/>
        <pc:sldMkLst>
          <pc:docMk/>
          <pc:sldMk cId="2315500924" sldId="1116"/>
        </pc:sldMkLst>
      </pc:sldChg>
      <pc:sldChg chg="del">
        <pc:chgData name="Robert Zwaska" userId="5c729059-44d0-4cdd-879e-1420b0db722c" providerId="ADAL" clId="{90499491-5239-4B63-B6AB-E0BE685A7015}" dt="2020-07-07T15:14:33.561" v="41" actId="2696"/>
        <pc:sldMkLst>
          <pc:docMk/>
          <pc:sldMk cId="1313105243" sldId="1117"/>
        </pc:sldMkLst>
      </pc:sldChg>
      <pc:sldChg chg="del">
        <pc:chgData name="Robert Zwaska" userId="5c729059-44d0-4cdd-879e-1420b0db722c" providerId="ADAL" clId="{90499491-5239-4B63-B6AB-E0BE685A7015}" dt="2020-07-07T15:14:33.577" v="42" actId="2696"/>
        <pc:sldMkLst>
          <pc:docMk/>
          <pc:sldMk cId="3728143001" sldId="1118"/>
        </pc:sldMkLst>
      </pc:sldChg>
      <pc:sldMasterChg chg="delSldLayout">
        <pc:chgData name="Robert Zwaska" userId="5c729059-44d0-4cdd-879e-1420b0db722c" providerId="ADAL" clId="{90499491-5239-4B63-B6AB-E0BE685A7015}" dt="2020-07-07T15:14:33.362" v="30" actId="2696"/>
        <pc:sldMasterMkLst>
          <pc:docMk/>
          <pc:sldMasterMk cId="0" sldId="2147483648"/>
        </pc:sldMasterMkLst>
        <pc:sldLayoutChg chg="del">
          <pc:chgData name="Robert Zwaska" userId="5c729059-44d0-4cdd-879e-1420b0db722c" providerId="ADAL" clId="{90499491-5239-4B63-B6AB-E0BE685A7015}" dt="2020-07-07T15:14:33.362" v="30" actId="2696"/>
          <pc:sldLayoutMkLst>
            <pc:docMk/>
            <pc:sldMasterMk cId="0" sldId="2147483648"/>
            <pc:sldLayoutMk cId="1444951083" sldId="214748410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hurh\Documents\Passat\Future%20Target%20Stuff\HPT%20R&amp;D%20program\Strategy%20HPT%202018\beam%20intensity%20numbers%2027Jul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hurh\Documents\Passat\Future%20Target%20Stuff\HPT%20R&amp;D%20program\Strategy%20HPT%202018\beam%20intensity%20numbers%2027Jul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Service</c:v>
          </c:tx>
          <c:spPr>
            <a:ln w="47625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</c:spPr>
          </c:marker>
          <c:dPt>
            <c:idx val="0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B912-C444-B741-9A3741244899}"/>
              </c:ext>
            </c:extLst>
          </c:dPt>
          <c:dPt>
            <c:idx val="7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B912-C444-B741-9A3741244899}"/>
              </c:ext>
            </c:extLst>
          </c:dPt>
          <c:dPt>
            <c:idx val="10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B912-C444-B741-9A3741244899}"/>
              </c:ext>
            </c:extLst>
          </c:dPt>
          <c:xVal>
            <c:numRef>
              <c:f>Sheet2!$J$2:$J$12</c:f>
              <c:numCache>
                <c:formatCode>General</c:formatCode>
                <c:ptCount val="11"/>
                <c:pt idx="0">
                  <c:v>6.0200116424043699E+20</c:v>
                </c:pt>
                <c:pt idx="1">
                  <c:v>2.3675941947554702E+21</c:v>
                </c:pt>
                <c:pt idx="2">
                  <c:v>8.02351366000464E+21</c:v>
                </c:pt>
                <c:pt idx="3">
                  <c:v>4.0775233354122002E+21</c:v>
                </c:pt>
                <c:pt idx="4">
                  <c:v>3.9459903245924499E+20</c:v>
                </c:pt>
                <c:pt idx="5">
                  <c:v>1.70992914065673E+21</c:v>
                </c:pt>
                <c:pt idx="6">
                  <c:v>2.6306602163949601E+20</c:v>
                </c:pt>
                <c:pt idx="7">
                  <c:v>3.4198582813134501E+21</c:v>
                </c:pt>
                <c:pt idx="10">
                  <c:v>8.60735916721475E+21</c:v>
                </c:pt>
              </c:numCache>
            </c:numRef>
          </c:xVal>
          <c:yVal>
            <c:numRef>
              <c:f>Sheet2!$K$2:$K$12</c:f>
              <c:numCache>
                <c:formatCode>0.00E+00</c:formatCode>
                <c:ptCount val="11"/>
                <c:pt idx="0">
                  <c:v>177059165953070</c:v>
                </c:pt>
                <c:pt idx="1">
                  <c:v>263066021639496</c:v>
                </c:pt>
                <c:pt idx="2">
                  <c:v>526132043278993</c:v>
                </c:pt>
                <c:pt idx="3">
                  <c:v>394599032459245</c:v>
                </c:pt>
                <c:pt idx="4">
                  <c:v>526132043278993</c:v>
                </c:pt>
                <c:pt idx="5">
                  <c:v>368292430295295</c:v>
                </c:pt>
                <c:pt idx="6">
                  <c:v>368292430295295</c:v>
                </c:pt>
                <c:pt idx="7">
                  <c:v>526132043278993</c:v>
                </c:pt>
                <c:pt idx="10">
                  <c:v>389767207571989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912-C444-B741-9A3741244899}"/>
            </c:ext>
          </c:extLst>
        </c:ser>
        <c:ser>
          <c:idx val="2"/>
          <c:order val="1"/>
          <c:tx>
            <c:v>Future</c:v>
          </c:tx>
          <c:spPr>
            <a:ln w="47625">
              <a:noFill/>
            </a:ln>
          </c:spPr>
          <c:xVal>
            <c:numRef>
              <c:f>Sheet2!$J$20:$J$24</c:f>
              <c:numCache>
                <c:formatCode>General</c:formatCode>
                <c:ptCount val="5"/>
                <c:pt idx="0">
                  <c:v>2.5004353583711802E+21</c:v>
                </c:pt>
                <c:pt idx="1">
                  <c:v>5.0008707167423499E+21</c:v>
                </c:pt>
                <c:pt idx="2">
                  <c:v>1.7581186113547299E+22</c:v>
                </c:pt>
                <c:pt idx="3">
                  <c:v>9.28403834702723E+22</c:v>
                </c:pt>
                <c:pt idx="4">
                  <c:v>5.57042300821634E+22</c:v>
                </c:pt>
              </c:numCache>
            </c:numRef>
          </c:xVal>
          <c:yVal>
            <c:numRef>
              <c:f>Sheet2!$K$20:$K$24</c:f>
              <c:numCache>
                <c:formatCode>0.00E+00</c:formatCode>
                <c:ptCount val="5"/>
                <c:pt idx="0">
                  <c:v>167439867748070</c:v>
                </c:pt>
                <c:pt idx="1">
                  <c:v>334879735496140</c:v>
                </c:pt>
                <c:pt idx="2">
                  <c:v>334879735496140</c:v>
                </c:pt>
                <c:pt idx="3">
                  <c:v>2122065907891940</c:v>
                </c:pt>
                <c:pt idx="4">
                  <c:v>1061032953945970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912-C444-B741-9A37412448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842800"/>
        <c:axId val="385839600"/>
      </c:scatterChart>
      <c:valAx>
        <c:axId val="385842800"/>
        <c:scaling>
          <c:logBase val="10"/>
          <c:orientation val="minMax"/>
          <c:max val="9.9999999999999992E+22"/>
          <c:min val="1E+20"/>
        </c:scaling>
        <c:delete val="0"/>
        <c:axPos val="b"/>
        <c:numFmt formatCode="0.0E+00" sourceLinked="0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100" baseline="0"/>
            </a:pPr>
            <a:endParaRPr lang="en-US"/>
          </a:p>
        </c:txPr>
        <c:crossAx val="385839600"/>
        <c:crosses val="autoZero"/>
        <c:crossBetween val="midCat"/>
      </c:valAx>
      <c:valAx>
        <c:axId val="385839600"/>
        <c:scaling>
          <c:logBase val="10"/>
          <c:orientation val="minMax"/>
          <c:max val="3000000000000000"/>
          <c:min val="5000000000000"/>
        </c:scaling>
        <c:delete val="0"/>
        <c:axPos val="l"/>
        <c:majorGridlines/>
        <c:numFmt formatCode="0.0E+0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en-US"/>
          </a:p>
        </c:txPr>
        <c:crossAx val="3858428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022088686282599"/>
          <c:y val="0.63883384338253901"/>
          <c:w val="7.0772442104530695E-2"/>
          <c:h val="0.1470677328175049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Service</c:v>
          </c:tx>
          <c:spPr>
            <a:ln w="47625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</c:spPr>
          </c:marker>
          <c:dPt>
            <c:idx val="0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9C9-C945-BC80-ADDB0B097063}"/>
              </c:ext>
            </c:extLst>
          </c:dPt>
          <c:dPt>
            <c:idx val="7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A9C9-C945-BC80-ADDB0B097063}"/>
              </c:ext>
            </c:extLst>
          </c:dPt>
          <c:dPt>
            <c:idx val="10"/>
            <c:marker>
              <c:spPr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A9C9-C945-BC80-ADDB0B097063}"/>
              </c:ext>
            </c:extLst>
          </c:dPt>
          <c:xVal>
            <c:numRef>
              <c:f>Sheet2!$J$2:$J$12</c:f>
              <c:numCache>
                <c:formatCode>General</c:formatCode>
                <c:ptCount val="11"/>
                <c:pt idx="0">
                  <c:v>6.0200116424043699E+20</c:v>
                </c:pt>
                <c:pt idx="1">
                  <c:v>2.3675941947554702E+21</c:v>
                </c:pt>
                <c:pt idx="2">
                  <c:v>8.02351366000464E+21</c:v>
                </c:pt>
                <c:pt idx="3">
                  <c:v>4.0775233354122002E+21</c:v>
                </c:pt>
                <c:pt idx="4">
                  <c:v>3.9459903245924499E+20</c:v>
                </c:pt>
                <c:pt idx="5">
                  <c:v>1.70992914065673E+21</c:v>
                </c:pt>
                <c:pt idx="6">
                  <c:v>2.6306602163949601E+20</c:v>
                </c:pt>
                <c:pt idx="7">
                  <c:v>3.4198582813134501E+21</c:v>
                </c:pt>
                <c:pt idx="10">
                  <c:v>8.60735916721475E+21</c:v>
                </c:pt>
              </c:numCache>
            </c:numRef>
          </c:xVal>
          <c:yVal>
            <c:numRef>
              <c:f>Sheet2!$K$2:$K$12</c:f>
              <c:numCache>
                <c:formatCode>0.00E+00</c:formatCode>
                <c:ptCount val="11"/>
                <c:pt idx="0">
                  <c:v>177059165953070</c:v>
                </c:pt>
                <c:pt idx="1">
                  <c:v>263066021639496</c:v>
                </c:pt>
                <c:pt idx="2">
                  <c:v>526132043278993</c:v>
                </c:pt>
                <c:pt idx="3">
                  <c:v>394599032459245</c:v>
                </c:pt>
                <c:pt idx="4">
                  <c:v>526132043278993</c:v>
                </c:pt>
                <c:pt idx="5">
                  <c:v>368292430295295</c:v>
                </c:pt>
                <c:pt idx="6">
                  <c:v>368292430295295</c:v>
                </c:pt>
                <c:pt idx="7">
                  <c:v>526132043278993</c:v>
                </c:pt>
                <c:pt idx="10">
                  <c:v>389767207571989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9C9-C945-BC80-ADDB0B097063}"/>
            </c:ext>
          </c:extLst>
        </c:ser>
        <c:ser>
          <c:idx val="1"/>
          <c:order val="1"/>
          <c:tx>
            <c:v>Study</c:v>
          </c:tx>
          <c:spPr>
            <a:ln w="47625">
              <a:noFill/>
            </a:ln>
          </c:spPr>
          <c:xVal>
            <c:numRef>
              <c:f>Sheet2!$J$13:$J$19</c:f>
              <c:numCache>
                <c:formatCode>0.00E+00</c:formatCode>
                <c:ptCount val="7"/>
                <c:pt idx="0">
                  <c:v>1E+20</c:v>
                </c:pt>
                <c:pt idx="1">
                  <c:v>3.2038475890814799E+21</c:v>
                </c:pt>
                <c:pt idx="2" formatCode="General">
                  <c:v>2.0650682698700499E+22</c:v>
                </c:pt>
                <c:pt idx="3">
                  <c:v>1.6032264160037401E+21</c:v>
                </c:pt>
                <c:pt idx="4" formatCode="General">
                  <c:v>2.3036809815951E+22</c:v>
                </c:pt>
                <c:pt idx="5">
                  <c:v>1.6032264160037401E+21</c:v>
                </c:pt>
                <c:pt idx="6">
                  <c:v>2.3036809815951E+22</c:v>
                </c:pt>
              </c:numCache>
            </c:numRef>
          </c:xVal>
          <c:yVal>
            <c:numRef>
              <c:f>Sheet2!$K$13:$K$19</c:f>
              <c:numCache>
                <c:formatCode>0.00E+00</c:formatCode>
                <c:ptCount val="7"/>
                <c:pt idx="0">
                  <c:v>1782535362629230</c:v>
                </c:pt>
                <c:pt idx="1">
                  <c:v>20990496851746.898</c:v>
                </c:pt>
                <c:pt idx="2">
                  <c:v>394599032459245</c:v>
                </c:pt>
                <c:pt idx="3">
                  <c:v>11204034932647.801</c:v>
                </c:pt>
                <c:pt idx="4">
                  <c:v>5000000000000</c:v>
                </c:pt>
                <c:pt idx="5">
                  <c:v>2380957948654750</c:v>
                </c:pt>
                <c:pt idx="6">
                  <c:v>2380957948654750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9C9-C945-BC80-ADDB0B097063}"/>
            </c:ext>
          </c:extLst>
        </c:ser>
        <c:ser>
          <c:idx val="2"/>
          <c:order val="2"/>
          <c:tx>
            <c:v>Future</c:v>
          </c:tx>
          <c:spPr>
            <a:ln w="47625">
              <a:noFill/>
            </a:ln>
          </c:spPr>
          <c:xVal>
            <c:numRef>
              <c:f>Sheet2!$J$20:$J$24</c:f>
              <c:numCache>
                <c:formatCode>General</c:formatCode>
                <c:ptCount val="5"/>
                <c:pt idx="0">
                  <c:v>2.5004353583711802E+21</c:v>
                </c:pt>
                <c:pt idx="1">
                  <c:v>5.0008707167423499E+21</c:v>
                </c:pt>
                <c:pt idx="2">
                  <c:v>1.7581186113547299E+22</c:v>
                </c:pt>
                <c:pt idx="3">
                  <c:v>9.28403834702723E+22</c:v>
                </c:pt>
                <c:pt idx="4">
                  <c:v>5.57042300821634E+22</c:v>
                </c:pt>
              </c:numCache>
            </c:numRef>
          </c:xVal>
          <c:yVal>
            <c:numRef>
              <c:f>Sheet2!$K$20:$K$24</c:f>
              <c:numCache>
                <c:formatCode>0.00E+00</c:formatCode>
                <c:ptCount val="5"/>
                <c:pt idx="0">
                  <c:v>167439867748070</c:v>
                </c:pt>
                <c:pt idx="1">
                  <c:v>334879735496140</c:v>
                </c:pt>
                <c:pt idx="2">
                  <c:v>334879735496140</c:v>
                </c:pt>
                <c:pt idx="3">
                  <c:v>2122065907891940</c:v>
                </c:pt>
                <c:pt idx="4">
                  <c:v>1061032953945970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9C9-C945-BC80-ADDB0B0970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533200"/>
        <c:axId val="429469248"/>
      </c:scatterChart>
      <c:valAx>
        <c:axId val="429533200"/>
        <c:scaling>
          <c:logBase val="10"/>
          <c:orientation val="minMax"/>
          <c:max val="9.9999999999999992E+22"/>
          <c:min val="1E+20"/>
        </c:scaling>
        <c:delete val="0"/>
        <c:axPos val="b"/>
        <c:numFmt formatCode="0.0E+00" sourceLinked="0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100" baseline="0"/>
            </a:pPr>
            <a:endParaRPr lang="en-US"/>
          </a:p>
        </c:txPr>
        <c:crossAx val="429469248"/>
        <c:crosses val="autoZero"/>
        <c:crossBetween val="midCat"/>
      </c:valAx>
      <c:valAx>
        <c:axId val="429469248"/>
        <c:scaling>
          <c:logBase val="10"/>
          <c:orientation val="minMax"/>
          <c:max val="3000000000000000"/>
          <c:min val="5000000000000"/>
        </c:scaling>
        <c:delete val="0"/>
        <c:axPos val="l"/>
        <c:majorGridlines/>
        <c:numFmt formatCode="0.0E+0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en-US"/>
          </a:p>
        </c:txPr>
        <c:crossAx val="4295332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022088686282599"/>
          <c:y val="0.63883384338253901"/>
          <c:w val="7.0772442104530695E-2"/>
          <c:h val="0.1470677328175049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7/7/2020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7/7/2020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17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9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73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49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011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717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485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7367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65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994F-4830-43FE-8161-788EED160B02}" type="datetime1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96B1-7A7C-41F1-B49B-C55B9C9DD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9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6362" r="24045" b="27387"/>
          <a:stretch/>
        </p:blipFill>
        <p:spPr>
          <a:xfrm>
            <a:off x="6023711" y="626280"/>
            <a:ext cx="3142591" cy="3256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lum contrast="20000"/>
          </a:blip>
          <a:srcRect r="8457"/>
          <a:stretch/>
        </p:blipFill>
        <p:spPr>
          <a:xfrm>
            <a:off x="1803670" y="874633"/>
            <a:ext cx="4496770" cy="3007803"/>
          </a:xfrm>
          <a:prstGeom prst="rect">
            <a:avLst/>
          </a:prstGeom>
        </p:spPr>
      </p:pic>
      <p:pic>
        <p:nvPicPr>
          <p:cNvPr id="13" name="Picture 12" descr="04-0083-03D.hr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2"/>
          <a:stretch/>
        </p:blipFill>
        <p:spPr>
          <a:xfrm>
            <a:off x="-17763" y="835364"/>
            <a:ext cx="2346942" cy="3047072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83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324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0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504213"/>
            <a:ext cx="358254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740714" y="6504213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R. Zwaska | Neutrino 2020 | High-Power Targetry Challenges</a:t>
            </a: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504213"/>
            <a:ext cx="1076325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2020.06.28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94" r:id="rId6"/>
    <p:sldLayoutId id="2147484098" r:id="rId7"/>
    <p:sldLayoutId id="2147484099" r:id="rId8"/>
    <p:sldLayoutId id="2147484102" r:id="rId9"/>
    <p:sldLayoutId id="2147484103" r:id="rId10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jpeg"/><Relationship Id="rId3" Type="http://schemas.openxmlformats.org/officeDocument/2006/relationships/image" Target="../media/image45.emf"/><Relationship Id="rId7" Type="http://schemas.openxmlformats.org/officeDocument/2006/relationships/image" Target="../media/image12.gif"/><Relationship Id="rId12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16.tif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ropbox.com/s/6ozzzyoi1402e2i/IMG_6712.m4v?dl=0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tiff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Robert Zwaska </a:t>
            </a:r>
          </a:p>
          <a:p>
            <a:r>
              <a:rPr lang="en-US" altLang="en-US" dirty="0">
                <a:latin typeface="Helvetica" pitchFamily="124" charset="0"/>
              </a:rPr>
              <a:t>Neutrino 2020 Conference	</a:t>
            </a:r>
          </a:p>
          <a:p>
            <a:r>
              <a:rPr lang="en-US" altLang="en-US" dirty="0">
                <a:latin typeface="Helvetica" pitchFamily="124" charset="0"/>
              </a:rPr>
              <a:t>29 June 2020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Targetry challenges for the next generation of high-intensity neutrino beams </a:t>
            </a:r>
          </a:p>
        </p:txBody>
      </p:sp>
    </p:spTree>
    <p:extLst>
      <p:ext uri="{BB962C8B-B14F-4D97-AF65-F5344CB8AC3E}">
        <p14:creationId xmlns:p14="http://schemas.microsoft.com/office/powerpoint/2010/main" val="757997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8322"/>
            <a:ext cx="8686800" cy="641739"/>
          </a:xfrm>
        </p:spPr>
        <p:txBody>
          <a:bodyPr/>
          <a:lstStyle/>
          <a:p>
            <a:r>
              <a:rPr lang="en-US" sz="2400" dirty="0"/>
              <a:t>High Energy Proton Irradiation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1" y="852546"/>
            <a:ext cx="5414055" cy="5328678"/>
          </a:xfrm>
        </p:spPr>
        <p:txBody>
          <a:bodyPr/>
          <a:lstStyle/>
          <a:p>
            <a:pPr marL="342900" lvl="2" indent="-342900"/>
            <a:r>
              <a:rPr lang="en-US" sz="1800" dirty="0"/>
              <a:t>181 MeV p irradiation @ BNL’s BLIP facility</a:t>
            </a:r>
            <a:endParaRPr lang="en-US" sz="1200" dirty="0"/>
          </a:p>
          <a:p>
            <a:pPr lvl="1"/>
            <a:r>
              <a:rPr lang="en-US" sz="1600" dirty="0"/>
              <a:t>Over 200 specimens from 6 </a:t>
            </a:r>
            <a:r>
              <a:rPr lang="en-US" sz="1600" dirty="0" err="1"/>
              <a:t>RaDIATE</a:t>
            </a:r>
            <a:r>
              <a:rPr lang="en-US" sz="1600" dirty="0"/>
              <a:t> collaborators</a:t>
            </a:r>
          </a:p>
          <a:p>
            <a:pPr lvl="1"/>
            <a:r>
              <a:rPr lang="en-US" sz="1600" dirty="0"/>
              <a:t>Participants: BNL, PNNL, FRIB, ESS, CERN,</a:t>
            </a:r>
            <a:br>
              <a:rPr lang="en-US" sz="1600" dirty="0"/>
            </a:br>
            <a:r>
              <a:rPr lang="en-US" sz="1600" dirty="0"/>
              <a:t>J-PARC, STFC, Oxford, FNAL</a:t>
            </a:r>
          </a:p>
          <a:p>
            <a:r>
              <a:rPr lang="en-US" sz="1800" dirty="0"/>
              <a:t>Completed irradiation on March 9, 2018</a:t>
            </a:r>
          </a:p>
          <a:p>
            <a:pPr lvl="1"/>
            <a:r>
              <a:rPr lang="en-US" sz="1600" dirty="0"/>
              <a:t>4.5E21 accumulated protons on target</a:t>
            </a:r>
          </a:p>
          <a:p>
            <a:pPr lvl="1"/>
            <a:r>
              <a:rPr lang="en-US" sz="1600" dirty="0"/>
              <a:t>1.52 peak DPA on </a:t>
            </a:r>
            <a:r>
              <a:rPr lang="en-US" sz="1600" dirty="0" err="1"/>
              <a:t>Ti</a:t>
            </a:r>
            <a:r>
              <a:rPr lang="en-US" sz="1600" dirty="0"/>
              <a:t> alloy achieved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722" y="1104272"/>
            <a:ext cx="2914148" cy="16699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940" y="1819965"/>
            <a:ext cx="914098" cy="5630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649" y="208871"/>
            <a:ext cx="857424" cy="5204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247" y="208871"/>
            <a:ext cx="954153" cy="6436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20740" y="2416655"/>
            <a:ext cx="100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34" charset="0"/>
              </a:rPr>
              <a:t>Tensile specimens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25649" y="777578"/>
            <a:ext cx="10052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34" charset="0"/>
              </a:rPr>
              <a:t>Microstructural analysis specimens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44278" y="734940"/>
            <a:ext cx="100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34" charset="0"/>
              </a:rPr>
              <a:t>Fatigue specimens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961" y="4294353"/>
            <a:ext cx="2939030" cy="1886871"/>
          </a:xfrm>
          <a:prstGeom prst="rect">
            <a:avLst/>
          </a:prstGeom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グループ化 16"/>
          <p:cNvGrpSpPr/>
          <p:nvPr/>
        </p:nvGrpSpPr>
        <p:grpSpPr>
          <a:xfrm>
            <a:off x="7348654" y="2728286"/>
            <a:ext cx="1616337" cy="1397665"/>
            <a:chOff x="2792020" y="2329199"/>
            <a:chExt cx="2436594" cy="250300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図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2020" y="2457293"/>
              <a:ext cx="2436594" cy="2374906"/>
            </a:xfrm>
            <a:prstGeom prst="rect">
              <a:avLst/>
            </a:prstGeom>
            <a:ln w="19050">
              <a:noFill/>
            </a:ln>
          </p:spPr>
        </p:pic>
        <p:cxnSp>
          <p:nvCxnSpPr>
            <p:cNvPr id="27" name="直線矢印コネクタ 40"/>
            <p:cNvCxnSpPr/>
            <p:nvPr/>
          </p:nvCxnSpPr>
          <p:spPr>
            <a:xfrm flipV="1">
              <a:off x="3505467" y="3156994"/>
              <a:ext cx="1171473" cy="209781"/>
            </a:xfrm>
            <a:prstGeom prst="straightConnector1">
              <a:avLst/>
            </a:prstGeom>
            <a:ln w="63500">
              <a:noFill/>
              <a:headEnd type="triangle" w="med" len="med"/>
              <a:tailEnd type="triangle" w="med" len="med"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46"/>
            <p:cNvSpPr txBox="1"/>
            <p:nvPr/>
          </p:nvSpPr>
          <p:spPr>
            <a:xfrm rot="20933609">
              <a:off x="3290237" y="2329199"/>
              <a:ext cx="1585710" cy="826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ln>
                    <a:solidFill>
                      <a:srgbClr val="002060"/>
                    </a:solidFill>
                  </a:ln>
                  <a:solidFill>
                    <a:srgbClr val="FFCCFF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</a:effectLst>
                </a:rPr>
                <a:t>70mm</a:t>
              </a:r>
              <a:endParaRPr lang="ja-JP" altLang="en-US" b="1" dirty="0">
                <a:ln>
                  <a:solidFill>
                    <a:srgbClr val="002060"/>
                  </a:solidFill>
                </a:ln>
                <a:solidFill>
                  <a:srgbClr val="FFCCFF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6" name="Bent Arrow 5"/>
          <p:cNvSpPr/>
          <p:nvPr/>
        </p:nvSpPr>
        <p:spPr>
          <a:xfrm rot="10800000" flipH="1">
            <a:off x="6624566" y="2805548"/>
            <a:ext cx="602166" cy="634763"/>
          </a:xfrm>
          <a:prstGeom prst="bentArrow">
            <a:avLst>
              <a:gd name="adj1" fmla="val 25000"/>
              <a:gd name="adj2" fmla="val 21000"/>
              <a:gd name="adj3" fmla="val 25000"/>
              <a:gd name="adj4" fmla="val 4375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>
            <a:off x="6232137" y="3735037"/>
            <a:ext cx="1049761" cy="1213640"/>
          </a:xfrm>
          <a:prstGeom prst="curvedRightArrow">
            <a:avLst>
              <a:gd name="adj1" fmla="val 16289"/>
              <a:gd name="adj2" fmla="val 35960"/>
              <a:gd name="adj3" fmla="val 35623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図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76" y="4098371"/>
            <a:ext cx="2593736" cy="2103498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図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159" y="4098371"/>
            <a:ext cx="2509567" cy="2080390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B8F7F52-BECB-3347-B2D4-B6E689439131}"/>
              </a:ext>
            </a:extLst>
          </p:cNvPr>
          <p:cNvSpPr/>
          <p:nvPr/>
        </p:nvSpPr>
        <p:spPr>
          <a:xfrm>
            <a:off x="514668" y="3021062"/>
            <a:ext cx="4962888" cy="810613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latin typeface="Calibri" charset="0"/>
                <a:ea typeface="Calibri" charset="0"/>
                <a:cs typeface="Calibri" charset="0"/>
              </a:rPr>
              <a:t>Impact: 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Will benefit many facilities including LBNF, T2K, BDF at CERN, FRIB, and even LHC-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HiLumi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(collimators)</a:t>
            </a:r>
          </a:p>
        </p:txBody>
      </p:sp>
    </p:spTree>
    <p:extLst>
      <p:ext uri="{BB962C8B-B14F-4D97-AF65-F5344CB8AC3E}">
        <p14:creationId xmlns:p14="http://schemas.microsoft.com/office/powerpoint/2010/main" val="3631032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"/>
          <p:cNvGrpSpPr>
            <a:grpSpLocks/>
          </p:cNvGrpSpPr>
          <p:nvPr/>
        </p:nvGrpSpPr>
        <p:grpSpPr bwMode="auto">
          <a:xfrm>
            <a:off x="165101" y="606240"/>
            <a:ext cx="4178300" cy="3701840"/>
            <a:chOff x="719138" y="573088"/>
            <a:chExt cx="4468696" cy="3960186"/>
          </a:xfrm>
        </p:grpSpPr>
        <p:pic>
          <p:nvPicPr>
            <p:cNvPr id="8198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573088"/>
              <a:ext cx="4468696" cy="3470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199" name="Rectangle 14"/>
            <p:cNvSpPr>
              <a:spLocks noChangeArrowheads="1"/>
            </p:cNvSpPr>
            <p:nvPr/>
          </p:nvSpPr>
          <p:spPr bwMode="auto">
            <a:xfrm>
              <a:off x="1277086" y="4168149"/>
              <a:ext cx="33528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181847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r>
                <a:rPr lang="en-US" sz="900" i="1">
                  <a:latin typeface="Calibri" charset="0"/>
                </a:rPr>
                <a:t>From D. Filges, F. Goldenbaum, in:, Handb. Spallation Res., Wiley-VCH Verlag GmbH &amp; Co. KGaA, 2010, pp. 1–61. </a:t>
              </a:r>
            </a:p>
          </p:txBody>
        </p:sp>
      </p:grpSp>
      <p:sp>
        <p:nvSpPr>
          <p:cNvPr id="8195" name="desk1"/>
          <p:cNvSpPr>
            <a:spLocks noEditPoints="1" noChangeArrowheads="1"/>
          </p:cNvSpPr>
          <p:nvPr/>
        </p:nvSpPr>
        <p:spPr bwMode="auto">
          <a:xfrm>
            <a:off x="4343400" y="737157"/>
            <a:ext cx="4343400" cy="21621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402138" y="756207"/>
            <a:ext cx="4440237" cy="231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GB" altLang="en-US" sz="16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Microstructural response:</a:t>
            </a:r>
            <a:r>
              <a:rPr lang="en-US" alt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creation of transmutation products;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atomic displacements (cascades)</a:t>
            </a:r>
          </a:p>
          <a:p>
            <a:pPr marL="573088" lvl="1" indent="-236538">
              <a:lnSpc>
                <a:spcPct val="120000"/>
              </a:lnSpc>
              <a:buFontTx/>
              <a:buChar char="•"/>
              <a:defRPr/>
            </a:pPr>
            <a:r>
              <a:rPr lang="en-US" altLang="en-US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number of stable interstitial/vacancy pairs created = DPA (Displacements Per Atom)</a:t>
            </a:r>
          </a:p>
          <a:p>
            <a:pPr marL="115888" indent="-236538">
              <a:lnSpc>
                <a:spcPct val="120000"/>
              </a:lnSpc>
              <a:buFontTx/>
              <a:buChar char="•"/>
              <a:defRPr/>
            </a:pPr>
            <a:r>
              <a:rPr lang="en-US" altLang="en-US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 production (hydrogen / helium)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1600" i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63612"/>
            <a:ext cx="8686800" cy="6417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/>
              <a:t>Radiation Damage Disorders Microstructure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802438" y="6018577"/>
            <a:ext cx="22263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1000" dirty="0"/>
              <a:t>Slide prepared by V. </a:t>
            </a:r>
            <a:r>
              <a:rPr lang="en-GB" sz="1000" dirty="0" err="1"/>
              <a:t>Kuksenko</a:t>
            </a:r>
            <a:r>
              <a:rPr lang="en-GB" sz="1000" dirty="0"/>
              <a:t> (Oxford)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3850692"/>
            <a:ext cx="3570806" cy="2064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275" y="3064572"/>
            <a:ext cx="3565802" cy="309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94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7949BAD-56F0-4A0C-A310-714DEBEF4AE2}"/>
              </a:ext>
            </a:extLst>
          </p:cNvPr>
          <p:cNvSpPr txBox="1"/>
          <p:nvPr/>
        </p:nvSpPr>
        <p:spPr>
          <a:xfrm>
            <a:off x="233680" y="136524"/>
            <a:ext cx="5139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RaDIATE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BLIP irradiation summary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799FB3-6558-4424-8353-0B076EB0E794}"/>
              </a:ext>
            </a:extLst>
          </p:cNvPr>
          <p:cNvCxnSpPr/>
          <p:nvPr/>
        </p:nvCxnSpPr>
        <p:spPr>
          <a:xfrm>
            <a:off x="345440" y="598189"/>
            <a:ext cx="82905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B33E78C-03A8-4329-A2B1-B5C2B9A86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180" y="2812097"/>
            <a:ext cx="5439001" cy="21967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56631-7D53-4D62-B592-A1B7B5E880E5}"/>
              </a:ext>
            </a:extLst>
          </p:cNvPr>
          <p:cNvSpPr txBox="1"/>
          <p:nvPr/>
        </p:nvSpPr>
        <p:spPr>
          <a:xfrm>
            <a:off x="291878" y="1544747"/>
            <a:ext cx="81596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181 MeV </a:t>
            </a:r>
            <a:r>
              <a:rPr lang="en-US" sz="1800" dirty="0"/>
              <a:t>incoming protons used for </a:t>
            </a:r>
            <a:r>
              <a:rPr lang="en-US" sz="1800" dirty="0" err="1"/>
              <a:t>RaDIATE</a:t>
            </a:r>
            <a:r>
              <a:rPr lang="en-US" sz="1800" dirty="0"/>
              <a:t> irradiation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Irradiation campaign executed in </a:t>
            </a:r>
            <a:r>
              <a:rPr lang="en-US" sz="1800" b="1" dirty="0"/>
              <a:t>3 phases </a:t>
            </a:r>
            <a:r>
              <a:rPr lang="en-US" sz="1800" dirty="0"/>
              <a:t>with different target box configurations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6 capsules in target box during each irradiation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Total protons on target: </a:t>
            </a:r>
            <a:r>
              <a:rPr lang="en-US" sz="1800" b="1" dirty="0"/>
              <a:t>4.57E21 </a:t>
            </a:r>
            <a:r>
              <a:rPr lang="en-US" sz="1800" dirty="0"/>
              <a:t>(154 µA avg)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888182-17C7-4545-94AB-B76428771170}"/>
              </a:ext>
            </a:extLst>
          </p:cNvPr>
          <p:cNvGrpSpPr/>
          <p:nvPr/>
        </p:nvGrpSpPr>
        <p:grpSpPr>
          <a:xfrm>
            <a:off x="564209" y="5139071"/>
            <a:ext cx="7987004" cy="1217280"/>
            <a:chOff x="559837" y="4823927"/>
            <a:chExt cx="7987004" cy="121728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3157239-1D24-4C07-B5D0-C88713CC7769}"/>
                </a:ext>
              </a:extLst>
            </p:cNvPr>
            <p:cNvGrpSpPr/>
            <p:nvPr/>
          </p:nvGrpSpPr>
          <p:grpSpPr>
            <a:xfrm>
              <a:off x="727281" y="4912093"/>
              <a:ext cx="7689437" cy="1110483"/>
              <a:chOff x="364388" y="4902763"/>
              <a:chExt cx="7689437" cy="1110483"/>
            </a:xfrm>
          </p:grpSpPr>
          <p:pic>
            <p:nvPicPr>
              <p:cNvPr id="15" name="Picture 14" descr="STFC Logo.tif">
                <a:extLst>
                  <a:ext uri="{FF2B5EF4-FFF2-40B4-BE49-F238E27FC236}">
                    <a16:creationId xmlns:a16="http://schemas.microsoft.com/office/drawing/2014/main" id="{F3222F43-2894-4CB7-8A69-7425FEE0D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4189" y="4905683"/>
                <a:ext cx="1659636" cy="36118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DA58CF5-3D0B-4E7C-B1EE-6CB69345F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13181" y="5377626"/>
                <a:ext cx="908685" cy="454343"/>
              </a:xfrm>
              <a:prstGeom prst="rect">
                <a:avLst/>
              </a:prstGeom>
            </p:spPr>
          </p:pic>
          <p:pic>
            <p:nvPicPr>
              <p:cNvPr id="17" name="Picture 16" descr="pnnl image.png">
                <a:extLst>
                  <a:ext uri="{FF2B5EF4-FFF2-40B4-BE49-F238E27FC236}">
                    <a16:creationId xmlns:a16="http://schemas.microsoft.com/office/drawing/2014/main" id="{AE71C0C5-7E99-45D0-85D9-D3B669D67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46308" y="5363352"/>
                <a:ext cx="1236167" cy="522993"/>
              </a:xfrm>
              <a:prstGeom prst="rect">
                <a:avLst/>
              </a:prstGeom>
            </p:spPr>
          </p:pic>
          <p:pic>
            <p:nvPicPr>
              <p:cNvPr id="18" name="Picture 17" descr="2218_ox_brand1_pos_rect.gif">
                <a:extLst>
                  <a:ext uri="{FF2B5EF4-FFF2-40B4-BE49-F238E27FC236}">
                    <a16:creationId xmlns:a16="http://schemas.microsoft.com/office/drawing/2014/main" id="{1CE19FD5-EF6E-4927-B9CD-13B5ACB01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62639" y="4937692"/>
                <a:ext cx="1314926" cy="40862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357232A-5763-4007-99C8-44F61A1E39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94692" y="5105413"/>
                <a:ext cx="690086" cy="67865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F1095E4-D5F9-4757-8C48-7E4DD3EF8D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2764" y="5341363"/>
                <a:ext cx="1112920" cy="59709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16953B8-6A4B-4F21-BCA7-3F3CD5274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9993" y="5086277"/>
                <a:ext cx="787992" cy="73234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814385A-C952-45D6-B660-FAB1E3869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55426" y="4902763"/>
                <a:ext cx="1004411" cy="407194"/>
              </a:xfrm>
              <a:prstGeom prst="rect">
                <a:avLst/>
              </a:prstGeom>
            </p:spPr>
          </p:pic>
          <p:pic>
            <p:nvPicPr>
              <p:cNvPr id="23" name="Picture 22" descr="FermiLogo.tif">
                <a:extLst>
                  <a:ext uri="{FF2B5EF4-FFF2-40B4-BE49-F238E27FC236}">
                    <a16:creationId xmlns:a16="http://schemas.microsoft.com/office/drawing/2014/main" id="{B5DD10D3-4C83-430C-8BF4-4B56094E7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4388" y="5087769"/>
                <a:ext cx="1414577" cy="253594"/>
              </a:xfrm>
              <a:prstGeom prst="rect">
                <a:avLst/>
              </a:prstGeom>
            </p:spPr>
          </p:pic>
          <p:pic>
            <p:nvPicPr>
              <p:cNvPr id="24" name="Picture 23" descr="BNL Logo_Small.jpg">
                <a:extLst>
                  <a:ext uri="{FF2B5EF4-FFF2-40B4-BE49-F238E27FC236}">
                    <a16:creationId xmlns:a16="http://schemas.microsoft.com/office/drawing/2014/main" id="{629BA850-B08B-4045-AAED-E2A2118E1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4862" y="5462168"/>
                <a:ext cx="1506931" cy="551078"/>
              </a:xfrm>
              <a:prstGeom prst="rect">
                <a:avLst/>
              </a:prstGeom>
            </p:spPr>
          </p:pic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C829019-1014-410D-ADDD-0683E4FC7C87}"/>
                </a:ext>
              </a:extLst>
            </p:cNvPr>
            <p:cNvSpPr/>
            <p:nvPr/>
          </p:nvSpPr>
          <p:spPr>
            <a:xfrm>
              <a:off x="559837" y="4823927"/>
              <a:ext cx="7987004" cy="121728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6AEF969-6726-4E5F-BA7A-C50F7870DD00}"/>
              </a:ext>
            </a:extLst>
          </p:cNvPr>
          <p:cNvSpPr txBox="1"/>
          <p:nvPr/>
        </p:nvSpPr>
        <p:spPr>
          <a:xfrm>
            <a:off x="233680" y="779080"/>
            <a:ext cx="855091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Consisted of </a:t>
            </a:r>
            <a:r>
              <a:rPr lang="en-US" sz="1600" b="1" dirty="0"/>
              <a:t>9 capsules </a:t>
            </a:r>
            <a:r>
              <a:rPr lang="en-US" sz="1600" dirty="0"/>
              <a:t>from 6 </a:t>
            </a:r>
            <a:r>
              <a:rPr lang="en-US" sz="1600" dirty="0" err="1"/>
              <a:t>RaDIATE</a:t>
            </a:r>
            <a:r>
              <a:rPr lang="en-US" sz="1600" dirty="0"/>
              <a:t> institutions with </a:t>
            </a:r>
            <a:r>
              <a:rPr lang="en-US" sz="1600" b="1" dirty="0"/>
              <a:t>over 200 material specimens </a:t>
            </a:r>
            <a:r>
              <a:rPr lang="en-US" sz="1600" dirty="0"/>
              <a:t>relevant to beam intercepting devices in various current/future accelerator facilities</a:t>
            </a:r>
          </a:p>
        </p:txBody>
      </p:sp>
    </p:spTree>
    <p:extLst>
      <p:ext uri="{BB962C8B-B14F-4D97-AF65-F5344CB8AC3E}">
        <p14:creationId xmlns:p14="http://schemas.microsoft.com/office/powerpoint/2010/main" val="2603720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A1D72B-157D-8D42-9107-0F56B5FDD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BLIP Irradiation Examinations Underway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B3E988-D3D5-C84B-8F9D-782A8BA0C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364886"/>
            <a:ext cx="5331057" cy="3868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B66FC-B4E5-BD43-9128-C1C2EFF83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869" y="332674"/>
            <a:ext cx="2000881" cy="1539983"/>
          </a:xfrm>
          <a:prstGeom prst="rect">
            <a:avLst/>
          </a:prstGeom>
        </p:spPr>
      </p:pic>
      <p:grpSp>
        <p:nvGrpSpPr>
          <p:cNvPr id="10" name="グループ化 4">
            <a:extLst>
              <a:ext uri="{FF2B5EF4-FFF2-40B4-BE49-F238E27FC236}">
                <a16:creationId xmlns:a16="http://schemas.microsoft.com/office/drawing/2014/main" id="{071F043C-9006-1C4A-9238-6F0215B42800}"/>
              </a:ext>
            </a:extLst>
          </p:cNvPr>
          <p:cNvGrpSpPr>
            <a:grpSpLocks noChangeAspect="1"/>
          </p:cNvGrpSpPr>
          <p:nvPr/>
        </p:nvGrpSpPr>
        <p:grpSpPr>
          <a:xfrm>
            <a:off x="5846461" y="2023078"/>
            <a:ext cx="3068939" cy="2142994"/>
            <a:chOff x="89322" y="3625124"/>
            <a:chExt cx="3892862" cy="247285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図 7">
              <a:extLst>
                <a:ext uri="{FF2B5EF4-FFF2-40B4-BE49-F238E27FC236}">
                  <a16:creationId xmlns:a16="http://schemas.microsoft.com/office/drawing/2014/main" id="{48B9505E-A7EA-FD43-8F29-5C6920E7E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304" y="3631778"/>
              <a:ext cx="3701880" cy="2466204"/>
            </a:xfrm>
            <a:prstGeom prst="rect">
              <a:avLst/>
            </a:prstGeom>
          </p:spPr>
        </p:pic>
        <p:pic>
          <p:nvPicPr>
            <p:cNvPr id="12" name="Picture 14" descr="C:\Users\byun372\Desktop\ByunTS\P0B-SP&amp;JIG DRAWINGS &amp; EQUIPMENT\TP-Grips &amp; Specimens\TPB&amp;SS3.bmp">
              <a:extLst>
                <a:ext uri="{FF2B5EF4-FFF2-40B4-BE49-F238E27FC236}">
                  <a16:creationId xmlns:a16="http://schemas.microsoft.com/office/drawing/2014/main" id="{9590C516-798F-EE45-B7E2-16FC530590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322" y="3625124"/>
              <a:ext cx="644673" cy="23200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右矢印 8">
              <a:extLst>
                <a:ext uri="{FF2B5EF4-FFF2-40B4-BE49-F238E27FC236}">
                  <a16:creationId xmlns:a16="http://schemas.microsoft.com/office/drawing/2014/main" id="{60D23EE1-DCFA-6346-98C0-DCBC07EA83D0}"/>
                </a:ext>
              </a:extLst>
            </p:cNvPr>
            <p:cNvSpPr/>
            <p:nvPr/>
          </p:nvSpPr>
          <p:spPr bwMode="auto">
            <a:xfrm rot="9000000">
              <a:off x="1844182" y="5720825"/>
              <a:ext cx="455812" cy="354521"/>
            </a:xfrm>
            <a:prstGeom prst="rightArrow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3BDF52C5-5DCB-E24D-A952-3A8392CB82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5000" y="4461075"/>
            <a:ext cx="3119440" cy="2034884"/>
          </a:xfrm>
          <a:prstGeom prst="rect">
            <a:avLst/>
          </a:prstGeom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E474BE-D878-8343-BFF2-27F183E733FA}"/>
              </a:ext>
            </a:extLst>
          </p:cNvPr>
          <p:cNvSpPr txBox="1"/>
          <p:nvPr/>
        </p:nvSpPr>
        <p:spPr>
          <a:xfrm>
            <a:off x="222250" y="816876"/>
            <a:ext cx="5531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Significant hardening at low dose in Be and </a:t>
            </a:r>
            <a:r>
              <a:rPr lang="en-US" sz="1800" dirty="0" err="1"/>
              <a:t>Ti</a:t>
            </a: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Less hardening in higher temperature specimens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First ever fatigue study on irradiated </a:t>
            </a:r>
            <a:r>
              <a:rPr lang="en-US" sz="1800" dirty="0" err="1"/>
              <a:t>Ti</a:t>
            </a:r>
            <a:r>
              <a:rPr lang="en-US" sz="1800" dirty="0"/>
              <a:t> alloys begun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Indicates about 10% reduction in fatigue strength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Microstructural examinations underway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301EE4-E755-C140-A506-E18F6BEE1AC0}"/>
              </a:ext>
            </a:extLst>
          </p:cNvPr>
          <p:cNvSpPr txBox="1"/>
          <p:nvPr/>
        </p:nvSpPr>
        <p:spPr>
          <a:xfrm>
            <a:off x="960777" y="4986659"/>
            <a:ext cx="328783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Irradiation hardening of S-65F 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Reduction of strain to failure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Increased strength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BC5266-4B05-814F-BBD7-6ECE815984B5}"/>
              </a:ext>
            </a:extLst>
          </p:cNvPr>
          <p:cNvSpPr txBox="1"/>
          <p:nvPr/>
        </p:nvSpPr>
        <p:spPr>
          <a:xfrm>
            <a:off x="5865001" y="6023109"/>
            <a:ext cx="3119440" cy="461665"/>
          </a:xfrm>
          <a:prstGeom prst="rect">
            <a:avLst/>
          </a:prstGeom>
          <a:solidFill>
            <a:srgbClr val="4E4E4E">
              <a:alpha val="6700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Custom Fatigue Testing Machine for Irradiated Materials (FNAL)</a:t>
            </a:r>
          </a:p>
        </p:txBody>
      </p:sp>
    </p:spTree>
    <p:extLst>
      <p:ext uri="{BB962C8B-B14F-4D97-AF65-F5344CB8AC3E}">
        <p14:creationId xmlns:p14="http://schemas.microsoft.com/office/powerpoint/2010/main" val="3499954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X-ray diffraction – Swelling in BLIP irradiated graphite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55" y="3248877"/>
            <a:ext cx="7791721" cy="30408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88317" y="589231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Times New Roman" charset="0"/>
              </a:rPr>
              <a:t>W. </a:t>
            </a:r>
            <a:r>
              <a:rPr lang="en-US" sz="1100" dirty="0" err="1">
                <a:solidFill>
                  <a:srgbClr val="000000"/>
                </a:solidFill>
                <a:latin typeface="Times New Roman" charset="0"/>
              </a:rPr>
              <a:t>Bollmann</a:t>
            </a:r>
            <a:r>
              <a:rPr lang="en-US" sz="1100" dirty="0">
                <a:solidFill>
                  <a:srgbClr val="000000"/>
                </a:solidFill>
                <a:latin typeface="Times New Roman" charset="0"/>
              </a:rPr>
              <a:t>. “Electron-microscopic observations on radiation damage in graphite” Phil. Mag., 5(54):621-624, June 1960. 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317" y="707081"/>
            <a:ext cx="4198122" cy="28313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11901" y="724820"/>
            <a:ext cx="1561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Simos et al</a:t>
            </a:r>
            <a:endParaRPr lang="en-US" sz="16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86800F4-3A65-2C45-835C-375F553C11C6}"/>
              </a:ext>
            </a:extLst>
          </p:cNvPr>
          <p:cNvSpPr/>
          <p:nvPr/>
        </p:nvSpPr>
        <p:spPr>
          <a:xfrm>
            <a:off x="668821" y="1341120"/>
            <a:ext cx="3439883" cy="1365504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Impact: 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Allows confidence to use reactor data for lattice swelling of graphite in HE proton regime for future target facilities</a:t>
            </a:r>
          </a:p>
        </p:txBody>
      </p:sp>
    </p:spTree>
    <p:extLst>
      <p:ext uri="{BB962C8B-B14F-4D97-AF65-F5344CB8AC3E}">
        <p14:creationId xmlns:p14="http://schemas.microsoft.com/office/powerpoint/2010/main" val="1515891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74" y="1180949"/>
            <a:ext cx="2828353" cy="283697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7395519" cy="721325"/>
          </a:xfrm>
        </p:spPr>
        <p:txBody>
          <a:bodyPr/>
          <a:lstStyle/>
          <a:p>
            <a:r>
              <a:rPr lang="en-US" sz="1600" dirty="0"/>
              <a:t>B.J. Marsden, “Irradiation Damage in Graphite due to fast neutrons in fission and fusion systems,” IAEA-TECDOC-1154, 2000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irradiated graphite dimensional changes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38595"/>
            <a:ext cx="6280200" cy="433853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3640174" y="2438200"/>
            <a:ext cx="931826" cy="2687443"/>
          </a:xfrm>
          <a:prstGeom prst="rightBrace">
            <a:avLst>
              <a:gd name="adj1" fmla="val 8333"/>
              <a:gd name="adj2" fmla="val 22614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61662" y="2445181"/>
            <a:ext cx="1706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change in c-axis growth ~250 ˚C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DE5FC27-5F9F-9547-9020-ED2D4468A75B}"/>
              </a:ext>
            </a:extLst>
          </p:cNvPr>
          <p:cNvSpPr/>
          <p:nvPr/>
        </p:nvSpPr>
        <p:spPr>
          <a:xfrm>
            <a:off x="6367798" y="4352544"/>
            <a:ext cx="2715327" cy="1280160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dirty="0">
                <a:latin typeface="Calibri" charset="0"/>
                <a:ea typeface="Calibri" charset="0"/>
                <a:cs typeface="Calibri" charset="0"/>
              </a:rPr>
              <a:t>Impact: 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Correlation informs target choice of operating temperature (cooling system design)</a:t>
            </a:r>
          </a:p>
        </p:txBody>
      </p:sp>
    </p:spTree>
    <p:extLst>
      <p:ext uri="{BB962C8B-B14F-4D97-AF65-F5344CB8AC3E}">
        <p14:creationId xmlns:p14="http://schemas.microsoft.com/office/powerpoint/2010/main" val="3313716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36214-A446-4E05-8A94-8E1C3677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In-Beam Thermal Shock Test: BeGrid2 (HRMT43)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D4FF1-FE5C-4EC6-91B7-229FDBC0F683}"/>
              </a:ext>
            </a:extLst>
          </p:cNvPr>
          <p:cNvSpPr txBox="1"/>
          <p:nvPr/>
        </p:nvSpPr>
        <p:spPr>
          <a:xfrm>
            <a:off x="75386" y="1175119"/>
            <a:ext cx="574008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Primary Objectives: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Compare thermal shock response between </a:t>
            </a:r>
            <a:r>
              <a:rPr lang="en-US" sz="1800" u="sng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non-irradiated and previously irradiated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material specimens from BNL BLIP (Be, C,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Si)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First/unique test with activated materials at </a:t>
            </a:r>
            <a:r>
              <a:rPr lang="en-US" sz="16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HiRadMat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Explore </a:t>
            </a:r>
            <a:r>
              <a:rPr lang="en-US" sz="1800" u="sng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novel materials 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such as metal foams (C,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SiC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and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electrospun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fiber mats (Al</a:t>
            </a:r>
            <a:r>
              <a:rPr lang="en-US" sz="1800" baseline="-25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sz="1800" baseline="-25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ZrO</a:t>
            </a:r>
            <a:r>
              <a:rPr lang="en-US" sz="1800" baseline="-25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to evaluate their resistance to thermal shock and suitability as target materials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5050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B0BEC4-1463-4669-BCA8-5A9AF37ED5D8}"/>
              </a:ext>
            </a:extLst>
          </p:cNvPr>
          <p:cNvSpPr txBox="1"/>
          <p:nvPr/>
        </p:nvSpPr>
        <p:spPr>
          <a:xfrm>
            <a:off x="150076" y="679629"/>
            <a:ext cx="2651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Beam taken on Oct. (2018)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A90D11-6C57-4F32-8CC4-DE11C64B9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7" y="4316176"/>
            <a:ext cx="2924697" cy="17623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802B75-F008-44D8-9BD2-77F407217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3" r="-5533"/>
          <a:stretch/>
        </p:blipFill>
        <p:spPr>
          <a:xfrm>
            <a:off x="3814049" y="4465763"/>
            <a:ext cx="1950913" cy="14631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05ACDE-622A-4B24-85B1-3C6EC44D550B}"/>
              </a:ext>
            </a:extLst>
          </p:cNvPr>
          <p:cNvSpPr txBox="1"/>
          <p:nvPr/>
        </p:nvSpPr>
        <p:spPr>
          <a:xfrm>
            <a:off x="4011279" y="5955865"/>
            <a:ext cx="1556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SEM: as-spun Al</a:t>
            </a:r>
            <a:r>
              <a:rPr lang="en-US" sz="12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sz="12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48373A-830D-47DF-AEDD-27DED06EFF9F}"/>
              </a:ext>
            </a:extLst>
          </p:cNvPr>
          <p:cNvSpPr txBox="1"/>
          <p:nvPr/>
        </p:nvSpPr>
        <p:spPr>
          <a:xfrm>
            <a:off x="982024" y="5940037"/>
            <a:ext cx="1811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Electrospinning concept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1B7C76-2F47-3249-BF57-F0F42456F2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0" r="5973"/>
          <a:stretch/>
        </p:blipFill>
        <p:spPr>
          <a:xfrm>
            <a:off x="6264016" y="797942"/>
            <a:ext cx="2771609" cy="20695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86A9A5-6F35-2841-A581-1932BB8AE7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671" y="3739558"/>
            <a:ext cx="3079750" cy="25664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2FB621-CCFD-6144-B363-73970E77AC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158" y="2942986"/>
            <a:ext cx="3408467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19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3-D printed specimen holders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52" r="11337"/>
          <a:stretch/>
        </p:blipFill>
        <p:spPr>
          <a:xfrm>
            <a:off x="6519115" y="1003785"/>
            <a:ext cx="2389632" cy="427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77" b="17753"/>
          <a:stretch/>
        </p:blipFill>
        <p:spPr>
          <a:xfrm>
            <a:off x="228600" y="1003785"/>
            <a:ext cx="2571280" cy="2234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8CC56-E11F-4D4A-B6FC-E12C2ECB2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24310" y="1537582"/>
            <a:ext cx="4270375" cy="320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786949-4410-8B4C-9326-6142E79E80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9" b="8910"/>
          <a:stretch/>
        </p:blipFill>
        <p:spPr>
          <a:xfrm rot="16200000">
            <a:off x="135403" y="3500396"/>
            <a:ext cx="2749763" cy="2563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621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7794"/>
            <a:ext cx="8686800" cy="641739"/>
          </a:xfrm>
        </p:spPr>
        <p:txBody>
          <a:bodyPr/>
          <a:lstStyle/>
          <a:p>
            <a:r>
              <a:rPr lang="en-US" dirty="0" err="1"/>
              <a:t>MIMiC</a:t>
            </a:r>
            <a:r>
              <a:rPr lang="en-US" dirty="0"/>
              <a:t> - Methods of Irradiated Material Characterization 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023" y="1306731"/>
            <a:ext cx="8794376" cy="669286"/>
          </a:xfrm>
        </p:spPr>
        <p:txBody>
          <a:bodyPr/>
          <a:lstStyle/>
          <a:p>
            <a:pPr marL="9525" lvl="4" indent="0">
              <a:spcAft>
                <a:spcPts val="600"/>
              </a:spcAft>
              <a:buNone/>
            </a:pPr>
            <a:r>
              <a:rPr lang="en-US" dirty="0"/>
              <a:t>The current routes for </a:t>
            </a:r>
            <a:r>
              <a:rPr lang="en-US" b="1" dirty="0">
                <a:solidFill>
                  <a:srgbClr val="C00000"/>
                </a:solidFill>
              </a:rPr>
              <a:t>high-energy proton irradiations are expensive</a:t>
            </a:r>
            <a:r>
              <a:rPr lang="en-US" dirty="0"/>
              <a:t>, long in duration, and lack control of testing conditions and schedule.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A41453-006A-A943-9C69-8B5B80E73099}"/>
              </a:ext>
            </a:extLst>
          </p:cNvPr>
          <p:cNvSpPr txBox="1">
            <a:spLocks/>
          </p:cNvSpPr>
          <p:nvPr/>
        </p:nvSpPr>
        <p:spPr>
          <a:xfrm>
            <a:off x="228601" y="1999770"/>
            <a:ext cx="4432610" cy="4450975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4" indent="-222250"/>
            <a:r>
              <a:rPr lang="en-US" b="1" dirty="0">
                <a:solidFill>
                  <a:srgbClr val="C00000"/>
                </a:solidFill>
                <a:latin typeface="+mn-lt"/>
              </a:rPr>
              <a:t>Low-energy ion irradiations </a:t>
            </a:r>
            <a:r>
              <a:rPr lang="en-US" dirty="0">
                <a:latin typeface="+mn-lt"/>
              </a:rPr>
              <a:t>are attractive because they allow study of the evolution of the micro-structure during irradiation without activating the specimens, are relatively low cost, and can achieve high dose in very short durations.</a:t>
            </a:r>
          </a:p>
          <a:p>
            <a:pPr marL="231775" lvl="4" indent="-222250"/>
            <a:r>
              <a:rPr lang="en-US" b="1" dirty="0">
                <a:solidFill>
                  <a:srgbClr val="C00000"/>
                </a:solidFill>
                <a:latin typeface="+mn-lt"/>
              </a:rPr>
              <a:t>Micro-mechanics</a:t>
            </a:r>
            <a:r>
              <a:rPr lang="en-US" dirty="0">
                <a:latin typeface="+mn-lt"/>
              </a:rPr>
              <a:t> and </a:t>
            </a:r>
            <a:r>
              <a:rPr lang="en-US" dirty="0" err="1">
                <a:latin typeface="+mn-lt"/>
              </a:rPr>
              <a:t>meso</a:t>
            </a:r>
            <a:r>
              <a:rPr lang="en-US" dirty="0">
                <a:latin typeface="+mn-lt"/>
              </a:rPr>
              <a:t>-scale testing are potential enabling technologies to overcome some of the limitations of low-energy irradiations as </a:t>
            </a:r>
            <a:r>
              <a:rPr lang="en-US" dirty="0"/>
              <a:t>well as to drastically reduce specimen size requirements (which also reduces activity of specimens).</a:t>
            </a:r>
          </a:p>
          <a:p>
            <a:pPr marL="231775" lvl="4" indent="-222250"/>
            <a:r>
              <a:rPr lang="en-US" b="1" dirty="0">
                <a:solidFill>
                  <a:srgbClr val="C00000"/>
                </a:solidFill>
              </a:rPr>
              <a:t>Ion irradiations and micro-mechanics have been used in the </a:t>
            </a:r>
            <a:r>
              <a:rPr lang="en-US" b="1" dirty="0" err="1">
                <a:solidFill>
                  <a:srgbClr val="C00000"/>
                </a:solidFill>
              </a:rPr>
              <a:t>RaDIATE</a:t>
            </a:r>
            <a:r>
              <a:rPr lang="en-US" b="1" dirty="0">
                <a:solidFill>
                  <a:srgbClr val="C00000"/>
                </a:solidFill>
              </a:rPr>
              <a:t> studies on beryllium.</a:t>
            </a:r>
          </a:p>
          <a:p>
            <a:pPr marL="231775" lvl="4" indent="-222250"/>
            <a:endParaRPr lang="en-US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E70CC2-D7C1-DA47-94BA-7A9C0346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0591" y="2173639"/>
            <a:ext cx="2721580" cy="18143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8066A-BFA7-614D-A7C8-75B6EABAC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439" y="2173639"/>
            <a:ext cx="1443649" cy="1814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58DF94-92CE-D346-84B8-9B798E56F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439" y="4171562"/>
            <a:ext cx="1904354" cy="1856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A98AD0-5DDA-E340-AB26-C78B06D1C1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099" y="4147152"/>
            <a:ext cx="2319072" cy="19055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A17441-93BD-7B45-BBEB-089B3DCFB30D}"/>
              </a:ext>
            </a:extLst>
          </p:cNvPr>
          <p:cNvSpPr/>
          <p:nvPr/>
        </p:nvSpPr>
        <p:spPr>
          <a:xfrm>
            <a:off x="132324" y="767826"/>
            <a:ext cx="9011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atin typeface="Helvetica" pitchFamily="2" charset="0"/>
              </a:rPr>
              <a:t>Replicating proton beam interaction damage </a:t>
            </a:r>
            <a:r>
              <a:rPr lang="en-US" sz="2000" b="1" i="1" dirty="0">
                <a:latin typeface="Helvetica" pitchFamily="2" charset="0"/>
              </a:rPr>
              <a:t>with minimal residual activity</a:t>
            </a:r>
            <a:r>
              <a:rPr lang="en-US" sz="1400" b="1" i="1" dirty="0">
                <a:latin typeface="Helvetica" pitchFamily="2" charset="0"/>
              </a:rPr>
              <a:t> </a:t>
            </a:r>
            <a:endParaRPr lang="en-US" sz="2000" b="1" i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18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Freeform 115"/>
          <p:cNvSpPr/>
          <p:nvPr/>
        </p:nvSpPr>
        <p:spPr>
          <a:xfrm>
            <a:off x="1086480" y="783876"/>
            <a:ext cx="7700211" cy="4947386"/>
          </a:xfrm>
          <a:custGeom>
            <a:avLst/>
            <a:gdLst>
              <a:gd name="connsiteX0" fmla="*/ 38501 w 7700211"/>
              <a:gd name="connsiteY0" fmla="*/ 1973179 h 4947386"/>
              <a:gd name="connsiteX1" fmla="*/ 2531444 w 7700211"/>
              <a:gd name="connsiteY1" fmla="*/ 2117558 h 4947386"/>
              <a:gd name="connsiteX2" fmla="*/ 4754880 w 7700211"/>
              <a:gd name="connsiteY2" fmla="*/ 2618072 h 4947386"/>
              <a:gd name="connsiteX3" fmla="*/ 6237171 w 7700211"/>
              <a:gd name="connsiteY3" fmla="*/ 3474720 h 4947386"/>
              <a:gd name="connsiteX4" fmla="*/ 6766560 w 7700211"/>
              <a:gd name="connsiteY4" fmla="*/ 4937760 h 4947386"/>
              <a:gd name="connsiteX5" fmla="*/ 7700211 w 7700211"/>
              <a:gd name="connsiteY5" fmla="*/ 4947386 h 4947386"/>
              <a:gd name="connsiteX6" fmla="*/ 7661710 w 7700211"/>
              <a:gd name="connsiteY6" fmla="*/ 0 h 4947386"/>
              <a:gd name="connsiteX7" fmla="*/ 0 w 7700211"/>
              <a:gd name="connsiteY7" fmla="*/ 28876 h 4947386"/>
              <a:gd name="connsiteX8" fmla="*/ 38501 w 7700211"/>
              <a:gd name="connsiteY8" fmla="*/ 1973179 h 49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0211" h="4947386">
                <a:moveTo>
                  <a:pt x="38501" y="1973179"/>
                </a:moveTo>
                <a:lnTo>
                  <a:pt x="2531444" y="2117558"/>
                </a:lnTo>
                <a:lnTo>
                  <a:pt x="4754880" y="2618072"/>
                </a:lnTo>
                <a:lnTo>
                  <a:pt x="6237171" y="3474720"/>
                </a:lnTo>
                <a:lnTo>
                  <a:pt x="6766560" y="4937760"/>
                </a:lnTo>
                <a:lnTo>
                  <a:pt x="7700211" y="4947386"/>
                </a:lnTo>
                <a:lnTo>
                  <a:pt x="7661710" y="0"/>
                </a:lnTo>
                <a:lnTo>
                  <a:pt x="0" y="28876"/>
                </a:lnTo>
                <a:cubicBezTo>
                  <a:pt x="3208" y="673769"/>
                  <a:pt x="6417" y="1318661"/>
                  <a:pt x="38501" y="197317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6000">
                <a:schemeClr val="accent4">
                  <a:lumMod val="0"/>
                  <a:lumOff val="100000"/>
                  <a:alpha val="30000"/>
                </a:schemeClr>
              </a:gs>
              <a:gs pos="100000">
                <a:schemeClr val="accent4">
                  <a:lumMod val="76000"/>
                  <a:lumOff val="24000"/>
                </a:schemeClr>
              </a:gs>
            </a:gsLst>
            <a:lin ang="18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Uncharted Territory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159759" y="5732715"/>
            <a:ext cx="0" cy="254000"/>
          </a:xfrm>
          <a:prstGeom prst="straightConnector1">
            <a:avLst/>
          </a:prstGeom>
          <a:ln w="127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Chart 35"/>
          <p:cNvGraphicFramePr>
            <a:graphicFrameLocks/>
          </p:cNvGraphicFramePr>
          <p:nvPr/>
        </p:nvGraphicFramePr>
        <p:xfrm>
          <a:off x="291445" y="855933"/>
          <a:ext cx="9652000" cy="5202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Nu HPT R&amp;D Materials Exploratory Map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6207" y="1516537"/>
            <a:ext cx="116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HiRadMat Beam Test - 1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68381" y="4876460"/>
            <a:ext cx="116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BLIP Irradiation –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14811" y="4635444"/>
            <a:ext cx="116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BLIP Irradiation - 1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56194" y="5010506"/>
            <a:ext cx="14001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Ion Irradiation (planned) </a:t>
            </a:r>
            <a:r>
              <a:rPr lang="en-US" sz="1200" dirty="0" err="1"/>
              <a:t>MIMiC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917979" y="1311819"/>
            <a:ext cx="153838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Thermal Shock Test (planned) </a:t>
            </a:r>
            <a:r>
              <a:rPr lang="en-US" sz="1200" dirty="0" err="1"/>
              <a:t>MIMiC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568249" y="2942828"/>
            <a:ext cx="12459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NuMI Be Beam Window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48208" y="1378777"/>
            <a:ext cx="304800" cy="0"/>
          </a:xfrm>
          <a:prstGeom prst="straightConnector1">
            <a:avLst/>
          </a:prstGeom>
          <a:ln w="127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-1805944" y="3163312"/>
            <a:ext cx="402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Thermal Shock Severity </a:t>
            </a:r>
            <a:r>
              <a:rPr lang="en-US" sz="1800" dirty="0"/>
              <a:t>(p/cm</a:t>
            </a:r>
            <a:r>
              <a:rPr lang="en-US" sz="1800" baseline="30000" dirty="0"/>
              <a:t>2</a:t>
            </a:r>
            <a:r>
              <a:rPr lang="en-US" sz="1800" dirty="0"/>
              <a:t>/pulse)</a:t>
            </a:r>
          </a:p>
        </p:txBody>
      </p:sp>
      <p:cxnSp>
        <p:nvCxnSpPr>
          <p:cNvPr id="50" name="Straight Arrow Connector 49"/>
          <p:cNvCxnSpPr>
            <a:stCxn id="15" idx="1"/>
          </p:cNvCxnSpPr>
          <p:nvPr/>
        </p:nvCxnSpPr>
        <p:spPr>
          <a:xfrm flipH="1" flipV="1">
            <a:off x="7112159" y="2630197"/>
            <a:ext cx="456090" cy="54346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  <a:stCxn id="10" idx="3"/>
          </p:cNvCxnSpPr>
          <p:nvPr/>
        </p:nvCxnSpPr>
        <p:spPr>
          <a:xfrm flipV="1">
            <a:off x="6456363" y="1262452"/>
            <a:ext cx="599406" cy="2802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205565" y="5766367"/>
            <a:ext cx="0" cy="254000"/>
          </a:xfrm>
          <a:prstGeom prst="straightConnector1">
            <a:avLst/>
          </a:prstGeom>
          <a:ln w="127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  <a:stCxn id="14" idx="1"/>
          </p:cNvCxnSpPr>
          <p:nvPr/>
        </p:nvCxnSpPr>
        <p:spPr>
          <a:xfrm flipH="1">
            <a:off x="7167182" y="5241339"/>
            <a:ext cx="89012" cy="38486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  <a:stCxn id="14" idx="1"/>
          </p:cNvCxnSpPr>
          <p:nvPr/>
        </p:nvCxnSpPr>
        <p:spPr>
          <a:xfrm flipH="1">
            <a:off x="4397062" y="5241339"/>
            <a:ext cx="2859132" cy="43590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430119" y="6075033"/>
            <a:ext cx="4368801" cy="6155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Radiation Damage Severity</a:t>
            </a:r>
          </a:p>
          <a:p>
            <a:pPr algn="ctr"/>
            <a:r>
              <a:rPr lang="en-US" sz="1600" dirty="0"/>
              <a:t>(damage equivalent fluence, p/cm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881392" y="1169468"/>
            <a:ext cx="116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HiRadMat Beam Test - 2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153752" y="5677242"/>
            <a:ext cx="100584" cy="10058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4066914" y="2849881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/>
              <a:t>NT-01</a:t>
            </a:r>
            <a:endParaRPr lang="en-US" sz="1000" dirty="0"/>
          </a:p>
        </p:txBody>
      </p:sp>
      <p:sp>
        <p:nvSpPr>
          <p:cNvPr id="76" name="TextBox 75"/>
          <p:cNvSpPr txBox="1"/>
          <p:nvPr/>
        </p:nvSpPr>
        <p:spPr>
          <a:xfrm>
            <a:off x="4602328" y="2550438"/>
            <a:ext cx="551693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/>
              <a:t>NT-03</a:t>
            </a:r>
            <a:endParaRPr lang="en-US" sz="1000" dirty="0"/>
          </a:p>
        </p:txBody>
      </p:sp>
      <p:sp>
        <p:nvSpPr>
          <p:cNvPr id="77" name="TextBox 76"/>
          <p:cNvSpPr txBox="1"/>
          <p:nvPr/>
        </p:nvSpPr>
        <p:spPr>
          <a:xfrm>
            <a:off x="4397060" y="2274268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490631" y="2351778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NT-04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968673" y="2638040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NT-06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626668" y="2578527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NT-05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078802" y="2094850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NT-02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694371" y="2603660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TA-01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587911" y="3197115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T2K-1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4018752" y="3237786"/>
            <a:ext cx="1067148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/>
              <a:t>LBNF-1.2 MW (CDR)</a:t>
            </a:r>
            <a:endParaRPr lang="en-US" sz="1000" dirty="0"/>
          </a:p>
        </p:txBody>
      </p:sp>
      <p:sp>
        <p:nvSpPr>
          <p:cNvPr id="112" name="TextBox 111"/>
          <p:cNvSpPr txBox="1"/>
          <p:nvPr/>
        </p:nvSpPr>
        <p:spPr>
          <a:xfrm>
            <a:off x="4866627" y="2792141"/>
            <a:ext cx="1090343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LBNF-2.4 MW (CDR)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80092" y="2772936"/>
            <a:ext cx="1090343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LBNF-2.4 MW IDEAL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425448" y="1972339"/>
            <a:ext cx="1090343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LBNF-2.4 MW Tau Nu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8071622" y="1336815"/>
            <a:ext cx="843778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/>
              <a:t>Future Nu 4 MW</a:t>
            </a:r>
            <a:endParaRPr lang="en-US" sz="1000" dirty="0"/>
          </a:p>
        </p:txBody>
      </p:sp>
      <p:sp>
        <p:nvSpPr>
          <p:cNvPr id="118" name="TextBox 117"/>
          <p:cNvSpPr txBox="1"/>
          <p:nvPr/>
        </p:nvSpPr>
        <p:spPr>
          <a:xfrm>
            <a:off x="3493652" y="1745657"/>
            <a:ext cx="12459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Graphite Fin Studies</a:t>
            </a:r>
          </a:p>
        </p:txBody>
      </p:sp>
      <p:cxnSp>
        <p:nvCxnSpPr>
          <p:cNvPr id="119" name="Straight Arrow Connector 118"/>
          <p:cNvCxnSpPr>
            <a:stCxn id="118" idx="3"/>
          </p:cNvCxnSpPr>
          <p:nvPr/>
        </p:nvCxnSpPr>
        <p:spPr>
          <a:xfrm>
            <a:off x="4739577" y="1976490"/>
            <a:ext cx="1162834" cy="28405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8" idx="3"/>
          </p:cNvCxnSpPr>
          <p:nvPr/>
        </p:nvCxnSpPr>
        <p:spPr>
          <a:xfrm>
            <a:off x="4739577" y="1976490"/>
            <a:ext cx="1169045" cy="53752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6013723" y="2473360"/>
            <a:ext cx="100584" cy="10058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5947135" y="2253016"/>
            <a:ext cx="100584" cy="10058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9" grpId="0" animBg="1"/>
      <p:bldP spid="11" grpId="0" animBg="1"/>
      <p:bldP spid="12" grpId="0" animBg="1"/>
      <p:bldP spid="14" grpId="0" animBg="1"/>
      <p:bldP spid="10" grpId="0" animBg="1"/>
      <p:bldP spid="15" grpId="0" animBg="1"/>
      <p:bldP spid="46" grpId="0" animBg="1"/>
      <p:bldP spid="1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4F92C-6A11-4844-915F-10E8BDE3C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don’t want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78CC5-20CB-4D57-979D-AB6CC329F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1020235.JPG">
            <a:extLst>
              <a:ext uri="{FF2B5EF4-FFF2-40B4-BE49-F238E27FC236}">
                <a16:creationId xmlns:a16="http://schemas.microsoft.com/office/drawing/2014/main" id="{050F9A9A-658B-4D09-BEB9-C5BE84CE4A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367" y="4142445"/>
            <a:ext cx="4188567" cy="2715556"/>
          </a:xfrm>
          <a:prstGeom prst="rect">
            <a:avLst/>
          </a:prstGeom>
        </p:spPr>
      </p:pic>
      <p:pic>
        <p:nvPicPr>
          <p:cNvPr id="5" name="Picture 4" descr="SNS window.tiff">
            <a:extLst>
              <a:ext uri="{FF2B5EF4-FFF2-40B4-BE49-F238E27FC236}">
                <a16:creationId xmlns:a16="http://schemas.microsoft.com/office/drawing/2014/main" id="{FA8701CE-FB70-4391-A2DE-9F7757759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22" t="16144" r="23536" b="5824"/>
          <a:stretch/>
        </p:blipFill>
        <p:spPr>
          <a:xfrm>
            <a:off x="5238534" y="662274"/>
            <a:ext cx="3736990" cy="3296951"/>
          </a:xfrm>
          <a:prstGeom prst="rect">
            <a:avLst/>
          </a:prstGeom>
        </p:spPr>
      </p:pic>
      <p:pic>
        <p:nvPicPr>
          <p:cNvPr id="6" name="8ef26d66-797d-4f4f-8d8f-f8bea7c5a328" descr="C2F07D7E-E266-4FE0-A1DA-F457F6C32ECA@dhcp">
            <a:extLst>
              <a:ext uri="{FF2B5EF4-FFF2-40B4-BE49-F238E27FC236}">
                <a16:creationId xmlns:a16="http://schemas.microsoft.com/office/drawing/2014/main" id="{915DCBF9-479B-404F-A7E4-56056DCF9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991532"/>
            <a:ext cx="2850266" cy="281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ntitled.jpg">
            <a:extLst>
              <a:ext uri="{FF2B5EF4-FFF2-40B4-BE49-F238E27FC236}">
                <a16:creationId xmlns:a16="http://schemas.microsoft.com/office/drawing/2014/main" id="{F54182C1-2E85-4E76-98B1-7E622569C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6" y="3959225"/>
            <a:ext cx="4019112" cy="28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63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Strategy for HPT Material R&amp;D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4510"/>
            <a:ext cx="8794376" cy="5613248"/>
          </a:xfrm>
        </p:spPr>
        <p:txBody>
          <a:bodyPr/>
          <a:lstStyle/>
          <a:p>
            <a:pPr marL="9525" lvl="4" indent="0">
              <a:spcAft>
                <a:spcPts val="300"/>
              </a:spcAft>
              <a:buNone/>
            </a:pPr>
            <a:r>
              <a:rPr lang="en-US" sz="2000" b="1" dirty="0">
                <a:solidFill>
                  <a:schemeClr val="tx1"/>
                </a:solidFill>
              </a:rPr>
              <a:t>To Present (2010-2020) </a:t>
            </a:r>
            <a:r>
              <a:rPr lang="en-US" b="1" dirty="0"/>
              <a:t>– </a:t>
            </a:r>
            <a:r>
              <a:rPr lang="en-US" sz="1600" i="1" dirty="0"/>
              <a:t>Benefits ongoing neutrino program</a:t>
            </a:r>
            <a:endParaRPr lang="en-US" i="1" dirty="0"/>
          </a:p>
          <a:p>
            <a:pPr marL="231775" lvl="4" indent="-222250">
              <a:spcAft>
                <a:spcPts val="300"/>
              </a:spcAft>
            </a:pPr>
            <a:r>
              <a:rPr lang="en-US" dirty="0">
                <a:solidFill>
                  <a:schemeClr val="accent4"/>
                </a:solidFill>
              </a:rPr>
              <a:t>Measure irradiated material behavior </a:t>
            </a:r>
            <a:r>
              <a:rPr lang="en-US" dirty="0"/>
              <a:t>of currently identified </a:t>
            </a:r>
            <a:r>
              <a:rPr lang="en-US" dirty="0" err="1"/>
              <a:t>targetry</a:t>
            </a:r>
            <a:r>
              <a:rPr lang="en-US" dirty="0"/>
              <a:t> materials</a:t>
            </a:r>
          </a:p>
          <a:p>
            <a:pPr marL="688975" lvl="5" indent="-222250">
              <a:spcAft>
                <a:spcPts val="300"/>
              </a:spcAft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Be, graphite, </a:t>
            </a:r>
            <a:r>
              <a:rPr lang="en-US" sz="1600" dirty="0" err="1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 alloys</a:t>
            </a:r>
          </a:p>
          <a:p>
            <a:pPr marL="688975" lvl="5" indent="-222250">
              <a:spcAft>
                <a:spcPts val="300"/>
              </a:spcAft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High-energy proton irradiations, thermal shock tests, autopsies</a:t>
            </a:r>
          </a:p>
          <a:p>
            <a:pPr marL="231775" lvl="4" indent="-222250">
              <a:spcAft>
                <a:spcPts val="300"/>
              </a:spcAft>
            </a:pPr>
            <a:r>
              <a:rPr lang="en-US" dirty="0"/>
              <a:t>Identify more effective Methods of Irradiated Material Characterization (</a:t>
            </a:r>
            <a:r>
              <a:rPr lang="en-US" dirty="0" err="1">
                <a:solidFill>
                  <a:schemeClr val="accent4"/>
                </a:solidFill>
              </a:rPr>
              <a:t>MIMiC</a:t>
            </a:r>
            <a:r>
              <a:rPr lang="en-US" dirty="0"/>
              <a:t>)</a:t>
            </a:r>
          </a:p>
          <a:p>
            <a:pPr marL="231775" lvl="4" indent="-222250">
              <a:spcAft>
                <a:spcPts val="300"/>
              </a:spcAft>
            </a:pPr>
            <a:r>
              <a:rPr lang="en-US" dirty="0"/>
              <a:t>Explore ab initio and molecular dynamics to model irradiated material behavior</a:t>
            </a:r>
          </a:p>
          <a:p>
            <a:pPr marL="9525" lvl="4" indent="0">
              <a:spcBef>
                <a:spcPts val="800"/>
              </a:spcBef>
              <a:spcAft>
                <a:spcPts val="300"/>
              </a:spcAft>
              <a:buNone/>
            </a:pPr>
            <a:r>
              <a:rPr lang="en-US" sz="2000" b="1" dirty="0">
                <a:solidFill>
                  <a:schemeClr val="tx1"/>
                </a:solidFill>
              </a:rPr>
              <a:t>Mid Term* (2021-2027) </a:t>
            </a:r>
            <a:r>
              <a:rPr lang="en-US" b="1" dirty="0"/>
              <a:t>– </a:t>
            </a:r>
            <a:r>
              <a:rPr lang="en-US" sz="1600" i="1" dirty="0"/>
              <a:t>Benefits LBNF 2.4 MW design &amp; next-gen experiments</a:t>
            </a:r>
            <a:endParaRPr lang="en-US" b="1" dirty="0">
              <a:solidFill>
                <a:schemeClr val="accent6"/>
              </a:solidFill>
            </a:endParaRPr>
          </a:p>
          <a:p>
            <a:pPr marL="231775" lvl="4" indent="-222250">
              <a:spcAft>
                <a:spcPts val="300"/>
              </a:spcAft>
            </a:pPr>
            <a:r>
              <a:rPr lang="en-US" dirty="0"/>
              <a:t>Continue irradiated material studies on candidate targetry materials</a:t>
            </a:r>
          </a:p>
          <a:p>
            <a:pPr marL="688975" lvl="5" indent="-222250">
              <a:spcAft>
                <a:spcPts val="300"/>
              </a:spcAft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Focus on reducing costs/risks of high-energy proton irradiations</a:t>
            </a:r>
          </a:p>
          <a:p>
            <a:pPr marL="231775" lvl="4" indent="-222250">
              <a:spcAft>
                <a:spcPts val="300"/>
              </a:spcAft>
            </a:pPr>
            <a:r>
              <a:rPr lang="en-US" dirty="0"/>
              <a:t>Develop </a:t>
            </a:r>
            <a:r>
              <a:rPr lang="en-US" dirty="0" err="1">
                <a:solidFill>
                  <a:schemeClr val="accent4"/>
                </a:solidFill>
              </a:rPr>
              <a:t>MIMiC</a:t>
            </a:r>
            <a:r>
              <a:rPr lang="en-US" dirty="0"/>
              <a:t> ideas into valid experimental techniques </a:t>
            </a:r>
          </a:p>
          <a:p>
            <a:pPr marL="9525" lvl="4" indent="0">
              <a:spcBef>
                <a:spcPts val="800"/>
              </a:spcBef>
              <a:spcAft>
                <a:spcPts val="300"/>
              </a:spcAft>
              <a:buNone/>
            </a:pPr>
            <a:r>
              <a:rPr lang="en-US" sz="2000" b="1" dirty="0">
                <a:solidFill>
                  <a:schemeClr val="tx1"/>
                </a:solidFill>
              </a:rPr>
              <a:t>Far Term* (2028 and beyond) </a:t>
            </a:r>
            <a:r>
              <a:rPr lang="en-US" b="1" dirty="0"/>
              <a:t>– </a:t>
            </a:r>
            <a:r>
              <a:rPr lang="en-US" sz="1600" i="1" dirty="0"/>
              <a:t>Benefits next-gen HPT Facilities</a:t>
            </a:r>
            <a:endParaRPr lang="en-US" b="1" dirty="0"/>
          </a:p>
          <a:p>
            <a:pPr marL="295275" lvl="4" indent="-285750">
              <a:spcAft>
                <a:spcPts val="300"/>
              </a:spcAft>
            </a:pPr>
            <a:r>
              <a:rPr lang="en-US" dirty="0"/>
              <a:t>Utilize the developed </a:t>
            </a:r>
            <a:r>
              <a:rPr lang="en-US" dirty="0" err="1"/>
              <a:t>MIMiC</a:t>
            </a:r>
            <a:r>
              <a:rPr lang="en-US" dirty="0"/>
              <a:t> techniques, ab initio/MD modeling, and previous experimental results to develop and select promising candidate </a:t>
            </a:r>
            <a:r>
              <a:rPr lang="en-US" dirty="0" err="1"/>
              <a:t>targetry</a:t>
            </a:r>
            <a:r>
              <a:rPr lang="en-US" dirty="0"/>
              <a:t> materials</a:t>
            </a:r>
          </a:p>
          <a:p>
            <a:pPr marL="295275" lvl="4" indent="-285750">
              <a:spcAft>
                <a:spcPts val="300"/>
              </a:spcAft>
            </a:pPr>
            <a:r>
              <a:rPr lang="en-US" dirty="0"/>
              <a:t>Qualify selected candidate </a:t>
            </a:r>
            <a:r>
              <a:rPr lang="en-US" dirty="0" err="1"/>
              <a:t>targetry</a:t>
            </a:r>
            <a:r>
              <a:rPr lang="en-US" dirty="0"/>
              <a:t> materials for next generation HPT facilities with a combination of </a:t>
            </a:r>
            <a:r>
              <a:rPr lang="en-US" dirty="0">
                <a:solidFill>
                  <a:schemeClr val="accent4"/>
                </a:solidFill>
              </a:rPr>
              <a:t>high-energy proton and </a:t>
            </a:r>
            <a:r>
              <a:rPr lang="en-US" dirty="0" err="1">
                <a:solidFill>
                  <a:schemeClr val="accent4"/>
                </a:solidFill>
              </a:rPr>
              <a:t>MIMiC</a:t>
            </a:r>
            <a:r>
              <a:rPr lang="en-US" dirty="0">
                <a:solidFill>
                  <a:schemeClr val="accent4"/>
                </a:solidFill>
              </a:rPr>
              <a:t> techniques</a:t>
            </a:r>
          </a:p>
          <a:p>
            <a:pPr marL="295275" lvl="4" indent="-285750">
              <a:spcAft>
                <a:spcPts val="300"/>
              </a:spcAft>
            </a:pPr>
            <a:endParaRPr lang="en-US" dirty="0"/>
          </a:p>
          <a:p>
            <a:pPr marL="231775" lvl="4" indent="-2222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27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Robert Zwaska </a:t>
            </a:r>
          </a:p>
          <a:p>
            <a:r>
              <a:rPr lang="en-US" altLang="en-US" dirty="0">
                <a:latin typeface="Helvetica" pitchFamily="124" charset="0"/>
              </a:rPr>
              <a:t>Neutrino 2020 Conference	</a:t>
            </a:r>
          </a:p>
          <a:p>
            <a:r>
              <a:rPr lang="en-US" altLang="en-US" dirty="0">
                <a:latin typeface="Helvetica" pitchFamily="124" charset="0"/>
              </a:rPr>
              <a:t>29 June 2020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Targetry challenges for the next generation of high-intensity neutrino beams </a:t>
            </a:r>
          </a:p>
        </p:txBody>
      </p:sp>
    </p:spTree>
    <p:extLst>
      <p:ext uri="{BB962C8B-B14F-4D97-AF65-F5344CB8AC3E}">
        <p14:creationId xmlns:p14="http://schemas.microsoft.com/office/powerpoint/2010/main" val="308294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High Power/Intensity Targetry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3346"/>
            <a:ext cx="4186382" cy="4987867"/>
          </a:xfrm>
        </p:spPr>
        <p:txBody>
          <a:bodyPr>
            <a:normAutofit/>
          </a:bodyPr>
          <a:lstStyle/>
          <a:p>
            <a:r>
              <a:rPr lang="en-US" sz="1800" dirty="0"/>
              <a:t>Target Material Behavior</a:t>
            </a:r>
          </a:p>
          <a:p>
            <a:pPr lvl="1"/>
            <a:r>
              <a:rPr lang="en-US" sz="1800" b="1" dirty="0">
                <a:solidFill>
                  <a:srgbClr val="AF272F"/>
                </a:solidFill>
              </a:rPr>
              <a:t>Radiation damage</a:t>
            </a:r>
          </a:p>
          <a:p>
            <a:pPr lvl="1"/>
            <a:r>
              <a:rPr lang="en-US" sz="1800" b="1" dirty="0">
                <a:solidFill>
                  <a:srgbClr val="AF272F"/>
                </a:solidFill>
              </a:rPr>
              <a:t>Thermal “shock” response</a:t>
            </a:r>
          </a:p>
          <a:p>
            <a:pPr lvl="1"/>
            <a:r>
              <a:rPr lang="en-US" sz="1800" dirty="0"/>
              <a:t>Highly non-linear thermo-mechanical simulation</a:t>
            </a:r>
          </a:p>
          <a:p>
            <a:r>
              <a:rPr lang="en-US" sz="1800" dirty="0"/>
              <a:t>Targetry Technologies (System Behavior)</a:t>
            </a:r>
          </a:p>
          <a:p>
            <a:pPr lvl="1"/>
            <a:r>
              <a:rPr lang="en-US" sz="1800" dirty="0"/>
              <a:t>Remote handling</a:t>
            </a:r>
          </a:p>
          <a:p>
            <a:pPr lvl="1"/>
            <a:r>
              <a:rPr lang="en-US" sz="1800" dirty="0"/>
              <a:t>Target system simulation (optimize for physics &amp; longevity)</a:t>
            </a:r>
          </a:p>
          <a:p>
            <a:pPr lvl="1"/>
            <a:r>
              <a:rPr lang="en-US" sz="1800" dirty="0"/>
              <a:t>Rapid heat removal</a:t>
            </a:r>
          </a:p>
          <a:p>
            <a:pPr lvl="1"/>
            <a:r>
              <a:rPr lang="en-US" sz="1800" dirty="0"/>
              <a:t>Radiation protection</a:t>
            </a:r>
          </a:p>
          <a:p>
            <a:pPr lvl="1"/>
            <a:r>
              <a:rPr lang="en-US" sz="1800" dirty="0"/>
              <a:t>Radiation accelerated corrosion</a:t>
            </a:r>
          </a:p>
          <a:p>
            <a:pPr lvl="1"/>
            <a:r>
              <a:rPr lang="en-US" sz="1800" dirty="0"/>
              <a:t>Manufacturing technologies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340B13-6D98-41B4-A5EB-EEE459352D2E}"/>
              </a:ext>
            </a:extLst>
          </p:cNvPr>
          <p:cNvSpPr txBox="1">
            <a:spLocks/>
          </p:cNvSpPr>
          <p:nvPr/>
        </p:nvSpPr>
        <p:spPr>
          <a:xfrm>
            <a:off x="4729020" y="903345"/>
            <a:ext cx="4186380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Additional Neutrino Beam Challenges:</a:t>
            </a:r>
          </a:p>
          <a:p>
            <a:endParaRPr lang="en-US" sz="1800" dirty="0"/>
          </a:p>
          <a:p>
            <a:r>
              <a:rPr lang="en-US" sz="1800" dirty="0"/>
              <a:t>Primary beam handling and instrumentation</a:t>
            </a:r>
          </a:p>
          <a:p>
            <a:r>
              <a:rPr lang="en-US" sz="1800" dirty="0"/>
              <a:t>Accuracy and consistency of all beam inputs, particularly alignment</a:t>
            </a:r>
          </a:p>
          <a:p>
            <a:r>
              <a:rPr lang="en-US" sz="1800" dirty="0"/>
              <a:t>Focusing elements</a:t>
            </a:r>
          </a:p>
          <a:p>
            <a:r>
              <a:rPr lang="en-US" sz="1800" dirty="0"/>
              <a:t>Beam-based alignment</a:t>
            </a:r>
          </a:p>
          <a:p>
            <a:r>
              <a:rPr lang="en-US" sz="1800" dirty="0"/>
              <a:t>Secondary beam instrumentation</a:t>
            </a:r>
          </a:p>
          <a:p>
            <a:r>
              <a:rPr lang="en-US" sz="1800" dirty="0"/>
              <a:t>Radiation transport modeling</a:t>
            </a:r>
          </a:p>
          <a:p>
            <a:r>
              <a:rPr lang="en-US" sz="1800" dirty="0"/>
              <a:t>Hadron production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FC92113-FE48-46EC-943C-83C555386AB2}"/>
              </a:ext>
            </a:extLst>
          </p:cNvPr>
          <p:cNvSpPr txBox="1">
            <a:spLocks/>
          </p:cNvSpPr>
          <p:nvPr/>
        </p:nvSpPr>
        <p:spPr>
          <a:xfrm>
            <a:off x="381000" y="5606473"/>
            <a:ext cx="8686800" cy="4371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The high statistics from high-power beams require an emphasis on </a:t>
            </a:r>
            <a:r>
              <a:rPr lang="en-US" sz="1800" b="1" i="1" dirty="0"/>
              <a:t>precision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36197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165392" y="793924"/>
            <a:ext cx="7700211" cy="4947386"/>
          </a:xfrm>
          <a:custGeom>
            <a:avLst/>
            <a:gdLst>
              <a:gd name="connsiteX0" fmla="*/ 38501 w 7700211"/>
              <a:gd name="connsiteY0" fmla="*/ 1973179 h 4947386"/>
              <a:gd name="connsiteX1" fmla="*/ 2531444 w 7700211"/>
              <a:gd name="connsiteY1" fmla="*/ 2117558 h 4947386"/>
              <a:gd name="connsiteX2" fmla="*/ 4754880 w 7700211"/>
              <a:gd name="connsiteY2" fmla="*/ 2618072 h 4947386"/>
              <a:gd name="connsiteX3" fmla="*/ 6237171 w 7700211"/>
              <a:gd name="connsiteY3" fmla="*/ 3474720 h 4947386"/>
              <a:gd name="connsiteX4" fmla="*/ 6766560 w 7700211"/>
              <a:gd name="connsiteY4" fmla="*/ 4937760 h 4947386"/>
              <a:gd name="connsiteX5" fmla="*/ 7700211 w 7700211"/>
              <a:gd name="connsiteY5" fmla="*/ 4947386 h 4947386"/>
              <a:gd name="connsiteX6" fmla="*/ 7661710 w 7700211"/>
              <a:gd name="connsiteY6" fmla="*/ 0 h 4947386"/>
              <a:gd name="connsiteX7" fmla="*/ 0 w 7700211"/>
              <a:gd name="connsiteY7" fmla="*/ 28876 h 4947386"/>
              <a:gd name="connsiteX8" fmla="*/ 38501 w 7700211"/>
              <a:gd name="connsiteY8" fmla="*/ 1973179 h 49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0211" h="4947386">
                <a:moveTo>
                  <a:pt x="38501" y="1973179"/>
                </a:moveTo>
                <a:lnTo>
                  <a:pt x="2531444" y="2117558"/>
                </a:lnTo>
                <a:lnTo>
                  <a:pt x="4754880" y="2618072"/>
                </a:lnTo>
                <a:lnTo>
                  <a:pt x="6237171" y="3474720"/>
                </a:lnTo>
                <a:lnTo>
                  <a:pt x="6766560" y="4937760"/>
                </a:lnTo>
                <a:lnTo>
                  <a:pt x="7700211" y="4947386"/>
                </a:lnTo>
                <a:lnTo>
                  <a:pt x="7661710" y="0"/>
                </a:lnTo>
                <a:lnTo>
                  <a:pt x="0" y="28876"/>
                </a:lnTo>
                <a:cubicBezTo>
                  <a:pt x="3208" y="673769"/>
                  <a:pt x="6417" y="1318661"/>
                  <a:pt x="38501" y="197317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13000">
                <a:schemeClr val="accent4">
                  <a:lumMod val="0"/>
                  <a:lumOff val="100000"/>
                  <a:alpha val="3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18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Uncharted Territory</a:t>
            </a:r>
          </a:p>
        </p:txBody>
      </p:sp>
      <p:graphicFrame>
        <p:nvGraphicFramePr>
          <p:cNvPr id="36" name="Chart 35"/>
          <p:cNvGraphicFramePr>
            <a:graphicFrameLocks/>
          </p:cNvGraphicFramePr>
          <p:nvPr/>
        </p:nvGraphicFramePr>
        <p:xfrm>
          <a:off x="397224" y="792538"/>
          <a:ext cx="9554298" cy="5263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Nu HPT R&amp;D Materials Exploratory Map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32456" y="4017816"/>
            <a:ext cx="142487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T2K First Target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69559" y="3705530"/>
            <a:ext cx="164906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LBNF-1.2 MW (CDR)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302440" y="1558422"/>
            <a:ext cx="1529081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/>
              <a:t>NuMI-MINOS Target NT-02 (damaged)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78602" y="1653272"/>
            <a:ext cx="1402350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/>
              <a:t>NuMI-NOvA Target TA-01 (survived)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85205" y="3258668"/>
            <a:ext cx="1625097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LBNF-2.4 MW (Ideal)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1805300" y="3163312"/>
            <a:ext cx="402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Thermal Shock Severity </a:t>
            </a:r>
            <a:r>
              <a:rPr lang="en-US" sz="1800" dirty="0"/>
              <a:t>(p/cm</a:t>
            </a:r>
            <a:r>
              <a:rPr lang="en-US" sz="1800" baseline="30000" dirty="0"/>
              <a:t>2</a:t>
            </a:r>
            <a:r>
              <a:rPr lang="en-US" sz="1800" dirty="0"/>
              <a:t>/pulse)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51802" y="2001993"/>
            <a:ext cx="296244" cy="28511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9" idx="2"/>
          </p:cNvCxnSpPr>
          <p:nvPr/>
        </p:nvCxnSpPr>
        <p:spPr>
          <a:xfrm flipH="1">
            <a:off x="6177952" y="2084159"/>
            <a:ext cx="601825" cy="36966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0"/>
          </p:cNvCxnSpPr>
          <p:nvPr/>
        </p:nvCxnSpPr>
        <p:spPr>
          <a:xfrm flipV="1">
            <a:off x="4294091" y="3267617"/>
            <a:ext cx="379053" cy="43791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7026442" y="2788267"/>
            <a:ext cx="371311" cy="46164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461931" y="5996592"/>
            <a:ext cx="4368801" cy="6155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Radiation Damage Severity</a:t>
            </a:r>
          </a:p>
          <a:p>
            <a:pPr algn="ctr"/>
            <a:r>
              <a:rPr lang="en-US" sz="1600" dirty="0"/>
              <a:t>(damage equivalent fluence, p/cm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</p:txBody>
      </p:sp>
      <p:cxnSp>
        <p:nvCxnSpPr>
          <p:cNvPr id="54" name="Straight Arrow Connector 53"/>
          <p:cNvCxnSpPr>
            <a:stCxn id="13" idx="0"/>
          </p:cNvCxnSpPr>
          <p:nvPr/>
        </p:nvCxnSpPr>
        <p:spPr>
          <a:xfrm flipV="1">
            <a:off x="2144895" y="3166712"/>
            <a:ext cx="935206" cy="85110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291345" y="3726152"/>
            <a:ext cx="164906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LBNF-2.4 MW (CDR)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H="1" flipV="1">
            <a:off x="5514112" y="2773660"/>
            <a:ext cx="137690" cy="95249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204238" y="2849881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/>
              <a:t>NT-01</a:t>
            </a:r>
            <a:endParaRPr lang="en-US" sz="1000" dirty="0"/>
          </a:p>
        </p:txBody>
      </p:sp>
      <p:sp>
        <p:nvSpPr>
          <p:cNvPr id="76" name="TextBox 75"/>
          <p:cNvSpPr txBox="1"/>
          <p:nvPr/>
        </p:nvSpPr>
        <p:spPr>
          <a:xfrm>
            <a:off x="4739652" y="2550438"/>
            <a:ext cx="551693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/>
              <a:t>NT-03</a:t>
            </a:r>
            <a:endParaRPr lang="en-US" sz="1000" dirty="0"/>
          </a:p>
        </p:txBody>
      </p:sp>
      <p:sp>
        <p:nvSpPr>
          <p:cNvPr id="77" name="TextBox 76"/>
          <p:cNvSpPr txBox="1"/>
          <p:nvPr/>
        </p:nvSpPr>
        <p:spPr>
          <a:xfrm>
            <a:off x="4554704" y="2121868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627955" y="2351778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NT-04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105997" y="2638040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NT-06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763992" y="2578527"/>
            <a:ext cx="688840" cy="2462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NT-05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512248" y="875664"/>
            <a:ext cx="83172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Future Nu 4 MW</a:t>
            </a:r>
            <a:endParaRPr lang="en-US" sz="1200" dirty="0"/>
          </a:p>
        </p:txBody>
      </p:sp>
      <p:cxnSp>
        <p:nvCxnSpPr>
          <p:cNvPr id="82" name="Straight Arrow Connector 81"/>
          <p:cNvCxnSpPr>
            <a:stCxn id="81" idx="3"/>
          </p:cNvCxnSpPr>
          <p:nvPr/>
        </p:nvCxnSpPr>
        <p:spPr>
          <a:xfrm>
            <a:off x="8343969" y="1106497"/>
            <a:ext cx="289892" cy="13516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942499" y="2311995"/>
            <a:ext cx="108612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LBNF-2.4 MW Tau </a:t>
            </a:r>
            <a:r>
              <a:rPr lang="en-US" sz="1200" dirty="0"/>
              <a:t>Nu</a:t>
            </a:r>
          </a:p>
        </p:txBody>
      </p:sp>
      <p:cxnSp>
        <p:nvCxnSpPr>
          <p:cNvPr id="89" name="Straight Arrow Connector 88"/>
          <p:cNvCxnSpPr>
            <a:stCxn id="84" idx="0"/>
          </p:cNvCxnSpPr>
          <p:nvPr/>
        </p:nvCxnSpPr>
        <p:spPr>
          <a:xfrm flipH="1" flipV="1">
            <a:off x="8319794" y="1989309"/>
            <a:ext cx="165766" cy="32268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019384" y="4919570"/>
            <a:ext cx="348274" cy="2654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763992" y="4462677"/>
            <a:ext cx="1750121" cy="46166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SNS range for 1.4 MW operation for 1 year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5514114" y="4685971"/>
            <a:ext cx="464073" cy="23359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38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7" grpId="0" animBg="1"/>
      <p:bldP spid="18" grpId="0" animBg="1"/>
      <p:bldP spid="19" grpId="0" animBg="1"/>
      <p:bldP spid="16" grpId="0" animBg="1"/>
      <p:bldP spid="62" grpId="0" animBg="1"/>
      <p:bldP spid="75" grpId="0"/>
      <p:bldP spid="76" grpId="0"/>
      <p:bldP spid="77" grpId="0"/>
      <p:bldP spid="78" grpId="0"/>
      <p:bldP spid="79" grpId="0"/>
      <p:bldP spid="80" grpId="0"/>
      <p:bldP spid="81" grpId="0" animBg="1"/>
      <p:bldP spid="84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5301" y="1324360"/>
            <a:ext cx="82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Ra</a:t>
            </a:r>
            <a:r>
              <a:rPr lang="en-US" sz="2400" b="1" i="1" dirty="0">
                <a:solidFill>
                  <a:schemeClr val="tx2"/>
                </a:solidFill>
              </a:rPr>
              <a:t>diation </a:t>
            </a:r>
            <a:r>
              <a:rPr lang="en-US" sz="2400" b="1" i="1" dirty="0">
                <a:solidFill>
                  <a:srgbClr val="FF0000"/>
                </a:solidFill>
              </a:rPr>
              <a:t>D</a:t>
            </a:r>
            <a:r>
              <a:rPr lang="en-US" sz="2400" b="1" i="1" dirty="0">
                <a:solidFill>
                  <a:schemeClr val="tx2"/>
                </a:solidFill>
              </a:rPr>
              <a:t>amage </a:t>
            </a:r>
            <a:r>
              <a:rPr lang="en-US" sz="2400" b="1" i="1" dirty="0">
                <a:solidFill>
                  <a:srgbClr val="FF0000"/>
                </a:solidFill>
              </a:rPr>
              <a:t>I</a:t>
            </a:r>
            <a:r>
              <a:rPr lang="en-US" sz="2400" b="1" i="1" dirty="0">
                <a:solidFill>
                  <a:schemeClr val="tx2"/>
                </a:solidFill>
              </a:rPr>
              <a:t>n </a:t>
            </a:r>
            <a:r>
              <a:rPr lang="en-US" sz="2400" b="1" i="1" dirty="0">
                <a:solidFill>
                  <a:srgbClr val="FF0000"/>
                </a:solidFill>
              </a:rPr>
              <a:t>A</a:t>
            </a:r>
            <a:r>
              <a:rPr lang="en-US" sz="2400" b="1" i="1" dirty="0">
                <a:solidFill>
                  <a:schemeClr val="tx2"/>
                </a:solidFill>
              </a:rPr>
              <a:t>ccelerator </a:t>
            </a:r>
            <a:r>
              <a:rPr lang="en-US" sz="2400" b="1" i="1" dirty="0">
                <a:solidFill>
                  <a:srgbClr val="FF0000"/>
                </a:solidFill>
              </a:rPr>
              <a:t>T</a:t>
            </a:r>
            <a:r>
              <a:rPr lang="en-US" sz="2400" b="1" i="1" dirty="0">
                <a:solidFill>
                  <a:schemeClr val="tx2"/>
                </a:solidFill>
              </a:rPr>
              <a:t>arget </a:t>
            </a:r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i="1" dirty="0">
                <a:solidFill>
                  <a:schemeClr val="tx2"/>
                </a:solidFill>
              </a:rPr>
              <a:t>nvironments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900" y="115465"/>
            <a:ext cx="8232648" cy="1210733"/>
          </a:xfrm>
          <a:prstGeom prst="rect">
            <a:avLst/>
          </a:prstGeom>
          <a:solidFill>
            <a:srgbClr val="2C6FD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/>
            <a:r>
              <a:rPr lang="en-US" sz="3600" dirty="0" err="1">
                <a:solidFill>
                  <a:schemeClr val="bg1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RaDIATE</a:t>
            </a:r>
            <a:endParaRPr lang="en-US" sz="3600" dirty="0">
              <a:solidFill>
                <a:schemeClr val="bg1"/>
              </a:solidFill>
              <a:effectLst>
                <a:glow rad="165100">
                  <a:srgbClr val="FFF367">
                    <a:alpha val="65000"/>
                  </a:srgbClr>
                </a:glow>
              </a:effectLst>
              <a:latin typeface="Franklin Gothic Medium"/>
              <a:cs typeface="Franklin Gothic Medium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Candara"/>
                <a:cs typeface="Candara"/>
              </a:rPr>
              <a:t>Collaboration</a:t>
            </a:r>
          </a:p>
        </p:txBody>
      </p:sp>
      <p:pic>
        <p:nvPicPr>
          <p:cNvPr id="9" name="Picture 8" descr="RaDIATE Red Transparent BG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98" y="160868"/>
            <a:ext cx="910167" cy="11304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761881"/>
            <a:ext cx="9144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	Broad aims are threefold: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generate new and useful materials data for application within the </a:t>
            </a:r>
            <a:r>
              <a:rPr lang="en-US" sz="2000" b="1" dirty="0"/>
              <a:t>accelerator</a:t>
            </a:r>
            <a:r>
              <a:rPr lang="en-US" sz="2000" dirty="0"/>
              <a:t> and </a:t>
            </a:r>
            <a:r>
              <a:rPr lang="en-US" sz="2000" b="1" dirty="0"/>
              <a:t>fission/fusion</a:t>
            </a:r>
            <a:r>
              <a:rPr lang="en-US" sz="2000" dirty="0"/>
              <a:t>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recruit and develop new scientific and engineering experts who can </a:t>
            </a:r>
            <a:r>
              <a:rPr lang="en-US" sz="2000" b="1" dirty="0"/>
              <a:t>cross the boundaries </a:t>
            </a:r>
            <a:r>
              <a:rPr lang="en-US" sz="2000" dirty="0"/>
              <a:t>between these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initiate and coordinate a </a:t>
            </a:r>
            <a:r>
              <a:rPr lang="en-US" sz="2000" b="1" dirty="0"/>
              <a:t>continuing synergy </a:t>
            </a:r>
            <a:r>
              <a:rPr lang="en-US" sz="2000" dirty="0"/>
              <a:t>between research in these communities, benefitting both </a:t>
            </a:r>
            <a:r>
              <a:rPr lang="en-US" sz="2000" b="1" dirty="0"/>
              <a:t>proton accelerator applications </a:t>
            </a:r>
            <a:r>
              <a:rPr lang="en-US" sz="2000" dirty="0"/>
              <a:t>in science and industry and </a:t>
            </a:r>
            <a:r>
              <a:rPr lang="en-US" sz="2000" b="1" dirty="0"/>
              <a:t>carbon-free energy technologies</a:t>
            </a:r>
          </a:p>
        </p:txBody>
      </p:sp>
      <p:pic>
        <p:nvPicPr>
          <p:cNvPr id="12" name="Picture 11" descr="2218_ox_brand1_pos_rec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515405"/>
            <a:ext cx="1525949" cy="474199"/>
          </a:xfrm>
          <a:prstGeom prst="rect">
            <a:avLst/>
          </a:prstGeom>
        </p:spPr>
      </p:pic>
      <p:pic>
        <p:nvPicPr>
          <p:cNvPr id="13" name="Picture 12" descr="pnnl 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00" y="5525811"/>
            <a:ext cx="1704378" cy="723983"/>
          </a:xfrm>
          <a:prstGeom prst="rect">
            <a:avLst/>
          </a:prstGeom>
        </p:spPr>
      </p:pic>
      <p:pic>
        <p:nvPicPr>
          <p:cNvPr id="14" name="Picture 13" descr="FermiLogo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93" y="4515405"/>
            <a:ext cx="2176428" cy="392811"/>
          </a:xfrm>
          <a:prstGeom prst="rect">
            <a:avLst/>
          </a:prstGeom>
        </p:spPr>
      </p:pic>
      <p:pic>
        <p:nvPicPr>
          <p:cNvPr id="15" name="Picture 14" descr="BNL Logo_Small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29" y="4535930"/>
            <a:ext cx="1702660" cy="623449"/>
          </a:xfrm>
          <a:prstGeom prst="rect">
            <a:avLst/>
          </a:prstGeom>
        </p:spPr>
      </p:pic>
      <p:pic>
        <p:nvPicPr>
          <p:cNvPr id="16" name="Picture 15" descr="STFC Logo.t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08" y="5055932"/>
            <a:ext cx="1934156" cy="420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20450" y="1736481"/>
            <a:ext cx="24673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www-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radiate.fnal.gov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755" y="5436272"/>
            <a:ext cx="1629512" cy="7863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73" y="5624580"/>
            <a:ext cx="787992" cy="73234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432" y="4480295"/>
            <a:ext cx="1085403" cy="9965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951" y="4978579"/>
            <a:ext cx="1308170" cy="7039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027" y="5383839"/>
            <a:ext cx="1675487" cy="89840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156" y="5436273"/>
            <a:ext cx="1515314" cy="786317"/>
          </a:xfrm>
          <a:prstGeom prst="rect">
            <a:avLst/>
          </a:prstGeom>
        </p:spPr>
      </p:pic>
      <p:pic>
        <p:nvPicPr>
          <p:cNvPr id="18" name="図 23">
            <a:extLst>
              <a:ext uri="{FF2B5EF4-FFF2-40B4-BE49-F238E27FC236}">
                <a16:creationId xmlns:a16="http://schemas.microsoft.com/office/drawing/2014/main" id="{E816D117-2C7B-4075-8B0C-3A2DB54BA8B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050" y="5204626"/>
            <a:ext cx="929447" cy="929443"/>
          </a:xfrm>
          <a:prstGeom prst="rect">
            <a:avLst/>
          </a:prstGeom>
        </p:spPr>
      </p:pic>
      <p:pic>
        <p:nvPicPr>
          <p:cNvPr id="19" name="図 24">
            <a:extLst>
              <a:ext uri="{FF2B5EF4-FFF2-40B4-BE49-F238E27FC236}">
                <a16:creationId xmlns:a16="http://schemas.microsoft.com/office/drawing/2014/main" id="{0F3281F1-FB04-4157-95CC-C382A1A317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019" y="4193309"/>
            <a:ext cx="830160" cy="7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32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1" y="971550"/>
            <a:ext cx="6344187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>
                <a:solidFill>
                  <a:schemeClr val="tx1"/>
                </a:solidFill>
              </a:rPr>
              <a:t>Multi-MW </a:t>
            </a:r>
            <a:r>
              <a:rPr lang="en-US" sz="2000" dirty="0">
                <a:solidFill>
                  <a:schemeClr val="tx1"/>
                </a:solidFill>
              </a:rPr>
              <a:t>Neutrino Targets &amp; Beam Windows Materials: </a:t>
            </a:r>
          </a:p>
          <a:p>
            <a:r>
              <a:rPr lang="en-US" sz="2000" dirty="0">
                <a:solidFill>
                  <a:schemeClr val="tx1"/>
                </a:solidFill>
              </a:rPr>
              <a:t>Graphite</a:t>
            </a:r>
            <a:r>
              <a:rPr lang="en-US" sz="2000" dirty="0"/>
              <a:t> (target core material) studies:</a:t>
            </a:r>
          </a:p>
          <a:p>
            <a:pPr lvl="1"/>
            <a:r>
              <a:rPr lang="en-US" sz="1800" dirty="0"/>
              <a:t>Swelling/fracture studies</a:t>
            </a:r>
          </a:p>
          <a:p>
            <a:pPr lvl="1"/>
            <a:r>
              <a:rPr lang="en-US" sz="1800" dirty="0"/>
              <a:t>Preparing for HE proton irradiation at BLIP (2020) to confirm elevated temperature annealing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Beryllium</a:t>
            </a:r>
            <a:r>
              <a:rPr lang="en-US" sz="2000" dirty="0"/>
              <a:t> (beam window material) studies:</a:t>
            </a:r>
          </a:p>
          <a:p>
            <a:pPr lvl="1"/>
            <a:r>
              <a:rPr lang="en-US" sz="1800" dirty="0"/>
              <a:t>Examination of BLIP irradiated Be specimens underway</a:t>
            </a:r>
          </a:p>
          <a:p>
            <a:pPr lvl="1"/>
            <a:r>
              <a:rPr lang="en-US" sz="1800" dirty="0"/>
              <a:t>Helium implantation studies show bubble formation at irradiation temperatures above 360 ˚C</a:t>
            </a:r>
          </a:p>
          <a:p>
            <a:r>
              <a:rPr lang="en-US" sz="2000" dirty="0">
                <a:solidFill>
                  <a:schemeClr val="tx1"/>
                </a:solidFill>
              </a:rPr>
              <a:t>Titanium Alloys </a:t>
            </a:r>
            <a:r>
              <a:rPr lang="en-US" sz="2000" dirty="0"/>
              <a:t>(beam window material) studies:</a:t>
            </a:r>
          </a:p>
          <a:p>
            <a:pPr lvl="1"/>
            <a:r>
              <a:rPr lang="en-US" sz="1800" dirty="0"/>
              <a:t>Examination of BLIP irradiated specimens underway</a:t>
            </a:r>
          </a:p>
          <a:p>
            <a:pPr lvl="1"/>
            <a:r>
              <a:rPr lang="en-US" sz="1800" dirty="0"/>
              <a:t>World first high cycle fatigue testing of </a:t>
            </a:r>
            <a:br>
              <a:rPr lang="en-US" sz="1800" dirty="0"/>
            </a:br>
            <a:r>
              <a:rPr lang="en-US" sz="1800" dirty="0"/>
              <a:t>irradiated titanium underway at FNAL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Targetry: Materials R&amp;D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BBD351-558B-8145-AFD6-584D27827AD7}"/>
              </a:ext>
            </a:extLst>
          </p:cNvPr>
          <p:cNvSpPr txBox="1"/>
          <p:nvPr/>
        </p:nvSpPr>
        <p:spPr>
          <a:xfrm>
            <a:off x="6762151" y="971550"/>
            <a:ext cx="2242456" cy="206210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Benefits to multi-MW targets e.g. LBNF):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alloy/grade choice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cooling system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tolerable beam intensities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expected lifetimes</a:t>
            </a:r>
          </a:p>
        </p:txBody>
      </p:sp>
      <p:pic>
        <p:nvPicPr>
          <p:cNvPr id="8" name="Picture 7" descr="RaDIATE Red Transparent BG.png">
            <a:extLst>
              <a:ext uri="{FF2B5EF4-FFF2-40B4-BE49-F238E27FC236}">
                <a16:creationId xmlns:a16="http://schemas.microsoft.com/office/drawing/2014/main" id="{1F18F5DE-EAB3-E84B-A3DC-86D661741F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459" y="5065656"/>
            <a:ext cx="770579" cy="957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EBDF44-E07A-094B-B3D3-6A4B610CBF18}"/>
              </a:ext>
            </a:extLst>
          </p:cNvPr>
          <p:cNvSpPr txBox="1"/>
          <p:nvPr/>
        </p:nvSpPr>
        <p:spPr>
          <a:xfrm>
            <a:off x="5489988" y="6002164"/>
            <a:ext cx="1060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 dirty="0"/>
              <a:t>RaDIATE</a:t>
            </a:r>
            <a:endParaRPr lang="en-US" sz="1800" spc="300" dirty="0"/>
          </a:p>
        </p:txBody>
      </p:sp>
      <p:pic>
        <p:nvPicPr>
          <p:cNvPr id="10" name="図 13">
            <a:extLst>
              <a:ext uri="{FF2B5EF4-FFF2-40B4-BE49-F238E27FC236}">
                <a16:creationId xmlns:a16="http://schemas.microsoft.com/office/drawing/2014/main" id="{83801496-A328-FA4F-A571-BC9D59CA11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151" y="3429000"/>
            <a:ext cx="2217880" cy="2874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E7C71D-2CF1-3C47-9DB4-71E2C9E1EFCF}"/>
              </a:ext>
            </a:extLst>
          </p:cNvPr>
          <p:cNvSpPr txBox="1"/>
          <p:nvPr/>
        </p:nvSpPr>
        <p:spPr>
          <a:xfrm>
            <a:off x="6784661" y="5564402"/>
            <a:ext cx="2219946" cy="738664"/>
          </a:xfrm>
          <a:prstGeom prst="rect">
            <a:avLst/>
          </a:prstGeom>
          <a:solidFill>
            <a:srgbClr val="404040">
              <a:alpha val="36000"/>
            </a:srgb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In-beam thermal shock testing of </a:t>
            </a:r>
            <a:r>
              <a:rPr lang="en-US" sz="1400" i="1" dirty="0"/>
              <a:t>BLIP irradiated </a:t>
            </a:r>
            <a:r>
              <a:rPr lang="en-US" sz="1400" dirty="0"/>
              <a:t>Be and </a:t>
            </a:r>
            <a:r>
              <a:rPr lang="en-US" sz="1400" dirty="0" err="1"/>
              <a:t>Ti</a:t>
            </a:r>
            <a:r>
              <a:rPr lang="en-US" sz="1400" dirty="0"/>
              <a:t> alloys at CERN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CDFEC3B6-2090-4682-A0D9-42C8D6C70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455" y="3428999"/>
            <a:ext cx="1122868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039E568-8417-4D61-97E9-C6063883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Background- Fractured NuMI target fin</a:t>
            </a:r>
            <a:endParaRPr lang="en-GB" dirty="0"/>
          </a:p>
        </p:txBody>
      </p:sp>
      <p:pic>
        <p:nvPicPr>
          <p:cNvPr id="17" name="Picture 2" descr="Fg_2b">
            <a:extLst>
              <a:ext uri="{FF2B5EF4-FFF2-40B4-BE49-F238E27FC236}">
                <a16:creationId xmlns:a16="http://schemas.microsoft.com/office/drawing/2014/main" id="{7E005BEC-051F-416E-B830-EDB294296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74" y="1444758"/>
            <a:ext cx="3296222" cy="263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ross_Section_NuMI_3">
            <a:extLst>
              <a:ext uri="{FF2B5EF4-FFF2-40B4-BE49-F238E27FC236}">
                <a16:creationId xmlns:a16="http://schemas.microsoft.com/office/drawing/2014/main" id="{B0240DD5-91E7-4346-A8D5-1778F22D6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" b="-17323"/>
          <a:stretch>
            <a:fillRect/>
          </a:stretch>
        </p:blipFill>
        <p:spPr bwMode="auto">
          <a:xfrm>
            <a:off x="4215470" y="1889537"/>
            <a:ext cx="4888621" cy="185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9C63FF1-4C00-42A5-976C-F2676401259C}"/>
              </a:ext>
            </a:extLst>
          </p:cNvPr>
          <p:cNvGrpSpPr/>
          <p:nvPr/>
        </p:nvGrpSpPr>
        <p:grpSpPr>
          <a:xfrm>
            <a:off x="-36228" y="1882534"/>
            <a:ext cx="1016641" cy="1027729"/>
            <a:chOff x="-36228" y="1882534"/>
            <a:chExt cx="1016641" cy="1027729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E22330F-FE7E-42E8-A250-C305215B92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753" y="2190307"/>
              <a:ext cx="0" cy="719956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A9250D2-8C07-44BB-933A-F21C8719B831}"/>
                </a:ext>
              </a:extLst>
            </p:cNvPr>
            <p:cNvCxnSpPr>
              <a:cxnSpLocks/>
            </p:cNvCxnSpPr>
            <p:nvPr/>
          </p:nvCxnSpPr>
          <p:spPr>
            <a:xfrm>
              <a:off x="71917" y="2786216"/>
              <a:ext cx="757682" cy="0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D3C6FA-C9BD-4DBB-A593-525C8D4F204C}"/>
                </a:ext>
              </a:extLst>
            </p:cNvPr>
            <p:cNvSpPr/>
            <p:nvPr/>
          </p:nvSpPr>
          <p:spPr>
            <a:xfrm>
              <a:off x="-36228" y="1882534"/>
              <a:ext cx="529655" cy="347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6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y</a:t>
              </a:r>
              <a:endParaRPr lang="en-GB" sz="16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0669B8F-1EE5-4224-91C1-87A76BB183E6}"/>
                </a:ext>
              </a:extLst>
            </p:cNvPr>
            <p:cNvSpPr/>
            <p:nvPr/>
          </p:nvSpPr>
          <p:spPr>
            <a:xfrm>
              <a:off x="450758" y="2415761"/>
              <a:ext cx="529655" cy="347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600" i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z</a:t>
              </a:r>
              <a:endParaRPr lang="en-GB" sz="16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C4E053-00C2-4184-AB38-935601FD44A0}"/>
              </a:ext>
            </a:extLst>
          </p:cNvPr>
          <p:cNvGrpSpPr/>
          <p:nvPr/>
        </p:nvGrpSpPr>
        <p:grpSpPr>
          <a:xfrm>
            <a:off x="4549477" y="1522556"/>
            <a:ext cx="1016641" cy="1027729"/>
            <a:chOff x="-36228" y="1882534"/>
            <a:chExt cx="1016641" cy="1027729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2D606A3-EAB0-438B-8667-32DA90E045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753" y="2190307"/>
              <a:ext cx="0" cy="719956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603EC22-4FC7-4CBA-803D-E1F86E676FD2}"/>
                </a:ext>
              </a:extLst>
            </p:cNvPr>
            <p:cNvCxnSpPr>
              <a:cxnSpLocks/>
            </p:cNvCxnSpPr>
            <p:nvPr/>
          </p:nvCxnSpPr>
          <p:spPr>
            <a:xfrm>
              <a:off x="71917" y="2786216"/>
              <a:ext cx="757682" cy="0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D7C16BE-4105-4D9E-9446-99CACA156504}"/>
                </a:ext>
              </a:extLst>
            </p:cNvPr>
            <p:cNvSpPr/>
            <p:nvPr/>
          </p:nvSpPr>
          <p:spPr>
            <a:xfrm>
              <a:off x="-36228" y="1882534"/>
              <a:ext cx="529655" cy="347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600" i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</a:t>
              </a:r>
              <a:endParaRPr lang="en-GB" sz="16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358E605-A05F-413C-833E-5626AF681B65}"/>
                </a:ext>
              </a:extLst>
            </p:cNvPr>
            <p:cNvSpPr/>
            <p:nvPr/>
          </p:nvSpPr>
          <p:spPr>
            <a:xfrm>
              <a:off x="450758" y="2415761"/>
              <a:ext cx="529655" cy="347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600" i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z</a:t>
              </a:r>
              <a:endParaRPr lang="en-GB" sz="16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2C55143A-D6E6-4685-A111-386E1333F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01" y="4142797"/>
            <a:ext cx="5894399" cy="2159339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/>
              <a:t>Beam Parameters:</a:t>
            </a:r>
          </a:p>
          <a:p>
            <a:pPr marL="0" indent="0">
              <a:buNone/>
            </a:pPr>
            <a:r>
              <a:rPr lang="en-US" sz="2000" dirty="0"/>
              <a:t>Energy              :120 GeV</a:t>
            </a:r>
          </a:p>
          <a:p>
            <a:pPr marL="0" indent="0">
              <a:buNone/>
            </a:pPr>
            <a:r>
              <a:rPr lang="en-US" sz="2000" dirty="0"/>
              <a:t>Beam sigma     : 1.1mm</a:t>
            </a:r>
          </a:p>
          <a:p>
            <a:pPr marL="0" indent="0">
              <a:buNone/>
            </a:pPr>
            <a:r>
              <a:rPr lang="en-US" sz="2000" dirty="0"/>
              <a:t>Spill duration    : 10µsec, 4x10</a:t>
            </a:r>
            <a:r>
              <a:rPr lang="en-US" sz="2000" baseline="30000" dirty="0"/>
              <a:t>13</a:t>
            </a:r>
            <a:r>
              <a:rPr lang="en-US" sz="2000" dirty="0"/>
              <a:t> protons/pulse</a:t>
            </a:r>
          </a:p>
          <a:p>
            <a:pPr marL="0" indent="0">
              <a:buNone/>
            </a:pPr>
            <a:r>
              <a:rPr lang="en-US" sz="2000" dirty="0"/>
              <a:t>Duty cycle        :1.87sec</a:t>
            </a:r>
          </a:p>
          <a:p>
            <a:pPr marL="0" indent="0">
              <a:buNone/>
            </a:pPr>
            <a:r>
              <a:rPr lang="en-US" sz="2000" dirty="0"/>
              <a:t>Peak fluence    : 8.6x10</a:t>
            </a:r>
            <a:r>
              <a:rPr lang="en-US" sz="2000" baseline="30000" dirty="0"/>
              <a:t>21 </a:t>
            </a:r>
            <a:r>
              <a:rPr lang="en-US" sz="2000" dirty="0"/>
              <a:t>protons/cm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GB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0326E0-1678-4C26-B836-95C872F07F2C}"/>
              </a:ext>
            </a:extLst>
          </p:cNvPr>
          <p:cNvSpPr/>
          <p:nvPr/>
        </p:nvSpPr>
        <p:spPr>
          <a:xfrm>
            <a:off x="5355307" y="4269615"/>
            <a:ext cx="2965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Bulk swelling of ~2% </a:t>
            </a:r>
            <a:endParaRPr lang="en-GB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0E6B00D-8EF8-42DC-B0D0-729F195F9A8C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6730409" y="3476955"/>
            <a:ext cx="107837" cy="79266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EF483CB-7DD1-4924-843C-24380A240F58}"/>
              </a:ext>
            </a:extLst>
          </p:cNvPr>
          <p:cNvSpPr/>
          <p:nvPr/>
        </p:nvSpPr>
        <p:spPr>
          <a:xfrm>
            <a:off x="5188063" y="1335107"/>
            <a:ext cx="2943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Detailed PIE at PNNL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1098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400036"/>
            <a:ext cx="8686800" cy="427877"/>
          </a:xfrm>
        </p:spPr>
        <p:txBody>
          <a:bodyPr/>
          <a:lstStyle/>
          <a:p>
            <a:r>
              <a:rPr lang="en-US" sz="2400" dirty="0"/>
              <a:t>Graphite Results – X-ray diffraction of </a:t>
            </a:r>
            <a:r>
              <a:rPr lang="en-US" sz="2400" dirty="0" err="1"/>
              <a:t>NuMI</a:t>
            </a:r>
            <a:r>
              <a:rPr lang="en-US" sz="2400" dirty="0"/>
              <a:t> graphite fin shows lattice growth and </a:t>
            </a:r>
            <a:r>
              <a:rPr lang="en-US" sz="2400" dirty="0" err="1"/>
              <a:t>amorphization</a:t>
            </a:r>
            <a:r>
              <a:rPr lang="en-US" sz="2400" dirty="0"/>
              <a:t> at beam center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6" y="1176639"/>
            <a:ext cx="8701087" cy="51006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39797" y="5938722"/>
            <a:ext cx="1561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Simos et al</a:t>
            </a:r>
            <a:endParaRPr lang="en-US" sz="1600" dirty="0"/>
          </a:p>
        </p:txBody>
      </p:sp>
      <p:pic>
        <p:nvPicPr>
          <p:cNvPr id="9" name="8ef26d66-797d-4f4f-8d8f-f8bea7c5a328" descr="C2F07D7E-E266-4FE0-A1DA-F457F6C32ECA@dhc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9797" y="827913"/>
            <a:ext cx="1775603" cy="175604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04402-F39C-914F-A052-93BED8E3F59C}"/>
              </a:ext>
            </a:extLst>
          </p:cNvPr>
          <p:cNvSpPr txBox="1"/>
          <p:nvPr/>
        </p:nvSpPr>
        <p:spPr>
          <a:xfrm>
            <a:off x="185739" y="5964324"/>
            <a:ext cx="320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Irradiation temperature ~150 ˚C</a:t>
            </a:r>
          </a:p>
        </p:txBody>
      </p:sp>
    </p:spTree>
    <p:extLst>
      <p:ext uri="{BB962C8B-B14F-4D97-AF65-F5344CB8AC3E}">
        <p14:creationId xmlns:p14="http://schemas.microsoft.com/office/powerpoint/2010/main" val="2074987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C9B98F-9B05-DD4E-9A48-B34EDF039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Sujit </a:t>
            </a:r>
            <a:r>
              <a:rPr lang="en-US" sz="1800" dirty="0" err="1"/>
              <a:t>Bidhar</a:t>
            </a:r>
            <a:r>
              <a:rPr lang="en-US" sz="1800" dirty="0"/>
              <a:t> (FNAL) – User defined material model in ANSYS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Elastic </a:t>
            </a:r>
            <a:r>
              <a:rPr lang="en-US" sz="1800" b="1" dirty="0">
                <a:solidFill>
                  <a:schemeClr val="tx2"/>
                </a:solidFill>
              </a:rPr>
              <a:t>modulus </a:t>
            </a:r>
            <a:r>
              <a:rPr lang="en-US" sz="1800" dirty="0"/>
              <a:t>as a function of dose and temperature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Swelling </a:t>
            </a:r>
            <a:r>
              <a:rPr lang="en-US" sz="1800" b="1" dirty="0">
                <a:solidFill>
                  <a:schemeClr val="tx2"/>
                </a:solidFill>
              </a:rPr>
              <a:t>(NSLS-II) </a:t>
            </a:r>
            <a:r>
              <a:rPr lang="en-US" sz="1800" dirty="0"/>
              <a:t>as a function of dose and temperature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2AB1FA-8205-F544-A320-D1791410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Modeling of graphite swelling predicts fracture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942FC3-52C0-8944-88F1-C83FF5370C4C}"/>
              </a:ext>
            </a:extLst>
          </p:cNvPr>
          <p:cNvGrpSpPr/>
          <p:nvPr/>
        </p:nvGrpSpPr>
        <p:grpSpPr>
          <a:xfrm>
            <a:off x="362314" y="3265869"/>
            <a:ext cx="2181056" cy="3253703"/>
            <a:chOff x="3391074" y="4205252"/>
            <a:chExt cx="2181056" cy="32537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E0F1C8-D0CC-BB47-B9B4-5D5B157DE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91074" y="4699040"/>
              <a:ext cx="2181056" cy="2759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9133225-7230-514E-8CE3-B7F90949E712}"/>
                </a:ext>
              </a:extLst>
            </p:cNvPr>
            <p:cNvSpPr/>
            <p:nvPr/>
          </p:nvSpPr>
          <p:spPr>
            <a:xfrm>
              <a:off x="3783137" y="4967097"/>
              <a:ext cx="374432" cy="305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638804-9CF2-4A41-953A-6EB527A622AC}"/>
                </a:ext>
              </a:extLst>
            </p:cNvPr>
            <p:cNvSpPr txBox="1"/>
            <p:nvPr/>
          </p:nvSpPr>
          <p:spPr>
            <a:xfrm>
              <a:off x="3503919" y="4205252"/>
              <a:ext cx="10828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Thermal Response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9350E8C-2182-3243-B793-506EE703D67C}"/>
              </a:ext>
            </a:extLst>
          </p:cNvPr>
          <p:cNvCxnSpPr>
            <a:cxnSpLocks/>
          </p:cNvCxnSpPr>
          <p:nvPr/>
        </p:nvCxnSpPr>
        <p:spPr>
          <a:xfrm flipV="1">
            <a:off x="2752561" y="5640136"/>
            <a:ext cx="4329494" cy="4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B614152-0DDE-8145-BE22-3EB5D1DDDF57}"/>
              </a:ext>
            </a:extLst>
          </p:cNvPr>
          <p:cNvSpPr txBox="1"/>
          <p:nvPr/>
        </p:nvSpPr>
        <p:spPr>
          <a:xfrm>
            <a:off x="3695317" y="5696077"/>
            <a:ext cx="2651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 radiation damage effects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87198AD-FB1B-DB44-953C-794AF351AEA2}"/>
              </a:ext>
            </a:extLst>
          </p:cNvPr>
          <p:cNvCxnSpPr>
            <a:cxnSpLocks/>
          </p:cNvCxnSpPr>
          <p:nvPr/>
        </p:nvCxnSpPr>
        <p:spPr>
          <a:xfrm flipV="1">
            <a:off x="5949715" y="3509132"/>
            <a:ext cx="1220646" cy="4370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D2D29CC-A663-5F47-A78E-5F59DF3FA979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949715" y="2828863"/>
            <a:ext cx="1220646" cy="4267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85B898B-B4F5-8448-87D3-3A84D3DC1CAD}"/>
              </a:ext>
            </a:extLst>
          </p:cNvPr>
          <p:cNvCxnSpPr>
            <a:cxnSpLocks/>
          </p:cNvCxnSpPr>
          <p:nvPr/>
        </p:nvCxnSpPr>
        <p:spPr>
          <a:xfrm flipV="1">
            <a:off x="2338398" y="3075316"/>
            <a:ext cx="1063296" cy="8368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E948F-6CE8-BD47-97C5-6DE95E083809}"/>
              </a:ext>
            </a:extLst>
          </p:cNvPr>
          <p:cNvGrpSpPr/>
          <p:nvPr/>
        </p:nvGrpSpPr>
        <p:grpSpPr>
          <a:xfrm>
            <a:off x="3476605" y="2049219"/>
            <a:ext cx="2473110" cy="1559288"/>
            <a:chOff x="3476605" y="2049219"/>
            <a:chExt cx="2473110" cy="15592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371A35-07CC-0249-9FCF-94874C032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76605" y="2049219"/>
              <a:ext cx="2473110" cy="1559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529ED8-DE42-4349-BE53-F162507A5120}"/>
                </a:ext>
              </a:extLst>
            </p:cNvPr>
            <p:cNvSpPr txBox="1"/>
            <p:nvPr/>
          </p:nvSpPr>
          <p:spPr>
            <a:xfrm>
              <a:off x="4522211" y="2935799"/>
              <a:ext cx="1137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E change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CB1941-75C4-624E-B5FB-CB2A63FEAA1D}"/>
              </a:ext>
            </a:extLst>
          </p:cNvPr>
          <p:cNvGrpSpPr/>
          <p:nvPr/>
        </p:nvGrpSpPr>
        <p:grpSpPr>
          <a:xfrm>
            <a:off x="3551486" y="3728118"/>
            <a:ext cx="2370987" cy="1721158"/>
            <a:chOff x="120355" y="2901582"/>
            <a:chExt cx="2996700" cy="21702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05F6DB-6633-E646-8CB0-883B38770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55" y="2901582"/>
              <a:ext cx="2996700" cy="175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8BB451-A4C2-AB42-A417-DEE860ADAAB9}"/>
                </a:ext>
              </a:extLst>
            </p:cNvPr>
            <p:cNvSpPr txBox="1"/>
            <p:nvPr/>
          </p:nvSpPr>
          <p:spPr>
            <a:xfrm>
              <a:off x="1278037" y="4606102"/>
              <a:ext cx="1248783" cy="465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Swelling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31DCB3-0B19-C94A-9FD1-B112EFAA8DB7}"/>
              </a:ext>
            </a:extLst>
          </p:cNvPr>
          <p:cNvGrpSpPr/>
          <p:nvPr/>
        </p:nvGrpSpPr>
        <p:grpSpPr>
          <a:xfrm>
            <a:off x="6566533" y="2075666"/>
            <a:ext cx="2378374" cy="2267460"/>
            <a:chOff x="6566533" y="2075666"/>
            <a:chExt cx="2378374" cy="22674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20F3589-E3AB-A44E-8AC8-423583B2C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46898" y="2398915"/>
              <a:ext cx="1598009" cy="19442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99D6679-8A6D-5741-85B8-62433AA67355}"/>
                </a:ext>
              </a:extLst>
            </p:cNvPr>
            <p:cNvSpPr/>
            <p:nvPr/>
          </p:nvSpPr>
          <p:spPr>
            <a:xfrm>
              <a:off x="7381018" y="2519424"/>
              <a:ext cx="258716" cy="2587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55C327-5E36-5240-A377-EA0D98464571}"/>
                </a:ext>
              </a:extLst>
            </p:cNvPr>
            <p:cNvSpPr txBox="1"/>
            <p:nvPr/>
          </p:nvSpPr>
          <p:spPr>
            <a:xfrm>
              <a:off x="7827514" y="2075666"/>
              <a:ext cx="1082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Stress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A0D066-3C78-6748-B2FD-2224BAA9D24C}"/>
                </a:ext>
              </a:extLst>
            </p:cNvPr>
            <p:cNvSpPr txBox="1"/>
            <p:nvPr/>
          </p:nvSpPr>
          <p:spPr>
            <a:xfrm>
              <a:off x="6566533" y="2183387"/>
              <a:ext cx="989373" cy="30777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179 </a:t>
              </a:r>
              <a:r>
                <a:rPr lang="en-US" sz="1400" dirty="0" err="1"/>
                <a:t>Mpa</a:t>
              </a:r>
              <a:r>
                <a:rPr lang="en-US" sz="1400" dirty="0"/>
                <a:t> !!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9C5EC71-9BE8-7944-A500-23152B8D3836}"/>
                </a:ext>
              </a:extLst>
            </p:cNvPr>
            <p:cNvCxnSpPr>
              <a:cxnSpLocks/>
              <a:stCxn id="44" idx="3"/>
            </p:cNvCxnSpPr>
            <p:nvPr/>
          </p:nvCxnSpPr>
          <p:spPr>
            <a:xfrm>
              <a:off x="7555906" y="2337276"/>
              <a:ext cx="540952" cy="4542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F8410B1-34E3-B946-9E98-194812EA6879}"/>
              </a:ext>
            </a:extLst>
          </p:cNvPr>
          <p:cNvSpPr/>
          <p:nvPr/>
        </p:nvSpPr>
        <p:spPr>
          <a:xfrm>
            <a:off x="525207" y="2186943"/>
            <a:ext cx="2494274" cy="7386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Tensile strength of graphite: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79 MPa (0 DPA)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110 MPa (0.1 DPA)</a:t>
            </a:r>
          </a:p>
        </p:txBody>
      </p:sp>
      <p:pic>
        <p:nvPicPr>
          <p:cNvPr id="24" name="8ef26d66-797d-4f4f-8d8f-f8bea7c5a328" descr="C2F07D7E-E266-4FE0-A1DA-F457F6C32ECA@dhcp">
            <a:extLst>
              <a:ext uri="{FF2B5EF4-FFF2-40B4-BE49-F238E27FC236}">
                <a16:creationId xmlns:a16="http://schemas.microsoft.com/office/drawing/2014/main" id="{718DE47F-FEF2-6946-AA72-AACC94455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0361" y="177537"/>
            <a:ext cx="1740027" cy="172086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BDDDED-D9F8-5344-9EF0-8D5E601F9007}"/>
              </a:ext>
            </a:extLst>
          </p:cNvPr>
          <p:cNvCxnSpPr>
            <a:cxnSpLocks/>
          </p:cNvCxnSpPr>
          <p:nvPr/>
        </p:nvCxnSpPr>
        <p:spPr>
          <a:xfrm flipV="1">
            <a:off x="2623457" y="4487101"/>
            <a:ext cx="821344" cy="752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6428560-90E4-D34E-9BF7-87B0712CCD66}"/>
              </a:ext>
            </a:extLst>
          </p:cNvPr>
          <p:cNvGrpSpPr/>
          <p:nvPr/>
        </p:nvGrpSpPr>
        <p:grpSpPr>
          <a:xfrm>
            <a:off x="6467925" y="4532052"/>
            <a:ext cx="2509636" cy="2160114"/>
            <a:chOff x="6467925" y="4532052"/>
            <a:chExt cx="2509636" cy="216011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C23790D-57C5-A042-B7A9-60AC85E4ECD5}"/>
                </a:ext>
              </a:extLst>
            </p:cNvPr>
            <p:cNvSpPr txBox="1"/>
            <p:nvPr/>
          </p:nvSpPr>
          <p:spPr>
            <a:xfrm>
              <a:off x="6467925" y="4562338"/>
              <a:ext cx="702436" cy="30777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2 MPa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310169E-2505-D547-967E-3EF429D57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 bwMode="auto">
            <a:xfrm>
              <a:off x="7379552" y="4597831"/>
              <a:ext cx="1598009" cy="1866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7E61726-5F9F-7041-BA2C-CACEB4463C85}"/>
                </a:ext>
              </a:extLst>
            </p:cNvPr>
            <p:cNvSpPr/>
            <p:nvPr/>
          </p:nvSpPr>
          <p:spPr>
            <a:xfrm>
              <a:off x="7443130" y="4532052"/>
              <a:ext cx="258716" cy="2587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6464652-2CDC-A94C-909D-0CCAE7FA215A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>
              <a:off x="7170361" y="4716227"/>
              <a:ext cx="926497" cy="10069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5698D6-F608-A34C-8F5D-42A34C35E8F2}"/>
                </a:ext>
              </a:extLst>
            </p:cNvPr>
            <p:cNvSpPr txBox="1"/>
            <p:nvPr/>
          </p:nvSpPr>
          <p:spPr>
            <a:xfrm>
              <a:off x="7637119" y="6322834"/>
              <a:ext cx="1082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Stress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0016814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200099A496542A068C53B692DC9D7" ma:contentTypeVersion="13" ma:contentTypeDescription="Create a new document." ma:contentTypeScope="" ma:versionID="fdbf8289555cb6baf70be84d0cb1e26a">
  <xsd:schema xmlns:xsd="http://www.w3.org/2001/XMLSchema" xmlns:xs="http://www.w3.org/2001/XMLSchema" xmlns:p="http://schemas.microsoft.com/office/2006/metadata/properties" xmlns:ns3="47ded30a-80fb-4bbe-93ba-f3afa5660e01" xmlns:ns4="131081b7-e303-4fd2-9e2d-9884005f07b7" targetNamespace="http://schemas.microsoft.com/office/2006/metadata/properties" ma:root="true" ma:fieldsID="5ef54f0311116493ecde1cffdfcb385c" ns3:_="" ns4:_="">
    <xsd:import namespace="47ded30a-80fb-4bbe-93ba-f3afa5660e01"/>
    <xsd:import namespace="131081b7-e303-4fd2-9e2d-9884005f07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ed30a-80fb-4bbe-93ba-f3afa5660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81b7-e303-4fd2-9e2d-9884005f07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EFD74A-9FA7-4380-ADEC-2BE991C77B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ded30a-80fb-4bbe-93ba-f3afa5660e01"/>
    <ds:schemaRef ds:uri="131081b7-e303-4fd2-9e2d-9884005f07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7B67F2-DF73-4010-A133-35D90FCDAD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E91AC2-D675-41D4-AA74-B9917114597F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31081b7-e303-4fd2-9e2d-9884005f07b7"/>
    <ds:schemaRef ds:uri="http://purl.org/dc/elements/1.1/"/>
    <ds:schemaRef ds:uri="47ded30a-80fb-4bbe-93ba-f3afa5660e0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44733</TotalTime>
  <Words>1373</Words>
  <Application>Microsoft Office PowerPoint</Application>
  <PresentationFormat>On-screen Show (4:3)</PresentationFormat>
  <Paragraphs>228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Candara</vt:lpstr>
      <vt:lpstr>Franklin Gothic Medium</vt:lpstr>
      <vt:lpstr>Helvetica</vt:lpstr>
      <vt:lpstr>Lucida Grande</vt:lpstr>
      <vt:lpstr>Times New Roman</vt:lpstr>
      <vt:lpstr>Wingdings</vt:lpstr>
      <vt:lpstr>FNAL_TemplatePC_060514</vt:lpstr>
      <vt:lpstr>PowerPoint Presentation</vt:lpstr>
      <vt:lpstr>What we don’t want</vt:lpstr>
      <vt:lpstr>High Power/Intensity Targetry Challenges</vt:lpstr>
      <vt:lpstr>Nu HPT R&amp;D Materials Exploratory Map</vt:lpstr>
      <vt:lpstr>PowerPoint Presentation</vt:lpstr>
      <vt:lpstr>High Power Targetry: Materials R&amp;D</vt:lpstr>
      <vt:lpstr>Background- Fractured NuMI target fin</vt:lpstr>
      <vt:lpstr>Graphite Results – X-ray diffraction of NuMI graphite fin shows lattice growth and amorphization at beam center</vt:lpstr>
      <vt:lpstr>Modeling of graphite swelling predicts fracture</vt:lpstr>
      <vt:lpstr>High Energy Proton Irradiation</vt:lpstr>
      <vt:lpstr>PowerPoint Presentation</vt:lpstr>
      <vt:lpstr>PowerPoint Presentation</vt:lpstr>
      <vt:lpstr>BLIP Irradiation Examinations Underway</vt:lpstr>
      <vt:lpstr>X-ray diffraction – Swelling in BLIP irradiated graphite </vt:lpstr>
      <vt:lpstr>Neutron irradiated graphite dimensional changes</vt:lpstr>
      <vt:lpstr>In-Beam Thermal Shock Test: BeGrid2 (HRMT43)</vt:lpstr>
      <vt:lpstr>BeGrid2 (HRMT43) – 3-D printed specimen holders</vt:lpstr>
      <vt:lpstr>MIMiC - Methods of Irradiated Material Characterization </vt:lpstr>
      <vt:lpstr>Nu HPT R&amp;D Materials Exploratory Map</vt:lpstr>
      <vt:lpstr>Overview of Strategy for HPT Material R&amp;D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Robert Zwaska</cp:lastModifiedBy>
  <cp:revision>401</cp:revision>
  <cp:lastPrinted>2014-01-20T19:40:21Z</cp:lastPrinted>
  <dcterms:created xsi:type="dcterms:W3CDTF">2014-06-19T15:29:50Z</dcterms:created>
  <dcterms:modified xsi:type="dcterms:W3CDTF">2020-07-07T15:14:43Z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0x010100E92200099A496542A068C53B692DC9D7</vt:lpwstr>
  </property>
</Properties>
</file>