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2" r:id="rId1"/>
  </p:sldMasterIdLst>
  <p:notesMasterIdLst>
    <p:notesMasterId r:id="rId34"/>
  </p:notesMasterIdLst>
  <p:handoutMasterIdLst>
    <p:handoutMasterId r:id="rId35"/>
  </p:handoutMasterIdLst>
  <p:sldIdLst>
    <p:sldId id="294" r:id="rId2"/>
    <p:sldId id="601" r:id="rId3"/>
    <p:sldId id="604" r:id="rId4"/>
    <p:sldId id="456" r:id="rId5"/>
    <p:sldId id="1092" r:id="rId6"/>
    <p:sldId id="388" r:id="rId7"/>
    <p:sldId id="364" r:id="rId8"/>
    <p:sldId id="1052" r:id="rId9"/>
    <p:sldId id="1061" r:id="rId10"/>
    <p:sldId id="420" r:id="rId11"/>
    <p:sldId id="447" r:id="rId12"/>
    <p:sldId id="1093" r:id="rId13"/>
    <p:sldId id="1094" r:id="rId14"/>
    <p:sldId id="1095" r:id="rId15"/>
    <p:sldId id="1096" r:id="rId16"/>
    <p:sldId id="1097" r:id="rId17"/>
    <p:sldId id="1098" r:id="rId18"/>
    <p:sldId id="1104" r:id="rId19"/>
    <p:sldId id="411" r:id="rId20"/>
    <p:sldId id="1099" r:id="rId21"/>
    <p:sldId id="1100" r:id="rId22"/>
    <p:sldId id="1101" r:id="rId23"/>
    <p:sldId id="1103" r:id="rId24"/>
    <p:sldId id="435" r:id="rId25"/>
    <p:sldId id="440" r:id="rId26"/>
    <p:sldId id="448" r:id="rId27"/>
    <p:sldId id="441" r:id="rId28"/>
    <p:sldId id="1041" r:id="rId29"/>
    <p:sldId id="1102" r:id="rId30"/>
    <p:sldId id="1060" r:id="rId31"/>
    <p:sldId id="1105" r:id="rId32"/>
    <p:sldId id="429" r:id="rId3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D6EA"/>
    <a:srgbClr val="404040"/>
    <a:srgbClr val="004C97"/>
    <a:srgbClr val="50504E"/>
    <a:srgbClr val="4E4E4E"/>
    <a:srgbClr val="63666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18" autoAdjust="0"/>
    <p:restoredTop sz="94663"/>
  </p:normalViewPr>
  <p:slideViewPr>
    <p:cSldViewPr snapToGrid="0" snapToObjects="1" showGuides="1">
      <p:cViewPr varScale="1">
        <p:scale>
          <a:sx n="61" d="100"/>
          <a:sy n="61" d="100"/>
        </p:scale>
        <p:origin x="1431" y="42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736B67-C2A7-46F6-AEA0-1F2223FE4908}" type="doc">
      <dgm:prSet loTypeId="urn:microsoft.com/office/officeart/2005/8/layout/hierarchy6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2758F3A3-5386-4798-8F58-C9DE75B29650}">
      <dgm:prSet phldrT="[Text]" custT="1"/>
      <dgm:spPr/>
      <dgm:t>
        <a:bodyPr/>
        <a:lstStyle/>
        <a:p>
          <a:r>
            <a:rPr lang="en-US" sz="1400" b="1" dirty="0"/>
            <a:t>Office of the CRO</a:t>
          </a:r>
        </a:p>
        <a:p>
          <a:r>
            <a:rPr lang="en-US" sz="1400" dirty="0"/>
            <a:t>Luciano Ristori, CRO </a:t>
          </a:r>
        </a:p>
        <a:p>
          <a:r>
            <a:rPr lang="en-US" sz="1400" dirty="0"/>
            <a:t> Sergei Nagaitsev, Head of Accel Science Programs (GARD Lead)</a:t>
          </a:r>
        </a:p>
      </dgm:t>
    </dgm:pt>
    <dgm:pt modelId="{C4CAA9F3-8A6D-40CE-ADE3-9FCB344B798B}" type="parTrans" cxnId="{C2D0BEDE-9FF5-41D1-9C83-D58966F34D63}">
      <dgm:prSet/>
      <dgm:spPr/>
      <dgm:t>
        <a:bodyPr/>
        <a:lstStyle/>
        <a:p>
          <a:endParaRPr lang="en-US"/>
        </a:p>
      </dgm:t>
    </dgm:pt>
    <dgm:pt modelId="{5BF2A8FE-BFD2-4B30-B9CD-ADD9E1469449}" type="sibTrans" cxnId="{C2D0BEDE-9FF5-41D1-9C83-D58966F34D63}">
      <dgm:prSet/>
      <dgm:spPr/>
      <dgm:t>
        <a:bodyPr/>
        <a:lstStyle/>
        <a:p>
          <a:endParaRPr lang="en-US"/>
        </a:p>
      </dgm:t>
    </dgm:pt>
    <dgm:pt modelId="{F00C0427-DDAE-4EAF-B69C-5F5B171837B2}" type="pres">
      <dgm:prSet presAssocID="{15736B67-C2A7-46F6-AEA0-1F2223FE4908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C81531B-0A4E-4646-AECC-09C05ADB6B51}" type="pres">
      <dgm:prSet presAssocID="{15736B67-C2A7-46F6-AEA0-1F2223FE4908}" presName="hierFlow" presStyleCnt="0"/>
      <dgm:spPr/>
    </dgm:pt>
    <dgm:pt modelId="{1EDCA7E5-D83D-4654-8B29-6CD90F7CC40F}" type="pres">
      <dgm:prSet presAssocID="{15736B67-C2A7-46F6-AEA0-1F2223FE4908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F7D5E9D9-C55F-4905-8C16-C02895347ADE}" type="pres">
      <dgm:prSet presAssocID="{2758F3A3-5386-4798-8F58-C9DE75B29650}" presName="Name14" presStyleCnt="0"/>
      <dgm:spPr/>
    </dgm:pt>
    <dgm:pt modelId="{EEB644A7-FAEB-4DA0-BF9E-8F1545B8368A}" type="pres">
      <dgm:prSet presAssocID="{2758F3A3-5386-4798-8F58-C9DE75B29650}" presName="level1Shape" presStyleLbl="node0" presStyleIdx="0" presStyleCnt="1" custScaleX="169935" custLinFactNeighborX="-10034" custLinFactNeighborY="40308">
        <dgm:presLayoutVars>
          <dgm:chPref val="3"/>
        </dgm:presLayoutVars>
      </dgm:prSet>
      <dgm:spPr/>
    </dgm:pt>
    <dgm:pt modelId="{6FB0FED3-CC81-4B71-AFAF-D3A50C1D58FA}" type="pres">
      <dgm:prSet presAssocID="{2758F3A3-5386-4798-8F58-C9DE75B29650}" presName="hierChild2" presStyleCnt="0"/>
      <dgm:spPr/>
    </dgm:pt>
    <dgm:pt modelId="{330ACBD5-41E0-43AC-B4DD-7F9ED1B0F0F8}" type="pres">
      <dgm:prSet presAssocID="{15736B67-C2A7-46F6-AEA0-1F2223FE4908}" presName="bgShapesFlow" presStyleCnt="0"/>
      <dgm:spPr/>
    </dgm:pt>
  </dgm:ptLst>
  <dgm:cxnLst>
    <dgm:cxn modelId="{23B8869C-9248-4F26-B916-69A11E445B4F}" type="presOf" srcId="{15736B67-C2A7-46F6-AEA0-1F2223FE4908}" destId="{F00C0427-DDAE-4EAF-B69C-5F5B171837B2}" srcOrd="0" destOrd="0" presId="urn:microsoft.com/office/officeart/2005/8/layout/hierarchy6"/>
    <dgm:cxn modelId="{E4F321C3-6A1A-4888-85A6-7AFCEB04EFD9}" type="presOf" srcId="{2758F3A3-5386-4798-8F58-C9DE75B29650}" destId="{EEB644A7-FAEB-4DA0-BF9E-8F1545B8368A}" srcOrd="0" destOrd="0" presId="urn:microsoft.com/office/officeart/2005/8/layout/hierarchy6"/>
    <dgm:cxn modelId="{C2D0BEDE-9FF5-41D1-9C83-D58966F34D63}" srcId="{15736B67-C2A7-46F6-AEA0-1F2223FE4908}" destId="{2758F3A3-5386-4798-8F58-C9DE75B29650}" srcOrd="0" destOrd="0" parTransId="{C4CAA9F3-8A6D-40CE-ADE3-9FCB344B798B}" sibTransId="{5BF2A8FE-BFD2-4B30-B9CD-ADD9E1469449}"/>
    <dgm:cxn modelId="{337BD21E-1441-4A19-94CC-78DA540A81B8}" type="presParOf" srcId="{F00C0427-DDAE-4EAF-B69C-5F5B171837B2}" destId="{EC81531B-0A4E-4646-AECC-09C05ADB6B51}" srcOrd="0" destOrd="0" presId="urn:microsoft.com/office/officeart/2005/8/layout/hierarchy6"/>
    <dgm:cxn modelId="{D85BB6FF-2F6F-4AB5-B9BB-8D91A25334D8}" type="presParOf" srcId="{EC81531B-0A4E-4646-AECC-09C05ADB6B51}" destId="{1EDCA7E5-D83D-4654-8B29-6CD90F7CC40F}" srcOrd="0" destOrd="0" presId="urn:microsoft.com/office/officeart/2005/8/layout/hierarchy6"/>
    <dgm:cxn modelId="{EA20C276-2758-4929-A06E-1D8F4A601750}" type="presParOf" srcId="{1EDCA7E5-D83D-4654-8B29-6CD90F7CC40F}" destId="{F7D5E9D9-C55F-4905-8C16-C02895347ADE}" srcOrd="0" destOrd="0" presId="urn:microsoft.com/office/officeart/2005/8/layout/hierarchy6"/>
    <dgm:cxn modelId="{D1576A29-FBAB-4F63-9604-0EBDF52623C0}" type="presParOf" srcId="{F7D5E9D9-C55F-4905-8C16-C02895347ADE}" destId="{EEB644A7-FAEB-4DA0-BF9E-8F1545B8368A}" srcOrd="0" destOrd="0" presId="urn:microsoft.com/office/officeart/2005/8/layout/hierarchy6"/>
    <dgm:cxn modelId="{E023F2D4-0A34-4631-8A65-86C5D2E41615}" type="presParOf" srcId="{F7D5E9D9-C55F-4905-8C16-C02895347ADE}" destId="{6FB0FED3-CC81-4B71-AFAF-D3A50C1D58FA}" srcOrd="1" destOrd="0" presId="urn:microsoft.com/office/officeart/2005/8/layout/hierarchy6"/>
    <dgm:cxn modelId="{5F2F442D-6CE2-4556-BDB6-3929D10ADAC0}" type="presParOf" srcId="{F00C0427-DDAE-4EAF-B69C-5F5B171837B2}" destId="{330ACBD5-41E0-43AC-B4DD-7F9ED1B0F0F8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B644A7-FAEB-4DA0-BF9E-8F1545B8368A}">
      <dsp:nvSpPr>
        <dsp:cNvPr id="0" name=""/>
        <dsp:cNvSpPr/>
      </dsp:nvSpPr>
      <dsp:spPr>
        <a:xfrm>
          <a:off x="0" y="172925"/>
          <a:ext cx="2799012" cy="10980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Office of the CRO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Luciano Ristori, CRO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 Sergei Nagaitsev, Head of Accel Science Programs (GARD Lead)</a:t>
          </a:r>
        </a:p>
      </dsp:txBody>
      <dsp:txXfrm>
        <a:off x="32161" y="205086"/>
        <a:ext cx="2734690" cy="10337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6/23/2020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6/23/2020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dirty="0"/>
              <a:t>Read colored lines (blue and orange).  Mention that IOTA is the premier facility for targeting these high-leverage areas.</a:t>
            </a:r>
          </a:p>
          <a:p>
            <a:pPr marL="228600" indent="-228600">
              <a:buAutoNum type="arabicParenR"/>
            </a:pPr>
            <a:r>
              <a:rPr lang="en-US" dirty="0"/>
              <a:t>It has been completed and commissioned and its primary science program has begun; added a slide in extras with more details if needed.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334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6/30/20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S. Nagaitsev | Status of IOTA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6/30/20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S. Nagaitsev | Status of IOTA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6/30/20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S. Nagaitsev | Status of IOTA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6/30/20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S. Nagaitsev | Status of IOTA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6/30/20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S. Nagaitsev | Status of IOTA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6/30/20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S. Nagaitsev | Status of IOTA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6/30/20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S. Nagaitsev | Status of IOTA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20.png"/><Relationship Id="rId7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0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ionq.com/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/>
              <a:t>Sergei Nagaitsev</a:t>
            </a:r>
          </a:p>
          <a:p>
            <a:r>
              <a:rPr lang="en-US" dirty="0"/>
              <a:t>(draft slides for the 2020 July Fermilab PAC)</a:t>
            </a:r>
          </a:p>
          <a:p>
            <a:endParaRPr lang="en-US" dirty="0"/>
          </a:p>
          <a:p>
            <a:r>
              <a:rPr lang="en-US" dirty="0"/>
              <a:t>30 June 2020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Status of IOTA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719DDA3-9EA5-4153-ADC0-91BC795B6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519" y="1031524"/>
            <a:ext cx="8792961" cy="5323742"/>
          </a:xfrm>
        </p:spPr>
        <p:txBody>
          <a:bodyPr/>
          <a:lstStyle/>
          <a:p>
            <a:r>
              <a:rPr lang="en-US" dirty="0"/>
              <a:t>Uncontrolled beam losses</a:t>
            </a:r>
          </a:p>
          <a:p>
            <a:pPr lvl="1"/>
            <a:r>
              <a:rPr lang="en-US" dirty="0"/>
              <a:t>Keep beam losses at &lt; 1 W/m</a:t>
            </a:r>
          </a:p>
          <a:p>
            <a:pPr lvl="2"/>
            <a:r>
              <a:rPr lang="en-US" dirty="0" err="1"/>
              <a:t>Fermilab</a:t>
            </a:r>
            <a:r>
              <a:rPr lang="en-US" dirty="0"/>
              <a:t> Booster is presently running at the limit of losses (~400 W)</a:t>
            </a:r>
          </a:p>
          <a:p>
            <a:pPr lvl="1"/>
            <a:r>
              <a:rPr lang="en-US" dirty="0"/>
              <a:t>Space-charge effects cause beam halo!</a:t>
            </a:r>
          </a:p>
          <a:p>
            <a:pPr lvl="1"/>
            <a:endParaRPr lang="en-US" dirty="0"/>
          </a:p>
          <a:p>
            <a:r>
              <a:rPr lang="en-US" dirty="0"/>
              <a:t>Beam instabilities (loss of entire beam, emittance degradation)</a:t>
            </a:r>
          </a:p>
          <a:p>
            <a:pPr lvl="1"/>
            <a:r>
              <a:rPr lang="en-US" dirty="0"/>
              <a:t>Common resistive-wall instabilities can be mitigated by external dampers</a:t>
            </a:r>
          </a:p>
          <a:p>
            <a:pPr lvl="2"/>
            <a:r>
              <a:rPr lang="en-US" dirty="0">
                <a:solidFill>
                  <a:srgbClr val="00B050"/>
                </a:solidFill>
              </a:rPr>
              <a:t>Dampers are already used to mitigate instabilities</a:t>
            </a:r>
          </a:p>
          <a:p>
            <a:pPr lvl="1"/>
            <a:r>
              <a:rPr lang="en-US" dirty="0"/>
              <a:t>As beam space-charge increases, there are more severe types of instabilities appear, e.g. an “electron cloud” instability (observed in the Recycler) can be very fast and can not be damped by dampers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This is the area of our research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2560D0-2FE8-47EB-B1EA-5FC659D81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647017"/>
          </a:xfrm>
        </p:spPr>
        <p:txBody>
          <a:bodyPr/>
          <a:lstStyle/>
          <a:p>
            <a:r>
              <a:rPr lang="en-US" dirty="0"/>
              <a:t>Our focus: challenges of high-power and high-brightness beams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CE2254-D3FC-40D6-9E7D-211D2526420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6/30/20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32B898-B322-4866-BF7C-C3F009E967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Nagaitsev | Status of IOTA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31333-E606-415E-ADEB-C21377634A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788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AB2B7C6-282E-42FB-A900-5E3CE466F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16106"/>
            <a:ext cx="8672513" cy="5190945"/>
          </a:xfrm>
        </p:spPr>
        <p:txBody>
          <a:bodyPr/>
          <a:lstStyle/>
          <a:p>
            <a:r>
              <a:rPr lang="en-US" dirty="0"/>
              <a:t>Beam Instabilities and mitigation</a:t>
            </a:r>
          </a:p>
          <a:p>
            <a:pPr lvl="1"/>
            <a:r>
              <a:rPr lang="en-US" dirty="0"/>
              <a:t>Focus: Multi-MW facilities, future colliders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IOTA program: nonlinear optics, Landau damping, electron lenses</a:t>
            </a:r>
          </a:p>
          <a:p>
            <a:r>
              <a:rPr lang="en-US" dirty="0"/>
              <a:t>Space-charge and mitigation</a:t>
            </a:r>
          </a:p>
          <a:p>
            <a:pPr lvl="1"/>
            <a:r>
              <a:rPr lang="en-US" dirty="0"/>
              <a:t>Focus: Multi-MW facilities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IOTA program: Electron lenses, space-charge compensation</a:t>
            </a:r>
          </a:p>
          <a:p>
            <a:r>
              <a:rPr lang="en-US" dirty="0"/>
              <a:t>Beam cooling</a:t>
            </a:r>
          </a:p>
          <a:p>
            <a:pPr lvl="1"/>
            <a:r>
              <a:rPr lang="en-US" dirty="0"/>
              <a:t>Future colliders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IOTA program: OSC, EIC cooling R&amp;D</a:t>
            </a:r>
          </a:p>
          <a:p>
            <a:r>
              <a:rPr lang="en-US" dirty="0"/>
              <a:t>Modeling tools and theory development in support of the above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37CDE2-C470-4497-86EC-AC9D0F79B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550949"/>
            <a:ext cx="8686800" cy="427877"/>
          </a:xfrm>
        </p:spPr>
        <p:txBody>
          <a:bodyPr/>
          <a:lstStyle/>
          <a:p>
            <a:r>
              <a:rPr lang="en-US" dirty="0"/>
              <a:t>Fermilab Accelerator and Beam Physics components (the core IOTA program) </a:t>
            </a:r>
            <a:endParaRPr lang="en-US" b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0EDE4D-450D-4FFA-AAFA-B3419E7507E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6/30/20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712556-A044-4486-AC87-4BECE353BF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Nagaitsev | Status of IOTA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C9DF6F-2383-4F89-AD91-49A8CCFF87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258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132DAC0-6C7B-480D-B748-E65888765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developing the priorities and schedules we balance present research capabilities, potential impact and available resources</a:t>
            </a:r>
          </a:p>
          <a:p>
            <a:pPr marL="514350" indent="-514350">
              <a:buFont typeface="+mj-lt"/>
              <a:buAutoNum type="romanUcPeriod"/>
            </a:pPr>
            <a:r>
              <a:rPr lang="en-US" b="1" dirty="0"/>
              <a:t>IOTA research focused on beam intensity and brightness in proton rings mostly driven by the development of Fermilab’s high-energy neutrino program</a:t>
            </a:r>
          </a:p>
          <a:p>
            <a:pPr lvl="1"/>
            <a:r>
              <a:rPr lang="en-US" dirty="0"/>
              <a:t>Prerequisite is the completion of the proton injector and IOTA commissioning with protons</a:t>
            </a:r>
          </a:p>
          <a:p>
            <a:pPr lvl="1"/>
            <a:r>
              <a:rPr lang="en-US" dirty="0"/>
              <a:t>Research that can be done with present capabilities</a:t>
            </a:r>
          </a:p>
          <a:p>
            <a:pPr marL="514350" indent="-514350">
              <a:buFont typeface="+mj-lt"/>
              <a:buAutoNum type="romanUcPeriod"/>
            </a:pPr>
            <a:r>
              <a:rPr lang="en-US" b="1" dirty="0"/>
              <a:t>High-impact science aligned with GARD mission</a:t>
            </a:r>
          </a:p>
          <a:p>
            <a:pPr marL="514350" indent="-514350">
              <a:buFont typeface="+mj-lt"/>
              <a:buAutoNum type="romanUcPeriod"/>
            </a:pPr>
            <a:r>
              <a:rPr lang="en-US" b="1" dirty="0"/>
              <a:t>Collaboration-driven research seeding potentially high-impact directions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3B9ABDC-C340-4558-9C3F-B521B1BDA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priorities of IOTA research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A49BE6-E4F8-4A7F-A302-C7D3B7948B2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6/30/20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A606F-21AE-4396-AE19-C81321D8D6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Nagaitsev | Status of IOTA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55D560-E316-441A-B442-1A79D7F10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807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4DA5D1-7170-482E-846F-DD79535CAA7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6/30/20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9291ED-0ACF-4255-9F5F-B9D4F80925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Nagaitsev | Status of IOTA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4B0570-6365-4E21-B203-02BA81C015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2049D618-F098-C641-984C-E00470F60456}"/>
              </a:ext>
            </a:extLst>
          </p:cNvPr>
          <p:cNvSpPr>
            <a:spLocks noGrp="1"/>
          </p:cNvSpPr>
          <p:nvPr/>
        </p:nvSpPr>
        <p:spPr>
          <a:xfrm>
            <a:off x="222250" y="1045278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Key components of this research topic are</a:t>
            </a:r>
          </a:p>
          <a:p>
            <a:r>
              <a:rPr lang="en-US" b="1" dirty="0"/>
              <a:t>Suppression of coherent instabilities via Landau damping</a:t>
            </a:r>
            <a:endParaRPr lang="en-US" dirty="0"/>
          </a:p>
          <a:p>
            <a:pPr lvl="1"/>
            <a:r>
              <a:rPr lang="en-US" dirty="0"/>
              <a:t>Can be studied with </a:t>
            </a:r>
            <a:r>
              <a:rPr lang="en-US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both</a:t>
            </a:r>
            <a:r>
              <a:rPr lang="en-US" b="1" dirty="0">
                <a:solidFill>
                  <a:srgbClr val="004C97"/>
                </a:solidFill>
              </a:rPr>
              <a:t> electrons and protons</a:t>
            </a:r>
          </a:p>
          <a:p>
            <a:pPr lvl="1"/>
            <a:r>
              <a:rPr lang="en-US" dirty="0"/>
              <a:t>Possible technologies</a:t>
            </a:r>
          </a:p>
          <a:p>
            <a:pPr lvl="2"/>
            <a:r>
              <a:rPr lang="en-US" dirty="0"/>
              <a:t>Nonlinear Integrable Optics</a:t>
            </a:r>
          </a:p>
          <a:p>
            <a:pPr lvl="2"/>
            <a:r>
              <a:rPr lang="en-US" dirty="0"/>
              <a:t>Electron Lenses</a:t>
            </a:r>
          </a:p>
          <a:p>
            <a:r>
              <a:rPr lang="en-US" b="1" dirty="0"/>
              <a:t>Mitigation of space-charge effects</a:t>
            </a:r>
          </a:p>
          <a:p>
            <a:pPr lvl="1"/>
            <a:r>
              <a:rPr lang="en-US" b="1" dirty="0">
                <a:solidFill>
                  <a:srgbClr val="004C97"/>
                </a:solidFill>
              </a:rPr>
              <a:t>Requires proton beam in IOTA</a:t>
            </a:r>
          </a:p>
          <a:p>
            <a:pPr lvl="1"/>
            <a:r>
              <a:rPr lang="en-US" dirty="0"/>
              <a:t>Possible technologies</a:t>
            </a:r>
          </a:p>
          <a:p>
            <a:pPr lvl="2"/>
            <a:r>
              <a:rPr lang="en-US" dirty="0"/>
              <a:t>Nonlinear Integrable Optics</a:t>
            </a:r>
          </a:p>
          <a:p>
            <a:pPr lvl="2"/>
            <a:r>
              <a:rPr lang="en-US" dirty="0"/>
              <a:t>Electron Lenses</a:t>
            </a:r>
          </a:p>
          <a:p>
            <a:pPr lvl="2"/>
            <a:r>
              <a:rPr lang="en-US" dirty="0"/>
              <a:t>Electron columns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EBEF7BEC-1403-2249-8A91-CC296DA85A57}"/>
              </a:ext>
            </a:extLst>
          </p:cNvPr>
          <p:cNvSpPr>
            <a:spLocks noGrp="1"/>
          </p:cNvSpPr>
          <p:nvPr/>
        </p:nvSpPr>
        <p:spPr>
          <a:xfrm>
            <a:off x="222250" y="325480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I. Research Focused on Beam Intensity in Rings</a:t>
            </a:r>
          </a:p>
        </p:txBody>
      </p:sp>
    </p:spTree>
    <p:extLst>
      <p:ext uri="{BB962C8B-B14F-4D97-AF65-F5344CB8AC3E}">
        <p14:creationId xmlns:p14="http://schemas.microsoft.com/office/powerpoint/2010/main" val="2629362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47A33-58B2-44E0-8361-06F5CAE13CC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6/30/20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A2C748-8EAF-4616-9A61-5EA650956D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Nagaitsev | Status of IOTA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ED8C24-C86C-4FB4-A294-FB32472E2D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0C8D0106-23BB-7A40-A11C-B7F6CD51FDBA}"/>
              </a:ext>
            </a:extLst>
          </p:cNvPr>
          <p:cNvSpPr>
            <a:spLocks noGrp="1"/>
          </p:cNvSpPr>
          <p:nvPr/>
        </p:nvSpPr>
        <p:spPr>
          <a:xfrm>
            <a:off x="228600" y="1045278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Nonlinear Integrable Optics </a:t>
            </a:r>
          </a:p>
          <a:p>
            <a:pPr lvl="1"/>
            <a:r>
              <a:rPr lang="en-US" dirty="0"/>
              <a:t>Can be studied with electrons</a:t>
            </a:r>
          </a:p>
          <a:p>
            <a:pPr lvl="1"/>
            <a:r>
              <a:rPr lang="en-US" dirty="0"/>
              <a:t>Several options for implementation: octupole lenses, elliptic-potential magnet, electron lenses</a:t>
            </a:r>
          </a:p>
          <a:p>
            <a:r>
              <a:rPr lang="en-US" b="1" dirty="0"/>
              <a:t>Optical Stochastic Cooling</a:t>
            </a:r>
          </a:p>
          <a:p>
            <a:pPr lvl="1"/>
            <a:r>
              <a:rPr lang="en-US" dirty="0"/>
              <a:t>Can do now with electrons</a:t>
            </a:r>
          </a:p>
          <a:p>
            <a:r>
              <a:rPr lang="en-US" b="1" dirty="0"/>
              <a:t>Development of novel beam instrumentation</a:t>
            </a:r>
          </a:p>
          <a:p>
            <a:pPr lvl="1"/>
            <a:r>
              <a:rPr lang="en-US" dirty="0"/>
              <a:t>Large dynamic range halo monitoring</a:t>
            </a:r>
          </a:p>
          <a:p>
            <a:r>
              <a:rPr lang="en-US" b="1" dirty="0"/>
              <a:t>SRF acceleration: beam intensity and brightness</a:t>
            </a:r>
          </a:p>
          <a:p>
            <a:pPr lvl="1"/>
            <a:r>
              <a:rPr lang="en-US" dirty="0"/>
              <a:t>Achievement of ILC beam acceleration and beam parameters</a:t>
            </a:r>
          </a:p>
          <a:p>
            <a:endParaRPr lang="en-US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30C20D8E-8D89-D244-B44C-B21DF2CEAB28}"/>
              </a:ext>
            </a:extLst>
          </p:cNvPr>
          <p:cNvSpPr>
            <a:spLocks noGrp="1"/>
          </p:cNvSpPr>
          <p:nvPr/>
        </p:nvSpPr>
        <p:spPr>
          <a:xfrm>
            <a:off x="228600" y="325480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II. High-Impact GARD Research</a:t>
            </a:r>
          </a:p>
        </p:txBody>
      </p:sp>
    </p:spTree>
    <p:extLst>
      <p:ext uri="{BB962C8B-B14F-4D97-AF65-F5344CB8AC3E}">
        <p14:creationId xmlns:p14="http://schemas.microsoft.com/office/powerpoint/2010/main" val="2223937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C87A5-23AE-4E3A-BAAC-FCE487A6222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6/30/20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D28F95-1420-45A7-993C-7132CF1953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Nagaitsev | Status of IOTA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D5ED7E-6CC3-4866-8022-5F2441E183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384125DF-BC33-A641-8112-F88A4AEFDE43}"/>
              </a:ext>
            </a:extLst>
          </p:cNvPr>
          <p:cNvSpPr>
            <a:spLocks noGrp="1"/>
          </p:cNvSpPr>
          <p:nvPr/>
        </p:nvSpPr>
        <p:spPr>
          <a:xfrm>
            <a:off x="228600" y="1045278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Radiation generation</a:t>
            </a:r>
          </a:p>
          <a:p>
            <a:r>
              <a:rPr lang="en-US" dirty="0"/>
              <a:t>Electron-Ion Collider R&amp;D</a:t>
            </a:r>
          </a:p>
          <a:p>
            <a:r>
              <a:rPr lang="en-US" dirty="0"/>
              <a:t>Collaboration with other beam facilities and projects</a:t>
            </a:r>
          </a:p>
          <a:p>
            <a:pPr lvl="1"/>
            <a:r>
              <a:rPr lang="en-US" dirty="0"/>
              <a:t>FACET-II and other accelerator test facilities</a:t>
            </a:r>
          </a:p>
          <a:p>
            <a:pPr lvl="1"/>
            <a:r>
              <a:rPr lang="en-US" dirty="0"/>
              <a:t>LCLS-II</a:t>
            </a:r>
          </a:p>
          <a:p>
            <a:pPr lvl="1"/>
            <a:r>
              <a:rPr lang="en-US" dirty="0"/>
              <a:t>PIP-II</a:t>
            </a:r>
          </a:p>
          <a:p>
            <a:r>
              <a:rPr lang="en-US" dirty="0"/>
              <a:t>Quantum science</a:t>
            </a:r>
          </a:p>
          <a:p>
            <a:r>
              <a:rPr lang="en-US" dirty="0"/>
              <a:t>Education and training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E40E011D-0A5A-AA4A-BAFD-697B03DA311D}"/>
              </a:ext>
            </a:extLst>
          </p:cNvPr>
          <p:cNvSpPr>
            <a:spLocks noGrp="1"/>
          </p:cNvSpPr>
          <p:nvPr/>
        </p:nvSpPr>
        <p:spPr>
          <a:xfrm>
            <a:off x="228600" y="325480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III. Collaboration-Driven Research &amp; Development</a:t>
            </a:r>
          </a:p>
        </p:txBody>
      </p:sp>
    </p:spTree>
    <p:extLst>
      <p:ext uri="{BB962C8B-B14F-4D97-AF65-F5344CB8AC3E}">
        <p14:creationId xmlns:p14="http://schemas.microsoft.com/office/powerpoint/2010/main" val="2216620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2464A59-D8B3-4EC0-83FF-68CBAF251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IOTA timeline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C3B77B-733E-4CB6-BF60-491E8A8E881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6/30/20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E39BF8-BC6D-4F6F-B90E-0C23758F37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Nagaitsev | Status of IOTA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9A1CB-BD4D-4CAF-9AB3-AA5CF1543E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D165C1D7-F7A0-4138-A212-27F5CD370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</p:spPr>
        <p:txBody>
          <a:bodyPr/>
          <a:lstStyle/>
          <a:p>
            <a:r>
              <a:rPr lang="en-US" dirty="0"/>
              <a:t>Balance priorities and resources</a:t>
            </a:r>
          </a:p>
          <a:p>
            <a:r>
              <a:rPr lang="en-US" dirty="0"/>
              <a:t>Interleave facility development with experimental runs</a:t>
            </a:r>
          </a:p>
          <a:p>
            <a:r>
              <a:rPr lang="en-US" dirty="0"/>
              <a:t>Staged approach to research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50BDA09-0109-4C06-BABE-BAC0A7FDA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5873"/>
            <a:ext cx="9233662" cy="613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886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E6E2C0-4D86-420A-A8B9-4F119ADEFE1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6/30/20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1F81A5-3A1A-4738-8994-B53E2CE13F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Nagaitsev | Status of IOTA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6D14B6-13BC-410B-B262-5E63E9647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0AB5E889-57D5-47A5-8D4D-DB69561CC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Nonlinear Integrable Optics</a:t>
            </a:r>
          </a:p>
          <a:p>
            <a:r>
              <a:rPr lang="en-US" dirty="0"/>
              <a:t>Phase I – research concentrates on the academic aspect of single-particle motion stability using electron beams</a:t>
            </a:r>
          </a:p>
          <a:p>
            <a:pPr lvl="1"/>
            <a:r>
              <a:rPr lang="en-US" dirty="0"/>
              <a:t>Run-1 2019, Run-2 2020</a:t>
            </a:r>
          </a:p>
          <a:p>
            <a:r>
              <a:rPr lang="en-US" dirty="0"/>
              <a:t>Phase II – intense-beam studies with protons</a:t>
            </a:r>
          </a:p>
          <a:p>
            <a:pPr lvl="1"/>
            <a:r>
              <a:rPr lang="en-US" dirty="0"/>
              <a:t>2021 and beyond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Optical Stochastic Cooling</a:t>
            </a:r>
          </a:p>
          <a:p>
            <a:r>
              <a:rPr lang="en-US" dirty="0"/>
              <a:t>Without optical amplifier</a:t>
            </a:r>
          </a:p>
          <a:p>
            <a:pPr lvl="1"/>
            <a:r>
              <a:rPr lang="en-US" dirty="0"/>
              <a:t>Run-3 2020 fall</a:t>
            </a:r>
          </a:p>
          <a:p>
            <a:r>
              <a:rPr lang="en-US" dirty="0"/>
              <a:t>With optical amplifier</a:t>
            </a:r>
          </a:p>
          <a:p>
            <a:pPr lvl="1"/>
            <a:r>
              <a:rPr lang="en-US" dirty="0"/>
              <a:t>2022 and beyond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24D9E2E2-90AA-4CA1-A7BD-1076929FE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/>
          <a:lstStyle/>
          <a:p>
            <a:r>
              <a:rPr lang="en-US" dirty="0"/>
              <a:t>Research Staging</a:t>
            </a:r>
          </a:p>
        </p:txBody>
      </p:sp>
    </p:spTree>
    <p:extLst>
      <p:ext uri="{BB962C8B-B14F-4D97-AF65-F5344CB8AC3E}">
        <p14:creationId xmlns:p14="http://schemas.microsoft.com/office/powerpoint/2010/main" val="3460154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2250" y="901976"/>
            <a:ext cx="8672513" cy="14436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Broad program: in all 9 experiments took data over 60 shifts and produced relevant results. Engagement of outside collaborators (CERN, SLAC, </a:t>
            </a:r>
            <a:r>
              <a:rPr lang="en-US" sz="2000" dirty="0" err="1"/>
              <a:t>Jlab</a:t>
            </a:r>
            <a:r>
              <a:rPr lang="en-US" sz="2000" dirty="0"/>
              <a:t>, </a:t>
            </a:r>
            <a:r>
              <a:rPr lang="en-US" sz="2000" dirty="0" err="1"/>
              <a:t>Uchicago</a:t>
            </a:r>
            <a:r>
              <a:rPr lang="en-US" sz="2000" dirty="0"/>
              <a:t>, NIU) and 6 graduate students.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in IOTA/FAST Experimental Run 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6/30/20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Nagaitsev | Status of IOTA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A8D39E3-7240-6240-830D-4C5D394870C9}"/>
              </a:ext>
            </a:extLst>
          </p:cNvPr>
          <p:cNvGraphicFramePr>
            <a:graphicFrameLocks noGrp="1"/>
          </p:cNvGraphicFramePr>
          <p:nvPr/>
        </p:nvGraphicFramePr>
        <p:xfrm>
          <a:off x="80927" y="1996574"/>
          <a:ext cx="8955157" cy="42265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6778487">
                  <a:extLst>
                    <a:ext uri="{9D8B030D-6E8A-4147-A177-3AD203B41FA5}">
                      <a16:colId xmlns:a16="http://schemas.microsoft.com/office/drawing/2014/main" val="1116941757"/>
                    </a:ext>
                  </a:extLst>
                </a:gridCol>
                <a:gridCol w="2176670">
                  <a:extLst>
                    <a:ext uri="{9D8B030D-6E8A-4147-A177-3AD203B41FA5}">
                      <a16:colId xmlns:a16="http://schemas.microsoft.com/office/drawing/2014/main" val="17350873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500" b="0" dirty="0"/>
                        <a:t>1. Nonlinear Optics Measurements and Correction in the IOTA Ring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0" dirty="0"/>
                        <a:t>PI </a:t>
                      </a:r>
                      <a:r>
                        <a:rPr lang="en-US" sz="1500" b="0" dirty="0" err="1"/>
                        <a:t>M.Hofer</a:t>
                      </a:r>
                      <a:r>
                        <a:rPr lang="en-US" sz="1500" b="0" dirty="0"/>
                        <a:t> (</a:t>
                      </a:r>
                      <a:r>
                        <a:rPr lang="en-US" sz="1500" b="0" dirty="0" err="1"/>
                        <a:t>R.Tomas</a:t>
                      </a:r>
                      <a:r>
                        <a:rPr lang="en-US" sz="1500" b="0" dirty="0"/>
                        <a:t>), CERN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527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dirty="0"/>
                        <a:t>2. Study of </a:t>
                      </a:r>
                      <a:r>
                        <a:rPr lang="en-US" sz="1500" dirty="0" err="1"/>
                        <a:t>Intrabeam</a:t>
                      </a:r>
                      <a:r>
                        <a:rPr lang="en-US" sz="1500" dirty="0"/>
                        <a:t> Scattering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err="1"/>
                        <a:t>V.Lebedev</a:t>
                      </a:r>
                      <a:r>
                        <a:rPr lang="en-US" sz="1500" dirty="0"/>
                        <a:t>, FNAL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9629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dirty="0"/>
                        <a:t>3. Nonlinear Integrable Optics in Run 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err="1"/>
                        <a:t>A.Valishev</a:t>
                      </a:r>
                      <a:r>
                        <a:rPr lang="en-US" sz="1500" dirty="0"/>
                        <a:t>, FNAL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1435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dirty="0"/>
                        <a:t>4. Angular Measurement of Photons from Undulator Radiation in IOTA’s Single Electron Mode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err="1"/>
                        <a:t>E.Angelico</a:t>
                      </a:r>
                      <a:r>
                        <a:rPr lang="en-US" sz="1500" dirty="0"/>
                        <a:t> (</a:t>
                      </a:r>
                      <a:r>
                        <a:rPr lang="en-US" sz="1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H. Frisch/S. </a:t>
                      </a:r>
                      <a:r>
                        <a:rPr lang="en-US" sz="15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Nagaisev</a:t>
                      </a:r>
                      <a:r>
                        <a:rPr lang="en-US" sz="1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sz="1500" dirty="0"/>
                        <a:t>, </a:t>
                      </a:r>
                      <a:r>
                        <a:rPr lang="en-US" sz="1500" dirty="0" err="1"/>
                        <a:t>UChicago</a:t>
                      </a: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5711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dirty="0"/>
                        <a:t>5. Measurement of Spontaneous Undulator Radiation Statistics Generated by a Single Electron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err="1"/>
                        <a:t>S.Nagaitsev</a:t>
                      </a:r>
                      <a:r>
                        <a:rPr lang="en-US" sz="1500" dirty="0"/>
                        <a:t>, I. Lobach, FNAL/</a:t>
                      </a:r>
                      <a:r>
                        <a:rPr lang="en-US" sz="1500" dirty="0" err="1"/>
                        <a:t>UChicago</a:t>
                      </a: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049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dirty="0"/>
                        <a:t>6. Fluctuations in undulator radiation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err="1"/>
                        <a:t>I.Lobach</a:t>
                      </a:r>
                      <a:r>
                        <a:rPr lang="en-US" sz="1500" dirty="0"/>
                        <a:t> (</a:t>
                      </a:r>
                      <a:r>
                        <a:rPr lang="en-US" sz="1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S. </a:t>
                      </a:r>
                      <a:r>
                        <a:rPr lang="en-US" sz="15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Nagaitsev</a:t>
                      </a:r>
                      <a:r>
                        <a:rPr lang="en-US" sz="1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/G. </a:t>
                      </a:r>
                      <a:r>
                        <a:rPr lang="en-US" sz="15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Stancari</a:t>
                      </a:r>
                      <a:r>
                        <a:rPr lang="en-US" sz="1500" dirty="0"/>
                        <a:t>), </a:t>
                      </a:r>
                      <a:r>
                        <a:rPr lang="en-US" sz="1500" dirty="0" err="1"/>
                        <a:t>UChicago</a:t>
                      </a: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2428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dirty="0"/>
                        <a:t>7. Instability thresholds and integrable optics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err="1"/>
                        <a:t>N.Eddy</a:t>
                      </a:r>
                      <a:r>
                        <a:rPr lang="en-US" sz="1500" dirty="0"/>
                        <a:t>, FNAL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581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dirty="0"/>
                        <a:t>8. Investigations of Long-range and Short-range Wakefield Effects on Beam Dynamics in TESLA-type Superconducting Cavities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err="1"/>
                        <a:t>A.Lumpkin</a:t>
                      </a:r>
                      <a:r>
                        <a:rPr lang="en-US" sz="1500" dirty="0"/>
                        <a:t>, FNAL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92507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dirty="0"/>
                        <a:t>9. Generation, Transport and Diagnostics of High-charge Magnetized Beams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err="1"/>
                        <a:t>P.Piot</a:t>
                      </a:r>
                      <a:r>
                        <a:rPr lang="en-US" sz="1500" dirty="0"/>
                        <a:t>, NIU/ANL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95100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39790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7DF42B4-1AB2-4CC3-AC37-1F658DFAF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62" y="2845346"/>
            <a:ext cx="8686800" cy="427877"/>
          </a:xfrm>
        </p:spPr>
        <p:txBody>
          <a:bodyPr/>
          <a:lstStyle/>
          <a:p>
            <a:r>
              <a:rPr lang="en-US" dirty="0"/>
              <a:t>IOTA science program highlights</a:t>
            </a:r>
            <a:br>
              <a:rPr lang="en-US" dirty="0"/>
            </a:br>
            <a:endParaRPr lang="en-US" b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E42C40-DC75-4981-A81B-3216811FB29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6/30/20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E54FAB-9DBF-418D-90C1-37EBE10114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Nagaitsev | Status of IOTA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E814CA-119A-4DB5-A180-E25D4B2FA7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713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11365-9372-4A91-9B11-1DF236FF511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6/30/20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3645D-49E6-4893-83A5-2E1E9E3C83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Nagaitsev | Status of IOTA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7F2D76-6171-43FA-884D-DB342610D5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6744478C-16A2-4632-B957-B36088336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13" y="684456"/>
            <a:ext cx="8672513" cy="5634282"/>
          </a:xfrm>
        </p:spPr>
        <p:txBody>
          <a:bodyPr/>
          <a:lstStyle/>
          <a:p>
            <a:r>
              <a:rPr lang="en-US" dirty="0"/>
              <a:t>Head of Accelerator Science Programs, </a:t>
            </a:r>
            <a:r>
              <a:rPr lang="en-US" dirty="0" err="1"/>
              <a:t>Fermilab</a:t>
            </a:r>
            <a:r>
              <a:rPr lang="en-US" dirty="0"/>
              <a:t> (since March 1, 2018)</a:t>
            </a:r>
          </a:p>
          <a:p>
            <a:r>
              <a:rPr lang="en-US" dirty="0"/>
              <a:t>Professor, Department of Physics, University of Chicago</a:t>
            </a:r>
          </a:p>
          <a:p>
            <a:r>
              <a:rPr lang="en-US" dirty="0"/>
              <a:t>2020 DPB Chair</a:t>
            </a:r>
          </a:p>
          <a:p>
            <a:r>
              <a:rPr lang="en-US" dirty="0"/>
              <a:t>Chief Accelerator Officer and Accelerator Division Head (2013-2018)</a:t>
            </a:r>
          </a:p>
          <a:p>
            <a:pPr lvl="1"/>
            <a:r>
              <a:rPr lang="en-US" dirty="0"/>
              <a:t>700 kW beam to </a:t>
            </a:r>
            <a:r>
              <a:rPr lang="en-US" dirty="0" err="1"/>
              <a:t>NOvA</a:t>
            </a:r>
            <a:r>
              <a:rPr lang="en-US" dirty="0"/>
              <a:t>, 15 Hz Booster operation, Muon g-2 commissioned;</a:t>
            </a:r>
          </a:p>
          <a:p>
            <a:pPr lvl="1"/>
            <a:r>
              <a:rPr lang="en-US" dirty="0"/>
              <a:t>Record-high beam energy in ILC cryomodule; IOTA ring construction complete</a:t>
            </a:r>
          </a:p>
          <a:p>
            <a:pPr lvl="1"/>
            <a:r>
              <a:rPr lang="en-US" dirty="0"/>
              <a:t>Successful PIP-II R&amp;D</a:t>
            </a:r>
          </a:p>
          <a:p>
            <a:r>
              <a:rPr lang="en-US" dirty="0"/>
              <a:t>PhD in Accelerator Physics (Indiana, 1995)</a:t>
            </a:r>
          </a:p>
          <a:p>
            <a:r>
              <a:rPr lang="en-US" dirty="0" err="1"/>
              <a:t>Fermilab</a:t>
            </a:r>
            <a:r>
              <a:rPr lang="en-US" dirty="0"/>
              <a:t> Wilson Fellow, USPAS Prize (2007), Dieter </a:t>
            </a:r>
            <a:r>
              <a:rPr lang="en-US" dirty="0" err="1"/>
              <a:t>Möhl</a:t>
            </a:r>
            <a:r>
              <a:rPr lang="en-US" dirty="0"/>
              <a:t> Medal (2015)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F3094DD3-C2B0-4B84-A926-78825648E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6" y="163841"/>
            <a:ext cx="8686800" cy="427877"/>
          </a:xfrm>
        </p:spPr>
        <p:txBody>
          <a:bodyPr/>
          <a:lstStyle/>
          <a:p>
            <a:r>
              <a:rPr lang="en-US" dirty="0"/>
              <a:t>Biographical Sketch</a:t>
            </a:r>
          </a:p>
        </p:txBody>
      </p:sp>
    </p:spTree>
    <p:extLst>
      <p:ext uri="{BB962C8B-B14F-4D97-AF65-F5344CB8AC3E}">
        <p14:creationId xmlns:p14="http://schemas.microsoft.com/office/powerpoint/2010/main" val="22636365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51869D-DD39-46EF-9AD0-1D76E8746BF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6/30/20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653FE-0AA4-421C-8B38-047AC1ACC8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Nagaitsev | Status of IOTA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788CCE-EDEB-4D9D-AA30-4B19DD62C3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F521482-0660-4ADA-AD3A-300342349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3967" y="910509"/>
            <a:ext cx="7269363" cy="1503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54D79BF7-5EF5-4B96-8A92-D151C6131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269" y="2183957"/>
            <a:ext cx="722786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FD0F5A7-47EC-4152-9E66-1B37F1AB8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231" y="4360610"/>
            <a:ext cx="8893907" cy="1885950"/>
          </a:xfrm>
        </p:spPr>
        <p:txBody>
          <a:bodyPr/>
          <a:lstStyle/>
          <a:p>
            <a:r>
              <a:rPr lang="en-US" sz="2000" dirty="0">
                <a:solidFill>
                  <a:srgbClr val="FF0000"/>
                </a:solidFill>
              </a:rPr>
              <a:t>Landau damping </a:t>
            </a:r>
            <a:r>
              <a:rPr lang="en-US" sz="2000" dirty="0"/>
              <a:t>– the beam’s “immune system”.  It is related to the spread of </a:t>
            </a:r>
            <a:r>
              <a:rPr lang="en-US" sz="2000" dirty="0" err="1"/>
              <a:t>betatron</a:t>
            </a:r>
            <a:r>
              <a:rPr lang="en-US" sz="2000" dirty="0"/>
              <a:t> oscillation frequencies.  The larger the spread, the more stable the beam is against collective instabilities.</a:t>
            </a:r>
          </a:p>
          <a:p>
            <a:pPr lvl="1"/>
            <a:r>
              <a:rPr lang="en-US" sz="1800" dirty="0"/>
              <a:t>The spread can be achieved by adding special magnets</a:t>
            </a:r>
          </a:p>
          <a:p>
            <a:r>
              <a:rPr lang="en-US" sz="2000" dirty="0">
                <a:solidFill>
                  <a:srgbClr val="FF0000"/>
                </a:solidFill>
              </a:rPr>
              <a:t>External damping (feed-back) system</a:t>
            </a:r>
            <a:r>
              <a:rPr lang="en-US" sz="2000" dirty="0"/>
              <a:t> – presently the most commonly used mechanism to keep the beam stable.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FA564E2-B6D5-4681-89EC-07D4A1D343B5}"/>
              </a:ext>
            </a:extLst>
          </p:cNvPr>
          <p:cNvCxnSpPr>
            <a:cxnSpLocks/>
          </p:cNvCxnSpPr>
          <p:nvPr/>
        </p:nvCxnSpPr>
        <p:spPr>
          <a:xfrm>
            <a:off x="1697866" y="3801421"/>
            <a:ext cx="2014442" cy="119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Nobel Prize-winning physicist Burton Richter dies at 87 | Stanford ...">
            <a:extLst>
              <a:ext uri="{FF2B5EF4-FFF2-40B4-BE49-F238E27FC236}">
                <a16:creationId xmlns:a16="http://schemas.microsoft.com/office/drawing/2014/main" id="{6A6E64C7-5A90-469D-8B12-A9794EDF6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36" y="1195547"/>
            <a:ext cx="138112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57699848-D717-4F7F-BA5A-21F56C934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one stabilize the beam?</a:t>
            </a:r>
          </a:p>
        </p:txBody>
      </p:sp>
    </p:spTree>
    <p:extLst>
      <p:ext uri="{BB962C8B-B14F-4D97-AF65-F5344CB8AC3E}">
        <p14:creationId xmlns:p14="http://schemas.microsoft.com/office/powerpoint/2010/main" val="13701106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0F8AD6-5FA1-4D2C-AFE9-1EF83D189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0345"/>
            <a:ext cx="8686800" cy="427877"/>
          </a:xfrm>
        </p:spPr>
        <p:txBody>
          <a:bodyPr/>
          <a:lstStyle/>
          <a:p>
            <a:r>
              <a:rPr lang="en-US" dirty="0"/>
              <a:t>Octupoles introduce tune spread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AA0836-1865-4F75-971E-820F07DD26C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6/30/20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9FD791-0A99-43A9-B652-CF928ACD8C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Nagaitsev | Status of IOTA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3B675-98E0-4E0E-9859-8FB9F3B63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1D3EC60-DDB8-4928-9BFE-39B184FACB8D}"/>
              </a:ext>
            </a:extLst>
          </p:cNvPr>
          <p:cNvCxnSpPr/>
          <p:nvPr/>
        </p:nvCxnSpPr>
        <p:spPr bwMode="auto">
          <a:xfrm>
            <a:off x="3797091" y="4648199"/>
            <a:ext cx="1676400" cy="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8" name="Picture 4">
            <a:extLst>
              <a:ext uri="{FF2B5EF4-FFF2-40B4-BE49-F238E27FC236}">
                <a16:creationId xmlns:a16="http://schemas.microsoft.com/office/drawing/2014/main" id="{B5372EEE-7E6F-4B63-9F38-9D3E9E4A1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91" y="3276599"/>
            <a:ext cx="3629025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1DAC7CD8-A460-48F0-8C6F-9D361FFF6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8266" y="3276599"/>
            <a:ext cx="3629025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88AE71-CA92-4ED3-9C71-C42F339AEE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559" y="236243"/>
            <a:ext cx="3502441" cy="4960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2D16D82-8E1B-46C5-A8AE-4117E2B301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5331" y="2554235"/>
            <a:ext cx="2276526" cy="13639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70420D2-4A84-4820-84C9-65BB179D3F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0179" y="709465"/>
            <a:ext cx="2666912" cy="265950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EA2026DD-000C-4F3C-BD2D-4FC2C87B58E3}"/>
              </a:ext>
            </a:extLst>
          </p:cNvPr>
          <p:cNvSpPr/>
          <p:nvPr/>
        </p:nvSpPr>
        <p:spPr>
          <a:xfrm>
            <a:off x="3247106" y="1051784"/>
            <a:ext cx="96985" cy="1008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E264CBD-D61A-44C4-ADBD-D83190FEE7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9647" y="691760"/>
            <a:ext cx="2666912" cy="2659504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33CBC27-BF1F-4CC4-BD45-7E116FC2B3EA}"/>
              </a:ext>
            </a:extLst>
          </p:cNvPr>
          <p:cNvCxnSpPr>
            <a:cxnSpLocks/>
          </p:cNvCxnSpPr>
          <p:nvPr/>
        </p:nvCxnSpPr>
        <p:spPr>
          <a:xfrm flipV="1">
            <a:off x="5914018" y="732324"/>
            <a:ext cx="2463628" cy="1227105"/>
          </a:xfrm>
          <a:prstGeom prst="line">
            <a:avLst/>
          </a:prstGeom>
          <a:ln w="1143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719B15D-01DC-45EB-AC07-FA64DDEE1707}"/>
              </a:ext>
            </a:extLst>
          </p:cNvPr>
          <p:cNvCxnSpPr>
            <a:cxnSpLocks/>
          </p:cNvCxnSpPr>
          <p:nvPr/>
        </p:nvCxnSpPr>
        <p:spPr>
          <a:xfrm flipV="1">
            <a:off x="7145832" y="732322"/>
            <a:ext cx="1231814" cy="2510176"/>
          </a:xfrm>
          <a:prstGeom prst="line">
            <a:avLst/>
          </a:prstGeom>
          <a:ln w="1143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631FA32-61C2-498F-9848-BEF8284B6E7E}"/>
              </a:ext>
            </a:extLst>
          </p:cNvPr>
          <p:cNvCxnSpPr>
            <a:cxnSpLocks/>
          </p:cNvCxnSpPr>
          <p:nvPr/>
        </p:nvCxnSpPr>
        <p:spPr>
          <a:xfrm flipH="1" flipV="1">
            <a:off x="7595111" y="743255"/>
            <a:ext cx="782535" cy="2499243"/>
          </a:xfrm>
          <a:prstGeom prst="line">
            <a:avLst/>
          </a:prstGeom>
          <a:ln w="1143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CE212D9-B3ED-49D8-B9B5-424E42770E4A}"/>
              </a:ext>
            </a:extLst>
          </p:cNvPr>
          <p:cNvCxnSpPr>
            <a:cxnSpLocks/>
          </p:cNvCxnSpPr>
          <p:nvPr/>
        </p:nvCxnSpPr>
        <p:spPr>
          <a:xfrm flipV="1">
            <a:off x="7761739" y="743256"/>
            <a:ext cx="48800" cy="2499242"/>
          </a:xfrm>
          <a:prstGeom prst="line">
            <a:avLst/>
          </a:prstGeom>
          <a:ln w="1143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24A45E53-7BE2-48EA-B528-74FADEAFC0DE}"/>
              </a:ext>
            </a:extLst>
          </p:cNvPr>
          <p:cNvSpPr/>
          <p:nvPr/>
        </p:nvSpPr>
        <p:spPr>
          <a:xfrm rot="2533985">
            <a:off x="7820296" y="932683"/>
            <a:ext cx="86177" cy="57700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8A767E2-A622-47FC-809B-3E5004AE228A}"/>
              </a:ext>
            </a:extLst>
          </p:cNvPr>
          <p:cNvCxnSpPr/>
          <p:nvPr/>
        </p:nvCxnSpPr>
        <p:spPr bwMode="auto">
          <a:xfrm>
            <a:off x="3901866" y="1959429"/>
            <a:ext cx="1676400" cy="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790D7174-7D61-4600-B08A-6EE5327E57CB}"/>
              </a:ext>
            </a:extLst>
          </p:cNvPr>
          <p:cNvSpPr/>
          <p:nvPr/>
        </p:nvSpPr>
        <p:spPr>
          <a:xfrm>
            <a:off x="453633" y="5998173"/>
            <a:ext cx="7960644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2575" lvl="1" indent="0">
              <a:buNone/>
            </a:pPr>
            <a:r>
              <a:rPr lang="en-US" dirty="0">
                <a:solidFill>
                  <a:schemeClr val="accent6"/>
                </a:solidFill>
              </a:rPr>
              <a:t>Figure of merit is the max </a:t>
            </a:r>
            <a:r>
              <a:rPr lang="en-US" dirty="0" err="1">
                <a:solidFill>
                  <a:schemeClr val="accent6"/>
                </a:solidFill>
              </a:rPr>
              <a:t>betatron</a:t>
            </a:r>
            <a:r>
              <a:rPr lang="en-US" dirty="0">
                <a:solidFill>
                  <a:schemeClr val="accent6"/>
                </a:solidFill>
              </a:rPr>
              <a:t> “tune spread”: the spread in oscillation freq. for beam particles with beam loss </a:t>
            </a:r>
          </a:p>
        </p:txBody>
      </p:sp>
    </p:spTree>
    <p:extLst>
      <p:ext uri="{BB962C8B-B14F-4D97-AF65-F5344CB8AC3E}">
        <p14:creationId xmlns:p14="http://schemas.microsoft.com/office/powerpoint/2010/main" val="31698541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9676ED-4C59-47E3-B0A9-F83F59168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7144" y="664379"/>
            <a:ext cx="4466230" cy="423081"/>
          </a:xfrm>
        </p:spPr>
        <p:txBody>
          <a:bodyPr/>
          <a:lstStyle/>
          <a:p>
            <a:r>
              <a:rPr lang="en-US" dirty="0"/>
              <a:t>Yes, we call them “integrable”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8912506-8EAF-42B9-B4ED-D5BCD4FF6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3" y="110914"/>
            <a:ext cx="8686800" cy="935603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Are there “magic” nonlinearities with zero resonance strength?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0FD62-3E7D-40C9-BF4B-8B7E7881A12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6/30/20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AB697-1FCF-4D8B-8F55-EBDF8CC5B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Nagaitsev | Status of IOTA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AEB8B-9012-473D-BF76-3E00613B71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21" name="Content Placeholder 7">
            <a:extLst>
              <a:ext uri="{FF2B5EF4-FFF2-40B4-BE49-F238E27FC236}">
                <a16:creationId xmlns:a16="http://schemas.microsoft.com/office/drawing/2014/main" id="{B633600E-E567-439E-82E5-3BA65D9C453F}"/>
              </a:ext>
            </a:extLst>
          </p:cNvPr>
          <p:cNvSpPr txBox="1">
            <a:spLocks/>
          </p:cNvSpPr>
          <p:nvPr/>
        </p:nvSpPr>
        <p:spPr>
          <a:xfrm>
            <a:off x="220431" y="3225043"/>
            <a:ext cx="4613564" cy="730336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integrals of motion :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307C538-10E0-465E-BBC2-964F0882E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48" y="3540215"/>
            <a:ext cx="4632914" cy="78817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9477143-7E66-4942-9F4B-D521FE433C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098567" y="4368240"/>
            <a:ext cx="3290159" cy="25760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DDE9194-58FA-44AB-AE21-C922193FB8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948" y="4372287"/>
            <a:ext cx="3206461" cy="79111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E08C715-C9AE-4742-B236-61584F8674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261" y="5214436"/>
            <a:ext cx="4315810" cy="6285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2D4AB02-FA9E-4930-ACCF-D48EF21CE0E5}"/>
                  </a:ext>
                </a:extLst>
              </p:cNvPr>
              <p:cNvSpPr txBox="1"/>
              <p:nvPr/>
            </p:nvSpPr>
            <p:spPr>
              <a:xfrm>
                <a:off x="3385087" y="4569323"/>
                <a:ext cx="28854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2D4AB02-FA9E-4930-ACCF-D48EF21CE0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5087" y="4569323"/>
                <a:ext cx="288541" cy="369332"/>
              </a:xfrm>
              <a:prstGeom prst="rect">
                <a:avLst/>
              </a:prstGeom>
              <a:blipFill>
                <a:blip r:embed="rId6"/>
                <a:stretch>
                  <a:fillRect l="-16667" r="-18750"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5">
            <a:extLst>
              <a:ext uri="{FF2B5EF4-FFF2-40B4-BE49-F238E27FC236}">
                <a16:creationId xmlns:a16="http://schemas.microsoft.com/office/drawing/2014/main" id="{33637DC3-592A-41A4-9591-1A43D73F1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564" y="1153149"/>
            <a:ext cx="2522018" cy="2071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749F4F0-409E-4E53-9E2F-A141B5958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14593" y="1132944"/>
            <a:ext cx="2361982" cy="195567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E6759204-FB02-487D-91CA-E61A5E0CC7E0}"/>
              </a:ext>
            </a:extLst>
          </p:cNvPr>
          <p:cNvSpPr txBox="1"/>
          <p:nvPr/>
        </p:nvSpPr>
        <p:spPr>
          <a:xfrm>
            <a:off x="835561" y="963667"/>
            <a:ext cx="14879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Chaotic motion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9F1DB13-5209-4FCB-BF82-BA455B4E1370}"/>
              </a:ext>
            </a:extLst>
          </p:cNvPr>
          <p:cNvSpPr txBox="1"/>
          <p:nvPr/>
        </p:nvSpPr>
        <p:spPr>
          <a:xfrm>
            <a:off x="6238265" y="909091"/>
            <a:ext cx="17146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/>
              <a:t>Integrable</a:t>
            </a:r>
            <a:r>
              <a:rPr lang="en-US" sz="1600" b="1" dirty="0"/>
              <a:t> motion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4B55EAA-785F-4287-821B-D32405769F36}"/>
              </a:ext>
            </a:extLst>
          </p:cNvPr>
          <p:cNvSpPr txBox="1"/>
          <p:nvPr/>
        </p:nvSpPr>
        <p:spPr>
          <a:xfrm>
            <a:off x="2589602" y="1411503"/>
            <a:ext cx="38018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Nonlinear beam dynamics:</a:t>
            </a: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A new concept for nonlinear</a:t>
            </a: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focusing in rings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DEB5D1E-A8F5-4669-8603-487AB38EEF20}"/>
              </a:ext>
            </a:extLst>
          </p:cNvPr>
          <p:cNvCxnSpPr/>
          <p:nvPr/>
        </p:nvCxnSpPr>
        <p:spPr>
          <a:xfrm flipV="1">
            <a:off x="2770582" y="2623204"/>
            <a:ext cx="3144011" cy="39189"/>
          </a:xfrm>
          <a:prstGeom prst="straightConnector1">
            <a:avLst/>
          </a:prstGeom>
          <a:ln w="698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6AD1A57F-4E32-431C-ACAD-186F2BA6059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62749" y="3120427"/>
            <a:ext cx="2907290" cy="30216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1F8C89-74E4-47B9-B6B7-6B99A6F5DBE6}"/>
              </a:ext>
            </a:extLst>
          </p:cNvPr>
          <p:cNvSpPr txBox="1"/>
          <p:nvPr/>
        </p:nvSpPr>
        <p:spPr>
          <a:xfrm>
            <a:off x="-62866" y="5933242"/>
            <a:ext cx="6818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We found several examples suitable for accelerators</a:t>
            </a:r>
          </a:p>
        </p:txBody>
      </p:sp>
    </p:spTree>
    <p:extLst>
      <p:ext uri="{BB962C8B-B14F-4D97-AF65-F5344CB8AC3E}">
        <p14:creationId xmlns:p14="http://schemas.microsoft.com/office/powerpoint/2010/main" val="38213167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1990E37-D761-4C7D-94FB-A9831DBAB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2: experiments with special nonlinear magnet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22F3C3-36F3-4EF6-ABFD-E9CFC777EF5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6/30/20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FCC6C-AE1C-4077-A6D2-D8FF76910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Nagaitsev | Status of IOTA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4329C4-7C28-4D4F-A4D2-8A800D0B18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26481C-E6DE-4724-9FF9-6C1F376C09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44" t="2039" r="48348"/>
          <a:stretch/>
        </p:blipFill>
        <p:spPr>
          <a:xfrm>
            <a:off x="222250" y="888275"/>
            <a:ext cx="3423139" cy="50814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7395E8-3F2E-4A25-A33E-102AB9551B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153" y="3686265"/>
            <a:ext cx="4974597" cy="31091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94AA72B-AA24-4616-AD14-646F1A278022}"/>
              </a:ext>
            </a:extLst>
          </p:cNvPr>
          <p:cNvSpPr txBox="1"/>
          <p:nvPr/>
        </p:nvSpPr>
        <p:spPr>
          <a:xfrm>
            <a:off x="5849149" y="3737508"/>
            <a:ext cx="26554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C000"/>
                </a:solidFill>
              </a:rPr>
              <a:t>Real-time video of IOTA beam</a:t>
            </a:r>
          </a:p>
          <a:p>
            <a:r>
              <a:rPr lang="en-US" sz="1600" dirty="0">
                <a:solidFill>
                  <a:srgbClr val="FFC000"/>
                </a:solidFill>
              </a:rPr>
              <a:t>On an integer resonance</a:t>
            </a:r>
          </a:p>
        </p:txBody>
      </p:sp>
      <p:pic>
        <p:nvPicPr>
          <p:cNvPr id="10" name="Content Placeholder 7">
            <a:extLst>
              <a:ext uri="{FF2B5EF4-FFF2-40B4-BE49-F238E27FC236}">
                <a16:creationId xmlns:a16="http://schemas.microsoft.com/office/drawing/2014/main" id="{81F13B43-96CF-4D71-A29E-69CA2D2E29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670685" y="679629"/>
            <a:ext cx="3012333" cy="2858118"/>
          </a:xfrm>
        </p:spPr>
      </p:pic>
    </p:spTree>
    <p:extLst>
      <p:ext uri="{BB962C8B-B14F-4D97-AF65-F5344CB8AC3E}">
        <p14:creationId xmlns:p14="http://schemas.microsoft.com/office/powerpoint/2010/main" val="22328642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11091CA-17DE-4F70-BA3F-594A2314A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Landau Damping with Electron lenses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A83F0F-FF6B-41E8-AC64-3C8EAD76235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6/30/20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0EDDB-8BD8-42E5-8A62-84534B0AC8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Nagaitsev | Status of IOTA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9B172-7CB8-450A-B51F-E2A1F2AAAC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1C2A02-9F59-4C25-9B52-4DD091DDC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97" y="990600"/>
            <a:ext cx="4700051" cy="2506362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FE9BDD3-C3E9-4A38-B9EF-33C78B8C972F}"/>
              </a:ext>
            </a:extLst>
          </p:cNvPr>
          <p:cNvSpPr/>
          <p:nvPr/>
        </p:nvSpPr>
        <p:spPr>
          <a:xfrm>
            <a:off x="30016" y="5267598"/>
            <a:ext cx="4453003" cy="1477328"/>
          </a:xfrm>
          <a:prstGeom prst="rect">
            <a:avLst/>
          </a:prstGeom>
          <a:solidFill>
            <a:srgbClr val="F8F8F8"/>
          </a:solidFill>
        </p:spPr>
        <p:txBody>
          <a:bodyPr wrap="square">
            <a:spAutoFit/>
          </a:bodyPr>
          <a:lstStyle/>
          <a:p>
            <a:pPr algn="just"/>
            <a:r>
              <a:rPr lang="en-US" sz="1800" dirty="0"/>
              <a:t>“</a:t>
            </a:r>
            <a:r>
              <a:rPr lang="ru-RU" sz="1800" dirty="0"/>
              <a:t>…</a:t>
            </a:r>
            <a:r>
              <a:rPr lang="en-US" sz="1800" dirty="0"/>
              <a:t>For the parameters of the</a:t>
            </a:r>
            <a:r>
              <a:rPr lang="ru-RU" sz="1800" dirty="0"/>
              <a:t> </a:t>
            </a:r>
            <a:r>
              <a:rPr lang="en-US" sz="1800" dirty="0"/>
              <a:t>Future Circular Collider, a single conventional electron lens a few meters long would provide stabilization</a:t>
            </a:r>
            <a:r>
              <a:rPr lang="ru-RU" sz="1800" dirty="0"/>
              <a:t> </a:t>
            </a:r>
            <a:r>
              <a:rPr lang="en-US" sz="1800" dirty="0"/>
              <a:t>superior to </a:t>
            </a:r>
            <a:r>
              <a:rPr lang="en-US" sz="1800" i="1" dirty="0">
                <a:solidFill>
                  <a:srgbClr val="FF0000"/>
                </a:solidFill>
              </a:rPr>
              <a:t>tens of thousands of superconducting octupole </a:t>
            </a:r>
            <a:r>
              <a:rPr lang="en-US" sz="1800" dirty="0"/>
              <a:t>magnets.”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9A219B-E1D1-457B-BB79-16E18CBCD5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393" y="3393386"/>
            <a:ext cx="2723673" cy="18515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9B8ED8A-0F3E-4C1E-8326-CB28F75E65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1" y="1333500"/>
            <a:ext cx="4309996" cy="19736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74808E8-79B4-47D6-BF7D-285C4BB05C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224000"/>
            <a:ext cx="4174299" cy="17966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2587C6-1E9E-4457-8C34-088CCEFE6A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9203" y="5039430"/>
            <a:ext cx="4450126" cy="18185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F1693EC-8D74-4EB3-B849-E47272D93AFD}"/>
              </a:ext>
            </a:extLst>
          </p:cNvPr>
          <p:cNvSpPr txBox="1"/>
          <p:nvPr/>
        </p:nvSpPr>
        <p:spPr>
          <a:xfrm rot="16200000">
            <a:off x="7174700" y="4283778"/>
            <a:ext cx="3609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A.Burov</a:t>
            </a:r>
            <a:r>
              <a:rPr lang="en-US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Y. </a:t>
            </a:r>
            <a:r>
              <a:rPr lang="en-US" sz="1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Alexahin</a:t>
            </a:r>
            <a:r>
              <a:rPr lang="en-US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V.Shiltsev</a:t>
            </a:r>
            <a:r>
              <a:rPr lang="en-US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A.Valishev</a:t>
            </a:r>
            <a:endParaRPr lang="en-US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119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5209BD-C97D-43B2-957D-0C1BBFCE1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 lens experiment in IOTA (concept)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383CFC-2029-4A28-B03A-2A6A6A806E3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6/30/20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EC7FBA-CACC-43A2-81E3-B35F37D1B5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Nagaitsev | Status of IOTA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44C81E-2B9E-48CE-AF60-6B254E45F0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40A8321-A8E6-4E8C-875D-6268E0D2E3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9419" y="814280"/>
            <a:ext cx="7985376" cy="545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715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E21B3B-C4AF-4BF8-AFB0-207029FF36B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6/30/20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8AC81C-EFFE-4EED-89AF-B57C230848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Nagaitsev | Status of IOTA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F74C5-FF5D-4B05-AFD1-F6EB29CB48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A4C3D06F-C9C0-4077-B62F-EDF7B44C6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405" y="971558"/>
            <a:ext cx="8672513" cy="5059363"/>
          </a:xfrm>
        </p:spPr>
        <p:txBody>
          <a:bodyPr/>
          <a:lstStyle/>
          <a:p>
            <a:r>
              <a:rPr lang="en-US" dirty="0" err="1"/>
              <a:t>Fermilab</a:t>
            </a:r>
            <a:r>
              <a:rPr lang="en-US" dirty="0"/>
              <a:t> is a world-recognized leader in beam cooling:</a:t>
            </a:r>
          </a:p>
          <a:p>
            <a:pPr lvl="1" indent="-342900"/>
            <a:r>
              <a:rPr lang="en-US" dirty="0"/>
              <a:t>Both stochastic and electron cooling systems in the past</a:t>
            </a:r>
          </a:p>
          <a:p>
            <a:pPr lvl="1" indent="-342900"/>
            <a:r>
              <a:rPr lang="en-US" dirty="0"/>
              <a:t>World’s highest energy electron cooler in operation, 2005-2011</a:t>
            </a:r>
          </a:p>
          <a:p>
            <a:pPr lvl="1" indent="-342900"/>
            <a:r>
              <a:rPr lang="en-US" dirty="0"/>
              <a:t>IOTA: optical stochastic cooling experiments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Two EIC R&amp;D projects (FY18-19), </a:t>
            </a:r>
          </a:p>
          <a:p>
            <a:pPr marL="0" indent="0">
              <a:buNone/>
            </a:pPr>
            <a:r>
              <a:rPr lang="en-US" dirty="0"/>
              <a:t>	supported by DOE/NP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E8FC8935-5335-4148-89B7-8454A5910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/>
          <a:lstStyle/>
          <a:p>
            <a:r>
              <a:rPr lang="en-US" dirty="0"/>
              <a:t>Beam-cooling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DCFFD3-1087-432B-84B5-8EB6278B4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0882" y="3075410"/>
            <a:ext cx="3587713" cy="185306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EB6025C-5380-4B16-B3EE-C0F93577E2C1}"/>
              </a:ext>
            </a:extLst>
          </p:cNvPr>
          <p:cNvSpPr txBox="1"/>
          <p:nvPr/>
        </p:nvSpPr>
        <p:spPr>
          <a:xfrm>
            <a:off x="6836962" y="4613924"/>
            <a:ext cx="19816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PRL 96, 044801, 2006</a:t>
            </a:r>
          </a:p>
        </p:txBody>
      </p:sp>
    </p:spTree>
    <p:extLst>
      <p:ext uri="{BB962C8B-B14F-4D97-AF65-F5344CB8AC3E}">
        <p14:creationId xmlns:p14="http://schemas.microsoft.com/office/powerpoint/2010/main" val="40283455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2B6F7F-BA70-409D-8EA4-A09D4F45B8A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6/30/20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99EE6C-E489-4FB5-A794-0EE41D064B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Nagaitsev | Status of IOTA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38F91B-8855-477F-AB1E-4A1EBE7A37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7D49255-3A5D-46A6-90F8-709A46647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159" y="359442"/>
            <a:ext cx="8686800" cy="641739"/>
          </a:xfrm>
        </p:spPr>
        <p:txBody>
          <a:bodyPr/>
          <a:lstStyle/>
          <a:p>
            <a:pPr algn="ctr"/>
            <a:r>
              <a:rPr lang="en-US" dirty="0"/>
              <a:t>Optical Stochastic Cooling</a:t>
            </a:r>
            <a:br>
              <a:rPr lang="en-US" dirty="0"/>
            </a:br>
            <a:r>
              <a:rPr lang="en-US" dirty="0"/>
              <a:t>from ~10 cm to 1 um wavelength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C9C12AAD-FCC1-4DFB-8DF8-476106D1816E}"/>
              </a:ext>
            </a:extLst>
          </p:cNvPr>
          <p:cNvSpPr/>
          <p:nvPr/>
        </p:nvSpPr>
        <p:spPr>
          <a:xfrm>
            <a:off x="2920234" y="3082705"/>
            <a:ext cx="355463" cy="1177636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23F816-3BFF-4A7D-840D-624372A8E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2078"/>
            <a:ext cx="2888113" cy="3602182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8C4BD7A-4346-4F82-BA4D-DD1EDD4DD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69" y="1287976"/>
            <a:ext cx="2934992" cy="4987867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Simon van der Meer, </a:t>
            </a:r>
          </a:p>
          <a:p>
            <a:pPr marL="0" indent="0">
              <a:buNone/>
            </a:pPr>
            <a:r>
              <a:rPr lang="en-US" sz="1800" dirty="0"/>
              <a:t>1984 Nobel Prize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C0688D-1EB0-465F-A65F-B05A2FC465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568" y="1198471"/>
            <a:ext cx="5624945" cy="1927939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CB906E6-3CDE-41DE-887E-04ABCA17E92D}"/>
              </a:ext>
            </a:extLst>
          </p:cNvPr>
          <p:cNvSpPr txBox="1">
            <a:spLocks/>
          </p:cNvSpPr>
          <p:nvPr/>
        </p:nvSpPr>
        <p:spPr>
          <a:xfrm>
            <a:off x="3322576" y="3217762"/>
            <a:ext cx="5792955" cy="1689904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75" indent="-231775">
              <a:buFont typeface="+mj-lt"/>
              <a:buAutoNum type="arabicPeriod"/>
            </a:pPr>
            <a:r>
              <a:rPr lang="en-US" sz="1500" dirty="0"/>
              <a:t>Each particle generates EM </a:t>
            </a:r>
            <a:r>
              <a:rPr lang="en-US" sz="1500" dirty="0" err="1"/>
              <a:t>wavepacket</a:t>
            </a:r>
            <a:r>
              <a:rPr lang="en-US" sz="1500" dirty="0"/>
              <a:t> in pickup undulator</a:t>
            </a:r>
          </a:p>
          <a:p>
            <a:pPr marL="231775" indent="-231775">
              <a:buFont typeface="+mj-lt"/>
              <a:buAutoNum type="arabicPeriod"/>
            </a:pPr>
            <a:r>
              <a:rPr lang="en-US" sz="1500" dirty="0"/>
              <a:t>Particle’s coordinates are “encoded” by transit through a bypass</a:t>
            </a:r>
          </a:p>
          <a:p>
            <a:pPr marL="231775" indent="-231775">
              <a:buFont typeface="+mj-lt"/>
              <a:buAutoNum type="arabicPeriod"/>
            </a:pPr>
            <a:r>
              <a:rPr lang="en-US" sz="1500" dirty="0"/>
              <a:t>EM </a:t>
            </a:r>
            <a:r>
              <a:rPr lang="en-US" sz="1500" dirty="0" err="1"/>
              <a:t>wavepacket</a:t>
            </a:r>
            <a:r>
              <a:rPr lang="en-US" sz="1500" dirty="0"/>
              <a:t> is amplified (or not) and focused into kicker </a:t>
            </a:r>
            <a:r>
              <a:rPr lang="en-US" sz="1500" dirty="0" err="1"/>
              <a:t>undularor</a:t>
            </a:r>
            <a:endParaRPr lang="en-US" sz="1500" dirty="0"/>
          </a:p>
          <a:p>
            <a:pPr marL="231775" indent="-231775">
              <a:buFont typeface="+mj-lt"/>
              <a:buAutoNum type="arabicPeriod"/>
            </a:pPr>
            <a:r>
              <a:rPr lang="en-US" sz="1500" dirty="0"/>
              <a:t>Induced delay relative to </a:t>
            </a:r>
            <a:r>
              <a:rPr lang="en-US" sz="1500" dirty="0" err="1"/>
              <a:t>wavepacket</a:t>
            </a:r>
            <a:r>
              <a:rPr lang="en-US" sz="1500" dirty="0"/>
              <a:t> results in corrective kick</a:t>
            </a:r>
          </a:p>
          <a:p>
            <a:pPr marL="231775" indent="-231775">
              <a:buFont typeface="+mj-lt"/>
              <a:buAutoNum type="arabicPeriod"/>
            </a:pPr>
            <a:r>
              <a:rPr lang="en-US" sz="1500" dirty="0"/>
              <a:t>Coherent contribution (cooling) accumulates over many turns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7E2122B-87CD-4CB3-8C5C-554561A5EA40}"/>
              </a:ext>
            </a:extLst>
          </p:cNvPr>
          <p:cNvSpPr txBox="1">
            <a:spLocks/>
          </p:cNvSpPr>
          <p:nvPr/>
        </p:nvSpPr>
        <p:spPr>
          <a:xfrm>
            <a:off x="516904" y="5412151"/>
            <a:ext cx="8406609" cy="1267794"/>
          </a:xfrm>
          <a:prstGeom prst="rect">
            <a:avLst/>
          </a:prstGeom>
          <a:solidFill>
            <a:schemeClr val="bg2"/>
          </a:solidFill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OSC promises a new cooling scheme of relevance to high-energy, high brightness proton storage rings and colliders</a:t>
            </a:r>
          </a:p>
          <a:p>
            <a:r>
              <a:rPr lang="en-US" sz="1800" dirty="0"/>
              <a:t>The IOTA ring is designed to accommodate an OSC insert and a proof-of-principle experiment with electrons</a:t>
            </a:r>
            <a:endParaRPr lang="en-US" sz="1800" dirty="0">
              <a:solidFill>
                <a:srgbClr val="C0000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0D7E1BD-D473-4594-A6CC-1A695E070B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6996545" y="3215013"/>
            <a:ext cx="4017818" cy="220154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9428156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3D1B8D-E3C9-7040-8050-4FBD9C1F3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IOTA presents unique opportunities in QS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063EC9-CB0A-7E4E-8C08-9490A3A245B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6/30/20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103EAC-74B3-EE45-9C8E-30D77EB9C8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Nagaitsev | Status of IOTA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BC148-0394-E145-AAE7-7F434A286E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99DD9DF7-F110-C94B-BA13-00AB2F90C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19981"/>
            <a:ext cx="4476074" cy="2687623"/>
          </a:xfrm>
        </p:spPr>
        <p:txBody>
          <a:bodyPr/>
          <a:lstStyle/>
          <a:p>
            <a:r>
              <a:rPr lang="en-US" sz="2000" dirty="0"/>
              <a:t>IOTA demonstrated storage of a </a:t>
            </a:r>
            <a:r>
              <a:rPr lang="en-US" sz="2000" b="1" dirty="0">
                <a:solidFill>
                  <a:schemeClr val="accent2"/>
                </a:solidFill>
              </a:rPr>
              <a:t>single relativistic electron </a:t>
            </a:r>
            <a:r>
              <a:rPr lang="en-US" sz="2000" dirty="0"/>
              <a:t>for long periods of time (~30 minutes).</a:t>
            </a:r>
          </a:p>
          <a:p>
            <a:r>
              <a:rPr lang="en-US" sz="2000" dirty="0"/>
              <a:t>High particle energy (100 MeV) enables observation of SR emission</a:t>
            </a:r>
          </a:p>
          <a:p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This opens the way to a wide variety of quantum experiments</a:t>
            </a:r>
          </a:p>
          <a:p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Recent </a:t>
            </a:r>
            <a:r>
              <a:rPr lang="en-US" sz="2000" b="1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Workshop on Single-Electron experiments in IOTA</a:t>
            </a:r>
            <a:r>
              <a:rPr lang="en-US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– 30 participants from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U.Chicago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, LANL, SLAC, ANL, Princeton,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RadiaBeam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, BNL, UC Berkeley, Fermilab</a:t>
            </a:r>
          </a:p>
          <a:p>
            <a:endParaRPr lang="en-US" sz="20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B390281-251A-9840-9B16-7DF3C9E6C879}"/>
              </a:ext>
            </a:extLst>
          </p:cNvPr>
          <p:cNvGrpSpPr/>
          <p:nvPr/>
        </p:nvGrpSpPr>
        <p:grpSpPr>
          <a:xfrm>
            <a:off x="4990217" y="3715699"/>
            <a:ext cx="3896338" cy="2516608"/>
            <a:chOff x="4572000" y="3428999"/>
            <a:chExt cx="4413163" cy="285042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1463F69-77EB-2C4D-AF3F-2EF80D10D50A}"/>
                </a:ext>
              </a:extLst>
            </p:cNvPr>
            <p:cNvGrpSpPr/>
            <p:nvPr/>
          </p:nvGrpSpPr>
          <p:grpSpPr>
            <a:xfrm>
              <a:off x="4572000" y="3428999"/>
              <a:ext cx="4413163" cy="2850423"/>
              <a:chOff x="4202505" y="2799338"/>
              <a:chExt cx="4698609" cy="2985334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7A7DBFBC-347C-CA48-BDC8-A7D8C3AB11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biLevel thresh="75000"/>
              </a:blip>
              <a:stretch>
                <a:fillRect/>
              </a:stretch>
            </p:blipFill>
            <p:spPr>
              <a:xfrm>
                <a:off x="4202505" y="2799338"/>
                <a:ext cx="4698609" cy="2665557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CCFD3D8-7C3A-EE41-AD40-6144758F03B5}"/>
                  </a:ext>
                </a:extLst>
              </p:cNvPr>
              <p:cNvSpPr txBox="1"/>
              <p:nvPr/>
            </p:nvSpPr>
            <p:spPr>
              <a:xfrm>
                <a:off x="6069208" y="5415340"/>
                <a:ext cx="9652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solidFill>
                      <a:srgbClr val="4040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 (s)</a:t>
                </a: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1517803-1144-DB41-8CF8-780048085A05}"/>
                </a:ext>
              </a:extLst>
            </p:cNvPr>
            <p:cNvSpPr txBox="1"/>
            <p:nvPr/>
          </p:nvSpPr>
          <p:spPr>
            <a:xfrm>
              <a:off x="7108630" y="3472806"/>
              <a:ext cx="1774933" cy="50895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404040"/>
              </a:solidFill>
            </a:ln>
          </p:spPr>
          <p:txBody>
            <a:bodyPr wrap="square" lIns="45720" tIns="9144" rIns="45720" bIns="9144" rtlCol="0">
              <a:spAutoFit/>
            </a:bodyPr>
            <a:lstStyle/>
            <a:p>
              <a:r>
                <a:rPr lang="en-US" sz="1400" dirty="0"/>
                <a:t>single e- beam </a:t>
              </a:r>
            </a:p>
            <a:p>
              <a:r>
                <a:rPr lang="en-US" sz="1400" dirty="0"/>
                <a:t>injection every 20 s</a:t>
              </a:r>
            </a:p>
          </p:txBody>
        </p:sp>
      </p:grpSp>
      <p:pic>
        <p:nvPicPr>
          <p:cNvPr id="13" name="Content Placeholder 7">
            <a:extLst>
              <a:ext uri="{FF2B5EF4-FFF2-40B4-BE49-F238E27FC236}">
                <a16:creationId xmlns:a16="http://schemas.microsoft.com/office/drawing/2014/main" id="{C0F075D9-1B10-F441-8AF4-B437360D6F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45" y="5135320"/>
            <a:ext cx="4294521" cy="8229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685FB6E-EF47-0E4D-8A02-BB6F638584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2288" y="883083"/>
            <a:ext cx="3284762" cy="280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7863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85B05A-A0A0-4618-8890-4A33E0A05A5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6/30/20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A938DA-F421-4E53-8968-BC443B7FBC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Nagaitsev | Status of IOTA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DBC99-E641-4728-B552-ABE2880288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E45C028C-6F58-4BA9-8825-3EA0E7C27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</p:spPr>
        <p:txBody>
          <a:bodyPr/>
          <a:lstStyle/>
          <a:p>
            <a:r>
              <a:rPr lang="en-US" sz="2800" dirty="0"/>
              <a:t>Exploring the scalability of ion QC architectures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0DA488E4-374E-4BDC-BDFB-C3BB139A9152}"/>
              </a:ext>
            </a:extLst>
          </p:cNvPr>
          <p:cNvSpPr txBox="1">
            <a:spLocks/>
          </p:cNvSpPr>
          <p:nvPr/>
        </p:nvSpPr>
        <p:spPr>
          <a:xfrm>
            <a:off x="321724" y="4302467"/>
            <a:ext cx="8672514" cy="1855052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0" indent="0">
              <a:buFont typeface="Arial" charset="0"/>
              <a:buNone/>
            </a:pPr>
            <a:r>
              <a:rPr lang="en-US" sz="2000" b="1" dirty="0">
                <a:solidFill>
                  <a:schemeClr val="accent2"/>
                </a:solidFill>
              </a:rPr>
              <a:t>We propose to use unique IOTA infrastructure and our expertise in beams and storage rings to create a 1-D crystal of ~one-million ions (~10 m with 10-</a:t>
            </a:r>
            <a:r>
              <a:rPr lang="en-US" sz="2000" b="1" dirty="0">
                <a:solidFill>
                  <a:schemeClr val="accent2"/>
                </a:solidFill>
                <a:latin typeface="Symbol" panose="05050102010706020507" pitchFamily="18" charset="2"/>
              </a:rPr>
              <a:t>m</a:t>
            </a:r>
            <a:r>
              <a:rPr lang="en-US" sz="2000" b="1" dirty="0">
                <a:solidFill>
                  <a:schemeClr val="accent2"/>
                </a:solidFill>
              </a:rPr>
              <a:t>m separation) as a pathfinder for scalability in ion QC</a:t>
            </a:r>
          </a:p>
          <a:p>
            <a:pPr marL="76200" indent="0">
              <a:buFont typeface="Arial" charset="0"/>
              <a:buNone/>
            </a:pPr>
            <a:r>
              <a:rPr lang="en-US" sz="2000" dirty="0">
                <a:solidFill>
                  <a:schemeClr val="accent6"/>
                </a:solidFill>
              </a:rPr>
              <a:t>Aim to develop the full suite of capabilities and techniques to create these crystals, achieve ion temperatures of &lt;50 </a:t>
            </a:r>
            <a:r>
              <a:rPr lang="en-US" sz="2000" dirty="0" err="1">
                <a:solidFill>
                  <a:schemeClr val="accent6"/>
                </a:solidFill>
                <a:latin typeface="Symbol" panose="05050102010706020507" pitchFamily="18" charset="2"/>
              </a:rPr>
              <a:t>m</a:t>
            </a:r>
            <a:r>
              <a:rPr lang="en-US" sz="2000" dirty="0" err="1">
                <a:solidFill>
                  <a:schemeClr val="accent6"/>
                </a:solidFill>
              </a:rPr>
              <a:t>K</a:t>
            </a:r>
            <a:r>
              <a:rPr lang="en-US" sz="2000" dirty="0">
                <a:solidFill>
                  <a:schemeClr val="accent6"/>
                </a:solidFill>
              </a:rPr>
              <a:t> and prepare and readout quantum states using external lasers</a:t>
            </a:r>
            <a:endParaRPr lang="en-US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5409BD-4CF1-4698-B4D0-F774528989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30432" y="929700"/>
            <a:ext cx="2120537" cy="14788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5F36DFD-3FE5-4345-AFBC-DE4257A2516B}"/>
              </a:ext>
            </a:extLst>
          </p:cNvPr>
          <p:cNvSpPr txBox="1"/>
          <p:nvPr/>
        </p:nvSpPr>
        <p:spPr>
          <a:xfrm>
            <a:off x="49489" y="2510692"/>
            <a:ext cx="2682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State of the art: ~Tens of </a:t>
            </a:r>
            <a:r>
              <a:rPr lang="en-US" sz="1200" baseline="30000" dirty="0"/>
              <a:t>171</a:t>
            </a:r>
            <a:r>
              <a:rPr lang="en-US" sz="1200" dirty="0"/>
              <a:t>Yb+ ions (qubits) in a stationary linear ion trap (</a:t>
            </a:r>
            <a:r>
              <a:rPr lang="en-US" sz="1200" u="sng" dirty="0">
                <a:hlinkClick r:id="rId3"/>
              </a:rPr>
              <a:t>https://ionq.com/</a:t>
            </a:r>
            <a:r>
              <a:rPr lang="en-US" sz="1200" dirty="0"/>
              <a:t>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7FCE551-862D-4623-9DF2-1DA75ADAFC4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373" y="894713"/>
            <a:ext cx="3456765" cy="161859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E663484-F586-4878-9BD7-B2CA17F913C5}"/>
              </a:ext>
            </a:extLst>
          </p:cNvPr>
          <p:cNvSpPr txBox="1"/>
          <p:nvPr/>
        </p:nvSpPr>
        <p:spPr>
          <a:xfrm>
            <a:off x="2653456" y="2652487"/>
            <a:ext cx="33217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PALLAS ring (LMU, Germany) in 2001 achieved a 1-D and 2-D Coulomb crystals in ring with Mg</a:t>
            </a:r>
            <a:r>
              <a:rPr lang="en-US" sz="1200" baseline="30000" dirty="0"/>
              <a:t>+</a:t>
            </a:r>
            <a:r>
              <a:rPr lang="en-US" sz="1200" dirty="0"/>
              <a:t> ions</a:t>
            </a:r>
          </a:p>
          <a:p>
            <a:r>
              <a:rPr lang="en-US" sz="1200" dirty="0"/>
              <a:t>by using Doppler laser cooling.  Ion temperature was 1 </a:t>
            </a:r>
            <a:r>
              <a:rPr lang="en-US" sz="1200" dirty="0" err="1"/>
              <a:t>mK</a:t>
            </a:r>
            <a:r>
              <a:rPr lang="en-US" sz="1200" dirty="0"/>
              <a:t>, which is still too “hot” for QC applications.</a:t>
            </a:r>
          </a:p>
          <a:p>
            <a:r>
              <a:rPr lang="de-DE" sz="1200" dirty="0">
                <a:solidFill>
                  <a:schemeClr val="tx1"/>
                </a:solidFill>
              </a:rPr>
              <a:t>T. Schätz, U. Schramm and D. Habs, “Crystalline Ion Beams”, 2001 Nature 412 717.</a:t>
            </a: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65B184A-2C7A-4BA6-A5B3-C743CD740F59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01"/>
          <a:stretch/>
        </p:blipFill>
        <p:spPr bwMode="auto">
          <a:xfrm>
            <a:off x="228600" y="3128095"/>
            <a:ext cx="1930107" cy="1045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EF9D3C1-048F-478B-B7CD-3F827CABD9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5947848" y="1325717"/>
            <a:ext cx="3356032" cy="243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984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50ABE-85CB-4E85-A1E2-F982D28581B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6/30/20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D6A7FA-A1CF-40CA-9DEF-A0F473345A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Nagaitsev | Status of IOTA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6FD556-56C1-414A-9049-EE17CC6548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E748E07D-65DE-4B46-ACC3-6F6A43C75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/>
          <a:lstStyle/>
          <a:p>
            <a:r>
              <a:rPr lang="en-US" dirty="0"/>
              <a:t>Fermilab Accelerator R&amp;D (aka GARD) org chart</a:t>
            </a:r>
          </a:p>
        </p:txBody>
      </p:sp>
      <p:graphicFrame>
        <p:nvGraphicFramePr>
          <p:cNvPr id="8" name="Content Placeholder 10">
            <a:extLst>
              <a:ext uri="{FF2B5EF4-FFF2-40B4-BE49-F238E27FC236}">
                <a16:creationId xmlns:a16="http://schemas.microsoft.com/office/drawing/2014/main" id="{19888C84-BF46-4F2D-B5FC-EDD10D8F9F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5715044"/>
              </p:ext>
            </p:extLst>
          </p:nvPr>
        </p:nvGraphicFramePr>
        <p:xfrm>
          <a:off x="896216" y="3429000"/>
          <a:ext cx="2801725" cy="1270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2ACE881F-D2B7-44BE-ACCB-94C46E1161CD}"/>
              </a:ext>
            </a:extLst>
          </p:cNvPr>
          <p:cNvGrpSpPr/>
          <p:nvPr/>
        </p:nvGrpSpPr>
        <p:grpSpPr>
          <a:xfrm>
            <a:off x="4495291" y="3584207"/>
            <a:ext cx="2900661" cy="1084041"/>
            <a:chOff x="3265179" y="481062"/>
            <a:chExt cx="2486397" cy="975430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83F53DF1-AAA1-4CFB-B96D-7AEB58527026}"/>
                </a:ext>
              </a:extLst>
            </p:cNvPr>
            <p:cNvSpPr/>
            <p:nvPr/>
          </p:nvSpPr>
          <p:spPr>
            <a:xfrm>
              <a:off x="3265179" y="481062"/>
              <a:ext cx="2486397" cy="97543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ctangle: Rounded Corners 4">
              <a:extLst>
                <a:ext uri="{FF2B5EF4-FFF2-40B4-BE49-F238E27FC236}">
                  <a16:creationId xmlns:a16="http://schemas.microsoft.com/office/drawing/2014/main" id="{2CBCCF36-77F0-4D46-AD14-E95CA682CB4A}"/>
                </a:ext>
              </a:extLst>
            </p:cNvPr>
            <p:cNvSpPr txBox="1"/>
            <p:nvPr/>
          </p:nvSpPr>
          <p:spPr>
            <a:xfrm>
              <a:off x="3293748" y="509631"/>
              <a:ext cx="2429259" cy="9182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/>
                <a:t>Office of the CTO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dirty="0"/>
                <a:t>Sergey Belomestnykh</a:t>
              </a:r>
              <a:r>
                <a:rPr lang="en-US" sz="1400" kern="1200" dirty="0"/>
                <a:t>, CTO 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/>
                <a:t> (</a:t>
              </a:r>
              <a:r>
                <a:rPr lang="en-US" sz="1400" dirty="0"/>
                <a:t>Accel Test Fac Ops</a:t>
              </a:r>
              <a:r>
                <a:rPr lang="en-US" sz="1400" kern="1200" dirty="0"/>
                <a:t> Lead)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A782A52-6D25-4F56-9AB6-30D9749B227B}"/>
              </a:ext>
            </a:extLst>
          </p:cNvPr>
          <p:cNvGrpSpPr/>
          <p:nvPr/>
        </p:nvGrpSpPr>
        <p:grpSpPr>
          <a:xfrm>
            <a:off x="2704845" y="1726930"/>
            <a:ext cx="2900661" cy="1084041"/>
            <a:chOff x="3265179" y="481062"/>
            <a:chExt cx="2486397" cy="975430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EAA9EE7A-9DB2-4B87-823A-201055F746A9}"/>
                </a:ext>
              </a:extLst>
            </p:cNvPr>
            <p:cNvSpPr/>
            <p:nvPr/>
          </p:nvSpPr>
          <p:spPr>
            <a:xfrm>
              <a:off x="3265179" y="481062"/>
              <a:ext cx="2486397" cy="97543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ectangle: Rounded Corners 4">
              <a:extLst>
                <a:ext uri="{FF2B5EF4-FFF2-40B4-BE49-F238E27FC236}">
                  <a16:creationId xmlns:a16="http://schemas.microsoft.com/office/drawing/2014/main" id="{82E98976-503B-4840-8A4E-5CB8C29475BE}"/>
                </a:ext>
              </a:extLst>
            </p:cNvPr>
            <p:cNvSpPr txBox="1"/>
            <p:nvPr/>
          </p:nvSpPr>
          <p:spPr>
            <a:xfrm>
              <a:off x="3293748" y="509631"/>
              <a:ext cx="2429259" cy="9182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dirty="0" err="1"/>
                <a:t>Fermilab</a:t>
              </a:r>
              <a:r>
                <a:rPr lang="en-US" sz="2000" b="1" dirty="0"/>
                <a:t> Director</a:t>
              </a:r>
              <a:endParaRPr lang="en-US" sz="2000" b="1" kern="1200" dirty="0"/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296F765-0FF1-475D-9B34-4E7221633BB9}"/>
              </a:ext>
            </a:extLst>
          </p:cNvPr>
          <p:cNvCxnSpPr>
            <a:stCxn id="14" idx="2"/>
          </p:cNvCxnSpPr>
          <p:nvPr/>
        </p:nvCxnSpPr>
        <p:spPr>
          <a:xfrm flipH="1">
            <a:off x="2346547" y="2810971"/>
            <a:ext cx="1808629" cy="8049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D39768A-8080-4E81-8080-9FFF467287EC}"/>
              </a:ext>
            </a:extLst>
          </p:cNvPr>
          <p:cNvCxnSpPr>
            <a:cxnSpLocks/>
          </p:cNvCxnSpPr>
          <p:nvPr/>
        </p:nvCxnSpPr>
        <p:spPr>
          <a:xfrm>
            <a:off x="4155175" y="2795096"/>
            <a:ext cx="1790446" cy="8049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2569D12-7733-4024-A6B3-AB7C4E815876}"/>
              </a:ext>
            </a:extLst>
          </p:cNvPr>
          <p:cNvGrpSpPr/>
          <p:nvPr/>
        </p:nvGrpSpPr>
        <p:grpSpPr>
          <a:xfrm>
            <a:off x="1530603" y="5060084"/>
            <a:ext cx="5455061" cy="670893"/>
            <a:chOff x="3265179" y="481062"/>
            <a:chExt cx="2571948" cy="97543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F7ECD922-5F39-42DB-A2ED-1851F43BCE12}"/>
                </a:ext>
              </a:extLst>
            </p:cNvPr>
            <p:cNvSpPr/>
            <p:nvPr/>
          </p:nvSpPr>
          <p:spPr>
            <a:xfrm>
              <a:off x="3265179" y="481062"/>
              <a:ext cx="2486397" cy="97543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Rectangle: Rounded Corners 4">
              <a:extLst>
                <a:ext uri="{FF2B5EF4-FFF2-40B4-BE49-F238E27FC236}">
                  <a16:creationId xmlns:a16="http://schemas.microsoft.com/office/drawing/2014/main" id="{FE27A29C-7E19-462E-9138-1D6748B65B5D}"/>
                </a:ext>
              </a:extLst>
            </p:cNvPr>
            <p:cNvSpPr txBox="1"/>
            <p:nvPr/>
          </p:nvSpPr>
          <p:spPr>
            <a:xfrm>
              <a:off x="3407868" y="509632"/>
              <a:ext cx="2429259" cy="9182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dirty="0"/>
                <a:t>GARD                               Test Facility Ops</a:t>
              </a:r>
              <a:endParaRPr lang="en-US" sz="2000" b="1" kern="1200" dirty="0"/>
            </a:p>
          </p:txBody>
        </p:sp>
      </p:grp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B731F25-7093-492C-90E9-294033C1068C}"/>
              </a:ext>
            </a:extLst>
          </p:cNvPr>
          <p:cNvCxnSpPr>
            <a:cxnSpLocks/>
          </p:cNvCxnSpPr>
          <p:nvPr/>
        </p:nvCxnSpPr>
        <p:spPr>
          <a:xfrm>
            <a:off x="3281082" y="5405718"/>
            <a:ext cx="1290918" cy="0"/>
          </a:xfrm>
          <a:prstGeom prst="straightConnector1">
            <a:avLst/>
          </a:prstGeom>
          <a:ln>
            <a:solidFill>
              <a:srgbClr val="00206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1C9A4B9-BBFD-41E5-840C-2EBAA47231FC}"/>
              </a:ext>
            </a:extLst>
          </p:cNvPr>
          <p:cNvCxnSpPr>
            <a:cxnSpLocks/>
          </p:cNvCxnSpPr>
          <p:nvPr/>
        </p:nvCxnSpPr>
        <p:spPr>
          <a:xfrm>
            <a:off x="2293408" y="4687898"/>
            <a:ext cx="0" cy="3918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0C7F0DF-1E34-472B-8CB3-817204F47034}"/>
              </a:ext>
            </a:extLst>
          </p:cNvPr>
          <p:cNvCxnSpPr>
            <a:cxnSpLocks/>
          </p:cNvCxnSpPr>
          <p:nvPr/>
        </p:nvCxnSpPr>
        <p:spPr>
          <a:xfrm>
            <a:off x="5945622" y="4668248"/>
            <a:ext cx="0" cy="3918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63243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B3CA30-E59D-4E70-87FE-BFC2199EBBB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6/30/20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848A33-E539-4E24-B795-48CE4F3C52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Nagaitsev | Status of IOTA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997FD-BA87-4F12-A71B-9951DF3191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11F09547-CF91-4C51-87B1-87632C1AA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01387"/>
            <a:ext cx="8686800" cy="384562"/>
          </a:xfrm>
        </p:spPr>
        <p:txBody>
          <a:bodyPr/>
          <a:lstStyle/>
          <a:p>
            <a:r>
              <a:rPr lang="en-US" sz="2000" dirty="0"/>
              <a:t>Fermilab IOTA ring (40-m circumference, </a:t>
            </a:r>
            <a:br>
              <a:rPr lang="en-US" sz="2000" dirty="0"/>
            </a:br>
            <a:r>
              <a:rPr lang="en-US" sz="2000" dirty="0"/>
              <a:t>50 – 150 MeV/c momentum range)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784FB923-28B2-4FB4-968C-1A1DC88BA04B}"/>
              </a:ext>
            </a:extLst>
          </p:cNvPr>
          <p:cNvSpPr txBox="1">
            <a:spLocks/>
          </p:cNvSpPr>
          <p:nvPr/>
        </p:nvSpPr>
        <p:spPr>
          <a:xfrm>
            <a:off x="76200" y="2997382"/>
            <a:ext cx="8991600" cy="3323774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Present status: operating with relativistic electrons (~100 MeV)</a:t>
            </a:r>
          </a:p>
          <a:p>
            <a:pPr lvl="1"/>
            <a:r>
              <a:rPr lang="en-US" sz="2000" dirty="0"/>
              <a:t>Present (quantum-related) experiments are focused on single electron/photon experiments.</a:t>
            </a:r>
          </a:p>
          <a:p>
            <a:r>
              <a:rPr lang="en-US" sz="2000" b="1" dirty="0">
                <a:solidFill>
                  <a:schemeClr val="accent2"/>
                </a:solidFill>
              </a:rPr>
              <a:t>Opportunity:</a:t>
            </a:r>
            <a:r>
              <a:rPr lang="en-US" sz="2000" dirty="0"/>
              <a:t> add a 50-keV (120-MeV/c momentum) </a:t>
            </a:r>
            <a:r>
              <a:rPr lang="en-US" sz="2000" baseline="30000" dirty="0"/>
              <a:t>171</a:t>
            </a:r>
            <a:r>
              <a:rPr lang="en-US" sz="2000" dirty="0"/>
              <a:t>Yb+ ion source, install counter-propagating lasers for Doppler laser cooling and extra ion diagnostics.</a:t>
            </a:r>
          </a:p>
          <a:p>
            <a:r>
              <a:rPr lang="en-US" sz="2000" dirty="0"/>
              <a:t>We envision a 5-year program to </a:t>
            </a:r>
            <a:r>
              <a:rPr lang="en-US" sz="2000" b="1" dirty="0">
                <a:solidFill>
                  <a:schemeClr val="accent2"/>
                </a:solidFill>
              </a:rPr>
              <a:t>demonstrate that we could reliably manipulate quantum information of a single ion in IOTA at the same level of state of the art ion traps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C8AF313-C452-4F8A-8B18-A049A406F8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9636" y="301387"/>
            <a:ext cx="3570514" cy="26778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E88F68F-A378-40DF-923A-2E60829E32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1" y="667839"/>
            <a:ext cx="4659085" cy="2329543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84B5905-3EE5-4B28-9681-20C23F1CFB00}"/>
              </a:ext>
            </a:extLst>
          </p:cNvPr>
          <p:cNvCxnSpPr/>
          <p:nvPr/>
        </p:nvCxnSpPr>
        <p:spPr>
          <a:xfrm flipH="1" flipV="1">
            <a:off x="6450013" y="2435087"/>
            <a:ext cx="258900" cy="37768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0A2B440-F442-4766-901D-0A721DEE04F8}"/>
              </a:ext>
            </a:extLst>
          </p:cNvPr>
          <p:cNvSpPr txBox="1"/>
          <p:nvPr/>
        </p:nvSpPr>
        <p:spPr>
          <a:xfrm>
            <a:off x="6708913" y="2623930"/>
            <a:ext cx="16962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50 keV </a:t>
            </a:r>
            <a:r>
              <a:rPr lang="en-US" baseline="30000" dirty="0">
                <a:solidFill>
                  <a:srgbClr val="FF0000"/>
                </a:solidFill>
              </a:rPr>
              <a:t>171</a:t>
            </a:r>
            <a:r>
              <a:rPr lang="en-US" dirty="0">
                <a:solidFill>
                  <a:srgbClr val="FF0000"/>
                </a:solidFill>
              </a:rPr>
              <a:t>Yb+ 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6CBF4F-F80C-4D47-9D1C-566D7E5B89C6}"/>
              </a:ext>
            </a:extLst>
          </p:cNvPr>
          <p:cNvSpPr txBox="1"/>
          <p:nvPr/>
        </p:nvSpPr>
        <p:spPr>
          <a:xfrm>
            <a:off x="5768183" y="1347162"/>
            <a:ext cx="16225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Rev. freq.: ~6 kHz</a:t>
            </a:r>
          </a:p>
        </p:txBody>
      </p:sp>
    </p:spTree>
    <p:extLst>
      <p:ext uri="{BB962C8B-B14F-4D97-AF65-F5344CB8AC3E}">
        <p14:creationId xmlns:p14="http://schemas.microsoft.com/office/powerpoint/2010/main" val="20919099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882838-4F3F-4959-AE21-8732A36E13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2016: Chad Mitchell (LBNL) -- IOTA</a:t>
            </a:r>
          </a:p>
          <a:p>
            <a:r>
              <a:rPr lang="en-US" dirty="0"/>
              <a:t>2020: Rob Ainsworth (Fermilab) – IOTA/Recycler</a:t>
            </a:r>
          </a:p>
          <a:p>
            <a:r>
              <a:rPr lang="en-US" dirty="0"/>
              <a:t>2020: Jonathan Jarvis (Fermilab) – IOTA</a:t>
            </a:r>
          </a:p>
          <a:p>
            <a:r>
              <a:rPr lang="en-US" dirty="0"/>
              <a:t>2020: Brendan O’Shea (SLAC) – FACET-II/IOTA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86F0C4C-1F1B-4590-8FC8-9FDB8A385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 Early Career Awards (related to IOTA)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9E096-A549-4FB2-8695-30FBB3C9FDD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6/30/20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58E2E-9C45-4854-A344-C247D229E6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Nagaitsev | Status of IOTA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480E58-8FD7-4CD1-8893-7C0CF316A8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706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70D4DA-F7C2-468B-AD96-C328458992A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6/30/20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FA2BD-7762-4656-AC0A-46F0D8255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Nagaitsev | Status of IOTA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D90D5-5364-4435-AFA3-CCAD7A654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25C8E15-6777-45C3-AB6B-D30AFAB6D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26268"/>
            <a:ext cx="7168081" cy="641739"/>
          </a:xfrm>
        </p:spPr>
        <p:txBody>
          <a:bodyPr/>
          <a:lstStyle/>
          <a:p>
            <a:r>
              <a:rPr lang="en-US" dirty="0"/>
              <a:t>Summary: Accelerator science at FAST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7A9A684-E5A8-41A1-B2E5-307AA7B67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14400"/>
            <a:ext cx="8672513" cy="5329989"/>
          </a:xfrm>
        </p:spPr>
        <p:txBody>
          <a:bodyPr/>
          <a:lstStyle/>
          <a:p>
            <a:r>
              <a:rPr lang="en-US" dirty="0"/>
              <a:t>Fermilab is mostly interested in the IOTA-based science</a:t>
            </a:r>
          </a:p>
          <a:p>
            <a:pPr lvl="1"/>
            <a:r>
              <a:rPr lang="en-US" dirty="0"/>
              <a:t>IOTA is capable of circulating both protons and electrons</a:t>
            </a:r>
          </a:p>
          <a:p>
            <a:pPr lvl="2"/>
            <a:r>
              <a:rPr lang="en-US" dirty="0"/>
              <a:t>Heavy ions in the future</a:t>
            </a:r>
          </a:p>
          <a:p>
            <a:pPr lvl="1"/>
            <a:r>
              <a:rPr lang="en-US" dirty="0"/>
              <a:t>Research focused on high-intensity proton rings: space-charge effects, instability mitigation, beam loss control, beam cooling, QS</a:t>
            </a:r>
          </a:p>
          <a:p>
            <a:r>
              <a:rPr lang="en-US" dirty="0"/>
              <a:t>However, there are excellent science opportunities with the FAST electron </a:t>
            </a:r>
            <a:r>
              <a:rPr lang="en-US" dirty="0" err="1"/>
              <a:t>linac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ML/AI</a:t>
            </a:r>
          </a:p>
          <a:p>
            <a:pPr lvl="1"/>
            <a:r>
              <a:rPr lang="en-US" dirty="0"/>
              <a:t>Radiation generation</a:t>
            </a:r>
          </a:p>
          <a:p>
            <a:pPr lvl="1"/>
            <a:r>
              <a:rPr lang="en-US" dirty="0"/>
              <a:t>High average current experiments with many bunches</a:t>
            </a:r>
          </a:p>
          <a:p>
            <a:pPr lvl="1"/>
            <a:r>
              <a:rPr lang="en-US" dirty="0"/>
              <a:t>Complementary to FACET-II and AWA</a:t>
            </a:r>
          </a:p>
          <a:p>
            <a:pPr lvl="1"/>
            <a:r>
              <a:rPr lang="en-US" dirty="0"/>
              <a:t>Suitable for LCLS-II commissioning studies, MARIE and EIC R&amp;D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859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A8A0CD4-B748-4F64-B453-139997B68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69132"/>
            <a:ext cx="8672513" cy="5161781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err="1"/>
              <a:t>NOvA</a:t>
            </a:r>
            <a:r>
              <a:rPr lang="en-US" dirty="0"/>
              <a:t> (current flagship, has multiple competitors)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CMS (upgrades and CERN partnership)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Muon g-2 (the world is watching)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Quantum science (national and DOE priority)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MicroBoone</a:t>
            </a:r>
            <a:r>
              <a:rPr lang="en-US" dirty="0"/>
              <a:t> (FY20 is final year of data taking)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Accelerator science IOTA (strategic initiative)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Axion ops and R&amp;D (Cosmic plan)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ProtoDUNE</a:t>
            </a:r>
            <a:r>
              <a:rPr lang="en-US" dirty="0"/>
              <a:t>(analyze data and get ready for Run 2)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Dark Energy Survey (headline results on the way)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PIP-III R&amp;D (for accelerator and physics program)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0AF254A-8F5B-41D8-ADAB-C3899949D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3" y="311351"/>
            <a:ext cx="8686800" cy="427877"/>
          </a:xfrm>
        </p:spPr>
        <p:txBody>
          <a:bodyPr/>
          <a:lstStyle/>
          <a:p>
            <a:r>
              <a:rPr lang="en-US" dirty="0"/>
              <a:t>Fermilab Operations and Research Priorities</a:t>
            </a:r>
            <a:br>
              <a:rPr lang="en-US" dirty="0"/>
            </a:br>
            <a:r>
              <a:rPr lang="en-US" sz="1800" dirty="0"/>
              <a:t>(Feb 2020)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C930CD-64C2-4F0C-8BB6-A5B9CE207D3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6/30/20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F922E8-DEB8-47B5-A4A1-5D1E25471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Nagaitsev | Status of IOTA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779D94-B57D-49B8-BE72-506E73FD44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228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70C733-A301-4A2C-91CF-4311AA63CEF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6/30/20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F83A4A-279B-407F-A5EE-64C101C522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Nagaitsev | Status of IOTA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7A5A6A-9B4E-4D52-81D3-7214C1F0F0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7701CD-9830-4D32-8094-120E3C421A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259" y="194093"/>
            <a:ext cx="7903481" cy="59726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1D31B63-1493-4BA3-A0AF-8E51FF3D1272}"/>
              </a:ext>
            </a:extLst>
          </p:cNvPr>
          <p:cNvSpPr txBox="1"/>
          <p:nvPr/>
        </p:nvSpPr>
        <p:spPr>
          <a:xfrm>
            <a:off x="882233" y="4159069"/>
            <a:ext cx="689575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The ABP thrust supports research efforts at 4 DOE national labs (SLAC, LBNL, Fermilab, ANL)</a:t>
            </a:r>
          </a:p>
          <a:p>
            <a:r>
              <a:rPr lang="en-US" sz="2400" dirty="0">
                <a:solidFill>
                  <a:schemeClr val="tx1"/>
                </a:solidFill>
              </a:rPr>
              <a:t>and ~10 university grants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EC08CD-A34D-4662-8494-A21BABFAB89F}"/>
              </a:ext>
            </a:extLst>
          </p:cNvPr>
          <p:cNvSpPr/>
          <p:nvPr/>
        </p:nvSpPr>
        <p:spPr>
          <a:xfrm>
            <a:off x="1530603" y="1778466"/>
            <a:ext cx="6247385" cy="713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3DCB87-8FB5-4236-9848-D8A3F0510AE9}"/>
              </a:ext>
            </a:extLst>
          </p:cNvPr>
          <p:cNvSpPr txBox="1"/>
          <p:nvPr/>
        </p:nvSpPr>
        <p:spPr>
          <a:xfrm>
            <a:off x="7792721" y="1904165"/>
            <a:ext cx="761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IOTA</a:t>
            </a:r>
          </a:p>
        </p:txBody>
      </p:sp>
    </p:spTree>
    <p:extLst>
      <p:ext uri="{BB962C8B-B14F-4D97-AF65-F5344CB8AC3E}">
        <p14:creationId xmlns:p14="http://schemas.microsoft.com/office/powerpoint/2010/main" val="803651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8DBF24-DEB1-4538-BE4B-F5CBBBD03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4224"/>
            <a:ext cx="8686800" cy="578339"/>
          </a:xfrm>
        </p:spPr>
        <p:txBody>
          <a:bodyPr/>
          <a:lstStyle/>
          <a:p>
            <a:r>
              <a:rPr lang="en-US" dirty="0"/>
              <a:t>Accelerator and Beam Physics Grand Challenges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437653-70A8-422D-81B7-CA74B100FE4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6/30/20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44D2-0398-4181-A742-ED8BC1F9F4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Nagaitsev | Status of IOTA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FD5A5-19C3-4F4C-8F75-96DBDE2BAC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9F3793C7-88AE-4DD2-9CD3-639EDE1D5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250" y="1015391"/>
            <a:ext cx="8672513" cy="5275994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Grand challenge #1 (beam intensity): </a:t>
            </a:r>
            <a:r>
              <a:rPr lang="en-US" dirty="0"/>
              <a:t> How do we increase beam intensities by orders of magnitude?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Grand challenge #2 (beam quality):</a:t>
            </a:r>
            <a:r>
              <a:rPr lang="en-US" b="1" dirty="0"/>
              <a:t> </a:t>
            </a:r>
            <a:r>
              <a:rPr lang="en-US" dirty="0"/>
              <a:t>How do we increase beam phase-space density by orders of magnitude, towards quantum degeneracy limit?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Grand challenge #3 (beam control)</a:t>
            </a:r>
            <a:r>
              <a:rPr lang="en-US" b="1" dirty="0"/>
              <a:t>: </a:t>
            </a:r>
            <a:r>
              <a:rPr lang="en-US" dirty="0"/>
              <a:t>How do we </a:t>
            </a:r>
            <a:r>
              <a:rPr lang="en-US" dirty="0">
                <a:solidFill>
                  <a:srgbClr val="50504E"/>
                </a:solidFill>
              </a:rPr>
              <a:t>measure</a:t>
            </a:r>
            <a:r>
              <a:rPr lang="en-US" dirty="0"/>
              <a:t> and control the beam distribution down to the level of individual particles?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Grand Challenge #4 (beam prediction):</a:t>
            </a:r>
            <a:r>
              <a:rPr lang="en-US" b="1" dirty="0"/>
              <a:t> </a:t>
            </a:r>
            <a:r>
              <a:rPr lang="en-US" dirty="0"/>
              <a:t>How do we develop predictive “virtual particle accelerators”?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540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769447"/>
            <a:ext cx="8672513" cy="5059363"/>
          </a:xfrm>
        </p:spPr>
        <p:txBody>
          <a:bodyPr/>
          <a:lstStyle/>
          <a:p>
            <a:pPr marL="298450" indent="-285750" fontAlgn="auto">
              <a:spcBef>
                <a:spcPts val="53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IOTA/FAST establishes a capability at FNAL, unique in the world, to address frontier topics in Accelerator and Beam Physics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599" y="251752"/>
            <a:ext cx="8799575" cy="427877"/>
          </a:xfrm>
        </p:spPr>
        <p:txBody>
          <a:bodyPr/>
          <a:lstStyle/>
          <a:p>
            <a:r>
              <a:rPr lang="en-US" sz="2500" dirty="0"/>
              <a:t>IOTA/FAST Facility: a center for Acc. and Beam Physics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Nagaitsev | Status of IOTA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9" name="object 9"/>
          <p:cNvSpPr/>
          <p:nvPr/>
        </p:nvSpPr>
        <p:spPr>
          <a:xfrm>
            <a:off x="341376" y="1380856"/>
            <a:ext cx="8525254" cy="21101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srgbClr val="003087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" name="object 7"/>
          <p:cNvSpPr txBox="1"/>
          <p:nvPr/>
        </p:nvSpPr>
        <p:spPr>
          <a:xfrm>
            <a:off x="146709" y="3144594"/>
            <a:ext cx="4425291" cy="3158557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298450" indent="-285750" fontAlgn="auto">
              <a:spcBef>
                <a:spcPts val="53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900" b="1" spc="-5" dirty="0">
                <a:solidFill>
                  <a:schemeClr val="accent2"/>
                </a:solidFill>
                <a:latin typeface="Arial"/>
                <a:cs typeface="Arial"/>
              </a:rPr>
              <a:t>The only dedicated facility for intensity-frontier accelerator R&amp;D; ranked as top facility (“Tier 1”) for acc. &amp; beam physics thrust by recent GARD review</a:t>
            </a:r>
          </a:p>
          <a:p>
            <a:pPr marL="298450" indent="-285750" fontAlgn="auto">
              <a:spcBef>
                <a:spcPts val="53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900" spc="-5" dirty="0">
                <a:solidFill>
                  <a:srgbClr val="505050"/>
                </a:solidFill>
                <a:latin typeface="Arial"/>
                <a:ea typeface="+mn-ea"/>
                <a:cs typeface="Arial"/>
              </a:rPr>
              <a:t>~30 Collaborating institutions</a:t>
            </a:r>
          </a:p>
          <a:p>
            <a:pPr marL="298450" indent="-285750" fontAlgn="auto">
              <a:spcBef>
                <a:spcPts val="434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1900" spc="-5" dirty="0">
                <a:solidFill>
                  <a:srgbClr val="505050"/>
                </a:solidFill>
                <a:latin typeface="Arial"/>
                <a:ea typeface="+mn-ea"/>
                <a:cs typeface="Arial"/>
              </a:rPr>
              <a:t>Nat. </a:t>
            </a:r>
            <a:r>
              <a:rPr lang="en-US" sz="1900" dirty="0">
                <a:solidFill>
                  <a:srgbClr val="505050"/>
                </a:solidFill>
                <a:latin typeface="Arial"/>
                <a:ea typeface="+mn-ea"/>
                <a:cs typeface="Arial"/>
              </a:rPr>
              <a:t>Lab</a:t>
            </a:r>
            <a:r>
              <a:rPr lang="en-US" sz="1900" spc="-10" dirty="0">
                <a:solidFill>
                  <a:srgbClr val="50505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900" spc="-5" dirty="0">
                <a:solidFill>
                  <a:srgbClr val="505050"/>
                </a:solidFill>
                <a:latin typeface="Arial"/>
                <a:ea typeface="+mn-ea"/>
                <a:cs typeface="Arial"/>
              </a:rPr>
              <a:t>Partnerships:</a:t>
            </a:r>
            <a:r>
              <a:rPr lang="en-US" sz="1900" dirty="0">
                <a:solidFill>
                  <a:srgbClr val="003087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900" spc="-5" dirty="0">
                <a:solidFill>
                  <a:srgbClr val="505050"/>
                </a:solidFill>
                <a:latin typeface="Arial"/>
                <a:ea typeface="+mn-ea"/>
                <a:cs typeface="Arial"/>
              </a:rPr>
              <a:t>ANL, BNL, LANL, LBNL, ORNL, SLAC, TJNAF</a:t>
            </a:r>
          </a:p>
          <a:p>
            <a:pPr marL="298450" indent="-285750" fontAlgn="auto">
              <a:spcBef>
                <a:spcPts val="434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1900" spc="-5" dirty="0">
                <a:solidFill>
                  <a:srgbClr val="505050"/>
                </a:solidFill>
                <a:latin typeface="Arial"/>
                <a:ea typeface="+mn-ea"/>
                <a:cs typeface="Arial"/>
              </a:rPr>
              <a:t>Many opportunities for R&amp;D with cross-office benefit in DOE/SC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ADD231F-D406-45B9-9EF7-334C13F4005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1" b="12486"/>
          <a:stretch/>
        </p:blipFill>
        <p:spPr>
          <a:xfrm>
            <a:off x="4301413" y="4154347"/>
            <a:ext cx="4730064" cy="20074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3BAAF6E-36F4-40A9-A827-061D72E088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4357" y="3060199"/>
            <a:ext cx="1633844" cy="102115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7728E00-9AE3-44C2-81E0-D1D8A26192A4}"/>
              </a:ext>
            </a:extLst>
          </p:cNvPr>
          <p:cNvSpPr txBox="1"/>
          <p:nvPr/>
        </p:nvSpPr>
        <p:spPr>
          <a:xfrm>
            <a:off x="4641009" y="3723405"/>
            <a:ext cx="14332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Sync. Rad in IOTA</a:t>
            </a:r>
          </a:p>
        </p:txBody>
      </p:sp>
      <p:pic>
        <p:nvPicPr>
          <p:cNvPr id="16" name="Content Placeholder 7">
            <a:extLst>
              <a:ext uri="{FF2B5EF4-FFF2-40B4-BE49-F238E27FC236}">
                <a16:creationId xmlns:a16="http://schemas.microsoft.com/office/drawing/2014/main" id="{98B03DFC-8B5E-45AB-8178-40AC5EFA39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7559" y="3580057"/>
            <a:ext cx="2616129" cy="50129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7A8A218-22F8-491A-A658-B356BAFC0F6A}"/>
              </a:ext>
            </a:extLst>
          </p:cNvPr>
          <p:cNvSpPr txBox="1"/>
          <p:nvPr/>
        </p:nvSpPr>
        <p:spPr>
          <a:xfrm>
            <a:off x="6317559" y="3589743"/>
            <a:ext cx="1165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Single electron in IOTA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157203-2E65-E840-975D-18EDD27B549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6/30/20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475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0016717-CB76-4740-A654-B76B075E3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7" y="776774"/>
            <a:ext cx="8672513" cy="5365876"/>
          </a:xfrm>
        </p:spPr>
        <p:txBody>
          <a:bodyPr/>
          <a:lstStyle/>
          <a:p>
            <a:r>
              <a:rPr lang="en-US" dirty="0"/>
              <a:t>FAST – Fermilab Accelerator Science and Technology facility</a:t>
            </a:r>
          </a:p>
          <a:p>
            <a:pPr lvl="1"/>
            <a:r>
              <a:rPr lang="en-US" dirty="0"/>
              <a:t>Electron </a:t>
            </a:r>
            <a:r>
              <a:rPr lang="en-US" dirty="0" err="1"/>
              <a:t>linac</a:t>
            </a:r>
            <a:r>
              <a:rPr lang="en-US" dirty="0"/>
              <a:t> and experimental area</a:t>
            </a:r>
          </a:p>
          <a:p>
            <a:pPr lvl="1"/>
            <a:r>
              <a:rPr lang="en-US" dirty="0"/>
              <a:t>Proton injector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IOTA ring</a:t>
            </a:r>
          </a:p>
          <a:p>
            <a:pPr lvl="1"/>
            <a:r>
              <a:rPr lang="en-US" dirty="0"/>
              <a:t>Future plans: heavy-ion injector for ion crystals and quantum experiments</a:t>
            </a:r>
          </a:p>
          <a:p>
            <a:r>
              <a:rPr lang="en-US" dirty="0"/>
              <a:t>Research at FAST and IOTA is the biggest fraction of the ABP thrust of GARD.  It is also a big portion of the Test Facility Ops budget</a:t>
            </a:r>
          </a:p>
          <a:p>
            <a:r>
              <a:rPr lang="en-US" dirty="0"/>
              <a:t>The facility is managed and operated by the Accelerator Division (A. Valishev – lead PI)</a:t>
            </a:r>
          </a:p>
          <a:p>
            <a:r>
              <a:rPr lang="en-US" dirty="0"/>
              <a:t>FAST is not a DOE User Facility, but it welcomes many collaborators to conduct experiments at the electron </a:t>
            </a:r>
            <a:r>
              <a:rPr lang="en-US" dirty="0" err="1"/>
              <a:t>linac</a:t>
            </a:r>
            <a:r>
              <a:rPr lang="en-US" dirty="0"/>
              <a:t> and IOTA.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66A92F1-0315-4B24-9573-725D08607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6F57DC-3805-43ED-A822-D35465BA6AE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6/30/20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9B945F-6B8E-445B-91B3-C1DCC0588E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Nagaitsev | Status of IOTA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42A69C-739B-488D-B773-85EFE12371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968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C944CF-2AE2-9B42-BE0F-0D5E1C2FC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3892062"/>
            <a:ext cx="8672513" cy="213885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Electron beams are supplied to IOTA from FAST, </a:t>
            </a:r>
            <a:r>
              <a:rPr lang="en-GB" dirty="0"/>
              <a:t>1.3 GHz Superconducting RF electron linear accelerator</a:t>
            </a:r>
          </a:p>
          <a:p>
            <a:pPr lvl="1"/>
            <a:r>
              <a:rPr lang="en-GB" dirty="0"/>
              <a:t>Beam energy to IOTA: 40-200 MeV</a:t>
            </a:r>
          </a:p>
          <a:p>
            <a:pPr lvl="1"/>
            <a:r>
              <a:rPr lang="en-US" dirty="0"/>
              <a:t>Bunch charge: 1e- to 3 </a:t>
            </a:r>
            <a:r>
              <a:rPr lang="en-US" dirty="0" err="1"/>
              <a:t>nC</a:t>
            </a:r>
            <a:r>
              <a:rPr lang="en-US" dirty="0"/>
              <a:t> (160 </a:t>
            </a:r>
            <a:r>
              <a:rPr lang="en-US" dirty="0" err="1"/>
              <a:t>pC</a:t>
            </a:r>
            <a:r>
              <a:rPr lang="en-US" dirty="0"/>
              <a:t> nominal)</a:t>
            </a:r>
          </a:p>
          <a:p>
            <a:pPr lvl="1"/>
            <a:r>
              <a:rPr lang="en-US" dirty="0"/>
              <a:t>Injection frequency: up to 5 Hz</a:t>
            </a:r>
          </a:p>
          <a:p>
            <a:pPr lvl="1"/>
            <a:r>
              <a:rPr lang="en-US" dirty="0"/>
              <a:t>Max pulse duration: up to 1 </a:t>
            </a:r>
            <a:r>
              <a:rPr lang="en-US" dirty="0" err="1"/>
              <a:t>ms</a:t>
            </a:r>
            <a:r>
              <a:rPr lang="en-US" dirty="0"/>
              <a:t> (3000 bunches), ILC-like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F6ADCE-EFD9-284E-AA42-40654044B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IOTA/FAST Accelerators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2CF70D-83C4-C24E-A478-FBCC7D86AFF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6/30/20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B8E342-A19C-3C46-B6EA-8809E46BB5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Nagaitsev | Status of IOTA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4611B4-B2D1-2246-B94C-DE9532CAA6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68383B-FAFA-8046-B08F-4594C3A33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043046"/>
            <a:ext cx="8672513" cy="272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873764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D5FA54F4-2CF0-974F-A38E-88491AF7C047}" vid="{69AC46E0-F3B6-F748-8007-5765C615A8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Fermilab_PPT_090815</Template>
  <TotalTime>2143</TotalTime>
  <Words>2392</Words>
  <Application>Microsoft Office PowerPoint</Application>
  <PresentationFormat>On-screen Show (4:3)</PresentationFormat>
  <Paragraphs>344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Cambria Math</vt:lpstr>
      <vt:lpstr>Helvetica</vt:lpstr>
      <vt:lpstr>Symbol</vt:lpstr>
      <vt:lpstr>Times New Roman</vt:lpstr>
      <vt:lpstr>Fermilab_PPT_090815</vt:lpstr>
      <vt:lpstr>PowerPoint Presentation</vt:lpstr>
      <vt:lpstr>Biographical Sketch</vt:lpstr>
      <vt:lpstr>Fermilab Accelerator R&amp;D (aka GARD) org chart</vt:lpstr>
      <vt:lpstr>Fermilab Operations and Research Priorities (Feb 2020)</vt:lpstr>
      <vt:lpstr>PowerPoint Presentation</vt:lpstr>
      <vt:lpstr>Accelerator and Beam Physics Grand Challenges</vt:lpstr>
      <vt:lpstr>IOTA/FAST Facility: a center for Acc. and Beam Physics</vt:lpstr>
      <vt:lpstr>FAST</vt:lpstr>
      <vt:lpstr>IOTA/FAST Accelerators</vt:lpstr>
      <vt:lpstr>Our focus: challenges of high-power and high-brightness beams</vt:lpstr>
      <vt:lpstr>Fermilab Accelerator and Beam Physics components (the core IOTA program) </vt:lpstr>
      <vt:lpstr>Current priorities of IOTA research</vt:lpstr>
      <vt:lpstr>PowerPoint Presentation</vt:lpstr>
      <vt:lpstr>PowerPoint Presentation</vt:lpstr>
      <vt:lpstr>PowerPoint Presentation</vt:lpstr>
      <vt:lpstr>IOTA timeline</vt:lpstr>
      <vt:lpstr>Research Staging</vt:lpstr>
      <vt:lpstr>Research in IOTA/FAST Experimental Run 2</vt:lpstr>
      <vt:lpstr>IOTA science program highlights </vt:lpstr>
      <vt:lpstr>How does one stabilize the beam?</vt:lpstr>
      <vt:lpstr>Octupoles introduce tune spread</vt:lpstr>
      <vt:lpstr>Are there “magic” nonlinearities with zero resonance strength?</vt:lpstr>
      <vt:lpstr>Run 2: experiments with special nonlinear magnet </vt:lpstr>
      <vt:lpstr>Landau Damping with Electron lenses</vt:lpstr>
      <vt:lpstr>Electron lens experiment in IOTA (concept)</vt:lpstr>
      <vt:lpstr>Beam-cooling</vt:lpstr>
      <vt:lpstr>Optical Stochastic Cooling from ~10 cm to 1 um wavelength</vt:lpstr>
      <vt:lpstr>IOTA presents unique opportunities in QS</vt:lpstr>
      <vt:lpstr>Exploring the scalability of ion QC architectures</vt:lpstr>
      <vt:lpstr>Fermilab IOTA ring (40-m circumference,  50 – 150 MeV/c momentum range)</vt:lpstr>
      <vt:lpstr>DOE Early Career Awards (related to IOTA)</vt:lpstr>
      <vt:lpstr>Summary: Accelerator science at FAST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A Valishev</dc:creator>
  <cp:lastModifiedBy>Sergei Nagaitsev</cp:lastModifiedBy>
  <cp:revision>19</cp:revision>
  <cp:lastPrinted>2014-01-20T19:40:21Z</cp:lastPrinted>
  <dcterms:created xsi:type="dcterms:W3CDTF">2020-06-12T18:18:25Z</dcterms:created>
  <dcterms:modified xsi:type="dcterms:W3CDTF">2020-06-24T02:55:13Z</dcterms:modified>
</cp:coreProperties>
</file>