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5"/>
  </p:notesMasterIdLst>
  <p:handoutMasterIdLst>
    <p:handoutMasterId r:id="rId6"/>
  </p:handoutMasterIdLst>
  <p:sldIdLst>
    <p:sldId id="294" r:id="rId2"/>
    <p:sldId id="295" r:id="rId3"/>
    <p:sldId id="296" r:id="rId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4176C-4B50-024A-8F24-807B301EF00A}" v="6" dt="2020-06-15T04:13:15.0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3"/>
  </p:normalViewPr>
  <p:slideViewPr>
    <p:cSldViewPr snapToGrid="0" snapToObjects="1" showGuides="1">
      <p:cViewPr varScale="1">
        <p:scale>
          <a:sx n="124" d="100"/>
          <a:sy n="124" d="100"/>
        </p:scale>
        <p:origin x="1296"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A.Valishev | IOTA/FAST Collaboration Meeting Welcome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A.Valishev | IOTA/FAST Collaboration Meeting Welcome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6/15/20</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A.Valishev | IOTA/FAST Collaboration Meeting Welcome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A.Valishev | IOTA/FAST Collaboration Meeting Welcome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6/15/20</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A.Valishev | IOTA/FAST Collaboration Meeting Welcome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6/15/20</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A.Valishev | IOTA/FAST Collaboration Meeting Welcome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A.Valishev | IOTA/FAST Collaboration Meeting Welcome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Alexander </a:t>
            </a:r>
            <a:r>
              <a:rPr lang="en-US" dirty="0" err="1"/>
              <a:t>Valishev</a:t>
            </a:r>
            <a:endParaRPr lang="en-US" dirty="0"/>
          </a:p>
          <a:p>
            <a:r>
              <a:rPr lang="en-US" dirty="0"/>
              <a:t>15 June 2020</a:t>
            </a:r>
          </a:p>
          <a:p>
            <a:endParaRPr lang="en-US" dirty="0"/>
          </a:p>
        </p:txBody>
      </p:sp>
      <p:sp>
        <p:nvSpPr>
          <p:cNvPr id="3" name="Text Placeholder 2"/>
          <p:cNvSpPr>
            <a:spLocks noGrp="1"/>
          </p:cNvSpPr>
          <p:nvPr>
            <p:ph type="body" sz="quarter" idx="11"/>
          </p:nvPr>
        </p:nvSpPr>
        <p:spPr/>
        <p:txBody>
          <a:bodyPr>
            <a:noAutofit/>
          </a:bodyPr>
          <a:lstStyle/>
          <a:p>
            <a:r>
              <a:rPr lang="en-US" dirty="0"/>
              <a:t>2020 IOTA/FAST Collaboration Meeting</a:t>
            </a:r>
          </a:p>
          <a:p>
            <a:r>
              <a:rPr lang="en-US" dirty="0"/>
              <a:t>Welcome and Logistics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1614E-59F4-6846-96C3-693810F64D40}"/>
              </a:ext>
            </a:extLst>
          </p:cNvPr>
          <p:cNvSpPr>
            <a:spLocks noGrp="1"/>
          </p:cNvSpPr>
          <p:nvPr>
            <p:ph idx="1"/>
          </p:nvPr>
        </p:nvSpPr>
        <p:spPr/>
        <p:txBody>
          <a:bodyPr/>
          <a:lstStyle/>
          <a:p>
            <a:pPr marL="0" indent="0">
              <a:buNone/>
            </a:pPr>
            <a:r>
              <a:rPr lang="en-US" dirty="0"/>
              <a:t>If you have not received Zoom information, please contact any of the meeting Hosts via email</a:t>
            </a:r>
          </a:p>
          <a:p>
            <a:pPr lvl="1"/>
            <a:r>
              <a:rPr lang="en-US" dirty="0"/>
              <a:t>Giulio </a:t>
            </a:r>
            <a:r>
              <a:rPr lang="en-US" dirty="0" err="1"/>
              <a:t>Stancari</a:t>
            </a:r>
            <a:r>
              <a:rPr lang="en-US" dirty="0"/>
              <a:t>, Dan </a:t>
            </a:r>
            <a:r>
              <a:rPr lang="en-US" dirty="0" err="1"/>
              <a:t>Broemmelsiek</a:t>
            </a:r>
            <a:r>
              <a:rPr lang="en-US" dirty="0"/>
              <a:t>, Sergei </a:t>
            </a:r>
            <a:r>
              <a:rPr lang="en-US" dirty="0" err="1"/>
              <a:t>Nagaitsev</a:t>
            </a:r>
            <a:r>
              <a:rPr lang="en-US" dirty="0"/>
              <a:t> and Sasha </a:t>
            </a:r>
            <a:r>
              <a:rPr lang="en-US" dirty="0" err="1"/>
              <a:t>Valishev</a:t>
            </a:r>
            <a:endParaRPr lang="en-US" dirty="0"/>
          </a:p>
          <a:p>
            <a:pPr lvl="1"/>
            <a:endParaRPr lang="en-US" dirty="0"/>
          </a:p>
          <a:p>
            <a:r>
              <a:rPr lang="en-US" dirty="0"/>
              <a:t>Please mute your microphone and disable video during the presentation</a:t>
            </a:r>
          </a:p>
          <a:p>
            <a:r>
              <a:rPr lang="en-US" dirty="0"/>
              <a:t>To ask a question, ‘raise your hand’ </a:t>
            </a:r>
          </a:p>
          <a:p>
            <a:pPr lvl="1"/>
            <a:r>
              <a:rPr lang="en-US" dirty="0"/>
              <a:t>Click on the icon labeled "Participants" at the bottom center of your Zoom screen. 2. At the bottom of the window on the right side of the screen, click the button labeled "Raise Hand.”</a:t>
            </a:r>
          </a:p>
          <a:p>
            <a:pPr lvl="1"/>
            <a:r>
              <a:rPr lang="en-US" dirty="0"/>
              <a:t>Session conveners will monitor questions</a:t>
            </a:r>
          </a:p>
        </p:txBody>
      </p:sp>
      <p:sp>
        <p:nvSpPr>
          <p:cNvPr id="3" name="Title 2">
            <a:extLst>
              <a:ext uri="{FF2B5EF4-FFF2-40B4-BE49-F238E27FC236}">
                <a16:creationId xmlns:a16="http://schemas.microsoft.com/office/drawing/2014/main" id="{AF293960-0F6F-554A-A0E0-E3F1C82FC4A4}"/>
              </a:ext>
            </a:extLst>
          </p:cNvPr>
          <p:cNvSpPr>
            <a:spLocks noGrp="1"/>
          </p:cNvSpPr>
          <p:nvPr>
            <p:ph type="title"/>
          </p:nvPr>
        </p:nvSpPr>
        <p:spPr/>
        <p:txBody>
          <a:bodyPr/>
          <a:lstStyle/>
          <a:p>
            <a:r>
              <a:rPr lang="en-US" dirty="0"/>
              <a:t>Zoom Information and Etiquette</a:t>
            </a:r>
          </a:p>
        </p:txBody>
      </p:sp>
      <p:sp>
        <p:nvSpPr>
          <p:cNvPr id="4" name="Date Placeholder 3">
            <a:extLst>
              <a:ext uri="{FF2B5EF4-FFF2-40B4-BE49-F238E27FC236}">
                <a16:creationId xmlns:a16="http://schemas.microsoft.com/office/drawing/2014/main" id="{F8F259BD-81AF-5B49-84A2-C1BEFF78E537}"/>
              </a:ext>
            </a:extLst>
          </p:cNvPr>
          <p:cNvSpPr>
            <a:spLocks noGrp="1"/>
          </p:cNvSpPr>
          <p:nvPr>
            <p:ph type="dt" sz="half" idx="2"/>
          </p:nvPr>
        </p:nvSpPr>
        <p:spPr/>
        <p:txBody>
          <a:bodyPr/>
          <a:lstStyle/>
          <a:p>
            <a:pPr>
              <a:defRPr/>
            </a:pPr>
            <a:r>
              <a:rPr lang="en-US"/>
              <a:t>6/15/20</a:t>
            </a:r>
            <a:endParaRPr lang="en-US" dirty="0"/>
          </a:p>
        </p:txBody>
      </p:sp>
      <p:sp>
        <p:nvSpPr>
          <p:cNvPr id="5" name="Footer Placeholder 4">
            <a:extLst>
              <a:ext uri="{FF2B5EF4-FFF2-40B4-BE49-F238E27FC236}">
                <a16:creationId xmlns:a16="http://schemas.microsoft.com/office/drawing/2014/main" id="{60F0A2E3-4D93-954E-9405-C514962EEECE}"/>
              </a:ext>
            </a:extLst>
          </p:cNvPr>
          <p:cNvSpPr>
            <a:spLocks noGrp="1"/>
          </p:cNvSpPr>
          <p:nvPr>
            <p:ph type="ftr" sz="quarter" idx="3"/>
          </p:nvPr>
        </p:nvSpPr>
        <p:spPr/>
        <p:txBody>
          <a:bodyPr/>
          <a:lstStyle/>
          <a:p>
            <a:pPr>
              <a:defRPr/>
            </a:pPr>
            <a:r>
              <a:rPr lang="en-US"/>
              <a:t>A.Valishev | IOTA/FAST Collaboration Meeting Welcome</a:t>
            </a:r>
            <a:endParaRPr lang="en-US" b="1" dirty="0"/>
          </a:p>
        </p:txBody>
      </p:sp>
      <p:sp>
        <p:nvSpPr>
          <p:cNvPr id="6" name="Slide Number Placeholder 5">
            <a:extLst>
              <a:ext uri="{FF2B5EF4-FFF2-40B4-BE49-F238E27FC236}">
                <a16:creationId xmlns:a16="http://schemas.microsoft.com/office/drawing/2014/main" id="{9980B2FB-E59F-8143-9DC3-97EE4D64110F}"/>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418229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31955-6C69-1846-B847-2767E9ECC4E2}"/>
              </a:ext>
            </a:extLst>
          </p:cNvPr>
          <p:cNvSpPr>
            <a:spLocks noGrp="1"/>
          </p:cNvSpPr>
          <p:nvPr>
            <p:ph idx="1"/>
          </p:nvPr>
        </p:nvSpPr>
        <p:spPr/>
        <p:txBody>
          <a:bodyPr/>
          <a:lstStyle/>
          <a:p>
            <a:pPr marL="0" indent="0">
              <a:buNone/>
            </a:pPr>
            <a:r>
              <a:rPr lang="en-US" dirty="0"/>
              <a:t>Three days with sessions from 10AM to 4PM Central Time</a:t>
            </a:r>
          </a:p>
          <a:p>
            <a:endParaRPr lang="en-US" dirty="0"/>
          </a:p>
          <a:p>
            <a:pPr marL="457200" indent="-457200">
              <a:buFont typeface="+mj-lt"/>
              <a:buAutoNum type="arabicPeriod"/>
            </a:pPr>
            <a:r>
              <a:rPr lang="en-US" dirty="0"/>
              <a:t>Overview of the IOTA/FAST Program, Strategy and Outlook</a:t>
            </a:r>
          </a:p>
          <a:p>
            <a:pPr marL="457200" indent="-457200">
              <a:buFont typeface="+mj-lt"/>
              <a:buAutoNum type="arabicPeriod"/>
            </a:pPr>
            <a:r>
              <a:rPr lang="en-US" dirty="0"/>
              <a:t>Facility and Operations</a:t>
            </a:r>
          </a:p>
          <a:p>
            <a:pPr marL="457200" indent="-457200">
              <a:buFont typeface="+mj-lt"/>
              <a:buAutoNum type="arabicPeriod"/>
            </a:pPr>
            <a:r>
              <a:rPr lang="en-US" dirty="0"/>
              <a:t>Reports from Run 1 and Run 2 Experiments</a:t>
            </a:r>
          </a:p>
          <a:p>
            <a:pPr marL="457200" indent="-457200">
              <a:buFont typeface="+mj-lt"/>
              <a:buAutoNum type="arabicPeriod"/>
            </a:pPr>
            <a:r>
              <a:rPr lang="en-US" dirty="0"/>
              <a:t>Run 3 and Beyond: New Concepts and Proposals </a:t>
            </a:r>
          </a:p>
          <a:p>
            <a:pPr marL="457200" indent="-457200">
              <a:buFont typeface="+mj-lt"/>
              <a:buAutoNum type="arabicPeriod"/>
            </a:pPr>
            <a:r>
              <a:rPr lang="en-US" dirty="0"/>
              <a:t>Discussion: Future Research and Education in Beam Physics at the FAST </a:t>
            </a:r>
            <a:r>
              <a:rPr lang="en-US" dirty="0" err="1"/>
              <a:t>Linac</a:t>
            </a:r>
            <a:r>
              <a:rPr lang="en-US" dirty="0"/>
              <a:t> and IOTA Ring</a:t>
            </a:r>
          </a:p>
          <a:p>
            <a:pPr marL="457200" indent="-457200">
              <a:buFont typeface="+mj-lt"/>
              <a:buAutoNum type="arabicPeriod"/>
            </a:pPr>
            <a:r>
              <a:rPr lang="en-US" dirty="0"/>
              <a:t>Closing Session</a:t>
            </a:r>
          </a:p>
        </p:txBody>
      </p:sp>
      <p:sp>
        <p:nvSpPr>
          <p:cNvPr id="3" name="Title 2">
            <a:extLst>
              <a:ext uri="{FF2B5EF4-FFF2-40B4-BE49-F238E27FC236}">
                <a16:creationId xmlns:a16="http://schemas.microsoft.com/office/drawing/2014/main" id="{9900B954-50F3-6942-8128-B85E3D87B2E5}"/>
              </a:ext>
            </a:extLst>
          </p:cNvPr>
          <p:cNvSpPr>
            <a:spLocks noGrp="1"/>
          </p:cNvSpPr>
          <p:nvPr>
            <p:ph type="title"/>
          </p:nvPr>
        </p:nvSpPr>
        <p:spPr/>
        <p:txBody>
          <a:bodyPr/>
          <a:lstStyle/>
          <a:p>
            <a:r>
              <a:rPr lang="en-US" dirty="0"/>
              <a:t>Schedule Arrangement</a:t>
            </a:r>
          </a:p>
        </p:txBody>
      </p:sp>
      <p:sp>
        <p:nvSpPr>
          <p:cNvPr id="4" name="Date Placeholder 3">
            <a:extLst>
              <a:ext uri="{FF2B5EF4-FFF2-40B4-BE49-F238E27FC236}">
                <a16:creationId xmlns:a16="http://schemas.microsoft.com/office/drawing/2014/main" id="{42E54B14-7D57-8B4C-BCE2-77D2D70D9689}"/>
              </a:ext>
            </a:extLst>
          </p:cNvPr>
          <p:cNvSpPr>
            <a:spLocks noGrp="1"/>
          </p:cNvSpPr>
          <p:nvPr>
            <p:ph type="dt" sz="half" idx="2"/>
          </p:nvPr>
        </p:nvSpPr>
        <p:spPr/>
        <p:txBody>
          <a:bodyPr/>
          <a:lstStyle/>
          <a:p>
            <a:pPr>
              <a:defRPr/>
            </a:pPr>
            <a:r>
              <a:rPr lang="en-US"/>
              <a:t>6/15/20</a:t>
            </a:r>
            <a:endParaRPr lang="en-US" dirty="0"/>
          </a:p>
        </p:txBody>
      </p:sp>
      <p:sp>
        <p:nvSpPr>
          <p:cNvPr id="5" name="Footer Placeholder 4">
            <a:extLst>
              <a:ext uri="{FF2B5EF4-FFF2-40B4-BE49-F238E27FC236}">
                <a16:creationId xmlns:a16="http://schemas.microsoft.com/office/drawing/2014/main" id="{BAC83BF2-7A7F-424F-8F49-86A004C58B88}"/>
              </a:ext>
            </a:extLst>
          </p:cNvPr>
          <p:cNvSpPr>
            <a:spLocks noGrp="1"/>
          </p:cNvSpPr>
          <p:nvPr>
            <p:ph type="ftr" sz="quarter" idx="3"/>
          </p:nvPr>
        </p:nvSpPr>
        <p:spPr/>
        <p:txBody>
          <a:bodyPr/>
          <a:lstStyle/>
          <a:p>
            <a:pPr>
              <a:defRPr/>
            </a:pPr>
            <a:r>
              <a:rPr lang="en-US"/>
              <a:t>A.Valishev | IOTA/FAST Collaboration Meeting Welcome</a:t>
            </a:r>
            <a:endParaRPr lang="en-US" b="1" dirty="0"/>
          </a:p>
        </p:txBody>
      </p:sp>
      <p:sp>
        <p:nvSpPr>
          <p:cNvPr id="6" name="Slide Number Placeholder 5">
            <a:extLst>
              <a:ext uri="{FF2B5EF4-FFF2-40B4-BE49-F238E27FC236}">
                <a16:creationId xmlns:a16="http://schemas.microsoft.com/office/drawing/2014/main" id="{B3A7FA0C-B15B-A643-A618-737ECD7C3ED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61416881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5FA54F4-2CF0-974F-A38E-88491AF7C047}" vid="{69AC46E0-F3B6-F748-8007-5765C615A8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354</TotalTime>
  <Words>197</Words>
  <Application>Microsoft Macintosh PowerPoint</Application>
  <PresentationFormat>On-screen Show (4:3)</PresentationFormat>
  <Paragraphs>27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Zoom Information and Etiquette</vt:lpstr>
      <vt:lpstr>Schedule Arrangement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 Valishev</dc:creator>
  <cp:lastModifiedBy>Alexander A Valishev</cp:lastModifiedBy>
  <cp:revision>1</cp:revision>
  <cp:lastPrinted>2014-01-20T19:40:21Z</cp:lastPrinted>
  <dcterms:created xsi:type="dcterms:W3CDTF">2020-06-14T22:19:34Z</dcterms:created>
  <dcterms:modified xsi:type="dcterms:W3CDTF">2020-06-15T04:13:38Z</dcterms:modified>
</cp:coreProperties>
</file>