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1"/>
  </p:notesMasterIdLst>
  <p:handoutMasterIdLst>
    <p:handoutMasterId r:id="rId42"/>
  </p:handoutMasterIdLst>
  <p:sldIdLst>
    <p:sldId id="294" r:id="rId2"/>
    <p:sldId id="275" r:id="rId3"/>
    <p:sldId id="299" r:id="rId4"/>
    <p:sldId id="308" r:id="rId5"/>
    <p:sldId id="298" r:id="rId6"/>
    <p:sldId id="295" r:id="rId7"/>
    <p:sldId id="296" r:id="rId8"/>
    <p:sldId id="346" r:id="rId9"/>
    <p:sldId id="297" r:id="rId10"/>
    <p:sldId id="302" r:id="rId11"/>
    <p:sldId id="341" r:id="rId12"/>
    <p:sldId id="312" r:id="rId13"/>
    <p:sldId id="313" r:id="rId14"/>
    <p:sldId id="301" r:id="rId15"/>
    <p:sldId id="314" r:id="rId16"/>
    <p:sldId id="315" r:id="rId17"/>
    <p:sldId id="311" r:id="rId18"/>
    <p:sldId id="303" r:id="rId19"/>
    <p:sldId id="305" r:id="rId20"/>
    <p:sldId id="300" r:id="rId21"/>
    <p:sldId id="307" r:id="rId22"/>
    <p:sldId id="316" r:id="rId23"/>
    <p:sldId id="317" r:id="rId24"/>
    <p:sldId id="342" r:id="rId25"/>
    <p:sldId id="326" r:id="rId26"/>
    <p:sldId id="320" r:id="rId27"/>
    <p:sldId id="323" r:id="rId28"/>
    <p:sldId id="321" r:id="rId29"/>
    <p:sldId id="309" r:id="rId30"/>
    <p:sldId id="327" r:id="rId31"/>
    <p:sldId id="336" r:id="rId32"/>
    <p:sldId id="339" r:id="rId33"/>
    <p:sldId id="330" r:id="rId34"/>
    <p:sldId id="344" r:id="rId35"/>
    <p:sldId id="343" r:id="rId36"/>
    <p:sldId id="325" r:id="rId37"/>
    <p:sldId id="332" r:id="rId38"/>
    <p:sldId id="329" r:id="rId39"/>
    <p:sldId id="345" r:id="rId40"/>
  </p:sldIdLst>
  <p:sldSz cx="9144000" cy="5143500" type="screen16x9"/>
  <p:notesSz cx="6858000" cy="9144000"/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189" algn="l" defTabSz="45718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378" algn="l" defTabSz="45718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566" algn="l" defTabSz="45718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754" algn="l" defTabSz="457189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5943" algn="l" defTabSz="45718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132" algn="l" defTabSz="45718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320" algn="l" defTabSz="45718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509" algn="l" defTabSz="457189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2" orient="horz" pos="1274" userDrawn="1">
          <p15:clr>
            <a:srgbClr val="A4A3A4"/>
          </p15:clr>
        </p15:guide>
        <p15:guide id="3" orient="horz" pos="114" userDrawn="1">
          <p15:clr>
            <a:srgbClr val="A4A3A4"/>
          </p15:clr>
        </p15:guide>
        <p15:guide id="4" orient="horz" pos="2093" userDrawn="1">
          <p15:clr>
            <a:srgbClr val="A4A3A4"/>
          </p15:clr>
        </p15:guide>
        <p15:guide id="5" orient="horz" pos="453" userDrawn="1">
          <p15:clr>
            <a:srgbClr val="A4A3A4"/>
          </p15:clr>
        </p15:guide>
        <p15:guide id="6" orient="horz" pos="3001" userDrawn="1">
          <p15:clr>
            <a:srgbClr val="A4A3A4"/>
          </p15:clr>
        </p15:guide>
        <p15:guide id="7" pos="5616" userDrawn="1">
          <p15:clr>
            <a:srgbClr val="A4A3A4"/>
          </p15:clr>
        </p15:guide>
        <p15:guide id="8" pos="136" userDrawn="1">
          <p15:clr>
            <a:srgbClr val="A4A3A4"/>
          </p15:clr>
        </p15:guide>
        <p15:guide id="9" pos="3562" userDrawn="1">
          <p15:clr>
            <a:srgbClr val="A4A3A4"/>
          </p15:clr>
        </p15:guide>
        <p15:guide id="10" pos="4453" userDrawn="1">
          <p15:clr>
            <a:srgbClr val="A4A3A4"/>
          </p15:clr>
        </p15:guide>
        <p15:guide id="11" pos="5163" userDrawn="1">
          <p15:clr>
            <a:srgbClr val="A4A3A4"/>
          </p15:clr>
        </p15:guide>
        <p15:guide id="12" pos="4632" userDrawn="1">
          <p15:clr>
            <a:srgbClr val="A4A3A4"/>
          </p15:clr>
        </p15:guide>
        <p15:guide id="13" pos="5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99D6EA"/>
    <a:srgbClr val="50504E"/>
    <a:srgbClr val="4E4E4E"/>
    <a:srgbClr val="404040"/>
    <a:srgbClr val="63666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60"/>
  </p:normalViewPr>
  <p:slideViewPr>
    <p:cSldViewPr snapToGrid="0" snapToObjects="1" showGuides="1">
      <p:cViewPr varScale="1">
        <p:scale>
          <a:sx n="145" d="100"/>
          <a:sy n="145" d="100"/>
        </p:scale>
        <p:origin x="726" y="11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378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4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237622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60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3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96398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4878162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2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2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2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795340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4878162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5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8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8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2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2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4878162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600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2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4878162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2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3358115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4800" y="4736360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215901" y="81884"/>
            <a:ext cx="8699500" cy="202387"/>
            <a:chOff x="600217" y="6229673"/>
            <a:chExt cx="8297721" cy="257386"/>
          </a:xfrm>
        </p:grpSpPr>
        <p:cxnSp>
          <p:nvCxnSpPr>
            <p:cNvPr id="33" name="Straight Connector 32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github.com/nikitakuklev/pyIOTA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 run 2 NIO implementation and first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and IOTA NL team</a:t>
            </a:r>
          </a:p>
          <a:p>
            <a:r>
              <a:rPr lang="en-US" dirty="0"/>
              <a:t>IOTA collaboration meeting</a:t>
            </a:r>
          </a:p>
          <a:p>
            <a:r>
              <a:rPr lang="en-US" dirty="0"/>
              <a:t>June 15, 2020</a:t>
            </a:r>
          </a:p>
        </p:txBody>
      </p:sp>
      <p:pic>
        <p:nvPicPr>
          <p:cNvPr id="10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B4752849-E424-4606-9B79-9861333A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93" y="4371895"/>
            <a:ext cx="638580" cy="6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96A158B5-C660-49E3-A4F5-9521A717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64" y="4441389"/>
            <a:ext cx="451119" cy="5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25129-4081-4AD4-8219-156C52DC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72" y="4371895"/>
            <a:ext cx="638580" cy="6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497160-67E1-479B-BD40-B0249968B183}"/>
              </a:ext>
            </a:extLst>
          </p:cNvPr>
          <p:cNvSpPr>
            <a:spLocks noGrp="1"/>
          </p:cNvSpPr>
          <p:nvPr/>
        </p:nvSpPr>
        <p:spPr>
          <a:xfrm>
            <a:off x="249238" y="769537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4 main categories: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Lattice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Knobs/kickers/etc.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BPMs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Insert</a:t>
            </a:r>
          </a:p>
          <a:p>
            <a:pPr lvl="1">
              <a:defRPr/>
            </a:pPr>
            <a:endParaRPr lang="en-US" sz="1400" dirty="0">
              <a:cs typeface="Helvetica"/>
            </a:endParaRPr>
          </a:p>
          <a:p>
            <a:pPr>
              <a:defRPr/>
            </a:pPr>
            <a:r>
              <a:rPr lang="en-US" sz="1600" dirty="0">
                <a:solidFill>
                  <a:srgbClr val="003087"/>
                </a:solidFill>
                <a:cs typeface="Helvetica"/>
              </a:rPr>
              <a:t>Lattice</a:t>
            </a:r>
            <a:r>
              <a:rPr lang="en-US" sz="1600" dirty="0">
                <a:cs typeface="Helvetica"/>
              </a:rPr>
              <a:t>: LOCO provided best precision</a:t>
            </a:r>
          </a:p>
          <a:p>
            <a:pPr lvl="1">
              <a:defRPr/>
            </a:pPr>
            <a:r>
              <a:rPr lang="el-GR" sz="1400" dirty="0">
                <a:cs typeface="Helvetica"/>
              </a:rPr>
              <a:t>β</a:t>
            </a:r>
            <a:r>
              <a:rPr lang="en-US" sz="1400" dirty="0">
                <a:cs typeface="Helvetica"/>
              </a:rPr>
              <a:t> within </a:t>
            </a:r>
            <a:r>
              <a:rPr lang="en-US" sz="1400" dirty="0">
                <a:solidFill>
                  <a:srgbClr val="003087"/>
                </a:solidFill>
                <a:cs typeface="Helvetica"/>
              </a:rPr>
              <a:t>a few %, </a:t>
            </a:r>
            <a:r>
              <a:rPr lang="en-US" sz="1400" dirty="0">
                <a:cs typeface="Helvetica"/>
              </a:rPr>
              <a:t>but drift + hysteresis problematic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Verified with TBT data from each sequence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>
              <a:defRPr/>
            </a:pPr>
            <a:r>
              <a:rPr lang="en-US" sz="1600" dirty="0">
                <a:solidFill>
                  <a:srgbClr val="003087"/>
                </a:solidFill>
                <a:cs typeface="Helvetica"/>
              </a:rPr>
              <a:t>Kickers</a:t>
            </a:r>
            <a:r>
              <a:rPr lang="en-US" sz="1600" dirty="0">
                <a:cs typeface="Helvetica"/>
              </a:rPr>
              <a:t>: analyzed repeated triggers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Jitter - </a:t>
            </a:r>
            <a:r>
              <a:rPr lang="en-US" sz="1400" dirty="0">
                <a:solidFill>
                  <a:srgbClr val="003087"/>
                </a:solidFill>
                <a:cs typeface="Helvetica"/>
              </a:rPr>
              <a:t>&lt;5%</a:t>
            </a:r>
            <a:r>
              <a:rPr lang="en-US" sz="1400" dirty="0">
                <a:cs typeface="Helvetica"/>
              </a:rPr>
              <a:t> rms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Linearity within </a:t>
            </a:r>
            <a:r>
              <a:rPr lang="en-US" sz="1400" dirty="0">
                <a:solidFill>
                  <a:srgbClr val="003087"/>
                </a:solidFill>
                <a:cs typeface="Helvetica"/>
              </a:rPr>
              <a:t>5-8%</a:t>
            </a:r>
          </a:p>
          <a:p>
            <a:pPr lvl="1">
              <a:defRPr/>
            </a:pPr>
            <a:endParaRPr lang="en-US" sz="1800" dirty="0">
              <a:cs typeface="Helvetica"/>
            </a:endParaRPr>
          </a:p>
          <a:p>
            <a:pPr>
              <a:defRPr/>
            </a:pPr>
            <a:endParaRPr lang="en-US" sz="1800" b="1" dirty="0">
              <a:cs typeface="Helvetica"/>
            </a:endParaRPr>
          </a:p>
          <a:p>
            <a:pPr>
              <a:defRPr/>
            </a:pPr>
            <a:endParaRPr lang="en-US" sz="1800" b="1" dirty="0">
              <a:cs typeface="Helvetica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F52F9C-61EB-4236-AC6E-99817A82A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9" b="66987"/>
          <a:stretch/>
        </p:blipFill>
        <p:spPr bwMode="auto">
          <a:xfrm>
            <a:off x="5079249" y="3714487"/>
            <a:ext cx="1707130" cy="9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AF7AD4-D147-4FB3-B727-A84B376E5A1D}"/>
              </a:ext>
            </a:extLst>
          </p:cNvPr>
          <p:cNvCxnSpPr>
            <a:cxnSpLocks/>
            <a:endCxn id="13316" idx="1"/>
          </p:cNvCxnSpPr>
          <p:nvPr/>
        </p:nvCxnSpPr>
        <p:spPr>
          <a:xfrm flipV="1">
            <a:off x="4433977" y="1138268"/>
            <a:ext cx="512993" cy="180334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D6D460-BCF1-4EBF-A18B-94719D499052}"/>
              </a:ext>
            </a:extLst>
          </p:cNvPr>
          <p:cNvCxnSpPr>
            <a:cxnSpLocks/>
          </p:cNvCxnSpPr>
          <p:nvPr/>
        </p:nvCxnSpPr>
        <p:spPr>
          <a:xfrm flipV="1">
            <a:off x="4433977" y="2868190"/>
            <a:ext cx="572199" cy="73418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46E388-8BFB-4CF5-8D0F-793772E7456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639665" y="4205996"/>
            <a:ext cx="1439584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6" name="Picture 4">
            <a:extLst>
              <a:ext uri="{FF2B5EF4-FFF2-40B4-BE49-F238E27FC236}">
                <a16:creationId xmlns:a16="http://schemas.microsoft.com/office/drawing/2014/main" id="{BCFABC8F-4E84-4E70-992B-CD369A8F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70" y="271623"/>
            <a:ext cx="4087596" cy="1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964C64A9-7EDC-479F-87F5-5FC77963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40" y="1964921"/>
            <a:ext cx="4048126" cy="1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6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497160-67E1-479B-BD40-B0249968B183}"/>
              </a:ext>
            </a:extLst>
          </p:cNvPr>
          <p:cNvSpPr>
            <a:spLocks noGrp="1"/>
          </p:cNvSpPr>
          <p:nvPr/>
        </p:nvSpPr>
        <p:spPr>
          <a:xfrm>
            <a:off x="249238" y="769537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003087"/>
                </a:solidFill>
                <a:cs typeface="Helvetica"/>
              </a:rPr>
              <a:t>Lattice</a:t>
            </a:r>
            <a:r>
              <a:rPr lang="en-US" sz="1600" dirty="0">
                <a:cs typeface="Helvetica"/>
              </a:rPr>
              <a:t>: Unknown reduction in x chromaticity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Suspect due to dipole effects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Means </a:t>
            </a:r>
            <a:r>
              <a:rPr lang="en-US" sz="1400" dirty="0" err="1">
                <a:cs typeface="Helvetica"/>
              </a:rPr>
              <a:t>sextupole</a:t>
            </a:r>
            <a:r>
              <a:rPr lang="en-US" sz="1400" dirty="0">
                <a:cs typeface="Helvetica"/>
              </a:rPr>
              <a:t> strength required for (</a:t>
            </a:r>
            <a:r>
              <a:rPr lang="en-US" sz="1400" dirty="0" err="1">
                <a:cs typeface="Helvetica"/>
              </a:rPr>
              <a:t>x,y</a:t>
            </a:r>
            <a:r>
              <a:rPr lang="en-US" sz="1400" dirty="0">
                <a:cs typeface="Helvetica"/>
              </a:rPr>
              <a:t>)=(0,0) &lt; model</a:t>
            </a:r>
          </a:p>
          <a:p>
            <a:pPr>
              <a:defRPr/>
            </a:pPr>
            <a:endParaRPr lang="en-US" sz="1800" b="1" dirty="0">
              <a:cs typeface="Helvetica"/>
            </a:endParaRPr>
          </a:p>
          <a:p>
            <a:pPr>
              <a:defRPr/>
            </a:pPr>
            <a:endParaRPr lang="en-US" sz="1800" b="1" dirty="0">
              <a:cs typeface="Helvetica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84CFD9D-1639-4A0F-B789-30E58DC34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9"/>
          <a:stretch/>
        </p:blipFill>
        <p:spPr bwMode="auto">
          <a:xfrm>
            <a:off x="2041746" y="1687124"/>
            <a:ext cx="5060508" cy="25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C4E665-90B7-4391-84E2-551DE1C06B13}"/>
              </a:ext>
            </a:extLst>
          </p:cNvPr>
          <p:cNvSpPr txBox="1"/>
          <p:nvPr/>
        </p:nvSpPr>
        <p:spPr>
          <a:xfrm>
            <a:off x="3683284" y="1787542"/>
            <a:ext cx="74988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Too low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8815B6-1EBF-49F4-A0B6-8457E6C2D58C}"/>
              </a:ext>
            </a:extLst>
          </p:cNvPr>
          <p:cNvSpPr txBox="1"/>
          <p:nvPr/>
        </p:nvSpPr>
        <p:spPr>
          <a:xfrm>
            <a:off x="6186539" y="1787542"/>
            <a:ext cx="58221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6612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1BC6B86-0B40-48B3-A943-AF4E705C9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7"/>
          <a:stretch/>
        </p:blipFill>
        <p:spPr bwMode="auto">
          <a:xfrm>
            <a:off x="6065301" y="1857096"/>
            <a:ext cx="2835812" cy="282444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A14247A-F460-495B-8A20-A7BCB76B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5"/>
          <a:stretch/>
        </p:blipFill>
        <p:spPr bwMode="auto">
          <a:xfrm>
            <a:off x="3635356" y="329603"/>
            <a:ext cx="5265758" cy="147916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– BPMs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>
                <a:cs typeface="Helvetica"/>
              </a:rPr>
              <a:t>Orbit linearity and noise:</a:t>
            </a:r>
          </a:p>
          <a:p>
            <a:pPr lvl="1">
              <a:defRPr/>
            </a:pPr>
            <a:r>
              <a:rPr lang="en-US" sz="1400" dirty="0">
                <a:solidFill>
                  <a:srgbClr val="003087"/>
                </a:solidFill>
                <a:cs typeface="Helvetica"/>
              </a:rPr>
              <a:t>&lt;1% linear</a:t>
            </a:r>
            <a:r>
              <a:rPr lang="en-US" sz="1400" dirty="0">
                <a:cs typeface="Helvetica"/>
              </a:rPr>
              <a:t> within 4 mm</a:t>
            </a:r>
            <a:br>
              <a:rPr lang="en-US" sz="1400" dirty="0">
                <a:cs typeface="Helvetica"/>
              </a:rPr>
            </a:br>
            <a:r>
              <a:rPr lang="en-US" sz="1400" dirty="0">
                <a:cs typeface="Helvetica"/>
              </a:rPr>
              <a:t> of center</a:t>
            </a:r>
          </a:p>
          <a:p>
            <a:pPr lvl="1">
              <a:defRPr/>
            </a:pPr>
            <a:r>
              <a:rPr lang="en-US" sz="1400" dirty="0">
                <a:solidFill>
                  <a:srgbClr val="003087"/>
                </a:solidFill>
                <a:cs typeface="Helvetica"/>
              </a:rPr>
              <a:t>~1um @ 0.3mA</a:t>
            </a:r>
          </a:p>
          <a:p>
            <a:pPr lvl="1">
              <a:defRPr/>
            </a:pPr>
            <a:endParaRPr lang="en-US" dirty="0">
              <a:solidFill>
                <a:srgbClr val="003087"/>
              </a:solidFill>
              <a:cs typeface="Helvetica"/>
            </a:endParaRPr>
          </a:p>
          <a:p>
            <a:pPr>
              <a:defRPr/>
            </a:pPr>
            <a:r>
              <a:rPr lang="en-US" sz="1600" dirty="0">
                <a:cs typeface="Helvetica"/>
              </a:rPr>
              <a:t>TBT noise:</a:t>
            </a:r>
          </a:p>
          <a:p>
            <a:pPr lvl="1">
              <a:defRPr/>
            </a:pPr>
            <a:r>
              <a:rPr lang="en-US" sz="1400" dirty="0">
                <a:solidFill>
                  <a:srgbClr val="003087"/>
                </a:solidFill>
                <a:cs typeface="Helvetica"/>
              </a:rPr>
              <a:t>100um @ 0.8mA</a:t>
            </a:r>
          </a:p>
          <a:p>
            <a:pPr lvl="1">
              <a:defRPr/>
            </a:pPr>
            <a:r>
              <a:rPr lang="en-US" sz="1400" dirty="0">
                <a:solidFill>
                  <a:srgbClr val="003087"/>
                </a:solidFill>
                <a:cs typeface="Helvetica"/>
              </a:rPr>
              <a:t>Meets specs!</a:t>
            </a:r>
          </a:p>
          <a:p>
            <a:pPr lvl="1">
              <a:defRPr/>
            </a:pPr>
            <a:endParaRPr lang="en-US" sz="1400" dirty="0">
              <a:cs typeface="Helvetica"/>
            </a:endParaRPr>
          </a:p>
          <a:p>
            <a:pPr>
              <a:defRPr/>
            </a:pPr>
            <a:r>
              <a:rPr lang="en-US" sz="1600" dirty="0">
                <a:cs typeface="Helvetica"/>
              </a:rPr>
              <a:t>Overall, improved significantly from run 1</a:t>
            </a:r>
          </a:p>
          <a:p>
            <a:pPr>
              <a:defRPr/>
            </a:pPr>
            <a:r>
              <a:rPr lang="en-US" sz="1600" dirty="0">
                <a:cs typeface="Helvetica"/>
              </a:rPr>
              <a:t>A few issues remained: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Dynamic saturation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Timing/ADC desync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Errors/timeouts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4C5B89-1CED-4620-B84D-19951C189F1F}"/>
              </a:ext>
            </a:extLst>
          </p:cNvPr>
          <p:cNvSpPr>
            <a:spLocks noGrp="1"/>
          </p:cNvSpPr>
          <p:nvPr/>
        </p:nvSpPr>
        <p:spPr>
          <a:xfrm>
            <a:off x="228600" y="1042335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dirty="0"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1D162-F76B-4F98-850B-17368B546145}"/>
              </a:ext>
            </a:extLst>
          </p:cNvPr>
          <p:cNvSpPr txBox="1"/>
          <p:nvPr/>
        </p:nvSpPr>
        <p:spPr>
          <a:xfrm>
            <a:off x="4437035" y="2196625"/>
            <a:ext cx="162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4C97"/>
                </a:solidFill>
              </a:rPr>
              <a:t>Position rms vs current</a:t>
            </a:r>
            <a:br>
              <a:rPr lang="en-US" sz="1200" dirty="0">
                <a:solidFill>
                  <a:srgbClr val="004C97"/>
                </a:solidFill>
              </a:rPr>
            </a:br>
            <a:r>
              <a:rPr lang="en-US" sz="1200" dirty="0">
                <a:solidFill>
                  <a:srgbClr val="004C97"/>
                </a:solidFill>
              </a:rPr>
              <a:t> (and RF=bunch length)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4A0C3-4D1C-446B-AA97-BBA205DDEA8B}"/>
              </a:ext>
            </a:extLst>
          </p:cNvPr>
          <p:cNvSpPr txBox="1"/>
          <p:nvPr/>
        </p:nvSpPr>
        <p:spPr>
          <a:xfrm>
            <a:off x="3881114" y="1346909"/>
            <a:ext cx="176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4C97"/>
                </a:solidFill>
              </a:rPr>
              <a:t>Kick amplitude vs current</a:t>
            </a:r>
          </a:p>
        </p:txBody>
      </p:sp>
    </p:spTree>
    <p:extLst>
      <p:ext uri="{BB962C8B-B14F-4D97-AF65-F5344CB8AC3E}">
        <p14:creationId xmlns:p14="http://schemas.microsoft.com/office/powerpoint/2010/main" val="236625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– QI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5B6522-0C64-44CE-8F79-71309EB5A0D1}"/>
              </a:ext>
            </a:extLst>
          </p:cNvPr>
          <p:cNvSpPr>
            <a:spLocks noGrp="1"/>
          </p:cNvSpPr>
          <p:nvPr/>
        </p:nvSpPr>
        <p:spPr>
          <a:xfrm>
            <a:off x="258516" y="752885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Insert was taken apart and each magnet tested at TD (rotating coil)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Rebuilt with best ones in the middle</a:t>
            </a:r>
          </a:p>
          <a:p>
            <a:pPr lvl="1">
              <a:defRPr/>
            </a:pPr>
            <a:endParaRPr lang="en-US" sz="1400" dirty="0">
              <a:cs typeface="Helvetica"/>
            </a:endParaRPr>
          </a:p>
          <a:p>
            <a:pPr>
              <a:defRPr/>
            </a:pPr>
            <a:r>
              <a:rPr lang="en-US" sz="1600" dirty="0">
                <a:cs typeface="Helvetica"/>
              </a:rPr>
              <a:t>Alignment done with precision mechanical rod and laser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Both indicated &lt; 150um mechanical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1B506ED-1704-4173-BAB9-BE886F750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38" y="2187181"/>
            <a:ext cx="2792646" cy="2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DCB860-836F-41B0-8978-48B97D6AE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4" t="5287" r="4334" b="1939"/>
          <a:stretch/>
        </p:blipFill>
        <p:spPr bwMode="auto">
          <a:xfrm>
            <a:off x="686877" y="2189855"/>
            <a:ext cx="1687454" cy="208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826015-6153-40C5-BD92-2D922371AA90}"/>
              </a:ext>
            </a:extLst>
          </p:cNvPr>
          <p:cNvSpPr txBox="1"/>
          <p:nvPr/>
        </p:nvSpPr>
        <p:spPr>
          <a:xfrm>
            <a:off x="806495" y="4236726"/>
            <a:ext cx="144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Testing @ TD VTS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C7485-1961-4301-9971-6FE94324A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691" y="2187181"/>
            <a:ext cx="2859518" cy="20881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0A8809-6B35-4C31-A3BA-246C51BF3F84}"/>
              </a:ext>
            </a:extLst>
          </p:cNvPr>
          <p:cNvSpPr txBox="1"/>
          <p:nvPr/>
        </p:nvSpPr>
        <p:spPr>
          <a:xfrm>
            <a:off x="6864631" y="4209515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Final assembly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2B92B-4FBA-45EC-A07F-B9EDB1DCB911}"/>
              </a:ext>
            </a:extLst>
          </p:cNvPr>
          <p:cNvSpPr txBox="1"/>
          <p:nvPr/>
        </p:nvSpPr>
        <p:spPr>
          <a:xfrm>
            <a:off x="3056760" y="4229234"/>
            <a:ext cx="2467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Precision soviet stick alignment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5F5EEF3-CFF2-4C0C-BFF9-313467EC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59" y="374255"/>
            <a:ext cx="1313726" cy="17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9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– QI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Laser tracker aligned into the ring</a:t>
            </a: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 marL="0" indent="0">
              <a:buNone/>
              <a:defRPr/>
            </a:pPr>
            <a:endParaRPr lang="en-US" dirty="0">
              <a:cs typeface="Helvetica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5FA0C8-9FC1-4530-A15E-E58707F4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6" y="1370834"/>
            <a:ext cx="3599031" cy="26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3CC7BA9-47AC-49A3-8A28-78C4C060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81" y="1370834"/>
            <a:ext cx="3599031" cy="26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B2F0A3-A0FE-4BC0-81FD-E03E8E464948}"/>
              </a:ext>
            </a:extLst>
          </p:cNvPr>
          <p:cNvSpPr txBox="1"/>
          <p:nvPr/>
        </p:nvSpPr>
        <p:spPr>
          <a:xfrm>
            <a:off x="5836647" y="4022111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Manual edge checks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DFD23-855A-46A9-8CCA-C28CF19F089D}"/>
              </a:ext>
            </a:extLst>
          </p:cNvPr>
          <p:cNvSpPr txBox="1"/>
          <p:nvPr/>
        </p:nvSpPr>
        <p:spPr>
          <a:xfrm>
            <a:off x="1479145" y="4022110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Measured tracker model</a:t>
            </a:r>
          </a:p>
        </p:txBody>
      </p:sp>
    </p:spTree>
    <p:extLst>
      <p:ext uri="{BB962C8B-B14F-4D97-AF65-F5344CB8AC3E}">
        <p14:creationId xmlns:p14="http://schemas.microsoft.com/office/powerpoint/2010/main" val="75320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– QI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cs typeface="Helvetica"/>
              </a:rPr>
              <a:t>Alignment tested with close orbit responses</a:t>
            </a:r>
          </a:p>
          <a:p>
            <a:pPr>
              <a:defRPr/>
            </a:pPr>
            <a:endParaRPr lang="en-US" sz="1600" dirty="0">
              <a:cs typeface="Helvetica"/>
            </a:endParaRPr>
          </a:p>
          <a:p>
            <a:pPr>
              <a:defRPr/>
            </a:pPr>
            <a:r>
              <a:rPr lang="en-US" sz="1400" dirty="0">
                <a:cs typeface="Helvetica"/>
              </a:rPr>
              <a:t>Found very large displacements in some magnets</a:t>
            </a:r>
          </a:p>
          <a:p>
            <a:pPr lvl="1">
              <a:defRPr/>
            </a:pPr>
            <a:r>
              <a:rPr lang="en-US" sz="1200" dirty="0">
                <a:cs typeface="Helvetica"/>
              </a:rPr>
              <a:t>Some not physical (almost 1 mm)!</a:t>
            </a:r>
          </a:p>
          <a:p>
            <a:pPr lvl="1">
              <a:defRPr/>
            </a:pPr>
            <a:endParaRPr lang="en-US" sz="1200" dirty="0">
              <a:cs typeface="Helvetica"/>
            </a:endParaRPr>
          </a:p>
          <a:p>
            <a:pPr lvl="1">
              <a:defRPr/>
            </a:pPr>
            <a:endParaRPr lang="en-US" sz="1200" dirty="0">
              <a:cs typeface="Helvetica"/>
            </a:endParaRPr>
          </a:p>
          <a:p>
            <a:pPr lvl="1">
              <a:defRPr/>
            </a:pPr>
            <a:endParaRPr lang="en-US" sz="1200" dirty="0">
              <a:cs typeface="Helvetica"/>
            </a:endParaRPr>
          </a:p>
          <a:p>
            <a:pPr marL="0" indent="0">
              <a:buNone/>
              <a:defRPr/>
            </a:pPr>
            <a:endParaRPr lang="en-US" sz="1400" dirty="0">
              <a:cs typeface="Helvetica"/>
            </a:endParaRPr>
          </a:p>
          <a:p>
            <a:pPr>
              <a:defRPr/>
            </a:pPr>
            <a:endParaRPr lang="en-US" sz="1400" dirty="0">
              <a:cs typeface="Helvetica"/>
            </a:endParaRPr>
          </a:p>
          <a:p>
            <a:pPr marL="0" indent="0">
              <a:buNone/>
              <a:defRPr/>
            </a:pPr>
            <a:endParaRPr lang="en-US" sz="1400" dirty="0">
              <a:cs typeface="Helvetica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4C5B89-1CED-4620-B84D-19951C189F1F}"/>
              </a:ext>
            </a:extLst>
          </p:cNvPr>
          <p:cNvSpPr>
            <a:spLocks noGrp="1"/>
          </p:cNvSpPr>
          <p:nvPr/>
        </p:nvSpPr>
        <p:spPr>
          <a:xfrm>
            <a:off x="228600" y="1042335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dirty="0">
              <a:cs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4B9BD8-49B0-4500-8416-C354AE367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59" y="765511"/>
            <a:ext cx="3199000" cy="361247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C75A66A-FFF9-4D1A-8FF3-AD580B5B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7" y="2019573"/>
            <a:ext cx="3506251" cy="24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E6A1C2-160E-4149-ADC6-4F616679CAC1}"/>
              </a:ext>
            </a:extLst>
          </p:cNvPr>
          <p:cNvSpPr txBox="1"/>
          <p:nvPr/>
        </p:nvSpPr>
        <p:spPr>
          <a:xfrm>
            <a:off x="1011410" y="4401554"/>
            <a:ext cx="3411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Closed orbit distortion model/measurement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B7C240-8FF3-44E1-877E-A63F75D7DE8F}"/>
              </a:ext>
            </a:extLst>
          </p:cNvPr>
          <p:cNvSpPr txBox="1"/>
          <p:nvPr/>
        </p:nvSpPr>
        <p:spPr>
          <a:xfrm>
            <a:off x="5992929" y="4347102"/>
            <a:ext cx="231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Magnet offsets (A. Romanov)</a:t>
            </a:r>
          </a:p>
        </p:txBody>
      </p:sp>
    </p:spTree>
    <p:extLst>
      <p:ext uri="{BB962C8B-B14F-4D97-AF65-F5344CB8AC3E}">
        <p14:creationId xmlns:p14="http://schemas.microsoft.com/office/powerpoint/2010/main" val="112071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– QI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cs typeface="Helvetica"/>
              </a:rPr>
              <a:t>Tried to slide around, demagnetize, test inductance</a:t>
            </a:r>
          </a:p>
          <a:p>
            <a:pPr>
              <a:defRPr/>
            </a:pPr>
            <a:r>
              <a:rPr lang="en-US" sz="1400" dirty="0">
                <a:cs typeface="Helvetica"/>
              </a:rPr>
              <a:t>Realigned in place with laser and left as is</a:t>
            </a:r>
          </a:p>
          <a:p>
            <a:pPr>
              <a:defRPr/>
            </a:pPr>
            <a:r>
              <a:rPr lang="en-US" sz="1400" dirty="0">
                <a:cs typeface="Helvetica"/>
              </a:rPr>
              <a:t>Root cause </a:t>
            </a:r>
            <a:r>
              <a:rPr lang="en-US" sz="1400" dirty="0">
                <a:solidFill>
                  <a:srgbClr val="004C97"/>
                </a:solidFill>
                <a:cs typeface="Helvetica"/>
              </a:rPr>
              <a:t>still unclear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4C5B89-1CED-4620-B84D-19951C189F1F}"/>
              </a:ext>
            </a:extLst>
          </p:cNvPr>
          <p:cNvSpPr>
            <a:spLocks noGrp="1"/>
          </p:cNvSpPr>
          <p:nvPr/>
        </p:nvSpPr>
        <p:spPr>
          <a:xfrm>
            <a:off x="228600" y="1042335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dirty="0"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A76C10-80C7-4217-A602-39CB2DF78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95" b="14186"/>
          <a:stretch/>
        </p:blipFill>
        <p:spPr>
          <a:xfrm>
            <a:off x="736828" y="1600545"/>
            <a:ext cx="3045322" cy="23932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46995D-934B-4F32-8815-3E0AB8907921}"/>
              </a:ext>
            </a:extLst>
          </p:cNvPr>
          <p:cNvSpPr txBox="1"/>
          <p:nvPr/>
        </p:nvSpPr>
        <p:spPr>
          <a:xfrm>
            <a:off x="672815" y="4116763"/>
            <a:ext cx="2971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Laser inserted using 3d-printed holder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6CD2E-DF60-4235-B2D8-EBEAB94CA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557" y="925452"/>
            <a:ext cx="2344372" cy="31269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DEB0FA-8AAC-4BEB-935F-1FC5D9FDA7A1}"/>
              </a:ext>
            </a:extLst>
          </p:cNvPr>
          <p:cNvSpPr txBox="1"/>
          <p:nvPr/>
        </p:nvSpPr>
        <p:spPr>
          <a:xfrm>
            <a:off x="5089445" y="4064159"/>
            <a:ext cx="3045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Sanity checking/moving with indicators</a:t>
            </a:r>
          </a:p>
        </p:txBody>
      </p:sp>
    </p:spTree>
    <p:extLst>
      <p:ext uri="{BB962C8B-B14F-4D97-AF65-F5344CB8AC3E}">
        <p14:creationId xmlns:p14="http://schemas.microsoft.com/office/powerpoint/2010/main" val="142047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497160-67E1-479B-BD40-B0249968B183}"/>
              </a:ext>
            </a:extLst>
          </p:cNvPr>
          <p:cNvSpPr>
            <a:spLocks noGrp="1"/>
          </p:cNvSpPr>
          <p:nvPr/>
        </p:nvSpPr>
        <p:spPr>
          <a:xfrm>
            <a:off x="249238" y="769537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cs typeface="Helvetica"/>
              </a:rPr>
              <a:t>Goal for run 2: </a:t>
            </a:r>
            <a:r>
              <a:rPr lang="en-US" sz="1800" dirty="0">
                <a:solidFill>
                  <a:srgbClr val="003087"/>
                </a:solidFill>
              </a:rPr>
              <a:t>achieve beam parameters, machine tuning and system performance necessary for the NIO experiments</a:t>
            </a:r>
          </a:p>
          <a:p>
            <a:pPr marL="0" indent="0">
              <a:buNone/>
              <a:defRPr/>
            </a:pPr>
            <a:endParaRPr lang="en-US" sz="1800" dirty="0">
              <a:solidFill>
                <a:srgbClr val="003087"/>
              </a:solidFill>
            </a:endParaRPr>
          </a:p>
          <a:p>
            <a:pPr marL="457200" indent="-457200"/>
            <a:r>
              <a:rPr lang="en-US" sz="1600" dirty="0"/>
              <a:t>Octupoles: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10% beta-function accuracy, ~0.01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betatron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phase accuracy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accent2"/>
                </a:solidFill>
              </a:rPr>
              <a:t>100um orbit centering</a:t>
            </a:r>
          </a:p>
          <a:p>
            <a:pPr marL="457200" indent="-457200"/>
            <a:endParaRPr lang="en-US" sz="1600" dirty="0"/>
          </a:p>
          <a:p>
            <a:pPr marL="457200" indent="-457200"/>
            <a:r>
              <a:rPr lang="en-US" sz="1600" dirty="0"/>
              <a:t>NL magnet: </a:t>
            </a:r>
            <a:r>
              <a:rPr lang="en-US" sz="1600" dirty="0">
                <a:solidFill>
                  <a:schemeClr val="accent2"/>
                </a:solidFill>
              </a:rPr>
              <a:t>1% beta-function, 0.001-0.003 </a:t>
            </a:r>
            <a:r>
              <a:rPr lang="en-US" sz="1600" dirty="0" err="1">
                <a:solidFill>
                  <a:schemeClr val="accent2"/>
                </a:solidFill>
              </a:rPr>
              <a:t>betatron</a:t>
            </a:r>
            <a:r>
              <a:rPr lang="en-US" sz="1600" dirty="0">
                <a:solidFill>
                  <a:schemeClr val="accent2"/>
                </a:solidFill>
              </a:rPr>
              <a:t> phase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accent3"/>
                </a:solidFill>
              </a:rPr>
              <a:t>50um orbit centering</a:t>
            </a:r>
          </a:p>
          <a:p>
            <a:pPr marL="457200" indent="-457200"/>
            <a:endParaRPr lang="en-US" sz="1600" dirty="0"/>
          </a:p>
          <a:p>
            <a:pPr marL="457200" indent="-457200"/>
            <a:r>
              <a:rPr lang="en-US" sz="1600" dirty="0">
                <a:solidFill>
                  <a:schemeClr val="accent3"/>
                </a:solidFill>
              </a:rPr>
              <a:t>Variable single-turn kick, H/V</a:t>
            </a:r>
          </a:p>
          <a:p>
            <a:pPr marL="457200" indent="-457200"/>
            <a:endParaRPr lang="en-US" sz="1600" dirty="0">
              <a:solidFill>
                <a:schemeClr val="accent3"/>
              </a:solidFill>
            </a:endParaRPr>
          </a:p>
          <a:p>
            <a:pPr marL="457200" indent="-457200"/>
            <a:r>
              <a:rPr lang="en-US" sz="1600" dirty="0">
                <a:solidFill>
                  <a:schemeClr val="accent3"/>
                </a:solidFill>
              </a:rPr>
              <a:t>Turn-by-turn BPM system, 100um resolution</a:t>
            </a:r>
          </a:p>
          <a:p>
            <a:pPr marL="0" indent="0">
              <a:buNone/>
              <a:defRPr/>
            </a:pPr>
            <a:endParaRPr lang="en-US" sz="18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437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results and run 2 goals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configuration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commissioning</a:t>
            </a:r>
          </a:p>
          <a:p>
            <a:r>
              <a:rPr lang="en-US" dirty="0">
                <a:solidFill>
                  <a:srgbClr val="004C97"/>
                </a:solidFill>
              </a:rPr>
              <a:t>Data collection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Simulations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channels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85387-899C-47C4-B147-0955664DB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Helvetica"/>
              </a:rPr>
              <a:t>Nominally, </a:t>
            </a:r>
            <a:r>
              <a:rPr lang="en-US" dirty="0">
                <a:solidFill>
                  <a:srgbClr val="003087"/>
                </a:solidFill>
                <a:cs typeface="Helvetica"/>
              </a:rPr>
              <a:t>21</a:t>
            </a:r>
            <a:r>
              <a:rPr lang="en-US" dirty="0">
                <a:cs typeface="Helvetica"/>
              </a:rPr>
              <a:t> BPMs – </a:t>
            </a:r>
            <a:r>
              <a:rPr lang="en-US" dirty="0">
                <a:solidFill>
                  <a:srgbClr val="003087"/>
                </a:solidFill>
                <a:cs typeface="Helvetica"/>
              </a:rPr>
              <a:t>19</a:t>
            </a:r>
            <a:r>
              <a:rPr lang="en-US" dirty="0">
                <a:cs typeface="Helvetica"/>
              </a:rPr>
              <a:t> useful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Helvetica"/>
              </a:rPr>
              <a:t>-1 special pickup, different size/calibration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Helvetica"/>
              </a:rPr>
              <a:t>-1 for anti-damper</a:t>
            </a:r>
          </a:p>
          <a:p>
            <a:pPr marL="342900" lvl="1" indent="0">
              <a:buNone/>
              <a:defRPr/>
            </a:pPr>
            <a:endParaRPr lang="en-US" sz="1500" dirty="0">
              <a:cs typeface="Helvetica"/>
            </a:endParaRPr>
          </a:p>
          <a:p>
            <a:pPr marL="342900" lvl="1" indent="0">
              <a:buNone/>
              <a:defRPr/>
            </a:pPr>
            <a:endParaRPr lang="en-US" sz="1500" dirty="0">
              <a:cs typeface="Helvetica"/>
            </a:endParaRPr>
          </a:p>
          <a:p>
            <a:pPr marL="342900" lvl="1" indent="0">
              <a:buNone/>
              <a:defRPr/>
            </a:pPr>
            <a:endParaRPr lang="en-US" sz="1500" dirty="0">
              <a:cs typeface="Helvetica"/>
            </a:endParaRPr>
          </a:p>
          <a:p>
            <a:pPr marL="342900" lvl="1" indent="0">
              <a:buNone/>
              <a:defRPr/>
            </a:pPr>
            <a:endParaRPr lang="en-US" sz="1500" dirty="0">
              <a:cs typeface="Helvetica"/>
            </a:endParaRPr>
          </a:p>
          <a:p>
            <a:pPr marL="342900" lvl="1" indent="0">
              <a:buNone/>
              <a:defRPr/>
            </a:pPr>
            <a:endParaRPr lang="en-US" sz="1500" dirty="0">
              <a:cs typeface="Helvetica"/>
            </a:endParaRPr>
          </a:p>
          <a:p>
            <a:pPr>
              <a:defRPr/>
            </a:pPr>
            <a:r>
              <a:rPr lang="en-US" dirty="0">
                <a:cs typeface="Helvetica"/>
              </a:rPr>
              <a:t>Data:</a:t>
            </a:r>
          </a:p>
          <a:p>
            <a:pPr lvl="1">
              <a:defRPr/>
            </a:pPr>
            <a:r>
              <a:rPr lang="en-US" dirty="0">
                <a:solidFill>
                  <a:srgbClr val="003087"/>
                </a:solidFill>
                <a:cs typeface="Helvetica"/>
              </a:rPr>
              <a:t>8k</a:t>
            </a:r>
            <a:r>
              <a:rPr lang="en-US" dirty="0">
                <a:cs typeface="Helvetica"/>
              </a:rPr>
              <a:t> turns, triggered at </a:t>
            </a:r>
            <a:r>
              <a:rPr lang="en-US" dirty="0">
                <a:solidFill>
                  <a:srgbClr val="003087"/>
                </a:solidFill>
                <a:cs typeface="Helvetica"/>
              </a:rPr>
              <a:t>-172 </a:t>
            </a:r>
            <a:r>
              <a:rPr lang="en-US" dirty="0">
                <a:cs typeface="Helvetica"/>
              </a:rPr>
              <a:t>from kick (‘pilot’ signal)</a:t>
            </a:r>
          </a:p>
          <a:p>
            <a:pPr lvl="1">
              <a:defRPr/>
            </a:pPr>
            <a:r>
              <a:rPr lang="en-US" dirty="0">
                <a:cs typeface="Helvetica"/>
              </a:rPr>
              <a:t>Ring state afterwards saved</a:t>
            </a:r>
          </a:p>
          <a:p>
            <a:pPr lvl="2">
              <a:defRPr/>
            </a:pPr>
            <a:r>
              <a:rPr lang="en-US" sz="1600" dirty="0">
                <a:solidFill>
                  <a:srgbClr val="003087"/>
                </a:solidFill>
                <a:cs typeface="Helvetica"/>
              </a:rPr>
              <a:t>284</a:t>
            </a:r>
            <a:r>
              <a:rPr lang="en-US" sz="1600" dirty="0">
                <a:cs typeface="Helvetica"/>
              </a:rPr>
              <a:t> channels – magnets, beam currents, etc.</a:t>
            </a:r>
          </a:p>
          <a:p>
            <a:pPr lvl="1">
              <a:defRPr/>
            </a:pPr>
            <a:r>
              <a:rPr lang="en-US" dirty="0">
                <a:cs typeface="Helvetica"/>
              </a:rPr>
              <a:t>Other data available via ACNET</a:t>
            </a:r>
          </a:p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037983-A90A-443F-93AB-EA7B9AF7D162}"/>
              </a:ext>
            </a:extLst>
          </p:cNvPr>
          <p:cNvSpPr>
            <a:spLocks noGrp="1"/>
          </p:cNvSpPr>
          <p:nvPr/>
        </p:nvSpPr>
        <p:spPr>
          <a:xfrm>
            <a:off x="5891808" y="-1107262"/>
            <a:ext cx="6504385" cy="389453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800" dirty="0">
              <a:cs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ABEEB0-4040-49E6-B9A6-C17B7A8A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74" y="1896624"/>
            <a:ext cx="6508320" cy="135025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  <a:latin typeface="+mn-lt"/>
            </a:endParaRPr>
          </a:p>
          <a:p>
            <a:endParaRPr lang="en-US" dirty="0">
              <a:solidFill>
                <a:srgbClr val="004C97"/>
              </a:solidFill>
              <a:latin typeface="+mn-lt"/>
            </a:endParaRPr>
          </a:p>
          <a:p>
            <a:r>
              <a:rPr lang="en-US" dirty="0">
                <a:solidFill>
                  <a:srgbClr val="004C97"/>
                </a:solidFill>
                <a:latin typeface="+mn-lt"/>
              </a:rPr>
              <a:t>Previous results and run 2 goals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configuration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commissioning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 collection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Simulations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  <a:latin typeface="+mn-lt"/>
            </a:endParaRPr>
          </a:p>
          <a:p>
            <a:endParaRPr lang="en-US" dirty="0">
              <a:solidFill>
                <a:srgbClr val="004C97"/>
              </a:solidFill>
              <a:latin typeface="+mn-lt"/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800" dirty="0">
                <a:cs typeface="Helvetica"/>
              </a:rPr>
              <a:t>Typical sequence:</a:t>
            </a:r>
          </a:p>
          <a:p>
            <a:pPr lvl="1">
              <a:defRPr/>
            </a:pPr>
            <a:r>
              <a:rPr lang="en-US" sz="1600" dirty="0">
                <a:solidFill>
                  <a:srgbClr val="003087"/>
                </a:solidFill>
                <a:cs typeface="Helvetica"/>
              </a:rPr>
              <a:t>58</a:t>
            </a:r>
            <a:r>
              <a:rPr lang="en-US" sz="1600" dirty="0">
                <a:cs typeface="Helvetica"/>
              </a:rPr>
              <a:t> nonlinear kicks (2/point)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In 3 lines, slightly nonlinear spacing</a:t>
            </a:r>
          </a:p>
          <a:p>
            <a:pPr lvl="1">
              <a:defRPr/>
            </a:pPr>
            <a:r>
              <a:rPr lang="en-US" sz="1600" dirty="0">
                <a:solidFill>
                  <a:srgbClr val="004C97"/>
                </a:solidFill>
                <a:cs typeface="Helvetica"/>
              </a:rPr>
              <a:t>~5-10 </a:t>
            </a:r>
            <a:r>
              <a:rPr lang="en-US" sz="1600" dirty="0">
                <a:cs typeface="Helvetica"/>
              </a:rPr>
              <a:t>calibration kicks (insert off)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At start/end + after reinjection – used for optics recovery 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Automated collection/injection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Current &gt; 0.8mA</a:t>
            </a:r>
            <a:endParaRPr lang="en-US" sz="1600" dirty="0">
              <a:cs typeface="Helvetica"/>
            </a:endParaRPr>
          </a:p>
          <a:p>
            <a:pPr lvl="2">
              <a:defRPr/>
            </a:pPr>
            <a:r>
              <a:rPr lang="en-US" sz="1400" dirty="0">
                <a:cs typeface="Helvetica"/>
              </a:rPr>
              <a:t>With </a:t>
            </a:r>
            <a:r>
              <a:rPr lang="en-US" sz="1400" dirty="0" err="1">
                <a:cs typeface="Helvetica"/>
              </a:rPr>
              <a:t>pyIOTA</a:t>
            </a:r>
            <a:r>
              <a:rPr lang="en-US" sz="1400" dirty="0">
                <a:cs typeface="Helvetica"/>
              </a:rPr>
              <a:t>: </a:t>
            </a:r>
            <a:r>
              <a:rPr lang="en-US" sz="1400" dirty="0">
                <a:hlinkClick r:id="rId5"/>
              </a:rPr>
              <a:t>github.com/nikitakuklev/</a:t>
            </a:r>
            <a:r>
              <a:rPr lang="en-US" sz="1400" dirty="0" err="1">
                <a:hlinkClick r:id="rId5"/>
              </a:rPr>
              <a:t>pyIOTA</a:t>
            </a:r>
            <a:br>
              <a:rPr lang="en-US" sz="1400" dirty="0"/>
            </a:br>
            <a:r>
              <a:rPr lang="en-US" sz="1400" dirty="0"/>
              <a:t>“unified modelling/control environment”</a:t>
            </a:r>
            <a:endParaRPr lang="en-US" sz="14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This grid was repeated for many</a:t>
            </a:r>
            <a:br>
              <a:rPr lang="en-US" sz="1800" dirty="0">
                <a:cs typeface="Helvetica"/>
              </a:rPr>
            </a:br>
            <a:r>
              <a:rPr lang="en-US" sz="1800" dirty="0">
                <a:cs typeface="Helvetica"/>
              </a:rPr>
              <a:t>configurations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Nominal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Tune/dispersion/etc. errors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QI/NL current errors</a:t>
            </a:r>
          </a:p>
          <a:p>
            <a:pPr>
              <a:defRPr/>
            </a:pPr>
            <a:endParaRPr lang="en-US" sz="1800" dirty="0">
              <a:cs typeface="Helvetica"/>
            </a:endParaRPr>
          </a:p>
          <a:p>
            <a:pPr lvl="1"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68BDE564-9BB0-46EB-946C-231A7256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94" y="312396"/>
            <a:ext cx="2145628" cy="224098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A95E81-95DB-4D9D-B529-AA7AED7D73EC}"/>
              </a:ext>
            </a:extLst>
          </p:cNvPr>
          <p:cNvGrpSpPr/>
          <p:nvPr/>
        </p:nvGrpSpPr>
        <p:grpSpPr>
          <a:xfrm>
            <a:off x="5833300" y="2612270"/>
            <a:ext cx="3032236" cy="2064434"/>
            <a:chOff x="1089097" y="845044"/>
            <a:chExt cx="6808074" cy="543850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F15D3F-4D79-4AC5-AC88-5D399ADF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097" y="845044"/>
              <a:ext cx="6808074" cy="5438503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1E923E3-83B6-410E-83AD-BD30F0E3899D}"/>
                </a:ext>
              </a:extLst>
            </p:cNvPr>
            <p:cNvCxnSpPr>
              <a:cxnSpLocks/>
            </p:cNvCxnSpPr>
            <p:nvPr/>
          </p:nvCxnSpPr>
          <p:spPr>
            <a:xfrm>
              <a:off x="2444043" y="2207936"/>
              <a:ext cx="0" cy="5312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9896D1E-6DCB-4E19-ADE1-FA0F75573045}"/>
                </a:ext>
              </a:extLst>
            </p:cNvPr>
            <p:cNvCxnSpPr>
              <a:cxnSpLocks/>
            </p:cNvCxnSpPr>
            <p:nvPr/>
          </p:nvCxnSpPr>
          <p:spPr>
            <a:xfrm>
              <a:off x="2831575" y="2234062"/>
              <a:ext cx="0" cy="5312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9E05336-1359-4A06-A7D6-16FA2FA5CB72}"/>
                </a:ext>
              </a:extLst>
            </p:cNvPr>
            <p:cNvCxnSpPr>
              <a:cxnSpLocks/>
            </p:cNvCxnSpPr>
            <p:nvPr/>
          </p:nvCxnSpPr>
          <p:spPr>
            <a:xfrm>
              <a:off x="3319255" y="2086016"/>
              <a:ext cx="0" cy="94488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B81C59-4053-4938-AA78-9ED53E5F53C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97" y="2299376"/>
              <a:ext cx="0" cy="5312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A6A2AA4-A9F3-44C6-A8F4-E871CE49B43D}"/>
                </a:ext>
              </a:extLst>
            </p:cNvPr>
            <p:cNvCxnSpPr>
              <a:cxnSpLocks/>
            </p:cNvCxnSpPr>
            <p:nvPr/>
          </p:nvCxnSpPr>
          <p:spPr>
            <a:xfrm>
              <a:off x="2970911" y="2364690"/>
              <a:ext cx="0" cy="5312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0B177E-13DA-40E6-BBC3-F3901ED16762}"/>
                </a:ext>
              </a:extLst>
            </p:cNvPr>
            <p:cNvSpPr txBox="1"/>
            <p:nvPr/>
          </p:nvSpPr>
          <p:spPr>
            <a:xfrm>
              <a:off x="2017323" y="1573081"/>
              <a:ext cx="1332406" cy="597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Kick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376B5-591D-4D31-831C-9584E56D3613}"/>
                </a:ext>
              </a:extLst>
            </p:cNvPr>
            <p:cNvSpPr txBox="1"/>
            <p:nvPr/>
          </p:nvSpPr>
          <p:spPr>
            <a:xfrm>
              <a:off x="2017321" y="1083110"/>
              <a:ext cx="1271450" cy="72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Inject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877C1-D92B-4634-B12B-8C7C02267C07}"/>
                </a:ext>
              </a:extLst>
            </p:cNvPr>
            <p:cNvSpPr txBox="1"/>
            <p:nvPr/>
          </p:nvSpPr>
          <p:spPr>
            <a:xfrm>
              <a:off x="4792545" y="1071632"/>
              <a:ext cx="2811311" cy="72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Bad inject (retry)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72BE26-A3CC-4F86-8A37-66638E3BEFAC}"/>
                </a:ext>
              </a:extLst>
            </p:cNvPr>
            <p:cNvSpPr txBox="1"/>
            <p:nvPr/>
          </p:nvSpPr>
          <p:spPr>
            <a:xfrm>
              <a:off x="4780158" y="1545792"/>
              <a:ext cx="2995640" cy="72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Low current dump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A78A7B0-2739-41C8-AB84-2F45754AC3CE}"/>
                </a:ext>
              </a:extLst>
            </p:cNvPr>
            <p:cNvCxnSpPr>
              <a:cxnSpLocks/>
            </p:cNvCxnSpPr>
            <p:nvPr/>
          </p:nvCxnSpPr>
          <p:spPr>
            <a:xfrm>
              <a:off x="2753197" y="5199330"/>
              <a:ext cx="0" cy="53122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C86FFB6-17DE-4F91-B7C3-CF2FD91DA5DA}"/>
                </a:ext>
              </a:extLst>
            </p:cNvPr>
            <p:cNvCxnSpPr>
              <a:cxnSpLocks/>
            </p:cNvCxnSpPr>
            <p:nvPr/>
          </p:nvCxnSpPr>
          <p:spPr>
            <a:xfrm>
              <a:off x="3001391" y="4855341"/>
              <a:ext cx="0" cy="53122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96D8679-71A4-4D48-BD7C-D477638A7B23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4324609" y="2777654"/>
              <a:ext cx="627493" cy="1731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A2DB7B-277A-4FEB-BA75-725842CEC8B1}"/>
                </a:ext>
              </a:extLst>
            </p:cNvPr>
            <p:cNvSpPr txBox="1"/>
            <p:nvPr/>
          </p:nvSpPr>
          <p:spPr>
            <a:xfrm>
              <a:off x="4952102" y="2099417"/>
              <a:ext cx="2651754" cy="1702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Kick to kick period ~50s, no operator input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A1583EE-6F1C-457D-BFBB-2D5535EF6812}"/>
                </a:ext>
              </a:extLst>
            </p:cNvPr>
            <p:cNvCxnSpPr>
              <a:cxnSpLocks/>
            </p:cNvCxnSpPr>
            <p:nvPr/>
          </p:nvCxnSpPr>
          <p:spPr>
            <a:xfrm>
              <a:off x="2683528" y="3279091"/>
              <a:ext cx="0" cy="5312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D34E62-1988-4D31-B306-E42CAF4365E1}"/>
                </a:ext>
              </a:extLst>
            </p:cNvPr>
            <p:cNvSpPr txBox="1"/>
            <p:nvPr/>
          </p:nvSpPr>
          <p:spPr>
            <a:xfrm>
              <a:off x="3168126" y="1100431"/>
              <a:ext cx="1536543" cy="121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7030A0"/>
                  </a:solidFill>
                </a:rPr>
                <a:t>Lattice</a:t>
              </a:r>
              <a:br>
                <a:rPr lang="en-US" sz="1200" dirty="0">
                  <a:solidFill>
                    <a:srgbClr val="7030A0"/>
                  </a:solidFill>
                </a:rPr>
              </a:br>
              <a:r>
                <a:rPr lang="en-US" sz="1200" dirty="0">
                  <a:solidFill>
                    <a:srgbClr val="7030A0"/>
                  </a:solidFill>
                </a:rPr>
                <a:t>switch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B67F28-759C-4268-85DE-BA414F780322}"/>
                </a:ext>
              </a:extLst>
            </p:cNvPr>
            <p:cNvCxnSpPr>
              <a:cxnSpLocks/>
            </p:cNvCxnSpPr>
            <p:nvPr/>
          </p:nvCxnSpPr>
          <p:spPr>
            <a:xfrm>
              <a:off x="2525141" y="2242226"/>
              <a:ext cx="0" cy="53122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D9C65B6-6325-477C-9738-649C07D4A258}"/>
                </a:ext>
              </a:extLst>
            </p:cNvPr>
            <p:cNvCxnSpPr>
              <a:cxnSpLocks/>
            </p:cNvCxnSpPr>
            <p:nvPr/>
          </p:nvCxnSpPr>
          <p:spPr>
            <a:xfrm>
              <a:off x="2894711" y="2268896"/>
              <a:ext cx="0" cy="53122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828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breakdown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Two main collection periods 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‘doomsday’: March 15/16 + ‘actual doomsday’: March 20/21</a:t>
            </a:r>
          </a:p>
          <a:p>
            <a:pPr lvl="1">
              <a:defRPr/>
            </a:pPr>
            <a:endParaRPr lang="en-US" sz="18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In total: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QI: </a:t>
            </a:r>
            <a:r>
              <a:rPr lang="en-US" sz="1600" b="1" dirty="0">
                <a:solidFill>
                  <a:schemeClr val="tx1"/>
                </a:solidFill>
                <a:cs typeface="Helvetica"/>
              </a:rPr>
              <a:t>2600</a:t>
            </a:r>
            <a:r>
              <a:rPr lang="en-US" sz="1600" dirty="0">
                <a:cs typeface="Helvetica"/>
              </a:rPr>
              <a:t> kicks / 37 configs 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NL: </a:t>
            </a:r>
            <a:r>
              <a:rPr lang="en-US" sz="1600" b="1" dirty="0">
                <a:solidFill>
                  <a:schemeClr val="tx1"/>
                </a:solidFill>
                <a:cs typeface="Helvetica"/>
              </a:rPr>
              <a:t>1100</a:t>
            </a:r>
            <a:r>
              <a:rPr lang="en-US" sz="1600" dirty="0">
                <a:cs typeface="Helvetica"/>
              </a:rPr>
              <a:t> kicks / 36 configs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~</a:t>
            </a:r>
            <a:r>
              <a:rPr lang="en-US" sz="1600" b="1" dirty="0">
                <a:solidFill>
                  <a:schemeClr val="tx1"/>
                </a:solidFill>
                <a:cs typeface="Helvetica"/>
              </a:rPr>
              <a:t>1000</a:t>
            </a:r>
            <a:r>
              <a:rPr lang="en-US" sz="1600" dirty="0">
                <a:cs typeface="Helvetica"/>
              </a:rPr>
              <a:t> on blank lattice for various calibrations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Around 1-2k other kicks for various studies (RDTs, …)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r>
              <a:rPr lang="en-US" sz="1800" dirty="0"/>
              <a:t>Stage 1+2 – </a:t>
            </a:r>
            <a:r>
              <a:rPr lang="en-US" sz="1800" dirty="0">
                <a:solidFill>
                  <a:schemeClr val="accent3"/>
                </a:solidFill>
              </a:rPr>
              <a:t>data mostly collected</a:t>
            </a:r>
            <a:endParaRPr lang="en-US" sz="1800" dirty="0"/>
          </a:p>
          <a:p>
            <a:r>
              <a:rPr lang="en-US" sz="1800" dirty="0"/>
              <a:t>Stage 3 </a:t>
            </a:r>
            <a:r>
              <a:rPr lang="en-US" sz="1800" dirty="0">
                <a:solidFill>
                  <a:schemeClr val="accent2"/>
                </a:solidFill>
              </a:rPr>
              <a:t>was not completed </a:t>
            </a:r>
            <a:r>
              <a:rPr lang="en-US" sz="1800" dirty="0"/>
              <a:t>due to covid-19 lab shutdown</a:t>
            </a: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54240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 rejection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Observed a variety of anomalies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Example: </a:t>
            </a:r>
            <a:r>
              <a:rPr lang="en-US" sz="1600" i="1" dirty="0">
                <a:solidFill>
                  <a:srgbClr val="003087"/>
                </a:solidFill>
                <a:cs typeface="Helvetica"/>
              </a:rPr>
              <a:t>timing/ADC desync</a:t>
            </a: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>
              <a:defRPr/>
            </a:pPr>
            <a:endParaRPr lang="en-US" sz="18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Solution – veto voting by filters + manual curation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Absolute value threshold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SNR/symmetry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Mean/variance outliers</a:t>
            </a: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marL="457200" lvl="1" indent="0">
              <a:buNone/>
              <a:defRPr/>
            </a:pPr>
            <a:endParaRPr lang="en-US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6546226-6AA4-43A7-92D4-ADBA7E94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19" y="1557112"/>
            <a:ext cx="7273645" cy="14976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5492F7-603B-4873-A054-0CB07D38FAB9}"/>
              </a:ext>
            </a:extLst>
          </p:cNvPr>
          <p:cNvSpPr/>
          <p:nvPr/>
        </p:nvSpPr>
        <p:spPr>
          <a:xfrm>
            <a:off x="2404159" y="1634266"/>
            <a:ext cx="1454118" cy="67398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1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dataset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Example of data remaining after cleaning</a:t>
            </a:r>
            <a:endParaRPr lang="en-US" sz="1600" dirty="0"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marL="457200" lvl="1" indent="0">
              <a:buNone/>
              <a:defRPr/>
            </a:pPr>
            <a:endParaRPr lang="en-US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60B4267-D6D8-42B6-BDFE-E39DB5B6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43" y="1153225"/>
            <a:ext cx="6262118" cy="344307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78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dataset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Example of single kick data</a:t>
            </a:r>
            <a:endParaRPr lang="en-US" sz="1600" dirty="0">
              <a:cs typeface="Helvetica"/>
            </a:endParaRPr>
          </a:p>
          <a:p>
            <a:pPr lvl="1">
              <a:defRPr/>
            </a:pPr>
            <a:endParaRPr lang="en-US" sz="1800" i="1" dirty="0">
              <a:solidFill>
                <a:srgbClr val="003087"/>
              </a:solidFill>
              <a:cs typeface="Helvetica"/>
            </a:endParaRPr>
          </a:p>
          <a:p>
            <a:pPr marL="457200" lvl="1" indent="0">
              <a:buNone/>
              <a:defRPr/>
            </a:pPr>
            <a:endParaRPr lang="en-US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21FE791-F8E2-4CB6-BEF5-60DDFAA4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12" y="1525738"/>
            <a:ext cx="6522975" cy="214148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90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results and run 2 goals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configuration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commissioning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 collection</a:t>
            </a:r>
          </a:p>
          <a:p>
            <a:r>
              <a:rPr lang="en-US" dirty="0">
                <a:solidFill>
                  <a:srgbClr val="004C97"/>
                </a:solidFill>
              </a:rPr>
              <a:t>Simulations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02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Heavy simulations with elegant, via </a:t>
            </a:r>
            <a:r>
              <a:rPr lang="en-US" sz="1800" dirty="0" err="1">
                <a:cs typeface="Helvetica"/>
              </a:rPr>
              <a:t>pyIOTA</a:t>
            </a:r>
            <a:r>
              <a:rPr lang="en-US" sz="1800" dirty="0">
                <a:cs typeface="Helvetica"/>
              </a:rPr>
              <a:t> wrapper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Thick </a:t>
            </a:r>
            <a:r>
              <a:rPr lang="en-US" sz="1600" dirty="0" err="1">
                <a:cs typeface="Helvetica"/>
              </a:rPr>
              <a:t>symplectic</a:t>
            </a:r>
            <a:r>
              <a:rPr lang="en-US" sz="1600" dirty="0">
                <a:cs typeface="Helvetica"/>
              </a:rPr>
              <a:t> tracking - fringe fields + errors + SR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(Non)linear optics - OCELOT + MADX + custom code</a:t>
            </a: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99EA86-8A1A-421A-AB61-A68301771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88" y="2153612"/>
            <a:ext cx="5297648" cy="25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74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predictions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Updated simulations to latest v8.6 lattice run 2 config</a:t>
            </a:r>
          </a:p>
          <a:p>
            <a:pPr>
              <a:defRPr/>
            </a:pPr>
            <a:r>
              <a:rPr lang="en-US" sz="1600" dirty="0">
                <a:cs typeface="Helvetica"/>
              </a:rPr>
              <a:t>Predicted strong impact of chromaticity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Need to reduce chroma to get more turns (more data)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But only have 2 families / 4 sextupoles (not properly </a:t>
            </a:r>
            <a:r>
              <a:rPr lang="el-GR" sz="1400" dirty="0">
                <a:cs typeface="Helvetica"/>
              </a:rPr>
              <a:t>π</a:t>
            </a:r>
            <a:r>
              <a:rPr lang="en-US" sz="1400" dirty="0">
                <a:cs typeface="Helvetica"/>
              </a:rPr>
              <a:t>-phased) out of 12 possible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Nonlinearities hurt dynamics</a:t>
            </a: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695D58-9772-4508-A19A-E80441D5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5" y="2571750"/>
            <a:ext cx="4198473" cy="167647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2AFD34-A80C-4083-8F6C-1E7C2B1EF916}"/>
              </a:ext>
            </a:extLst>
          </p:cNvPr>
          <p:cNvSpPr txBox="1"/>
          <p:nvPr/>
        </p:nvSpPr>
        <p:spPr>
          <a:xfrm>
            <a:off x="1370484" y="2136089"/>
            <a:ext cx="1819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Sextupoles only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5C3F13B-4B67-45E6-98C4-4643238C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26" y="2571750"/>
            <a:ext cx="4198474" cy="167647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9C4FD1-8A41-4DD5-BA31-09CA573E8261}"/>
              </a:ext>
            </a:extLst>
          </p:cNvPr>
          <p:cNvSpPr txBox="1"/>
          <p:nvPr/>
        </p:nvSpPr>
        <p:spPr>
          <a:xfrm>
            <a:off x="5340891" y="2139438"/>
            <a:ext cx="3170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Sextupoles + octupoles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82B4F-7D6C-42BC-AD05-C4020B93FC6E}"/>
              </a:ext>
            </a:extLst>
          </p:cNvPr>
          <p:cNvSpPr txBox="1"/>
          <p:nvPr/>
        </p:nvSpPr>
        <p:spPr>
          <a:xfrm>
            <a:off x="3403969" y="4298239"/>
            <a:ext cx="2820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Color scale – diffusion (how chaotic)</a:t>
            </a:r>
          </a:p>
        </p:txBody>
      </p:sp>
    </p:spTree>
    <p:extLst>
      <p:ext uri="{BB962C8B-B14F-4D97-AF65-F5344CB8AC3E}">
        <p14:creationId xmlns:p14="http://schemas.microsoft.com/office/powerpoint/2010/main" val="530691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398FB24-BD4B-47CD-A7D4-FD21B5094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6"/>
          <a:stretch/>
        </p:blipFill>
        <p:spPr bwMode="auto">
          <a:xfrm>
            <a:off x="3898603" y="2492877"/>
            <a:ext cx="2211476" cy="221187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0D94E02-AD0F-43C9-88C2-C70169C7A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/>
          <a:stretch/>
        </p:blipFill>
        <p:spPr bwMode="auto">
          <a:xfrm>
            <a:off x="689640" y="1242419"/>
            <a:ext cx="2227696" cy="21200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DB80A9-2D9F-4E5B-B4CA-8FE63141B416}"/>
              </a:ext>
            </a:extLst>
          </p:cNvPr>
          <p:cNvCxnSpPr/>
          <p:nvPr/>
        </p:nvCxnSpPr>
        <p:spPr>
          <a:xfrm>
            <a:off x="1018476" y="1502016"/>
            <a:ext cx="0" cy="1547163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5988E1-6988-4635-8120-5E23FC4E224C}"/>
              </a:ext>
            </a:extLst>
          </p:cNvPr>
          <p:cNvCxnSpPr>
            <a:cxnSpLocks/>
          </p:cNvCxnSpPr>
          <p:nvPr/>
        </p:nvCxnSpPr>
        <p:spPr>
          <a:xfrm flipH="1">
            <a:off x="1018476" y="3049178"/>
            <a:ext cx="156153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predictions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Of interest to measure in </a:t>
            </a:r>
            <a:br>
              <a:rPr lang="en-US" sz="1800" dirty="0">
                <a:cs typeface="Helvetica"/>
              </a:rPr>
            </a:br>
            <a:r>
              <a:rPr lang="en-US" sz="1800" dirty="0">
                <a:cs typeface="Helvetica"/>
              </a:rPr>
              <a:t>3 lines, 1 per sector</a:t>
            </a: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54684A3-2580-49B2-A375-13929A706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7"/>
          <a:stretch/>
        </p:blipFill>
        <p:spPr bwMode="auto">
          <a:xfrm>
            <a:off x="3880533" y="312766"/>
            <a:ext cx="2227696" cy="207519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AC5ED-FAEF-4AF5-B1E3-A3087A1250DC}"/>
              </a:ext>
            </a:extLst>
          </p:cNvPr>
          <p:cNvCxnSpPr>
            <a:cxnSpLocks/>
          </p:cNvCxnSpPr>
          <p:nvPr/>
        </p:nvCxnSpPr>
        <p:spPr>
          <a:xfrm>
            <a:off x="4661662" y="3049178"/>
            <a:ext cx="0" cy="98298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4D8B3BF-EEA6-48B5-8C06-759571564102}"/>
              </a:ext>
            </a:extLst>
          </p:cNvPr>
          <p:cNvSpPr txBox="1"/>
          <p:nvPr/>
        </p:nvSpPr>
        <p:spPr>
          <a:xfrm>
            <a:off x="4940036" y="634471"/>
            <a:ext cx="971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Vertical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8E67B8-35B7-474A-887C-47FDA4F16BF3}"/>
              </a:ext>
            </a:extLst>
          </p:cNvPr>
          <p:cNvSpPr txBox="1"/>
          <p:nvPr/>
        </p:nvSpPr>
        <p:spPr>
          <a:xfrm>
            <a:off x="4851090" y="3920260"/>
            <a:ext cx="1257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Horizontal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1FB38F-7ACE-46C1-961D-420C5B99C8DF}"/>
              </a:ext>
            </a:extLst>
          </p:cNvPr>
          <p:cNvCxnSpPr>
            <a:cxnSpLocks/>
          </p:cNvCxnSpPr>
          <p:nvPr/>
        </p:nvCxnSpPr>
        <p:spPr>
          <a:xfrm>
            <a:off x="4743134" y="816914"/>
            <a:ext cx="0" cy="98298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CB6D5C-F535-429B-A887-C2405EB6463D}"/>
              </a:ext>
            </a:extLst>
          </p:cNvPr>
          <p:cNvSpPr txBox="1"/>
          <p:nvPr/>
        </p:nvSpPr>
        <p:spPr>
          <a:xfrm>
            <a:off x="4175078" y="1760728"/>
            <a:ext cx="1546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Observable limit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C116E7-5098-4D13-AED3-C0A3D2B8357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000406" y="1350365"/>
            <a:ext cx="2880127" cy="35714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848F0D-80F1-4B36-AA24-BE975C1EDFC2}"/>
              </a:ext>
            </a:extLst>
          </p:cNvPr>
          <p:cNvCxnSpPr>
            <a:cxnSpLocks/>
          </p:cNvCxnSpPr>
          <p:nvPr/>
        </p:nvCxnSpPr>
        <p:spPr>
          <a:xfrm>
            <a:off x="2489986" y="3049179"/>
            <a:ext cx="1274779" cy="3766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F9A87FF-984C-4D19-A61E-52C4D17B1876}"/>
              </a:ext>
            </a:extLst>
          </p:cNvPr>
          <p:cNvCxnSpPr>
            <a:cxnSpLocks/>
          </p:cNvCxnSpPr>
          <p:nvPr/>
        </p:nvCxnSpPr>
        <p:spPr>
          <a:xfrm flipH="1">
            <a:off x="1022913" y="2105094"/>
            <a:ext cx="891406" cy="935394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D48A77F-85A2-4DED-A158-F220EE720C3B}"/>
              </a:ext>
            </a:extLst>
          </p:cNvPr>
          <p:cNvCxnSpPr>
            <a:cxnSpLocks/>
          </p:cNvCxnSpPr>
          <p:nvPr/>
        </p:nvCxnSpPr>
        <p:spPr>
          <a:xfrm>
            <a:off x="1611712" y="2426368"/>
            <a:ext cx="4868029" cy="153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3" name="Picture 5122">
            <a:extLst>
              <a:ext uri="{FF2B5EF4-FFF2-40B4-BE49-F238E27FC236}">
                <a16:creationId xmlns:a16="http://schemas.microsoft.com/office/drawing/2014/main" id="{AAD99B13-C95F-4C9A-B03E-52870484E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529" y="1285545"/>
            <a:ext cx="2205733" cy="218002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B758BE4-F0C6-4995-8145-1A07A393F319}"/>
              </a:ext>
            </a:extLst>
          </p:cNvPr>
          <p:cNvSpPr txBox="1"/>
          <p:nvPr/>
        </p:nvSpPr>
        <p:spPr>
          <a:xfrm>
            <a:off x="7081372" y="2904351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Diagonal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E9FC32-96C1-4913-811D-0A95ADE76B1D}"/>
              </a:ext>
            </a:extLst>
          </p:cNvPr>
          <p:cNvCxnSpPr>
            <a:cxnSpLocks/>
          </p:cNvCxnSpPr>
          <p:nvPr/>
        </p:nvCxnSpPr>
        <p:spPr>
          <a:xfrm>
            <a:off x="7331461" y="1950222"/>
            <a:ext cx="0" cy="98298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256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results and run 2 goals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configuration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commissioning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 collection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Simulations</a:t>
            </a:r>
          </a:p>
          <a:p>
            <a:r>
              <a:rPr lang="en-US" dirty="0">
                <a:solidFill>
                  <a:srgbClr val="004C97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180955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 – partial success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Reminder: QI = </a:t>
            </a: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In run 1, measured significant tune spread,  ~</a:t>
            </a:r>
            <a:r>
              <a:rPr lang="en-US" dirty="0">
                <a:solidFill>
                  <a:srgbClr val="004C97"/>
                </a:solidFill>
                <a:cs typeface="Helvetica"/>
              </a:rPr>
              <a:t>0.6x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 of simulated performance</a:t>
            </a: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Did not get invariants to sufficient accuracy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Limitations:</a:t>
            </a:r>
          </a:p>
          <a:p>
            <a:pPr lvl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Insufficient BPM resolution</a:t>
            </a:r>
          </a:p>
          <a:p>
            <a:pPr lvl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Bent pipe aperture restriction</a:t>
            </a:r>
          </a:p>
          <a:p>
            <a:pPr lvl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Only V-kicker control</a:t>
            </a: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 marL="0" indent="0">
              <a:buNone/>
              <a:defRPr/>
            </a:pPr>
            <a:endParaRPr lang="en-US" dirty="0">
              <a:cs typeface="Helvetic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1F7881-EDD0-4A57-9E6E-E4E4DCCAE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40" y="1998127"/>
            <a:ext cx="2347577" cy="23475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6C5E00-801B-42EF-9A93-3B643D76E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286" y="735924"/>
            <a:ext cx="3835172" cy="4429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432958-D4C3-4EB4-AA76-2FF56EB45B79}"/>
              </a:ext>
            </a:extLst>
          </p:cNvPr>
          <p:cNvSpPr txBox="1"/>
          <p:nvPr/>
        </p:nvSpPr>
        <p:spPr>
          <a:xfrm>
            <a:off x="6457772" y="4321131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</a:rPr>
              <a:t>Run 1 FMA</a:t>
            </a:r>
          </a:p>
        </p:txBody>
      </p:sp>
    </p:spTree>
    <p:extLst>
      <p:ext uri="{BB962C8B-B14F-4D97-AF65-F5344CB8AC3E}">
        <p14:creationId xmlns:p14="http://schemas.microsoft.com/office/powerpoint/2010/main" val="3220317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methods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Methods (briefly)</a:t>
            </a:r>
          </a:p>
          <a:p>
            <a:pPr lvl="1">
              <a:defRPr/>
            </a:pPr>
            <a:r>
              <a:rPr lang="en-US" sz="1600" dirty="0">
                <a:solidFill>
                  <a:srgbClr val="004C97"/>
                </a:solidFill>
                <a:cs typeface="Helvetica"/>
              </a:rPr>
              <a:t>Preprocessing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SVD cleaning, ROI cut based on SNR</a:t>
            </a:r>
          </a:p>
          <a:p>
            <a:pPr lvl="1">
              <a:defRPr/>
            </a:pPr>
            <a:endParaRPr lang="en-US" sz="1200" dirty="0">
              <a:solidFill>
                <a:srgbClr val="004C97"/>
              </a:solidFill>
              <a:cs typeface="Helvetica"/>
            </a:endParaRPr>
          </a:p>
          <a:p>
            <a:pPr lvl="1">
              <a:defRPr/>
            </a:pPr>
            <a:r>
              <a:rPr lang="en-US" sz="1600" dirty="0">
                <a:solidFill>
                  <a:srgbClr val="004C97"/>
                </a:solidFill>
                <a:cs typeface="Helvetica"/>
              </a:rPr>
              <a:t>Tunes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Modified adaptive NAFF</a:t>
            </a:r>
          </a:p>
          <a:p>
            <a:pPr lvl="2">
              <a:defRPr/>
            </a:pPr>
            <a:endParaRPr lang="en-US" sz="1400" dirty="0">
              <a:cs typeface="Helvetica"/>
            </a:endParaRPr>
          </a:p>
          <a:p>
            <a:pPr lvl="1">
              <a:defRPr/>
            </a:pPr>
            <a:r>
              <a:rPr lang="en-US" sz="1600" dirty="0">
                <a:solidFill>
                  <a:srgbClr val="004C97"/>
                </a:solidFill>
                <a:cs typeface="Helvetica"/>
              </a:rPr>
              <a:t>Linear optics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Model-independent methods </a:t>
            </a:r>
          </a:p>
          <a:p>
            <a:pPr lvl="2">
              <a:defRPr/>
            </a:pPr>
            <a:endParaRPr lang="en-US" sz="1400" dirty="0">
              <a:cs typeface="Helvetica"/>
            </a:endParaRPr>
          </a:p>
          <a:p>
            <a:pPr lvl="1">
              <a:defRPr/>
            </a:pPr>
            <a:r>
              <a:rPr lang="en-US" sz="1600" dirty="0">
                <a:solidFill>
                  <a:srgbClr val="004C97"/>
                </a:solidFill>
                <a:cs typeface="Helvetica"/>
              </a:rPr>
              <a:t>Phase space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SVD/ICA decomposition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Envelope function – chromatic + octupolar</a:t>
            </a:r>
            <a:br>
              <a:rPr lang="en-US" sz="1400" dirty="0">
                <a:cs typeface="Helvetica"/>
              </a:rPr>
            </a:br>
            <a:r>
              <a:rPr lang="en-US" sz="1400" dirty="0">
                <a:cs typeface="Helvetica"/>
              </a:rPr>
              <a:t>decoherence fit with annealing/bin hopping</a:t>
            </a:r>
          </a:p>
          <a:p>
            <a:pPr lvl="2">
              <a:defRPr/>
            </a:pPr>
            <a:r>
              <a:rPr lang="en-US" sz="1400" dirty="0">
                <a:cs typeface="Helvetica"/>
              </a:rPr>
              <a:t>Parameter optimization for smallest invariant jitter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EE2678E-616D-4116-A42B-49B5DDEEE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0"/>
          <a:stretch/>
        </p:blipFill>
        <p:spPr bwMode="auto">
          <a:xfrm>
            <a:off x="5172847" y="3342965"/>
            <a:ext cx="3779114" cy="111967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F51F4-6A37-4BCD-A88D-9D943799E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736" y="480549"/>
            <a:ext cx="3235225" cy="84478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DFBF5-2C53-4D6A-8C0B-565E75001B8F}"/>
              </a:ext>
            </a:extLst>
          </p:cNvPr>
          <p:cNvCxnSpPr>
            <a:cxnSpLocks/>
          </p:cNvCxnSpPr>
          <p:nvPr/>
        </p:nvCxnSpPr>
        <p:spPr>
          <a:xfrm flipV="1">
            <a:off x="2475029" y="782198"/>
            <a:ext cx="3189055" cy="42206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A8E8C0-D560-498B-BB04-F8F379F6E1E1}"/>
              </a:ext>
            </a:extLst>
          </p:cNvPr>
          <p:cNvCxnSpPr>
            <a:cxnSpLocks/>
          </p:cNvCxnSpPr>
          <p:nvPr/>
        </p:nvCxnSpPr>
        <p:spPr>
          <a:xfrm>
            <a:off x="2361651" y="3612040"/>
            <a:ext cx="2774635" cy="30640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034B28-5462-4F58-B11E-D2D97F3628B5}"/>
              </a:ext>
            </a:extLst>
          </p:cNvPr>
          <p:cNvCxnSpPr>
            <a:cxnSpLocks/>
          </p:cNvCxnSpPr>
          <p:nvPr/>
        </p:nvCxnSpPr>
        <p:spPr>
          <a:xfrm flipV="1">
            <a:off x="2361651" y="2341918"/>
            <a:ext cx="2547491" cy="44733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4">
            <a:extLst>
              <a:ext uri="{FF2B5EF4-FFF2-40B4-BE49-F238E27FC236}">
                <a16:creationId xmlns:a16="http://schemas.microsoft.com/office/drawing/2014/main" id="{5B9C5A0C-8474-41F0-BA96-DEAAE822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23" y="1428997"/>
            <a:ext cx="4087596" cy="1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65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Nominal config – </a:t>
            </a:r>
            <a:r>
              <a:rPr lang="en-US" sz="1600" dirty="0">
                <a:solidFill>
                  <a:schemeClr val="tx1"/>
                </a:solidFill>
                <a:cs typeface="Helvetica"/>
              </a:rPr>
              <a:t>1.0A QI (central octupole)</a:t>
            </a:r>
            <a:endParaRPr lang="en-US" sz="1600" dirty="0">
              <a:cs typeface="Helvetica"/>
            </a:endParaRPr>
          </a:p>
          <a:p>
            <a:pPr lvl="1">
              <a:defRPr/>
            </a:pPr>
            <a:r>
              <a:rPr lang="en-US" sz="1400" dirty="0">
                <a:cs typeface="Helvetica"/>
              </a:rPr>
              <a:t>No time for aperture scans – estimate from BPM sum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Good match with FMA simulations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Similar results at 0.75A/1.25A</a:t>
            </a:r>
          </a:p>
          <a:p>
            <a:pPr lvl="1">
              <a:defRPr/>
            </a:pPr>
            <a:endParaRPr lang="en-US" sz="1400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3452EF-70A4-41AD-865E-82DAA4F2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11" y="1338588"/>
            <a:ext cx="3477322" cy="33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707CD6-23E5-40C6-8241-CF386A744B85}"/>
              </a:ext>
            </a:extLst>
          </p:cNvPr>
          <p:cNvCxnSpPr>
            <a:cxnSpLocks/>
          </p:cNvCxnSpPr>
          <p:nvPr/>
        </p:nvCxnSpPr>
        <p:spPr>
          <a:xfrm flipH="1">
            <a:off x="6558682" y="1105174"/>
            <a:ext cx="1006500" cy="9365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8A4931-0CE9-4BDA-90EC-2A108CFFF55A}"/>
              </a:ext>
            </a:extLst>
          </p:cNvPr>
          <p:cNvSpPr txBox="1"/>
          <p:nvPr/>
        </p:nvSpPr>
        <p:spPr>
          <a:xfrm>
            <a:off x="7531036" y="918708"/>
            <a:ext cx="1266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Note discrepancy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4B88D-B43B-470F-BD65-BF9AB625E2E4}"/>
              </a:ext>
            </a:extLst>
          </p:cNvPr>
          <p:cNvSpPr txBox="1"/>
          <p:nvPr/>
        </p:nvSpPr>
        <p:spPr>
          <a:xfrm>
            <a:off x="4840968" y="4395461"/>
            <a:ext cx="1838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Ideal lattice FMA + QI data</a:t>
            </a:r>
          </a:p>
        </p:txBody>
      </p:sp>
    </p:spTree>
    <p:extLst>
      <p:ext uri="{BB962C8B-B14F-4D97-AF65-F5344CB8AC3E}">
        <p14:creationId xmlns:p14="http://schemas.microsoft.com/office/powerpoint/2010/main" val="2579387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Nominal config – </a:t>
            </a:r>
            <a:r>
              <a:rPr lang="en-US" sz="1600" dirty="0">
                <a:solidFill>
                  <a:schemeClr val="tx1"/>
                </a:solidFill>
                <a:cs typeface="Helvetica"/>
              </a:rPr>
              <a:t>1.0A QI (central octupole)</a:t>
            </a:r>
            <a:endParaRPr lang="en-US" sz="1600" dirty="0">
              <a:cs typeface="Helvetica"/>
            </a:endParaRPr>
          </a:p>
          <a:p>
            <a:pPr lvl="1">
              <a:defRPr/>
            </a:pPr>
            <a:r>
              <a:rPr lang="en-US" sz="1400" dirty="0">
                <a:cs typeface="Helvetica"/>
              </a:rPr>
              <a:t>Discrepancy in H/V due to different (</a:t>
            </a:r>
            <a:r>
              <a:rPr lang="en-US" sz="1400" dirty="0" err="1">
                <a:cs typeface="Helvetica"/>
              </a:rPr>
              <a:t>sextupolar</a:t>
            </a:r>
            <a:r>
              <a:rPr lang="en-US" sz="1400" dirty="0">
                <a:cs typeface="Helvetica"/>
              </a:rPr>
              <a:t>) detuning – result of mystery chromaticity</a:t>
            </a: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3452EF-70A4-41AD-865E-82DAA4F2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06" y="1453829"/>
            <a:ext cx="3010156" cy="28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64104C3-22AC-4964-AB45-CB6955D4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11" y="1453830"/>
            <a:ext cx="3010156" cy="28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AB0B8-47A6-4E5E-87DB-67903B930375}"/>
              </a:ext>
            </a:extLst>
          </p:cNvPr>
          <p:cNvSpPr txBox="1"/>
          <p:nvPr/>
        </p:nvSpPr>
        <p:spPr>
          <a:xfrm>
            <a:off x="1966359" y="4377389"/>
            <a:ext cx="1786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ξ</a:t>
            </a:r>
            <a:r>
              <a:rPr lang="en-US" sz="1400" dirty="0"/>
              <a:t>=0 matches H branch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F46AB-5F91-4348-8126-F34AF5DAB3AC}"/>
              </a:ext>
            </a:extLst>
          </p:cNvPr>
          <p:cNvSpPr txBox="1"/>
          <p:nvPr/>
        </p:nvSpPr>
        <p:spPr>
          <a:xfrm>
            <a:off x="5546343" y="4368530"/>
            <a:ext cx="184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ξ</a:t>
            </a:r>
            <a:r>
              <a:rPr lang="en-US" sz="1400" dirty="0"/>
              <a:t>=-2 matches V branch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D17F5E-4C48-427B-9C2F-52865D4297F5}"/>
              </a:ext>
            </a:extLst>
          </p:cNvPr>
          <p:cNvCxnSpPr>
            <a:cxnSpLocks/>
          </p:cNvCxnSpPr>
          <p:nvPr/>
        </p:nvCxnSpPr>
        <p:spPr>
          <a:xfrm flipV="1">
            <a:off x="2256397" y="2782672"/>
            <a:ext cx="1045968" cy="1631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76FCCE-C8E0-4016-8E8B-6C22B06FAF77}"/>
              </a:ext>
            </a:extLst>
          </p:cNvPr>
          <p:cNvCxnSpPr>
            <a:cxnSpLocks/>
          </p:cNvCxnSpPr>
          <p:nvPr/>
        </p:nvCxnSpPr>
        <p:spPr>
          <a:xfrm flipV="1">
            <a:off x="5829215" y="2164300"/>
            <a:ext cx="435324" cy="22130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8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Comparison with </a:t>
            </a:r>
            <a:r>
              <a:rPr lang="en-US" sz="1600" dirty="0">
                <a:solidFill>
                  <a:srgbClr val="004C97"/>
                </a:solidFill>
                <a:cs typeface="Helvetica"/>
              </a:rPr>
              <a:t>0.25A flat </a:t>
            </a:r>
            <a:r>
              <a:rPr lang="en-US" sz="1600" dirty="0">
                <a:cs typeface="Helvetica"/>
              </a:rPr>
              <a:t>distribution (‘conventional octupole’)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Has ~ same detuning strength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But loses </a:t>
            </a:r>
            <a:r>
              <a:rPr lang="en-US" sz="1400" dirty="0">
                <a:solidFill>
                  <a:srgbClr val="004C97"/>
                </a:solidFill>
                <a:cs typeface="Helvetica"/>
              </a:rPr>
              <a:t>more beam at same amplitude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Weird resonant excitations overwhelm signal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126230D-0B52-4900-888A-F49A827D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435347"/>
            <a:ext cx="5049329" cy="18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68CE9F-501D-438B-AC40-053B0E49DB20}"/>
              </a:ext>
            </a:extLst>
          </p:cNvPr>
          <p:cNvSpPr txBox="1"/>
          <p:nvPr/>
        </p:nvSpPr>
        <p:spPr>
          <a:xfrm>
            <a:off x="2128341" y="4301840"/>
            <a:ext cx="1574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Signal spectrogram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9972CB-D6B7-466E-BD3E-AF21CB4262D5}"/>
              </a:ext>
            </a:extLst>
          </p:cNvPr>
          <p:cNvSpPr txBox="1"/>
          <p:nvPr/>
        </p:nvSpPr>
        <p:spPr>
          <a:xfrm>
            <a:off x="6341983" y="4301839"/>
            <a:ext cx="2191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Ideal lattice FMA + flat data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8D67537-28B1-493F-9EB8-A5AA9E00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19" y="1453830"/>
            <a:ext cx="3072575" cy="29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E28FF6-477D-4D92-8E13-D66B070520F6}"/>
              </a:ext>
            </a:extLst>
          </p:cNvPr>
          <p:cNvCxnSpPr>
            <a:cxnSpLocks/>
          </p:cNvCxnSpPr>
          <p:nvPr/>
        </p:nvCxnSpPr>
        <p:spPr>
          <a:xfrm flipV="1">
            <a:off x="5271579" y="2098515"/>
            <a:ext cx="1451563" cy="572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87793-B948-4DA5-9EDF-90039CB6B083}"/>
              </a:ext>
            </a:extLst>
          </p:cNvPr>
          <p:cNvSpPr/>
          <p:nvPr/>
        </p:nvSpPr>
        <p:spPr>
          <a:xfrm>
            <a:off x="6723141" y="1749859"/>
            <a:ext cx="421019" cy="42101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34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Looking at invariants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Analysis ongoing – signal zoo, a lot of manual tweaking, complicated coupling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Preliminary data using SVD modes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Can’t compare to simulations quantitatively yet (beam size matters, need good bunch estimate)</a:t>
            </a: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3C8041D-A8B9-441E-9CD7-7769F66C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05" y="2363066"/>
            <a:ext cx="2195691" cy="20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35A8193C-444D-4F5D-B46A-5FB7BA28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71" y="2363066"/>
            <a:ext cx="2191808" cy="20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39977A-65A6-4682-A7F8-DCCF13394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69" y="2409115"/>
            <a:ext cx="3175554" cy="366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B085AB-44EE-46EC-A420-55ADB72C21B7}"/>
              </a:ext>
            </a:extLst>
          </p:cNvPr>
          <p:cNvSpPr txBox="1"/>
          <p:nvPr/>
        </p:nvSpPr>
        <p:spPr>
          <a:xfrm>
            <a:off x="1252436" y="2771314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CS linear part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06F9B-C20C-4A52-BF28-01D6256A228D}"/>
              </a:ext>
            </a:extLst>
          </p:cNvPr>
          <p:cNvSpPr txBox="1"/>
          <p:nvPr/>
        </p:nvSpPr>
        <p:spPr>
          <a:xfrm>
            <a:off x="2904533" y="2809016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0BF354-7F5F-4D43-AA12-57F7C5AC1B8A}"/>
              </a:ext>
            </a:extLst>
          </p:cNvPr>
          <p:cNvSpPr txBox="1"/>
          <p:nvPr/>
        </p:nvSpPr>
        <p:spPr>
          <a:xfrm>
            <a:off x="5229241" y="4414697"/>
            <a:ext cx="3805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Normalized phase space after decoherence compensation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0C505A-6B60-4F5A-A624-B35A0A78673F}"/>
              </a:ext>
            </a:extLst>
          </p:cNvPr>
          <p:cNvSpPr txBox="1"/>
          <p:nvPr/>
        </p:nvSpPr>
        <p:spPr>
          <a:xfrm>
            <a:off x="1763868" y="2086067"/>
            <a:ext cx="1407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Strength parameter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3637E-66E9-43E2-A2AB-06CEAC72DB5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467555" y="2363066"/>
            <a:ext cx="0" cy="156468"/>
          </a:xfrm>
          <a:prstGeom prst="line">
            <a:avLst/>
          </a:prstGeom>
          <a:ln>
            <a:solidFill>
              <a:srgbClr val="004C97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54" name="Picture 14">
            <a:extLst>
              <a:ext uri="{FF2B5EF4-FFF2-40B4-BE49-F238E27FC236}">
                <a16:creationId xmlns:a16="http://schemas.microsoft.com/office/drawing/2014/main" id="{0D07CAD2-032F-412D-A01A-2F613292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8" y="3188411"/>
            <a:ext cx="4273985" cy="12072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5C5806-6D5A-4C0F-AE3F-CAE41A2EAC5C}"/>
              </a:ext>
            </a:extLst>
          </p:cNvPr>
          <p:cNvSpPr txBox="1"/>
          <p:nvPr/>
        </p:nvSpPr>
        <p:spPr>
          <a:xfrm>
            <a:off x="1814686" y="4443631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Diagonal kick data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DF46E4-0C33-4398-8469-416973805BA2}"/>
              </a:ext>
            </a:extLst>
          </p:cNvPr>
          <p:cNvCxnSpPr>
            <a:cxnSpLocks/>
          </p:cNvCxnSpPr>
          <p:nvPr/>
        </p:nvCxnSpPr>
        <p:spPr>
          <a:xfrm flipV="1">
            <a:off x="1782979" y="2699697"/>
            <a:ext cx="0" cy="170646"/>
          </a:xfrm>
          <a:prstGeom prst="line">
            <a:avLst/>
          </a:prstGeom>
          <a:ln>
            <a:solidFill>
              <a:srgbClr val="004C97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3A7D37C-2BE1-4827-B2A2-89192693CBAD}"/>
              </a:ext>
            </a:extLst>
          </p:cNvPr>
          <p:cNvCxnSpPr>
            <a:cxnSpLocks/>
          </p:cNvCxnSpPr>
          <p:nvPr/>
        </p:nvCxnSpPr>
        <p:spPr>
          <a:xfrm flipV="1">
            <a:off x="3063512" y="2705602"/>
            <a:ext cx="0" cy="170646"/>
          </a:xfrm>
          <a:prstGeom prst="line">
            <a:avLst/>
          </a:prstGeom>
          <a:ln>
            <a:solidFill>
              <a:srgbClr val="004C97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F69A95-EC03-403F-A64B-0A84FD552FA2}"/>
              </a:ext>
            </a:extLst>
          </p:cNvPr>
          <p:cNvCxnSpPr>
            <a:cxnSpLocks/>
          </p:cNvCxnSpPr>
          <p:nvPr/>
        </p:nvCxnSpPr>
        <p:spPr>
          <a:xfrm flipV="1">
            <a:off x="3716806" y="2914240"/>
            <a:ext cx="1164380" cy="5328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93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Looking at invariants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Flat configuration H-invariant jitter </a:t>
            </a:r>
            <a:r>
              <a:rPr lang="en-US" sz="1400" dirty="0">
                <a:solidFill>
                  <a:srgbClr val="004C97"/>
                </a:solidFill>
                <a:cs typeface="Helvetica"/>
              </a:rPr>
              <a:t>worse</a:t>
            </a:r>
            <a:r>
              <a:rPr lang="en-US" sz="1400" dirty="0">
                <a:cs typeface="Helvetica"/>
              </a:rPr>
              <a:t> while CS invariants </a:t>
            </a:r>
            <a:r>
              <a:rPr lang="en-US" sz="1400" dirty="0">
                <a:solidFill>
                  <a:srgbClr val="004C97"/>
                </a:solidFill>
                <a:cs typeface="Helvetica"/>
              </a:rPr>
              <a:t>~ same</a:t>
            </a:r>
            <a:endParaRPr lang="en-US" sz="1400" dirty="0">
              <a:cs typeface="Helvetica"/>
            </a:endParaRPr>
          </a:p>
          <a:p>
            <a:pPr lvl="1">
              <a:defRPr/>
            </a:pPr>
            <a:r>
              <a:rPr lang="en-US" sz="1400" dirty="0">
                <a:cs typeface="Helvetica"/>
              </a:rPr>
              <a:t>Simulation work in progress to verify results and estimate sensitivity</a:t>
            </a: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81F92-290F-427F-BB7C-B87E24DA1886}"/>
              </a:ext>
            </a:extLst>
          </p:cNvPr>
          <p:cNvSpPr txBox="1"/>
          <p:nvPr/>
        </p:nvSpPr>
        <p:spPr>
          <a:xfrm>
            <a:off x="1750985" y="4282115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1.0A nominal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AF11BA-57B5-490E-A0AB-A34780EE2C0B}"/>
              </a:ext>
            </a:extLst>
          </p:cNvPr>
          <p:cNvSpPr txBox="1"/>
          <p:nvPr/>
        </p:nvSpPr>
        <p:spPr>
          <a:xfrm>
            <a:off x="6031359" y="4356985"/>
            <a:ext cx="119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0.25A flat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E84FBFA-1105-4F0D-99F6-00ECF513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23" y="1650113"/>
            <a:ext cx="2606399" cy="26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73B0FC-CECC-4FBC-8DB8-1A6D02784315}"/>
              </a:ext>
            </a:extLst>
          </p:cNvPr>
          <p:cNvSpPr txBox="1"/>
          <p:nvPr/>
        </p:nvSpPr>
        <p:spPr>
          <a:xfrm>
            <a:off x="6332450" y="3471630"/>
            <a:ext cx="1062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Signal too low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E88076E-CE0D-4A02-99D1-67B3B544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42" y="1650113"/>
            <a:ext cx="2606398" cy="26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354C23-A1ED-42D9-9B55-774C014F8C70}"/>
              </a:ext>
            </a:extLst>
          </p:cNvPr>
          <p:cNvSpPr txBox="1"/>
          <p:nvPr/>
        </p:nvSpPr>
        <p:spPr>
          <a:xfrm>
            <a:off x="1043471" y="3144471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F89C06-3BCA-48D2-BF54-2E919F0EC579}"/>
              </a:ext>
            </a:extLst>
          </p:cNvPr>
          <p:cNvSpPr txBox="1"/>
          <p:nvPr/>
        </p:nvSpPr>
        <p:spPr>
          <a:xfrm>
            <a:off x="7715741" y="3133076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10AEE-1855-4CFD-834D-AD276DC911D0}"/>
              </a:ext>
            </a:extLst>
          </p:cNvPr>
          <p:cNvSpPr txBox="1"/>
          <p:nvPr/>
        </p:nvSpPr>
        <p:spPr>
          <a:xfrm>
            <a:off x="4376295" y="314447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&lt;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EED5AE-CB68-4F7C-A0C8-CD82431A4001}"/>
              </a:ext>
            </a:extLst>
          </p:cNvPr>
          <p:cNvSpPr txBox="1"/>
          <p:nvPr/>
        </p:nvSpPr>
        <p:spPr>
          <a:xfrm>
            <a:off x="4367887" y="272037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863FE0-4E43-44C5-8C87-70D3528C6164}"/>
              </a:ext>
            </a:extLst>
          </p:cNvPr>
          <p:cNvSpPr txBox="1"/>
          <p:nvPr/>
        </p:nvSpPr>
        <p:spPr>
          <a:xfrm>
            <a:off x="4376295" y="22962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78200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Available perturbations - a mixed bag, sparse sampling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Δ</a:t>
            </a:r>
            <a:r>
              <a:rPr lang="el-GR" sz="1600" dirty="0">
                <a:cs typeface="Helvetica"/>
              </a:rPr>
              <a:t>ν</a:t>
            </a:r>
            <a:r>
              <a:rPr lang="en-US" sz="1600" dirty="0">
                <a:cs typeface="Helvetica"/>
              </a:rPr>
              <a:t> inside insert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Δ</a:t>
            </a:r>
            <a:r>
              <a:rPr lang="el-GR" sz="1600" dirty="0">
                <a:cs typeface="Helvetica"/>
              </a:rPr>
              <a:t>ν</a:t>
            </a:r>
            <a:r>
              <a:rPr lang="en-US" sz="1600" dirty="0">
                <a:cs typeface="Helvetica"/>
              </a:rPr>
              <a:t> ring (outside insert)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β*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Insert currents (i.e. </a:t>
            </a:r>
            <a:r>
              <a:rPr lang="el-GR" sz="1600" dirty="0">
                <a:cs typeface="Helvetica"/>
              </a:rPr>
              <a:t>ν</a:t>
            </a:r>
            <a:r>
              <a:rPr lang="en-US" sz="1600" dirty="0">
                <a:cs typeface="Helvetica"/>
              </a:rPr>
              <a:t>=5.31 curve)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D</a:t>
            </a:r>
            <a:r>
              <a:rPr lang="en-US" sz="1600" baseline="-25000" dirty="0">
                <a:cs typeface="Helvetica"/>
              </a:rPr>
              <a:t>x</a:t>
            </a:r>
          </a:p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5918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FE4B8C90-D127-4899-956A-3BE926A7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06" y="1769609"/>
            <a:ext cx="2779998" cy="26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stage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0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endParaRPr lang="en-US" sz="1800" b="1" dirty="0"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B3561D1-20A7-4AFC-AE1F-DC0616019AA8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cs typeface="Helvetica"/>
              </a:rPr>
              <a:t>Example: tune inside insert 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Small shifts – little impact</a:t>
            </a:r>
          </a:p>
          <a:p>
            <a:pPr lvl="1">
              <a:defRPr/>
            </a:pPr>
            <a:r>
              <a:rPr lang="en-US" sz="1400" dirty="0">
                <a:cs typeface="Helvetica"/>
              </a:rPr>
              <a:t>Large shifts – different behavior, DA reduction, signal anomalies – need stage 3</a:t>
            </a: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623A52C-E071-41D5-A909-A21502A1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53" y="1769609"/>
            <a:ext cx="2740701" cy="26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3E99AB-79E9-45B3-A977-011FA26DF654}"/>
              </a:ext>
            </a:extLst>
          </p:cNvPr>
          <p:cNvCxnSpPr>
            <a:cxnSpLocks/>
          </p:cNvCxnSpPr>
          <p:nvPr/>
        </p:nvCxnSpPr>
        <p:spPr>
          <a:xfrm>
            <a:off x="3183182" y="2683993"/>
            <a:ext cx="1513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55FE81-F44D-4784-AD0F-75E420304E30}"/>
              </a:ext>
            </a:extLst>
          </p:cNvPr>
          <p:cNvSpPr txBox="1"/>
          <p:nvPr/>
        </p:nvSpPr>
        <p:spPr>
          <a:xfrm>
            <a:off x="2294269" y="4364977"/>
            <a:ext cx="1248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Qx+0.003 shift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8CFA93-0CA4-47DD-B18C-9942A2D5542D}"/>
              </a:ext>
            </a:extLst>
          </p:cNvPr>
          <p:cNvSpPr txBox="1"/>
          <p:nvPr/>
        </p:nvSpPr>
        <p:spPr>
          <a:xfrm>
            <a:off x="6144155" y="4377389"/>
            <a:ext cx="11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Qx+0.01 shift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E00367-3A07-4F53-9518-F05465BC7422}"/>
              </a:ext>
            </a:extLst>
          </p:cNvPr>
          <p:cNvCxnSpPr>
            <a:cxnSpLocks/>
          </p:cNvCxnSpPr>
          <p:nvPr/>
        </p:nvCxnSpPr>
        <p:spPr>
          <a:xfrm>
            <a:off x="6891447" y="2689355"/>
            <a:ext cx="2751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423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D5F80F-13BF-4AA9-AE10-9BF669F8A965}"/>
              </a:ext>
            </a:extLst>
          </p:cNvPr>
          <p:cNvSpPr>
            <a:spLocks noGrp="1"/>
          </p:cNvSpPr>
          <p:nvPr/>
        </p:nvSpPr>
        <p:spPr>
          <a:xfrm>
            <a:off x="325406" y="766111"/>
            <a:ext cx="8672513" cy="51927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cs typeface="Helvetica"/>
              </a:rPr>
              <a:t>Run 2 has produced </a:t>
            </a:r>
            <a:r>
              <a:rPr lang="en-US" sz="1800" dirty="0">
                <a:solidFill>
                  <a:srgbClr val="004C97"/>
                </a:solidFill>
                <a:cs typeface="Helvetica"/>
              </a:rPr>
              <a:t>significant improvements in data quality</a:t>
            </a:r>
          </a:p>
          <a:p>
            <a:pPr>
              <a:defRPr/>
            </a:pPr>
            <a:endParaRPr lang="en-US" sz="18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We demonstrated performance </a:t>
            </a:r>
            <a:r>
              <a:rPr lang="en-US" sz="1800" dirty="0">
                <a:solidFill>
                  <a:srgbClr val="004C97"/>
                </a:solidFill>
                <a:cs typeface="Helvetica"/>
              </a:rPr>
              <a:t>consistent with simulations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High tune spread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Invariant conservation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Superior performance vs flat arrangement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Stage 2 perturbation analysis ongoing</a:t>
            </a:r>
          </a:p>
          <a:p>
            <a:pPr>
              <a:defRPr/>
            </a:pPr>
            <a:endParaRPr lang="en-US" sz="1800" dirty="0">
              <a:cs typeface="Helvetica"/>
            </a:endParaRPr>
          </a:p>
          <a:p>
            <a:pPr>
              <a:defRPr/>
            </a:pPr>
            <a:r>
              <a:rPr lang="en-US" sz="1800" dirty="0">
                <a:cs typeface="Helvetica"/>
              </a:rPr>
              <a:t>Further required work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Characterization of ring nonlinearities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Resolving misalignment mysteries</a:t>
            </a:r>
          </a:p>
          <a:p>
            <a:pPr lvl="1">
              <a:defRPr/>
            </a:pPr>
            <a:r>
              <a:rPr lang="en-US" sz="1600" dirty="0">
                <a:cs typeface="Helvetica"/>
              </a:rPr>
              <a:t>Hardware - optics fluctuations fix + full 12 sextupoles (major DA boost!)</a:t>
            </a:r>
          </a:p>
          <a:p>
            <a:pPr lvl="1">
              <a:defRPr/>
            </a:pPr>
            <a:endParaRPr lang="en-US" sz="1600" dirty="0">
              <a:cs typeface="Helvetica"/>
            </a:endParaRPr>
          </a:p>
          <a:p>
            <a:pPr>
              <a:defRPr/>
            </a:pPr>
            <a:endParaRPr lang="en-US" sz="2000" dirty="0">
              <a:cs typeface="Helvetica"/>
            </a:endParaRPr>
          </a:p>
          <a:p>
            <a:pPr lvl="1">
              <a:defRPr/>
            </a:pPr>
            <a:endParaRPr lang="en-US" dirty="0">
              <a:cs typeface="Helvetica"/>
            </a:endParaRPr>
          </a:p>
          <a:p>
            <a:pPr>
              <a:defRPr/>
            </a:pPr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1466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221DEF09-CFBE-46AD-A563-B79997B5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0125"/>
            <a:ext cx="8686800" cy="108688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087"/>
                </a:solidFill>
              </a:rPr>
              <a:t>Thanks!</a:t>
            </a:r>
            <a:br>
              <a:rPr lang="en-US" dirty="0">
                <a:solidFill>
                  <a:srgbClr val="003087"/>
                </a:solidFill>
              </a:rPr>
            </a:br>
            <a:r>
              <a:rPr lang="en-US" dirty="0">
                <a:solidFill>
                  <a:srgbClr val="003087"/>
                </a:solidFill>
              </a:rPr>
              <a:t>Questions?</a:t>
            </a:r>
          </a:p>
        </p:txBody>
      </p:sp>
      <p:pic>
        <p:nvPicPr>
          <p:cNvPr id="13" name="Picture 2" descr="https://lh4.googleusercontent.com/xct23z2m3NkTNJWz-gmE68B_e65tCgXEla1UaUeVivfY1rCzosK0Tt-xXgQXCNHOPkbCKPC1l2w2VXIEz7EELxOgkuhx3ZQiaL-CU8oTGH0_EJabwZT40MzcHzYebbICTZOkwf2hQRs">
            <a:extLst>
              <a:ext uri="{FF2B5EF4-FFF2-40B4-BE49-F238E27FC236}">
                <a16:creationId xmlns:a16="http://schemas.microsoft.com/office/drawing/2014/main" id="{3864D52E-1069-4ECB-B7E0-8DF97AC4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81" y="1676048"/>
            <a:ext cx="4469038" cy="25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1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 plans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and fix HW/SW</a:t>
            </a:r>
          </a:p>
          <a:p>
            <a:endParaRPr lang="en-US" dirty="0"/>
          </a:p>
          <a:p>
            <a:r>
              <a:rPr lang="en-US" dirty="0"/>
              <a:t>3 experimental phases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Stage 1</a:t>
            </a:r>
          </a:p>
          <a:p>
            <a:pPr lvl="2"/>
            <a:r>
              <a:rPr lang="en-US" sz="1400" dirty="0"/>
              <a:t>Commission, measure nominal configuration</a:t>
            </a:r>
          </a:p>
          <a:p>
            <a:pPr lvl="2"/>
            <a:r>
              <a:rPr lang="en-US" sz="1400" dirty="0"/>
              <a:t>Demonstrate predicted performance</a:t>
            </a:r>
          </a:p>
          <a:p>
            <a:pPr lvl="2"/>
            <a:endParaRPr lang="en-US" sz="1400" dirty="0"/>
          </a:p>
          <a:p>
            <a:pPr lvl="1"/>
            <a:r>
              <a:rPr lang="en-US" sz="1500" dirty="0">
                <a:solidFill>
                  <a:srgbClr val="004C97"/>
                </a:solidFill>
              </a:rPr>
              <a:t>Stage 2</a:t>
            </a:r>
          </a:p>
          <a:p>
            <a:pPr lvl="2"/>
            <a:r>
              <a:rPr lang="en-US" sz="1400" dirty="0"/>
              <a:t>Perturbed systems (t</a:t>
            </a:r>
            <a:r>
              <a:rPr lang="en-US" sz="1400" dirty="0">
                <a:cs typeface="Helvetica"/>
              </a:rPr>
              <a:t>une/dispersion/field errors/etc.</a:t>
            </a:r>
            <a:r>
              <a:rPr lang="en-US" sz="1400" dirty="0"/>
              <a:t>)</a:t>
            </a:r>
          </a:p>
          <a:p>
            <a:pPr lvl="2"/>
            <a:r>
              <a:rPr lang="en-US" sz="1400" dirty="0"/>
              <a:t>Demonstrate resiliency to errors</a:t>
            </a:r>
          </a:p>
          <a:p>
            <a:pPr lvl="2"/>
            <a:endParaRPr lang="en-US" sz="1400" dirty="0"/>
          </a:p>
          <a:p>
            <a:pPr lvl="1"/>
            <a:r>
              <a:rPr lang="en-US" dirty="0">
                <a:solidFill>
                  <a:srgbClr val="004C97"/>
                </a:solidFill>
              </a:rPr>
              <a:t>Stage 3</a:t>
            </a:r>
          </a:p>
          <a:p>
            <a:pPr lvl="2"/>
            <a:r>
              <a:rPr lang="en-US" sz="1400" dirty="0"/>
              <a:t>Different working points, close to resonances, etc.</a:t>
            </a:r>
          </a:p>
          <a:p>
            <a:pPr lvl="2"/>
            <a:r>
              <a:rPr lang="en-US" sz="1400" dirty="0"/>
              <a:t>Explore exotic conditions</a:t>
            </a: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 marL="0" indent="0">
              <a:buNone/>
              <a:defRPr/>
            </a:pPr>
            <a:endParaRPr lang="en-US" dirty="0">
              <a:cs typeface="Helvetica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AF3856F-B588-44F4-BAF0-16B65F2D2FDA}"/>
              </a:ext>
            </a:extLst>
          </p:cNvPr>
          <p:cNvSpPr/>
          <p:nvPr/>
        </p:nvSpPr>
        <p:spPr>
          <a:xfrm>
            <a:off x="5155679" y="1802486"/>
            <a:ext cx="217087" cy="1888006"/>
          </a:xfrm>
          <a:prstGeom prst="rightBrac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CFEF5-1F13-409E-9388-3C382F290FC2}"/>
              </a:ext>
            </a:extLst>
          </p:cNvPr>
          <p:cNvSpPr txBox="1"/>
          <p:nvPr/>
        </p:nvSpPr>
        <p:spPr>
          <a:xfrm>
            <a:off x="5547692" y="2532220"/>
            <a:ext cx="317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Uses same base, nominal 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E622F-C37E-436C-815C-50F8804191E2}"/>
              </a:ext>
            </a:extLst>
          </p:cNvPr>
          <p:cNvSpPr txBox="1"/>
          <p:nvPr/>
        </p:nvSpPr>
        <p:spPr>
          <a:xfrm>
            <a:off x="5547693" y="4193065"/>
            <a:ext cx="321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Needs new lattice design/tuning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A1900AB-B5E6-46CB-A30B-9DB8E3099E1E}"/>
              </a:ext>
            </a:extLst>
          </p:cNvPr>
          <p:cNvSpPr/>
          <p:nvPr/>
        </p:nvSpPr>
        <p:spPr>
          <a:xfrm>
            <a:off x="5155678" y="4193065"/>
            <a:ext cx="217087" cy="379706"/>
          </a:xfrm>
          <a:prstGeom prst="rightBrac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5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results and run 2 goals</a:t>
            </a:r>
          </a:p>
          <a:p>
            <a:r>
              <a:rPr lang="en-US" dirty="0">
                <a:solidFill>
                  <a:srgbClr val="004C97"/>
                </a:solidFill>
              </a:rPr>
              <a:t>Run 2 configuration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commissioning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 collection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Simulations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1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upgrades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7B13C-6FFA-4F3D-89AA-4EAF6156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Added flux compensators to change dipole edge field</a:t>
            </a:r>
          </a:p>
          <a:p>
            <a:pPr lvl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Improved path length discrepancy</a:t>
            </a: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Added </a:t>
            </a:r>
            <a:r>
              <a:rPr lang="en-US" dirty="0">
                <a:solidFill>
                  <a:srgbClr val="004C97"/>
                </a:solidFill>
                <a:cs typeface="Helvetica"/>
              </a:rPr>
              <a:t>4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 sextupoles (</a:t>
            </a:r>
            <a:r>
              <a:rPr lang="en-US" dirty="0">
                <a:solidFill>
                  <a:srgbClr val="004C97"/>
                </a:solidFill>
                <a:cs typeface="Helvetica"/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 families)</a:t>
            </a: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Added tunable H-kicker</a:t>
            </a: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BPM hardware improvements</a:t>
            </a:r>
          </a:p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SW/timing improvements</a:t>
            </a:r>
          </a:p>
          <a:p>
            <a:pPr marL="0" indent="0">
              <a:buNone/>
              <a:defRPr/>
            </a:pPr>
            <a:endParaRPr lang="en-US" dirty="0">
              <a:cs typeface="Helvetica"/>
            </a:endParaRPr>
          </a:p>
        </p:txBody>
      </p:sp>
      <p:pic>
        <p:nvPicPr>
          <p:cNvPr id="13" name="Picture 2" descr="https://lh4.googleusercontent.com/xct23z2m3NkTNJWz-gmE68B_e65tCgXEla1UaUeVivfY1rCzosK0Tt-xXgQXCNHOPkbCKPC1l2w2VXIEz7EELxOgkuhx3ZQiaL-CU8oTGH0_EJabwZT40MzcHzYebbICTZOkwf2hQRs">
            <a:extLst>
              <a:ext uri="{FF2B5EF4-FFF2-40B4-BE49-F238E27FC236}">
                <a16:creationId xmlns:a16="http://schemas.microsoft.com/office/drawing/2014/main" id="{76FC8C4D-7171-4049-B6D5-9A99CBB0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46" y="2006518"/>
            <a:ext cx="4469038" cy="25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D60D50-AD29-4B8D-BBC6-DA6D8F627853}"/>
              </a:ext>
            </a:extLst>
          </p:cNvPr>
          <p:cNvCxnSpPr>
            <a:cxnSpLocks/>
          </p:cNvCxnSpPr>
          <p:nvPr/>
        </p:nvCxnSpPr>
        <p:spPr>
          <a:xfrm flipV="1">
            <a:off x="3702767" y="3398985"/>
            <a:ext cx="331583" cy="8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7599E0-AF3B-41D6-9A93-D987EA81FFD7}"/>
              </a:ext>
            </a:extLst>
          </p:cNvPr>
          <p:cNvCxnSpPr>
            <a:cxnSpLocks/>
          </p:cNvCxnSpPr>
          <p:nvPr/>
        </p:nvCxnSpPr>
        <p:spPr>
          <a:xfrm flipH="1">
            <a:off x="8561042" y="3407223"/>
            <a:ext cx="3423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4431B8-1B68-441F-BDEC-F5844268E1DD}"/>
              </a:ext>
            </a:extLst>
          </p:cNvPr>
          <p:cNvCxnSpPr>
            <a:cxnSpLocks/>
          </p:cNvCxnSpPr>
          <p:nvPr/>
        </p:nvCxnSpPr>
        <p:spPr>
          <a:xfrm>
            <a:off x="3702766" y="3248272"/>
            <a:ext cx="3297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B5429F-FA0B-4D1C-9C5F-D181DB822F1A}"/>
              </a:ext>
            </a:extLst>
          </p:cNvPr>
          <p:cNvCxnSpPr>
            <a:cxnSpLocks/>
          </p:cNvCxnSpPr>
          <p:nvPr/>
        </p:nvCxnSpPr>
        <p:spPr>
          <a:xfrm flipH="1">
            <a:off x="8556922" y="3230110"/>
            <a:ext cx="3464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FC4E80-0A78-4660-853D-2FCCF633890E}"/>
              </a:ext>
            </a:extLst>
          </p:cNvPr>
          <p:cNvCxnSpPr>
            <a:cxnSpLocks/>
          </p:cNvCxnSpPr>
          <p:nvPr/>
        </p:nvCxnSpPr>
        <p:spPr>
          <a:xfrm flipH="1">
            <a:off x="6604298" y="1325862"/>
            <a:ext cx="756069" cy="746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2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59" y="905159"/>
            <a:ext cx="8452365" cy="3533491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Significant optics </a:t>
            </a:r>
            <a:r>
              <a:rPr lang="en-US" dirty="0">
                <a:solidFill>
                  <a:srgbClr val="004C97"/>
                </a:solidFill>
                <a:latin typeface="+mn-lt"/>
              </a:rPr>
              <a:t>breathing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Operational issues – drifts, trips, etc. (minor)</a:t>
            </a:r>
            <a:endParaRPr lang="en-US" dirty="0">
              <a:latin typeface="+mn-lt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9E68A43-75F5-450D-A7C4-6F3C2B02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26" y="1901164"/>
            <a:ext cx="5109347" cy="21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8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59" y="905159"/>
            <a:ext cx="8452365" cy="3533491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Significant optics </a:t>
            </a:r>
            <a:r>
              <a:rPr lang="en-US" dirty="0">
                <a:solidFill>
                  <a:srgbClr val="004C97"/>
                </a:solidFill>
                <a:latin typeface="+mn-lt"/>
              </a:rPr>
              <a:t>breathing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Operational issues – drifts, trips, etc. (minor)</a:t>
            </a:r>
            <a:endParaRPr lang="en-US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F974CA-79FE-4D66-B2FD-12868238B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72" y="2019330"/>
            <a:ext cx="7889057" cy="26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Nikita Kuklev | IOTA QI run 2 results | Collaboration meeting 2020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5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81FBC4E9-3BEC-4BD1-89D8-B5C68ED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3" y="4769514"/>
            <a:ext cx="355018" cy="3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en/thumb/7/79/University_of_Chicago_shield.svg/807px-University_of_Chicago_shield.svg.png">
            <a:extLst>
              <a:ext uri="{FF2B5EF4-FFF2-40B4-BE49-F238E27FC236}">
                <a16:creationId xmlns:a16="http://schemas.microsoft.com/office/drawing/2014/main" id="{DC87A8A9-94C1-47EF-A930-72E2B1CD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4" y="4815342"/>
            <a:ext cx="233417" cy="2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96E56-4AA1-40A1-B3CB-672CFFF9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88" y="4785931"/>
            <a:ext cx="330413" cy="32559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A93CF5C-CA71-4F81-8F96-77A0314E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0" y="905160"/>
            <a:ext cx="8427480" cy="3520726"/>
          </a:xfrm>
        </p:spPr>
        <p:txBody>
          <a:bodyPr/>
          <a:lstStyle/>
          <a:p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 results and run 2 goals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Run 2 configuration</a:t>
            </a:r>
          </a:p>
          <a:p>
            <a:r>
              <a:rPr lang="en-US" dirty="0">
                <a:solidFill>
                  <a:srgbClr val="004C97"/>
                </a:solidFill>
              </a:rPr>
              <a:t>Run 2 commissioning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 collection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Simulations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6496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FNAL_Partnership_PowerPoint_16x9_100716</Template>
  <TotalTime>3604</TotalTime>
  <Words>1981</Words>
  <Application>Microsoft Office PowerPoint</Application>
  <PresentationFormat>On-screen Show (16:9)</PresentationFormat>
  <Paragraphs>523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Helvetica</vt:lpstr>
      <vt:lpstr>Fermilab_PPT_090915</vt:lpstr>
      <vt:lpstr>PowerPoint Presentation</vt:lpstr>
      <vt:lpstr>Outline</vt:lpstr>
      <vt:lpstr>Run 1 – partial success</vt:lpstr>
      <vt:lpstr>Run 2 plans</vt:lpstr>
      <vt:lpstr>Outline</vt:lpstr>
      <vt:lpstr>Main upgrades</vt:lpstr>
      <vt:lpstr>Remaining issues</vt:lpstr>
      <vt:lpstr>Remaining issues</vt:lpstr>
      <vt:lpstr>Outline</vt:lpstr>
      <vt:lpstr>Commissioning</vt:lpstr>
      <vt:lpstr>Commissioning</vt:lpstr>
      <vt:lpstr>Commissioning – BPMs</vt:lpstr>
      <vt:lpstr>Commissioning – QI</vt:lpstr>
      <vt:lpstr>Commissioning – QI</vt:lpstr>
      <vt:lpstr>Commissioning – QI</vt:lpstr>
      <vt:lpstr>Commissioning – QI</vt:lpstr>
      <vt:lpstr>Commissioning summary</vt:lpstr>
      <vt:lpstr>Outline</vt:lpstr>
      <vt:lpstr>Data channels</vt:lpstr>
      <vt:lpstr>Collection</vt:lpstr>
      <vt:lpstr>Dataset breakdown</vt:lpstr>
      <vt:lpstr>Outlier rejection</vt:lpstr>
      <vt:lpstr>Sample dataset</vt:lpstr>
      <vt:lpstr>Sample dataset</vt:lpstr>
      <vt:lpstr>Outline</vt:lpstr>
      <vt:lpstr>Simulations</vt:lpstr>
      <vt:lpstr>Simulation predictions</vt:lpstr>
      <vt:lpstr>Simulation predictions</vt:lpstr>
      <vt:lpstr>Outline</vt:lpstr>
      <vt:lpstr>Analysis methods</vt:lpstr>
      <vt:lpstr>Results – stage 1</vt:lpstr>
      <vt:lpstr>Results – stage 1</vt:lpstr>
      <vt:lpstr>Results – stage 1</vt:lpstr>
      <vt:lpstr>Results – stage 1</vt:lpstr>
      <vt:lpstr>Results – stage 1</vt:lpstr>
      <vt:lpstr>Results – stage 2</vt:lpstr>
      <vt:lpstr>Results – stage 2</vt:lpstr>
      <vt:lpstr>Conclusion</vt:lpstr>
      <vt:lpstr>Thanks! Questions?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boss</dc:creator>
  <cp:lastModifiedBy>boss</cp:lastModifiedBy>
  <cp:revision>101</cp:revision>
  <cp:lastPrinted>2014-01-20T19:40:21Z</cp:lastPrinted>
  <dcterms:created xsi:type="dcterms:W3CDTF">2020-06-12T08:15:30Z</dcterms:created>
  <dcterms:modified xsi:type="dcterms:W3CDTF">2020-06-16T16:17:21Z</dcterms:modified>
</cp:coreProperties>
</file>