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66" r:id="rId2"/>
    <p:sldId id="400" r:id="rId3"/>
    <p:sldId id="399" r:id="rId4"/>
    <p:sldId id="402" r:id="rId5"/>
    <p:sldId id="322" r:id="rId6"/>
    <p:sldId id="359" r:id="rId7"/>
    <p:sldId id="403" r:id="rId8"/>
    <p:sldId id="404" r:id="rId9"/>
    <p:sldId id="389" r:id="rId10"/>
    <p:sldId id="391" r:id="rId11"/>
    <p:sldId id="381" r:id="rId12"/>
    <p:sldId id="392" r:id="rId13"/>
    <p:sldId id="407" r:id="rId14"/>
    <p:sldId id="409" r:id="rId15"/>
    <p:sldId id="405" r:id="rId16"/>
    <p:sldId id="396" r:id="rId17"/>
    <p:sldId id="366" r:id="rId18"/>
    <p:sldId id="410" r:id="rId19"/>
    <p:sldId id="408" r:id="rId20"/>
    <p:sldId id="365" r:id="rId21"/>
    <p:sldId id="383" r:id="rId22"/>
    <p:sldId id="40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200A4"/>
    <a:srgbClr val="E7DB1A"/>
    <a:srgbClr val="2EADFD"/>
    <a:srgbClr val="F6F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12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7E12C-DD21-024E-BA29-D4A397D76FD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3E6CF-0476-ED42-B301-15A607467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5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873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9144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 defTabSz="457101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14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90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4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787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 marL="228550" indent="-228550">
              <a:defRPr sz="2000"/>
            </a:lvl1pPr>
            <a:lvl2pPr marL="457101" indent="-228550">
              <a:defRPr sz="2000"/>
            </a:lvl2pPr>
            <a:lvl3pPr marL="687239" indent="-230138">
              <a:defRPr sz="2000"/>
            </a:lvl3pPr>
            <a:lvl4pPr marL="915789" indent="-228550">
              <a:defRPr sz="2000"/>
            </a:lvl4pPr>
            <a:lvl5pPr marL="1144339" indent="-22855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 marL="228550" indent="-228550">
              <a:defRPr sz="2000"/>
            </a:lvl1pPr>
            <a:lvl2pPr marL="457101" indent="-228550">
              <a:defRPr sz="2000"/>
            </a:lvl2pPr>
            <a:lvl3pPr marL="685651" indent="-228550">
              <a:tabLst/>
              <a:defRPr sz="2000"/>
            </a:lvl3pPr>
            <a:lvl4pPr marL="915789" indent="-228550">
              <a:defRPr sz="2000"/>
            </a:lvl4pPr>
            <a:lvl5pPr marL="1144339" indent="-22855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7870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0969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31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9" y="4064006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5085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7" tIns="45699" rIns="91397" bIns="45699" anchor="ctr"/>
          <a:lstStyle/>
          <a:p>
            <a:pPr algn="ctr" defTabSz="456983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6983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9" y="6356356"/>
            <a:ext cx="516675" cy="36512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defTabSz="457101"/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 defTabSz="457101"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33" y="6311327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8"/>
            <a:ext cx="51816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74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457101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788" indent="-285689" algn="l" defTabSz="457101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2753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6953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0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-1720"/>
            <a:ext cx="9144000" cy="11339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ranklin Gothic Medium" charset="0"/>
                <a:cs typeface="Franklin Gothic Medium" charset="0"/>
              </a:rPr>
              <a:t>Nonlinear </a:t>
            </a:r>
            <a:r>
              <a:rPr lang="en-US" b="1" dirty="0" err="1" smtClean="0">
                <a:latin typeface="Franklin Gothic Medium" charset="0"/>
                <a:cs typeface="Franklin Gothic Medium" charset="0"/>
              </a:rPr>
              <a:t>Integrable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 Dynamics and Space Charge</a:t>
            </a:r>
            <a:endParaRPr lang="en-US" sz="2800" i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8789" y="4330331"/>
            <a:ext cx="8226425" cy="8050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Book" charset="0"/>
                <a:cs typeface="Franklin Gothic Book" charset="0"/>
              </a:rPr>
              <a:t>Chad Mitchell</a:t>
            </a:r>
          </a:p>
          <a:p>
            <a:r>
              <a:rPr lang="en-US" dirty="0" smtClean="0">
                <a:solidFill>
                  <a:srgbClr val="FFFFFF"/>
                </a:solidFill>
                <a:latin typeface="Franklin Gothic Book" charset="0"/>
                <a:cs typeface="Franklin Gothic Book" charset="0"/>
              </a:rPr>
              <a:t>Lawrence Berkeley National Laboratory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6349" y="2309389"/>
            <a:ext cx="8425452" cy="1574800"/>
          </a:xfrm>
        </p:spPr>
        <p:txBody>
          <a:bodyPr>
            <a:normAutofit/>
          </a:bodyPr>
          <a:lstStyle/>
          <a:p>
            <a:pPr marL="341239" indent="-341239" defTabSz="914201" fontAlgn="base">
              <a:spcBef>
                <a:spcPts val="900"/>
              </a:spcBef>
              <a:spcAft>
                <a:spcPct val="0"/>
              </a:spcAft>
              <a:defRPr/>
            </a:pPr>
            <a:r>
              <a:rPr lang="en-US" sz="4100" dirty="0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FAST/IOTA Collaboration Meeting</a:t>
            </a:r>
            <a:endParaRPr lang="en-US" sz="4100" dirty="0">
              <a:solidFill>
                <a:prstClr val="white"/>
              </a:solidFill>
              <a:latin typeface="Franklin Gothic Medium" panose="020B0603020102020204" pitchFamily="34" charset="0"/>
              <a:ea typeface="ＭＳ Ｐゴシック" charset="0"/>
              <a:cs typeface="ＭＳ Ｐゴシック" charset="0"/>
            </a:endParaRPr>
          </a:p>
          <a:p>
            <a:pPr marL="341239" indent="-341239" defTabSz="914201" fontAlgn="base">
              <a:spcBef>
                <a:spcPts val="9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June 15-17, 2020</a:t>
            </a:r>
            <a:endParaRPr lang="en-US" sz="2800" dirty="0">
              <a:solidFill>
                <a:prstClr val="white"/>
              </a:solidFill>
              <a:latin typeface="Franklin Gothic Medium" panose="020B06030201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4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err="1"/>
              <a:t>Filamentation</a:t>
            </a:r>
            <a:r>
              <a:rPr lang="en-US" dirty="0"/>
              <a:t> at 8 mA Current Over First 50 Turns: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Effects of Non-Ideal Optics and </a:t>
            </a:r>
            <a:r>
              <a:rPr lang="en-US" dirty="0"/>
              <a:t>Initial Energy </a:t>
            </a:r>
            <a:r>
              <a:rPr lang="en-US" dirty="0" smtClean="0"/>
              <a:t>Spread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20" name="Picture 19" descr="YPy_Turn5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58" y="1704170"/>
            <a:ext cx="2814462" cy="2111374"/>
          </a:xfrm>
          <a:prstGeom prst="rect">
            <a:avLst/>
          </a:prstGeom>
        </p:spPr>
      </p:pic>
      <p:pic>
        <p:nvPicPr>
          <p:cNvPr id="23" name="Picture 22" descr="YPy_Turn5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144" y="1766330"/>
            <a:ext cx="2774638" cy="2081499"/>
          </a:xfrm>
          <a:prstGeom prst="rect">
            <a:avLst/>
          </a:prstGeom>
        </p:spPr>
      </p:pic>
      <p:pic>
        <p:nvPicPr>
          <p:cNvPr id="25" name="Picture 24" descr="YPy_Turn5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3" y="1798080"/>
            <a:ext cx="2680103" cy="2010580"/>
          </a:xfrm>
          <a:prstGeom prst="rect">
            <a:avLst/>
          </a:prstGeom>
        </p:spPr>
      </p:pic>
      <p:pic>
        <p:nvPicPr>
          <p:cNvPr id="29" name="Picture 28" descr="XY_Turn50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519" y="4019733"/>
            <a:ext cx="2907514" cy="2181181"/>
          </a:xfrm>
          <a:prstGeom prst="rect">
            <a:avLst/>
          </a:prstGeom>
        </p:spPr>
      </p:pic>
      <p:pic>
        <p:nvPicPr>
          <p:cNvPr id="30" name="Picture 29" descr="XY_Turn50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3" y="4019733"/>
            <a:ext cx="2884305" cy="21637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3513" y="3745160"/>
            <a:ext cx="196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Spatial projection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713" y="1519504"/>
            <a:ext cx="22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Vertical phase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807" y="1166062"/>
            <a:ext cx="294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latin typeface="+mj-lt"/>
              </a:rPr>
              <a:t>Nominal optics, w/E spread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2581" y="1143002"/>
            <a:ext cx="259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latin typeface="+mj-lt"/>
              </a:rPr>
              <a:t>Ideal optics, w/E spread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28182" y="1143002"/>
            <a:ext cx="302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latin typeface="+mj-lt"/>
              </a:rPr>
              <a:t>Nominal optics, no E/spread</a:t>
            </a:r>
          </a:p>
        </p:txBody>
      </p:sp>
      <p:pic>
        <p:nvPicPr>
          <p:cNvPr id="3" name="Picture 2" descr="XY_Turn50_v2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676" y="3971999"/>
            <a:ext cx="2947933" cy="22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4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err="1" smtClean="0"/>
              <a:t>Filamentation</a:t>
            </a:r>
            <a:r>
              <a:rPr lang="en-US" dirty="0" smtClean="0"/>
              <a:t> at 8 mA Current Over First 50 Turns </a:t>
            </a:r>
            <a:br>
              <a:rPr lang="en-US" dirty="0" smtClean="0"/>
            </a:br>
            <a:r>
              <a:rPr lang="en-US" dirty="0" smtClean="0"/>
              <a:t>Evolution of </a:t>
            </a:r>
            <a:r>
              <a:rPr lang="en-US" dirty="0" err="1" smtClean="0"/>
              <a:t>Emittances</a:t>
            </a:r>
            <a:r>
              <a:rPr lang="en-US" dirty="0" smtClean="0"/>
              <a:t> and Invariants (NLI Midpoint)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12" descr="EmitY_Evolution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386" y="1409864"/>
            <a:ext cx="3235114" cy="242633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807499" y="2827582"/>
            <a:ext cx="2990430" cy="861774"/>
            <a:chOff x="5931320" y="2666811"/>
            <a:chExt cx="2990430" cy="861774"/>
          </a:xfrm>
        </p:grpSpPr>
        <p:sp>
          <p:nvSpPr>
            <p:cNvPr id="22" name="TextBox 21"/>
            <p:cNvSpPr txBox="1"/>
            <p:nvPr/>
          </p:nvSpPr>
          <p:spPr>
            <a:xfrm>
              <a:off x="5931320" y="2666811"/>
              <a:ext cx="2990430" cy="86177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en-US" dirty="0" smtClean="0">
                  <a:solidFill>
                    <a:schemeClr val="tx2"/>
                  </a:solidFill>
                  <a:latin typeface="+mj-lt"/>
                </a:rPr>
                <a:t>   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Nominal optics, w/E spread</a:t>
              </a:r>
              <a:endParaRPr lang="en-US" sz="1600" dirty="0" smtClean="0">
                <a:solidFill>
                  <a:schemeClr val="tx2"/>
                </a:solidFill>
                <a:latin typeface="+mj-lt"/>
              </a:endParaRPr>
            </a:p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    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 Ideal optics, w/E spread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    Nominal optics, no E spread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026570" y="2866647"/>
              <a:ext cx="185208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08049" y="3114297"/>
              <a:ext cx="185208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10695" y="3358394"/>
              <a:ext cx="18520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648329" y="1111252"/>
            <a:ext cx="180049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Vertical </a:t>
            </a:r>
            <a:r>
              <a:rPr lang="en-US" sz="1600" dirty="0" err="1" smtClean="0">
                <a:latin typeface="+mj-lt"/>
              </a:rPr>
              <a:t>emittance</a:t>
            </a:r>
            <a:endParaRPr lang="en-US" sz="1600" dirty="0" smtClean="0">
              <a:latin typeface="+mj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08000" y="1133483"/>
            <a:ext cx="3259667" cy="2692392"/>
            <a:chOff x="508000" y="1133483"/>
            <a:chExt cx="3259667" cy="2692392"/>
          </a:xfrm>
        </p:grpSpPr>
        <p:pic>
          <p:nvPicPr>
            <p:cNvPr id="12" name="Picture 11" descr="EmitX_Evolution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0" y="1381125"/>
              <a:ext cx="3259667" cy="244475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90625" y="1133483"/>
              <a:ext cx="202070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Horizontal </a:t>
              </a:r>
              <a:r>
                <a:rPr lang="en-US" sz="1600" dirty="0" err="1" smtClean="0">
                  <a:latin typeface="+mj-lt"/>
                </a:rPr>
                <a:t>emittance</a:t>
              </a:r>
              <a:endParaRPr lang="en-US" sz="1600" dirty="0" smtClean="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30747" y="3037719"/>
              <a:ext cx="1635125" cy="4917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0417" y="3867950"/>
            <a:ext cx="3317874" cy="2488406"/>
            <a:chOff x="370417" y="3867950"/>
            <a:chExt cx="3317874" cy="2488406"/>
          </a:xfrm>
        </p:grpSpPr>
        <p:pic>
          <p:nvPicPr>
            <p:cNvPr id="20" name="Picture 19" descr="MeanH_Evolution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417" y="3867950"/>
              <a:ext cx="3317874" cy="248840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3" name="TextBox 32"/>
            <p:cNvSpPr txBox="1"/>
            <p:nvPr/>
          </p:nvSpPr>
          <p:spPr>
            <a:xfrm>
              <a:off x="1286143" y="3916954"/>
              <a:ext cx="18895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Mean first invariant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78000" y="5547367"/>
              <a:ext cx="1730643" cy="4917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73083" y="3911606"/>
            <a:ext cx="3259667" cy="2444750"/>
            <a:chOff x="4773083" y="3911606"/>
            <a:chExt cx="3259667" cy="2444750"/>
          </a:xfrm>
        </p:grpSpPr>
        <p:pic>
          <p:nvPicPr>
            <p:cNvPr id="21" name="Picture 20" descr="MeanI_Evolution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3083" y="3911606"/>
              <a:ext cx="3259667" cy="24447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4" name="TextBox 33"/>
            <p:cNvSpPr txBox="1"/>
            <p:nvPr/>
          </p:nvSpPr>
          <p:spPr>
            <a:xfrm>
              <a:off x="5416128" y="3921125"/>
              <a:ext cx="217239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Mean second invariant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19174" y="5549143"/>
              <a:ext cx="1730643" cy="4917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43268" y="2967368"/>
            <a:ext cx="188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+mj-lt"/>
              </a:rPr>
              <a:t>energy spread effects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+mj-lt"/>
              </a:rPr>
              <a:t>are apparent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69305" y="5336316"/>
            <a:ext cx="188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+mj-lt"/>
              </a:rPr>
              <a:t>energy spread effects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+mj-lt"/>
              </a:rPr>
              <a:t>are apparent</a:t>
            </a: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103" y="5062427"/>
            <a:ext cx="457200" cy="319177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884" y="4981945"/>
            <a:ext cx="381268" cy="352673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58" y="2551557"/>
            <a:ext cx="302006" cy="229108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509" y="2490915"/>
            <a:ext cx="291592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err="1" smtClean="0"/>
              <a:t>Filamentation</a:t>
            </a:r>
            <a:r>
              <a:rPr lang="en-US" dirty="0" smtClean="0"/>
              <a:t> at 8 mA Current Over First 50 Turns </a:t>
            </a:r>
            <a:br>
              <a:rPr lang="en-US" dirty="0" smtClean="0"/>
            </a:br>
            <a:r>
              <a:rPr lang="en-US" dirty="0" smtClean="0"/>
              <a:t>Evolution of Beam Density Profiles (NLI Midpoint)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468358"/>
            <a:ext cx="9024243" cy="3766767"/>
            <a:chOff x="0" y="1679998"/>
            <a:chExt cx="9024243" cy="3766767"/>
          </a:xfrm>
        </p:grpSpPr>
        <p:pic>
          <p:nvPicPr>
            <p:cNvPr id="3" name="Picture 2" descr="Profile_Relaxation_8mA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7873" y="2169323"/>
              <a:ext cx="4356370" cy="326727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80722" y="1679998"/>
              <a:ext cx="1326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+mj-lt"/>
                </a:rPr>
                <a:t>I</a:t>
              </a:r>
              <a:r>
                <a:rPr lang="en-US" sz="2400" dirty="0" smtClean="0">
                  <a:solidFill>
                    <a:schemeClr val="tx2"/>
                  </a:solidFill>
                  <a:latin typeface="+mj-lt"/>
                </a:rPr>
                <a:t> = 4 mA</a:t>
              </a:r>
            </a:p>
          </p:txBody>
        </p:sp>
        <p:pic>
          <p:nvPicPr>
            <p:cNvPr id="7" name="Picture 6" descr="IOTA_Profiles_4mA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169323"/>
              <a:ext cx="4667873" cy="32774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16424" y="1679998"/>
              <a:ext cx="1326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+mj-lt"/>
                </a:rPr>
                <a:t>I</a:t>
              </a:r>
              <a:r>
                <a:rPr lang="en-US" sz="2400" dirty="0" smtClean="0">
                  <a:solidFill>
                    <a:schemeClr val="tx2"/>
                  </a:solidFill>
                  <a:latin typeface="+mj-lt"/>
                </a:rPr>
                <a:t> = 8 mA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56557" y="3133567"/>
              <a:ext cx="133882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depression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increases with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beam intensity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040372" y="3872231"/>
              <a:ext cx="1042005" cy="6699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37284" y="5453840"/>
            <a:ext cx="83034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Rapid transition to an equilibrium distribution with depressed vertical profile </a:t>
            </a:r>
            <a:r>
              <a:rPr lang="mr-IN" sz="1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similar to dynamics observed in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constant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focusing channel.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9130" y="2759126"/>
            <a:ext cx="1307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appearance of 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depression in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vertical profile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492281" y="3546630"/>
            <a:ext cx="1042005" cy="669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27961" y="2692657"/>
            <a:ext cx="4949525" cy="3601290"/>
            <a:chOff x="2156361" y="2485935"/>
            <a:chExt cx="4949525" cy="3601290"/>
          </a:xfrm>
        </p:grpSpPr>
        <p:grpSp>
          <p:nvGrpSpPr>
            <p:cNvPr id="32" name="Group 31"/>
            <p:cNvGrpSpPr/>
            <p:nvPr/>
          </p:nvGrpSpPr>
          <p:grpSpPr>
            <a:xfrm>
              <a:off x="2156361" y="2485935"/>
              <a:ext cx="4949525" cy="3601290"/>
              <a:chOff x="2360790" y="2520035"/>
              <a:chExt cx="4949525" cy="360129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360790" y="2552595"/>
                <a:ext cx="4949525" cy="35687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 descr="SmoothFocusing_NoSCBeam_SCLattice.pd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3605" y="2854017"/>
                <a:ext cx="4558772" cy="3200839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707902" y="2520035"/>
                <a:ext cx="42567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+mj-lt"/>
                  </a:rPr>
                  <a:t>Relaxation in Constant Focusing Channel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5376731" y="2941779"/>
                <a:ext cx="1481600" cy="954107"/>
                <a:chOff x="5344169" y="3853459"/>
                <a:chExt cx="1481600" cy="954107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5344169" y="3853459"/>
                  <a:ext cx="1481600" cy="954107"/>
                  <a:chOff x="5376731" y="2925551"/>
                  <a:chExt cx="1481600" cy="954107"/>
                </a:xfrm>
              </p:grpSpPr>
              <p:sp>
                <p:nvSpPr>
                  <p:cNvPr id="42" name="Rectangle 41"/>
                  <p:cNvSpPr/>
                  <p:nvPr/>
                </p:nvSpPr>
                <p:spPr>
                  <a:xfrm>
                    <a:off x="5376731" y="2990671"/>
                    <a:ext cx="1481600" cy="7386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84491" y="2925551"/>
                    <a:ext cx="815084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X, initial</a:t>
                    </a:r>
                  </a:p>
                  <a:p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X, final</a:t>
                    </a:r>
                  </a:p>
                  <a:p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Y, initial</a:t>
                    </a:r>
                  </a:p>
                  <a:p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Y, final</a:t>
                    </a:r>
                  </a:p>
                </p:txBody>
              </p:sp>
            </p:grp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383294" y="4021191"/>
                  <a:ext cx="287249" cy="0"/>
                </a:xfrm>
                <a:prstGeom prst="line">
                  <a:avLst/>
                </a:prstGeom>
                <a:ln>
                  <a:solidFill>
                    <a:srgbClr val="2EADF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6372884" y="4238711"/>
                  <a:ext cx="287249" cy="0"/>
                </a:xfrm>
                <a:prstGeom prst="line">
                  <a:avLst/>
                </a:prstGeom>
                <a:ln>
                  <a:solidFill>
                    <a:srgbClr val="E7DB1A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378755" y="4439951"/>
                  <a:ext cx="287249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368345" y="4657471"/>
                  <a:ext cx="28724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TextBox 25"/>
            <p:cNvSpPr txBox="1"/>
            <p:nvPr/>
          </p:nvSpPr>
          <p:spPr>
            <a:xfrm>
              <a:off x="2955289" y="3104406"/>
              <a:ext cx="16076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transition to</a:t>
              </a:r>
            </a:p>
            <a:p>
              <a:r>
                <a:rPr lang="en-US" sz="1400" dirty="0" err="1" smtClean="0">
                  <a:solidFill>
                    <a:schemeClr val="tx2"/>
                  </a:solidFill>
                  <a:latin typeface="+mj-lt"/>
                </a:rPr>
                <a:t>Vlasov</a:t>
              </a:r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 equilibrium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23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Dynamics on a Longer Time Scale:  Formation of Beam Halo </a:t>
            </a:r>
            <a:br>
              <a:rPr lang="en-US" dirty="0" smtClean="0"/>
            </a:br>
            <a:r>
              <a:rPr lang="en-US" dirty="0" smtClean="0"/>
              <a:t> (Shown After 300 Turns, NLI Midpoint)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25161" y="1209505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= 4 mA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9791" y="1209505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= 8 mA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4885" y="5050115"/>
            <a:ext cx="8071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Well-defined core population is nearly stationary after turn 50.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Slowly-growing halo population at 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= 8 mA begins to appear between turns 100 </a:t>
            </a:r>
            <a:r>
              <a:rPr lang="mr-IN" sz="1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200.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Forward-backward tracking of individual orbits indicates the presence of chaos.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9811" y="1764904"/>
            <a:ext cx="8792957" cy="3093435"/>
            <a:chOff x="139811" y="1764904"/>
            <a:chExt cx="8792957" cy="3093435"/>
          </a:xfrm>
        </p:grpSpPr>
        <p:sp>
          <p:nvSpPr>
            <p:cNvPr id="30" name="Rectangle 29"/>
            <p:cNvSpPr/>
            <p:nvPr/>
          </p:nvSpPr>
          <p:spPr>
            <a:xfrm>
              <a:off x="139811" y="1764904"/>
              <a:ext cx="8792957" cy="309343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IOTA_Halo_8mA_Turn300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100" y="1809026"/>
              <a:ext cx="4271544" cy="2998650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5069452" y="2588297"/>
              <a:ext cx="1556623" cy="1515075"/>
              <a:chOff x="574833" y="2979262"/>
              <a:chExt cx="1573916" cy="1538996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574833" y="2979262"/>
                <a:ext cx="8325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turn 50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86374" y="4174359"/>
                <a:ext cx="963491" cy="343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turn </a:t>
                </a:r>
                <a:r>
                  <a:rPr lang="en-US" sz="1600" dirty="0">
                    <a:solidFill>
                      <a:srgbClr val="FF0000"/>
                    </a:solidFill>
                    <a:latin typeface="+mj-lt"/>
                  </a:rPr>
                  <a:t>3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00</a:t>
                </a: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1423308" y="3138736"/>
                <a:ext cx="725441" cy="17908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V="1">
                <a:off x="1068179" y="4037469"/>
                <a:ext cx="469096" cy="1368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7813876" y="2966433"/>
              <a:ext cx="650865" cy="363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halo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1279" y="1890496"/>
              <a:ext cx="1978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Spatial Projection</a:t>
              </a:r>
            </a:p>
          </p:txBody>
        </p:sp>
        <p:pic>
          <p:nvPicPr>
            <p:cNvPr id="4" name="Picture 3" descr="IOTA_Halo_4mA_Turn300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04" y="1798262"/>
              <a:ext cx="4271193" cy="2998403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761703" y="2709092"/>
              <a:ext cx="1556623" cy="1515075"/>
              <a:chOff x="574833" y="2979262"/>
              <a:chExt cx="1573916" cy="1538996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74833" y="2979262"/>
                <a:ext cx="8325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turn 50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86374" y="4174359"/>
                <a:ext cx="963491" cy="343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turn </a:t>
                </a:r>
                <a:r>
                  <a:rPr lang="en-US" sz="1600" dirty="0">
                    <a:solidFill>
                      <a:srgbClr val="FF0000"/>
                    </a:solidFill>
                    <a:latin typeface="+mj-lt"/>
                  </a:rPr>
                  <a:t>3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00</a:t>
                </a:r>
              </a:p>
            </p:txBody>
          </p:sp>
          <p:cxnSp>
            <p:nvCxnSpPr>
              <p:cNvPr id="79" name="Straight Arrow Connector 78"/>
              <p:cNvCxnSpPr/>
              <p:nvPr/>
            </p:nvCxnSpPr>
            <p:spPr>
              <a:xfrm>
                <a:off x="1423308" y="3138736"/>
                <a:ext cx="725441" cy="17908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V="1">
                <a:off x="1068179" y="4037469"/>
                <a:ext cx="469096" cy="1368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/>
            <p:cNvSpPr txBox="1"/>
            <p:nvPr/>
          </p:nvSpPr>
          <p:spPr>
            <a:xfrm>
              <a:off x="1454327" y="1906776"/>
              <a:ext cx="1978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Spatial Projection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35135" y="1760256"/>
            <a:ext cx="8792957" cy="3093435"/>
            <a:chOff x="199621" y="2897692"/>
            <a:chExt cx="8792957" cy="3093435"/>
          </a:xfrm>
        </p:grpSpPr>
        <p:sp>
          <p:nvSpPr>
            <p:cNvPr id="113" name="Rectangle 112"/>
            <p:cNvSpPr/>
            <p:nvPr/>
          </p:nvSpPr>
          <p:spPr>
            <a:xfrm>
              <a:off x="199621" y="2897692"/>
              <a:ext cx="8792957" cy="309343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113" descr="IOTA_Halo_8mA_Turn300_YPy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7115" y="2926432"/>
              <a:ext cx="4310977" cy="3026332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5129262" y="3721085"/>
              <a:ext cx="1556623" cy="1515075"/>
              <a:chOff x="574833" y="2979262"/>
              <a:chExt cx="1573916" cy="1538996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574833" y="2979262"/>
                <a:ext cx="8325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turn 50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86374" y="4174359"/>
                <a:ext cx="963491" cy="343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turn </a:t>
                </a:r>
                <a:r>
                  <a:rPr lang="en-US" sz="1600" dirty="0">
                    <a:solidFill>
                      <a:srgbClr val="FF0000"/>
                    </a:solidFill>
                    <a:latin typeface="+mj-lt"/>
                  </a:rPr>
                  <a:t>3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00</a:t>
                </a:r>
              </a:p>
            </p:txBody>
          </p:sp>
          <p:cxnSp>
            <p:nvCxnSpPr>
              <p:cNvPr id="127" name="Straight Arrow Connector 126"/>
              <p:cNvCxnSpPr/>
              <p:nvPr/>
            </p:nvCxnSpPr>
            <p:spPr>
              <a:xfrm>
                <a:off x="1423308" y="3138736"/>
                <a:ext cx="725441" cy="17908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flipV="1">
                <a:off x="1068179" y="4037469"/>
                <a:ext cx="469096" cy="1368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/>
            <p:cNvSpPr txBox="1"/>
            <p:nvPr/>
          </p:nvSpPr>
          <p:spPr>
            <a:xfrm>
              <a:off x="7873686" y="4099221"/>
              <a:ext cx="650865" cy="363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halo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851089" y="3023284"/>
              <a:ext cx="2307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Vertical Phase Space</a:t>
              </a:r>
            </a:p>
          </p:txBody>
        </p:sp>
        <p:pic>
          <p:nvPicPr>
            <p:cNvPr id="118" name="Picture 117" descr="IOTA_Halo_4mA_Turn300_YPy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79" y="2951761"/>
              <a:ext cx="4254912" cy="2986974"/>
            </a:xfrm>
            <a:prstGeom prst="rect">
              <a:avLst/>
            </a:prstGeom>
          </p:spPr>
        </p:pic>
        <p:grpSp>
          <p:nvGrpSpPr>
            <p:cNvPr id="119" name="Group 118"/>
            <p:cNvGrpSpPr/>
            <p:nvPr/>
          </p:nvGrpSpPr>
          <p:grpSpPr>
            <a:xfrm>
              <a:off x="821513" y="3841880"/>
              <a:ext cx="1556623" cy="1515075"/>
              <a:chOff x="574833" y="2979262"/>
              <a:chExt cx="1573916" cy="1538996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574833" y="2979262"/>
                <a:ext cx="8325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turn 50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586374" y="4174359"/>
                <a:ext cx="963491" cy="343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turn </a:t>
                </a:r>
                <a:r>
                  <a:rPr lang="en-US" sz="1600" dirty="0">
                    <a:solidFill>
                      <a:srgbClr val="FF0000"/>
                    </a:solidFill>
                    <a:latin typeface="+mj-lt"/>
                  </a:rPr>
                  <a:t>3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</a:rPr>
                  <a:t>00</a:t>
                </a:r>
              </a:p>
            </p:txBody>
          </p:sp>
          <p:cxnSp>
            <p:nvCxnSpPr>
              <p:cNvPr id="123" name="Straight Arrow Connector 122"/>
              <p:cNvCxnSpPr/>
              <p:nvPr/>
            </p:nvCxnSpPr>
            <p:spPr>
              <a:xfrm>
                <a:off x="1423308" y="3138736"/>
                <a:ext cx="725441" cy="17908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flipV="1">
                <a:off x="1068179" y="4037469"/>
                <a:ext cx="469096" cy="1368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TextBox 119"/>
            <p:cNvSpPr txBox="1"/>
            <p:nvPr/>
          </p:nvSpPr>
          <p:spPr>
            <a:xfrm>
              <a:off x="1387338" y="3039564"/>
              <a:ext cx="2307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Vertical Phase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273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Searching for Chaos in Single-Particle Orbits of the High-Intensity Beam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35" y="1266542"/>
            <a:ext cx="894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Test initial conditions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(</a:t>
            </a:r>
            <a:r>
              <a:rPr lang="en-US" sz="1600" i="1" dirty="0">
                <a:solidFill>
                  <a:srgbClr val="1F497D"/>
                </a:solidFill>
                <a:latin typeface="Franklin Gothic Medium"/>
              </a:rPr>
              <a:t>x,0,y,0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)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initialized at the midpoint of the nonlinear insert. 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Test orbits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are tracked in the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focusing lattice + the space charge fields of the 8 mA beam</a:t>
            </a:r>
          </a:p>
          <a:p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    (beginning at turn 100) forward, and then backward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100 turns using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a reversible integrator.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Chaos yields exponential growth of numerical errors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(not observed at zero current)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.</a:t>
            </a: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20" y="5767441"/>
            <a:ext cx="3491205" cy="3926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71610" y="2712115"/>
            <a:ext cx="3916468" cy="2968267"/>
            <a:chOff x="471610" y="2630715"/>
            <a:chExt cx="3916468" cy="2968267"/>
          </a:xfrm>
        </p:grpSpPr>
        <p:pic>
          <p:nvPicPr>
            <p:cNvPr id="3" name="Picture 2" descr="REM_IOTA_8m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10" y="2630715"/>
              <a:ext cx="3663847" cy="2967345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304" y="5375462"/>
              <a:ext cx="457200" cy="2235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32442" y="3855679"/>
              <a:ext cx="410718" cy="23469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94734" y="3758970"/>
              <a:ext cx="894080" cy="29260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173065" y="2467336"/>
            <a:ext cx="231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Test initial </a:t>
            </a:r>
            <a:r>
              <a:rPr lang="en-US" i="1" dirty="0" smtClean="0">
                <a:latin typeface="+mj-lt"/>
              </a:rPr>
              <a:t>conditions </a:t>
            </a:r>
          </a:p>
        </p:txBody>
      </p:sp>
      <p:pic>
        <p:nvPicPr>
          <p:cNvPr id="4" name="Picture 3" descr="REM_IOTA_8mA_wBeam_v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33" y="2704820"/>
            <a:ext cx="3703218" cy="2999232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5" y="5448782"/>
            <a:ext cx="457200" cy="223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1147" y="3937079"/>
            <a:ext cx="410718" cy="234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2366" y="3810249"/>
            <a:ext cx="894080" cy="2926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76258" y="2424183"/>
            <a:ext cx="385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Initial conditions + </a:t>
            </a:r>
            <a:r>
              <a:rPr lang="en-US" i="1" dirty="0" smtClean="0">
                <a:latin typeface="+mj-lt"/>
              </a:rPr>
              <a:t>beam at turn 100</a:t>
            </a:r>
            <a:endParaRPr lang="en-US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033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with Dynamics in a Linearized Lattice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064" y="1394268"/>
            <a:ext cx="850745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All elements of the lattice are linearized.  This includes the nonlinear magnetic insert, which </a:t>
            </a:r>
          </a:p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      is treated as an s-dependent </a:t>
            </a:r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quadrupole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Gaussian beam is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rms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matched at the midpoint of the magnetic insert at zero current.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Nominal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emittances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ε</a:t>
            </a:r>
            <a:r>
              <a:rPr lang="en-US" sz="1600" baseline="-25000" dirty="0" err="1" smtClean="0">
                <a:solidFill>
                  <a:schemeClr val="tx2"/>
                </a:solidFill>
                <a:latin typeface="+mj-lt"/>
              </a:rPr>
              <a:t>x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=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ε</a:t>
            </a:r>
            <a:r>
              <a:rPr lang="en-US" sz="1600" baseline="-25000" dirty="0" err="1" smtClean="0">
                <a:solidFill>
                  <a:srgbClr val="1F497D"/>
                </a:solidFill>
                <a:latin typeface="Franklin Gothic Medium"/>
              </a:rPr>
              <a:t>y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= 3.3 mm-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mrad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and energy spread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ΔE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/KE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=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2.0×10</a:t>
            </a:r>
            <a:r>
              <a:rPr lang="en-US" baseline="30000" dirty="0">
                <a:solidFill>
                  <a:srgbClr val="1F497D"/>
                </a:solidFill>
                <a:latin typeface="Franklin Gothic Medium"/>
              </a:rPr>
              <a:t>-</a:t>
            </a:r>
            <a:r>
              <a:rPr lang="en-US" baseline="30000" dirty="0" smtClean="0">
                <a:solidFill>
                  <a:srgbClr val="1F497D"/>
                </a:solidFill>
                <a:latin typeface="Franklin Gothic Medium"/>
              </a:rPr>
              <a:t>3</a:t>
            </a:r>
            <a:r>
              <a:rPr lang="en-US" dirty="0" smtClean="0">
                <a:solidFill>
                  <a:srgbClr val="1F497D"/>
                </a:solidFill>
                <a:latin typeface="Franklin Gothic Medium"/>
              </a:rPr>
              <a:t>).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marL="285750" lvl="1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Beam intensity:  </a:t>
            </a:r>
            <a:r>
              <a:rPr lang="en-US" sz="1600" dirty="0">
                <a:solidFill>
                  <a:srgbClr val="000000"/>
                </a:solidFill>
                <a:latin typeface="Franklin Gothic Medium"/>
              </a:rPr>
              <a:t>4 mA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(</a:t>
            </a:r>
            <a:r>
              <a:rPr lang="en-US" sz="1600" dirty="0" err="1">
                <a:solidFill>
                  <a:srgbClr val="800000"/>
                </a:solidFill>
                <a:latin typeface="Franklin Gothic Medium"/>
              </a:rPr>
              <a:t>Δ</a:t>
            </a:r>
            <a:r>
              <a:rPr lang="en-US" sz="1600" i="1" dirty="0" err="1">
                <a:solidFill>
                  <a:srgbClr val="800000"/>
                </a:solidFill>
                <a:latin typeface="Franklin Gothic Medium"/>
              </a:rPr>
              <a:t>Q</a:t>
            </a:r>
            <a:r>
              <a:rPr lang="en-US" sz="1600" i="1" baseline="-25000" dirty="0" err="1">
                <a:solidFill>
                  <a:srgbClr val="800000"/>
                </a:solidFill>
                <a:latin typeface="Franklin Gothic Medium"/>
              </a:rPr>
              <a:t>x,y</a:t>
            </a:r>
            <a:r>
              <a:rPr lang="en-US" sz="1600" i="1" baseline="-25000" dirty="0">
                <a:solidFill>
                  <a:srgbClr val="800000"/>
                </a:solidFill>
                <a:latin typeface="Franklin Gothic Medium"/>
              </a:rPr>
              <a:t> </a:t>
            </a:r>
            <a:r>
              <a:rPr lang="en-US" sz="1600" i="1" dirty="0">
                <a:solidFill>
                  <a:srgbClr val="800000"/>
                </a:solidFill>
                <a:latin typeface="Franklin Gothic Medium"/>
              </a:rPr>
              <a:t>≈</a:t>
            </a:r>
            <a:r>
              <a:rPr lang="en-US" sz="1600" dirty="0">
                <a:solidFill>
                  <a:srgbClr val="800000"/>
                </a:solidFill>
                <a:latin typeface="Franklin Gothic Medium"/>
              </a:rPr>
              <a:t>-0.3, -0.3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Franklin Gothic Medium"/>
              </a:rPr>
              <a:t> and 8 </a:t>
            </a:r>
            <a:r>
              <a:rPr lang="en-US" sz="1600" dirty="0">
                <a:solidFill>
                  <a:srgbClr val="000000"/>
                </a:solidFill>
                <a:latin typeface="Franklin Gothic Medium"/>
              </a:rPr>
              <a:t>mA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(</a:t>
            </a:r>
            <a:r>
              <a:rPr lang="en-US" sz="1600" dirty="0" err="1">
                <a:solidFill>
                  <a:srgbClr val="800000"/>
                </a:solidFill>
                <a:latin typeface="Franklin Gothic Medium"/>
              </a:rPr>
              <a:t>Δ</a:t>
            </a:r>
            <a:r>
              <a:rPr lang="en-US" sz="1600" i="1" dirty="0" err="1">
                <a:solidFill>
                  <a:srgbClr val="800000"/>
                </a:solidFill>
                <a:latin typeface="Franklin Gothic Medium"/>
              </a:rPr>
              <a:t>Q</a:t>
            </a:r>
            <a:r>
              <a:rPr lang="en-US" sz="1600" i="1" baseline="-25000" dirty="0" err="1">
                <a:solidFill>
                  <a:srgbClr val="800000"/>
                </a:solidFill>
                <a:latin typeface="Franklin Gothic Medium"/>
              </a:rPr>
              <a:t>x,y</a:t>
            </a:r>
            <a:r>
              <a:rPr lang="en-US" sz="1600" i="1" baseline="-25000" dirty="0">
                <a:solidFill>
                  <a:srgbClr val="800000"/>
                </a:solidFill>
                <a:latin typeface="Franklin Gothic Medium"/>
              </a:rPr>
              <a:t> </a:t>
            </a:r>
            <a:r>
              <a:rPr lang="en-US" sz="1600" i="1" dirty="0">
                <a:solidFill>
                  <a:srgbClr val="800000"/>
                </a:solidFill>
                <a:latin typeface="Franklin Gothic Medium"/>
              </a:rPr>
              <a:t>≈</a:t>
            </a:r>
            <a:r>
              <a:rPr lang="en-US" sz="1600" dirty="0">
                <a:solidFill>
                  <a:srgbClr val="800000"/>
                </a:solidFill>
                <a:latin typeface="Franklin Gothic Medium"/>
              </a:rPr>
              <a:t>-0.6, -0.7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)*</a:t>
            </a: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 descr="BetaFunction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4" y="2994706"/>
            <a:ext cx="4575052" cy="32122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30329" y="2994706"/>
            <a:ext cx="1893568" cy="954107"/>
            <a:chOff x="2730329" y="2994706"/>
            <a:chExt cx="1893568" cy="954107"/>
          </a:xfrm>
        </p:grpSpPr>
        <p:grpSp>
          <p:nvGrpSpPr>
            <p:cNvPr id="16" name="Group 15"/>
            <p:cNvGrpSpPr/>
            <p:nvPr/>
          </p:nvGrpSpPr>
          <p:grpSpPr>
            <a:xfrm>
              <a:off x="2730329" y="2994706"/>
              <a:ext cx="1893568" cy="954107"/>
              <a:chOff x="5931321" y="2666811"/>
              <a:chExt cx="1893568" cy="95410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5931321" y="2666811"/>
                <a:ext cx="1893568" cy="95410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X, nonlinear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  <a:endParaRPr lang="en-US" sz="1400" dirty="0" smtClean="0">
                  <a:solidFill>
                    <a:schemeClr val="tx2"/>
                  </a:solidFill>
                  <a:latin typeface="+mj-lt"/>
                </a:endParaRPr>
              </a:p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X, 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   Y, nonlinear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   Y, 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26570" y="2834087"/>
                <a:ext cx="18520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6008049" y="3032897"/>
                <a:ext cx="18520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010695" y="3260714"/>
                <a:ext cx="18520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>
              <a:off x="2809703" y="3794522"/>
              <a:ext cx="185208" cy="0"/>
            </a:xfrm>
            <a:prstGeom prst="line">
              <a:avLst/>
            </a:prstGeom>
            <a:ln>
              <a:solidFill>
                <a:srgbClr val="A200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868116" y="3230990"/>
            <a:ext cx="4122342" cy="2092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(Left) Beam-based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Twiss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functions at the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midpoint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of the insert section at I = 8 mA.</a:t>
            </a:r>
          </a:p>
          <a:p>
            <a:endParaRPr lang="en-US" dirty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Beam-based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Twiss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functions are comparable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in the linear and nonlinear lattice (&lt; 40%).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Vertical mismatch is clearly visible for the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8 mA beam in the linearized lattice.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73" y="3313206"/>
            <a:ext cx="1372722" cy="2560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4477365" y="4753795"/>
            <a:ext cx="390751" cy="26048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9665" y="6317245"/>
            <a:ext cx="3425039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* For an </a:t>
            </a:r>
            <a:r>
              <a:rPr lang="en-US" sz="1200" dirty="0" err="1" smtClean="0">
                <a:solidFill>
                  <a:srgbClr val="1F497D"/>
                </a:solidFill>
                <a:latin typeface="Franklin Gothic Medium"/>
              </a:rPr>
              <a:t>rms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-equivalent 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uniform elliptical beam.</a:t>
            </a:r>
            <a:endParaRPr lang="en-US" sz="1200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2010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Formation of Beam Halo in the Linearized Lattice</a:t>
            </a:r>
            <a:br>
              <a:rPr lang="en-US" dirty="0" smtClean="0"/>
            </a:br>
            <a:r>
              <a:rPr lang="en-US" dirty="0" smtClean="0"/>
              <a:t> (Shown After 300 Turns, NLI Midpoint)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9811" y="1813744"/>
            <a:ext cx="8792957" cy="309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925161" y="1258345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= 4 mA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9791" y="1258345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= 8 mA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4885" y="5058690"/>
            <a:ext cx="787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Persistent oscillation of mismatched core population (as expected).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Halo development driven largely by parametric resonance; needs to be verified.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Space charge is highly nonlinear, leading to slow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filamentation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/phase mixing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Large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emittance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growth (in the 8 mA case, 2× that observed in the nonlinear lattice). 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6" descr="IOTA_Halo_8mA_Turn300_YPy_Lineariz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696" y="1862584"/>
            <a:ext cx="4271192" cy="299840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786603" y="1885848"/>
            <a:ext cx="23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Vertical Phase Space</a:t>
            </a:r>
          </a:p>
        </p:txBody>
      </p:sp>
      <p:pic>
        <p:nvPicPr>
          <p:cNvPr id="8" name="Picture 7" descr="IOTA_Halo_4mA_Turn300_YPy_Lineariz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04" y="1859936"/>
            <a:ext cx="4271193" cy="2998403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445357" y="1889850"/>
            <a:ext cx="23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Vertical Phase Space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599728" y="3678110"/>
            <a:ext cx="650865" cy="363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halo</a:t>
            </a:r>
          </a:p>
        </p:txBody>
      </p:sp>
    </p:spTree>
    <p:extLst>
      <p:ext uri="{BB962C8B-B14F-4D97-AF65-F5344CB8AC3E}">
        <p14:creationId xmlns:p14="http://schemas.microsoft.com/office/powerpoint/2010/main" val="334151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404" y="1327633"/>
            <a:ext cx="8793242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At 8 mA current, a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nominal beam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in IOTA filaments and relaxes over ~50 turns to a distribution with larger horizontal and vertical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emittances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and larger vertical beam size (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~factor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2).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Near-equilibrium distribution is qualitatively similar to that seen in a constant focusing lattice.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Non-ideal (realistic) optics result in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small differences in the equilibrium distribution, with minor effects on the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rms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beam envelopes,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emittances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, and invariant statistics.  Energy spread has a slightly larger effect.  At low intensity, all these effects are more pronounced.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On the scale of ~100s of turns, halo development occurs at high intensity (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Δ</a:t>
            </a:r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Q</a:t>
            </a:r>
            <a:r>
              <a:rPr lang="en-US" sz="1600" i="1" baseline="-25000" dirty="0" err="1" smtClean="0">
                <a:solidFill>
                  <a:schemeClr val="tx2"/>
                </a:solidFill>
                <a:latin typeface="+mj-lt"/>
              </a:rPr>
              <a:t>x,y</a:t>
            </a:r>
            <a:r>
              <a:rPr lang="en-US" sz="1600" i="1" baseline="-25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&gt;&gt; 0.1), and appears to be driven by chaotic diffusion.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This effect is not visible at low intensity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(</a:t>
            </a:r>
            <a:r>
              <a:rPr lang="en-US" sz="1600" dirty="0" err="1">
                <a:solidFill>
                  <a:srgbClr val="1F497D"/>
                </a:solidFill>
                <a:latin typeface="Franklin Gothic Medium"/>
              </a:rPr>
              <a:t>Δ</a:t>
            </a:r>
            <a:r>
              <a:rPr lang="en-US" sz="1600" i="1" dirty="0" err="1">
                <a:solidFill>
                  <a:srgbClr val="1F497D"/>
                </a:solidFill>
                <a:latin typeface="Franklin Gothic Medium"/>
              </a:rPr>
              <a:t>Q</a:t>
            </a:r>
            <a:r>
              <a:rPr lang="en-US" sz="1600" i="1" baseline="-25000" dirty="0" err="1">
                <a:solidFill>
                  <a:srgbClr val="1F497D"/>
                </a:solidFill>
                <a:latin typeface="Franklin Gothic Medium"/>
              </a:rPr>
              <a:t>x,y</a:t>
            </a:r>
            <a:r>
              <a:rPr lang="en-US" sz="1600" i="1" baseline="-25000" dirty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&lt;&lt;   0.1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)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, where the beam is confined in a near-equilibrium state over &gt; 3000 turns.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Halo development at 4 mA appears reduced relative to a nominal-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emittance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beam in the linearized lattice.  More systematic comparisons between linear/nonlinear lattice needed. 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Areas for further study: 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)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Search for beam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intensity threshold for halo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formation in this lattice.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 ii) Improve beam matching procedures, and study sensitivity to the initial beam mismatch.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 iii) Study losses resulting from physical aperture design, beam collimation strategy (ongoing).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endParaRPr lang="en-US" sz="1600" dirty="0" smtClean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1071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baseline="-25000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4818" y="4477033"/>
            <a:ext cx="204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+mj-lt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91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Questions </a:t>
            </a:r>
            <a:r>
              <a:rPr lang="en-US" dirty="0"/>
              <a:t>regarding </a:t>
            </a:r>
            <a:r>
              <a:rPr lang="en-US" dirty="0" smtClean="0"/>
              <a:t>space charge and nonlinear </a:t>
            </a:r>
            <a:r>
              <a:rPr lang="en-US" dirty="0" err="1"/>
              <a:t>integrable</a:t>
            </a:r>
            <a:r>
              <a:rPr lang="en-US" dirty="0"/>
              <a:t> </a:t>
            </a:r>
            <a:r>
              <a:rPr lang="en-US" dirty="0" smtClean="0"/>
              <a:t>optics in IOTA (using 2.5 MeV protons)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858" y="1300776"/>
            <a:ext cx="8758543" cy="242203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858" y="6317245"/>
            <a:ext cx="4081058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* J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</a:t>
            </a:r>
            <a:r>
              <a:rPr lang="en-US" sz="1200" dirty="0" err="1">
                <a:solidFill>
                  <a:srgbClr val="1F497D"/>
                </a:solidFill>
                <a:latin typeface="Franklin Gothic Medium"/>
              </a:rPr>
              <a:t>Qiang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, 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Phys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Rev. ST </a:t>
            </a:r>
            <a:r>
              <a:rPr lang="en-US" sz="1200" dirty="0" err="1">
                <a:solidFill>
                  <a:srgbClr val="1F497D"/>
                </a:solidFill>
                <a:latin typeface="Franklin Gothic Medium"/>
              </a:rPr>
              <a:t>Accel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Beams 20, 014203 (2017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).</a:t>
            </a:r>
            <a:endParaRPr lang="en-US" sz="1200" dirty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330817"/>
            <a:ext cx="868680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Will the presence of space charge destroy the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integrability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of single-particle motion in IOTA?</a:t>
            </a:r>
          </a:p>
          <a:p>
            <a:pPr marL="342900" lvl="0" indent="-342900">
              <a:buFont typeface="+mj-lt"/>
              <a:buAutoNum type="arabicParenR"/>
            </a:pP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What are the primary (resonance) mechanisms by which this occurs?</a:t>
            </a:r>
          </a:p>
          <a:p>
            <a:pPr marL="342900" lvl="0" indent="-342900">
              <a:buFont typeface="+mj-lt"/>
              <a:buAutoNum type="arabicParenR"/>
            </a:pP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How does space charge affect the structure of the beam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distribution at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high current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?</a:t>
            </a:r>
          </a:p>
          <a:p>
            <a:pPr marL="342900" lvl="0" indent="-342900">
              <a:buFont typeface="+mj-lt"/>
              <a:buAutoNum type="arabicParenR"/>
            </a:pP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What consequences will space charge have for beam stability, halo, and losses?  </a:t>
            </a:r>
          </a:p>
          <a:p>
            <a:pPr marL="342900" lvl="0" indent="-342900">
              <a:buFont typeface="+mj-lt"/>
              <a:buAutoNum type="arabicParenR"/>
            </a:pP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How can we address 1)-4) accurately in the presence of numerical artifacts (particle noise)?</a:t>
            </a:r>
          </a:p>
          <a:p>
            <a:pPr marL="342900" lvl="0" indent="-342900">
              <a:buFont typeface="Arial"/>
              <a:buChar char="•"/>
            </a:pP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342900" lvl="0" indent="-342900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858" y="3955678"/>
            <a:ext cx="8758543" cy="216094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8417" y="3983902"/>
            <a:ext cx="82783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Use </a:t>
            </a:r>
            <a:r>
              <a:rPr lang="en-US" sz="1600" i="1" dirty="0" smtClean="0">
                <a:latin typeface="+mj-lt"/>
              </a:rPr>
              <a:t>fully </a:t>
            </a:r>
            <a:r>
              <a:rPr lang="en-US" sz="1600" i="1" dirty="0" err="1" smtClean="0">
                <a:latin typeface="+mj-lt"/>
              </a:rPr>
              <a:t>symplectic</a:t>
            </a:r>
            <a:r>
              <a:rPr lang="en-US" sz="1600" i="1" dirty="0" smtClean="0"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tracking methods (including self-consistent space charge*).</a:t>
            </a:r>
          </a:p>
          <a:p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Use modeling with high spatial resolution and a large number of particles (≥ 1M).</a:t>
            </a:r>
          </a:p>
          <a:p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Study </a:t>
            </a:r>
            <a:r>
              <a:rPr lang="en-US" sz="1600" i="1" dirty="0" smtClean="0">
                <a:latin typeface="+mj-lt"/>
              </a:rPr>
              <a:t>reduced dynamical models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to aid in understanding the novel dynamics.</a:t>
            </a:r>
          </a:p>
          <a:p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Use multiple methods to distinguish between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integrability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and chaos (preservation of invariants, sensitive dependence on initial conditions, frequency map analysis).</a:t>
            </a:r>
          </a:p>
        </p:txBody>
      </p:sp>
    </p:spTree>
    <p:extLst>
      <p:ext uri="{BB962C8B-B14F-4D97-AF65-F5344CB8AC3E}">
        <p14:creationId xmlns:p14="http://schemas.microsoft.com/office/powerpoint/2010/main" val="68468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Franklin Gothic Medium"/>
              </a:rPr>
              <a:t>Acknowledgments and Collaborators</a:t>
            </a:r>
            <a:endParaRPr lang="en-US" dirty="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4" name="Picture 3" descr="ALS_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2"/>
            <a:ext cx="9144000" cy="51106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5905" y="1444882"/>
            <a:ext cx="8257402" cy="3916152"/>
            <a:chOff x="418012" y="1366377"/>
            <a:chExt cx="8257402" cy="4742325"/>
          </a:xfrm>
        </p:grpSpPr>
        <p:sp>
          <p:nvSpPr>
            <p:cNvPr id="13" name="Rectangle 12"/>
            <p:cNvSpPr/>
            <p:nvPr/>
          </p:nvSpPr>
          <p:spPr>
            <a:xfrm>
              <a:off x="418012" y="1366377"/>
              <a:ext cx="8257402" cy="4742325"/>
            </a:xfrm>
            <a:prstGeom prst="rect">
              <a:avLst/>
            </a:prstGeom>
            <a:solidFill>
              <a:schemeClr val="bg2"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8050" y="1521819"/>
              <a:ext cx="8052245" cy="4211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1F497D"/>
                </a:buClr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Thanks to the organizing committee and to the IOTA collaboration, especially:</a:t>
              </a: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LBNL –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Kilean</a:t>
              </a:r>
              <a:r>
                <a:rPr lang="en-US" sz="2000" i="1" dirty="0">
                  <a:solidFill>
                    <a:srgbClr val="800000"/>
                  </a:solidFill>
                  <a:latin typeface="Franklin Gothic Medium"/>
                </a:rPr>
                <a:t> Hwang, Robert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Ryne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 (contributors)</a:t>
              </a:r>
              <a:endParaRPr lang="en-US" sz="2000" i="1" dirty="0" smtClean="0">
                <a:solidFill>
                  <a:srgbClr val="800000"/>
                </a:solidFill>
                <a:latin typeface="Franklin Gothic Medium"/>
              </a:endParaRPr>
            </a:p>
            <a:p>
              <a:pPr>
                <a:buClr>
                  <a:srgbClr val="1F497D"/>
                </a:buClr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Fermilab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 – Alexander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Valishev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, Jeffrey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Eldrid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, Alexander Romanov,</a:t>
              </a:r>
            </a:p>
            <a:p>
              <a:pPr>
                <a:buClr>
                  <a:srgbClr val="1F497D"/>
                </a:buClr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                         Yuri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Alexahin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, Eric Stern</a:t>
              </a: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U. Chicago, NIU – Nikita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Kuklev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, Sebastian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Szustkowski</a:t>
              </a:r>
              <a:endParaRPr lang="en-US" sz="2000" i="1" dirty="0" smtClean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>
                <a:buClr>
                  <a:srgbClr val="1F497D"/>
                </a:buClr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Thanks also to D.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Bruhwiler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, S. Webb, C. Hall, Nathan Cook (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RadiaSoft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28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Vertical Beam Envelopes on Turn 10 for Increasing </a:t>
            </a:r>
            <a:br>
              <a:rPr lang="en-US" dirty="0" smtClean="0"/>
            </a:br>
            <a:r>
              <a:rPr lang="en-US" dirty="0" smtClean="0"/>
              <a:t>Values of Current 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6" name="Picture 5" descr="BeamSize_Up_to_8m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8" y="1708657"/>
            <a:ext cx="5375613" cy="4031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3701" y="1687297"/>
            <a:ext cx="345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RMS beam size across the insert</a:t>
            </a:r>
          </a:p>
        </p:txBody>
      </p:sp>
      <p:pic>
        <p:nvPicPr>
          <p:cNvPr id="8" name="Picture 7" descr="InsertSiz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85" y="2174382"/>
            <a:ext cx="3328693" cy="2496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6577" y="1369936"/>
            <a:ext cx="301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RMS beam size over turn 10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51246" y="4705692"/>
            <a:ext cx="43182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81308" y="5131542"/>
            <a:ext cx="34400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Here, no attempt is made to rematch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the beam at higher values of current.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0487" y="2735186"/>
            <a:ext cx="177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(Physical aperture at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midpoint = 5.5 mm)</a:t>
            </a:r>
          </a:p>
        </p:txBody>
      </p:sp>
    </p:spTree>
    <p:extLst>
      <p:ext uri="{BB962C8B-B14F-4D97-AF65-F5344CB8AC3E}">
        <p14:creationId xmlns:p14="http://schemas.microsoft.com/office/powerpoint/2010/main" val="48977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Estimates of Space Charge Tune Shift in the </a:t>
            </a:r>
            <a:br>
              <a:rPr lang="en-US" dirty="0" smtClean="0"/>
            </a:br>
            <a:r>
              <a:rPr lang="en-US" dirty="0" smtClean="0"/>
              <a:t>Nonlinear Lattice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6" y="2599594"/>
            <a:ext cx="3276600" cy="77841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004929"/>
            <a:ext cx="4657725" cy="78944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215484"/>
            <a:ext cx="4657725" cy="78944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734" y="2692516"/>
            <a:ext cx="4184654" cy="6815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275" y="2122547"/>
            <a:ext cx="527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Uniformly-filled circular cylinder beam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unbunched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275" y="3689350"/>
            <a:ext cx="537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Uniformly-filled elliptical cylinder beam (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unbunched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):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5" y="1370072"/>
            <a:ext cx="825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Use the corresponding space charge tune shift for a uniform elliptical beam of the 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same horizontal and vertical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emittances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in the linearized lattice.  (Estimate only.)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60054" y="3614332"/>
            <a:ext cx="2797544" cy="2225937"/>
            <a:chOff x="6402929" y="3614332"/>
            <a:chExt cx="2797544" cy="2225937"/>
          </a:xfrm>
        </p:grpSpPr>
        <p:sp>
          <p:nvSpPr>
            <p:cNvPr id="17" name="TextBox 16"/>
            <p:cNvSpPr txBox="1"/>
            <p:nvPr/>
          </p:nvSpPr>
          <p:spPr>
            <a:xfrm>
              <a:off x="7208722" y="4720731"/>
              <a:ext cx="1991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- </a:t>
              </a:r>
              <a:r>
                <a:rPr lang="en-US" sz="1600" dirty="0" err="1" smtClean="0">
                  <a:solidFill>
                    <a:srgbClr val="000000"/>
                  </a:solidFill>
                  <a:latin typeface="+mj-lt"/>
                </a:rPr>
                <a:t>unnormalized</a:t>
              </a:r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 emit.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402929" y="3614332"/>
              <a:ext cx="2711170" cy="2225937"/>
              <a:chOff x="6418804" y="3614332"/>
              <a:chExt cx="2711170" cy="2225937"/>
            </a:xfrm>
          </p:grpSpPr>
          <p:pic>
            <p:nvPicPr>
              <p:cNvPr id="3" name="Picture 2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07611" y="3661957"/>
                <a:ext cx="168402" cy="247650"/>
              </a:xfrm>
              <a:prstGeom prst="rect">
                <a:avLst/>
              </a:prstGeom>
            </p:spPr>
          </p:pic>
          <p:pic>
            <p:nvPicPr>
              <p:cNvPr id="8" name="Picture 7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247" y="4208233"/>
                <a:ext cx="264033" cy="273812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1591" y="4800106"/>
                <a:ext cx="545211" cy="267462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8804" y="5378971"/>
                <a:ext cx="737870" cy="33782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199538" y="3614332"/>
                <a:ext cx="9638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 - current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199538" y="4184766"/>
                <a:ext cx="1930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- ring circumference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202795" y="5255493"/>
                <a:ext cx="178135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- average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+mj-lt"/>
                  </a:rPr>
                  <a:t>betatron</a:t>
                </a:r>
                <a:endParaRPr lang="en-US" sz="1600" dirty="0" smtClean="0">
                  <a:solidFill>
                    <a:srgbClr val="000000"/>
                  </a:solidFill>
                  <a:latin typeface="+mj-lt"/>
                </a:endParaRPr>
              </a:p>
              <a:p>
                <a:r>
                  <a:rPr lang="en-US" sz="1600" dirty="0" smtClean="0">
                    <a:solidFill>
                      <a:srgbClr val="000000"/>
                    </a:solidFill>
                    <a:latin typeface="+mj-lt"/>
                  </a:rPr>
                  <a:t>  amplitude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750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with Dynamics in a Linearized Lattice:</a:t>
            </a:r>
            <a:br>
              <a:rPr lang="en-US" dirty="0" smtClean="0"/>
            </a:br>
            <a:r>
              <a:rPr lang="en-US" dirty="0" err="1" smtClean="0"/>
              <a:t>Emittances</a:t>
            </a:r>
            <a:r>
              <a:rPr lang="en-US" dirty="0" smtClean="0"/>
              <a:t> and Zero-Current </a:t>
            </a:r>
            <a:r>
              <a:rPr lang="en-US" dirty="0" smtClean="0"/>
              <a:t>Invariants (Midpoint of NLI)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8" name="Picture 7" descr="Invariant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866" y="2318768"/>
            <a:ext cx="4406134" cy="3093668"/>
          </a:xfrm>
          <a:prstGeom prst="rect">
            <a:avLst/>
          </a:prstGeom>
        </p:spPr>
      </p:pic>
      <p:pic>
        <p:nvPicPr>
          <p:cNvPr id="6" name="Picture 5" descr="Emittances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50" y="2470012"/>
            <a:ext cx="4406134" cy="309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1835" y="1838483"/>
            <a:ext cx="134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Emittances</a:t>
            </a:r>
            <a:endParaRPr lang="en-US" i="1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4619" y="1795949"/>
            <a:ext cx="181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Mean Invariants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844298" y="1952682"/>
            <a:ext cx="1893568" cy="954107"/>
            <a:chOff x="2730329" y="2994706"/>
            <a:chExt cx="1893568" cy="954107"/>
          </a:xfrm>
        </p:grpSpPr>
        <p:grpSp>
          <p:nvGrpSpPr>
            <p:cNvPr id="11" name="Group 10"/>
            <p:cNvGrpSpPr/>
            <p:nvPr/>
          </p:nvGrpSpPr>
          <p:grpSpPr>
            <a:xfrm>
              <a:off x="2730329" y="2994706"/>
              <a:ext cx="1893568" cy="954107"/>
              <a:chOff x="5931321" y="2666811"/>
              <a:chExt cx="1893568" cy="95410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931321" y="2666811"/>
                <a:ext cx="1893568" cy="95410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X, nonlinear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  <a:endParaRPr lang="en-US" sz="1400" dirty="0" smtClean="0">
                  <a:solidFill>
                    <a:schemeClr val="tx2"/>
                  </a:solidFill>
                  <a:latin typeface="+mj-lt"/>
                </a:endParaRPr>
              </a:p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X, 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   Y, nonlinear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   Y, 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6026570" y="2834087"/>
                <a:ext cx="18520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008049" y="3032897"/>
                <a:ext cx="18520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010695" y="3260714"/>
                <a:ext cx="18520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2809703" y="3794522"/>
              <a:ext cx="185208" cy="0"/>
            </a:xfrm>
            <a:prstGeom prst="line">
              <a:avLst/>
            </a:prstGeom>
            <a:ln>
              <a:solidFill>
                <a:srgbClr val="A200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075156" y="2119958"/>
            <a:ext cx="1893568" cy="954107"/>
            <a:chOff x="2730329" y="2994706"/>
            <a:chExt cx="1893568" cy="954107"/>
          </a:xfrm>
        </p:grpSpPr>
        <p:grpSp>
          <p:nvGrpSpPr>
            <p:cNvPr id="18" name="Group 17"/>
            <p:cNvGrpSpPr/>
            <p:nvPr/>
          </p:nvGrpSpPr>
          <p:grpSpPr>
            <a:xfrm>
              <a:off x="2730329" y="2994706"/>
              <a:ext cx="1893568" cy="954107"/>
              <a:chOff x="5931321" y="2666811"/>
              <a:chExt cx="1893568" cy="95410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931321" y="2666811"/>
                <a:ext cx="1893568" cy="95410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H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, nonlinear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  <a:endParaRPr lang="en-US" sz="1400" dirty="0" smtClean="0">
                  <a:solidFill>
                    <a:schemeClr val="tx2"/>
                  </a:solidFill>
                  <a:latin typeface="+mj-lt"/>
                </a:endParaRPr>
              </a:p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H, 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   I, nonlinear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     I, linear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attice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6026570" y="2834087"/>
                <a:ext cx="18520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008049" y="3032897"/>
                <a:ext cx="18520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010695" y="3260714"/>
                <a:ext cx="18520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>
              <a:off x="2809703" y="3794522"/>
              <a:ext cx="185208" cy="0"/>
            </a:xfrm>
            <a:prstGeom prst="line">
              <a:avLst/>
            </a:prstGeom>
            <a:ln>
              <a:solidFill>
                <a:srgbClr val="A200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14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Franklin Gothic Medium"/>
              </a:rPr>
              <a:t>Outline</a:t>
            </a:r>
            <a:endParaRPr lang="en-US" dirty="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4" name="Picture 3" descr="ALS_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7514"/>
            <a:ext cx="9144000" cy="51106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8014" y="1432358"/>
            <a:ext cx="7635281" cy="3400819"/>
            <a:chOff x="418012" y="1366377"/>
            <a:chExt cx="7475881" cy="4548830"/>
          </a:xfrm>
        </p:grpSpPr>
        <p:sp>
          <p:nvSpPr>
            <p:cNvPr id="13" name="Rectangle 12"/>
            <p:cNvSpPr/>
            <p:nvPr/>
          </p:nvSpPr>
          <p:spPr>
            <a:xfrm>
              <a:off x="418012" y="1366377"/>
              <a:ext cx="7475881" cy="4548830"/>
            </a:xfrm>
            <a:prstGeom prst="rect">
              <a:avLst/>
            </a:prstGeom>
            <a:solidFill>
              <a:schemeClr val="bg2"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6244" y="1445631"/>
              <a:ext cx="7260703" cy="424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Introduction and Motivation</a:t>
              </a:r>
            </a:p>
            <a:p>
              <a:pPr>
                <a:buClr>
                  <a:srgbClr val="1F497D"/>
                </a:buClr>
              </a:pPr>
              <a:r>
                <a:rPr lang="en-US" sz="2000" i="1" dirty="0">
                  <a:solidFill>
                    <a:srgbClr val="800000"/>
                  </a:solidFill>
                  <a:latin typeface="Franklin Gothic Medium"/>
                </a:rPr>
                <a:t>	</a:t>
              </a: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- </a:t>
              </a: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comments on nonlinear </a:t>
              </a:r>
              <a:r>
                <a:rPr lang="en-US" sz="2000" i="1" dirty="0" err="1" smtClean="0">
                  <a:solidFill>
                    <a:srgbClr val="1F497D"/>
                  </a:solidFill>
                  <a:latin typeface="Franklin Gothic Medium"/>
                </a:rPr>
                <a:t>integrable</a:t>
              </a: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 dynamics in IOTA</a:t>
              </a:r>
              <a:endParaRPr lang="en-US" sz="2000" i="1" dirty="0">
                <a:solidFill>
                  <a:srgbClr val="1F497D"/>
                </a:solidFill>
                <a:latin typeface="Franklin Gothic Medium"/>
              </a:endParaRPr>
            </a:p>
            <a:p>
              <a:pPr>
                <a:buClr>
                  <a:srgbClr val="1F497D"/>
                </a:buClr>
              </a:pPr>
              <a:r>
                <a:rPr lang="en-US" sz="2000" i="1" dirty="0">
                  <a:solidFill>
                    <a:srgbClr val="800000"/>
                  </a:solidFill>
                  <a:latin typeface="Franklin Gothic Medium"/>
                </a:rPr>
                <a:t>	</a:t>
              </a: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- </a:t>
              </a: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observations regarding space charge and </a:t>
              </a:r>
              <a:r>
                <a:rPr lang="en-US" sz="2000" i="1" dirty="0" err="1" smtClean="0">
                  <a:solidFill>
                    <a:srgbClr val="1F497D"/>
                  </a:solidFill>
                  <a:latin typeface="Franklin Gothic Medium"/>
                </a:rPr>
                <a:t>integrability</a:t>
              </a:r>
              <a:endParaRPr lang="en-US" sz="2000" i="1" dirty="0">
                <a:solidFill>
                  <a:srgbClr val="1F497D"/>
                </a:solidFill>
                <a:latin typeface="Franklin Gothic Medium"/>
              </a:endParaRPr>
            </a:p>
            <a:p>
              <a:pPr>
                <a:buClr>
                  <a:srgbClr val="1F497D"/>
                </a:buClr>
              </a:pP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			</a:t>
              </a:r>
              <a:endParaRPr lang="en-US" sz="24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Dynamics in the IOTA Ring at High Intensity</a:t>
              </a:r>
            </a:p>
            <a:p>
              <a:pPr>
                <a:buClr>
                  <a:srgbClr val="1F497D"/>
                </a:buClr>
              </a:pP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	- </a:t>
              </a: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assumptions and numerical benchmarks</a:t>
              </a:r>
            </a:p>
            <a:p>
              <a:pPr>
                <a:buClr>
                  <a:srgbClr val="1F497D"/>
                </a:buClr>
              </a:pP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	</a:t>
              </a: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- beam </a:t>
              </a:r>
              <a:r>
                <a:rPr lang="en-US" sz="2000" i="1" dirty="0" err="1" smtClean="0">
                  <a:solidFill>
                    <a:srgbClr val="1F497D"/>
                  </a:solidFill>
                  <a:latin typeface="Franklin Gothic Medium"/>
                </a:rPr>
                <a:t>filamentation</a:t>
              </a: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 and halo formation (4 mA and 8 mA)</a:t>
              </a:r>
            </a:p>
            <a:p>
              <a:pPr>
                <a:buClr>
                  <a:srgbClr val="1F497D"/>
                </a:buClr>
              </a:pPr>
              <a:r>
                <a:rPr lang="en-US" sz="2000" i="1" dirty="0" smtClean="0">
                  <a:solidFill>
                    <a:srgbClr val="1F497D"/>
                  </a:solidFill>
                  <a:latin typeface="Franklin Gothic Medium"/>
                </a:rPr>
                <a:t>	- comparison with dynamics in a linearized lattice</a:t>
              </a:r>
            </a:p>
            <a:p>
              <a:pPr>
                <a:buClr>
                  <a:srgbClr val="1F497D"/>
                </a:buClr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>
                  <a:solidFill>
                    <a:srgbClr val="800000"/>
                  </a:solidFill>
                  <a:latin typeface="Franklin Gothic Medium"/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47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47248" y="5002957"/>
            <a:ext cx="691323" cy="32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4631" y="1286187"/>
            <a:ext cx="521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Dynamics inside the nonlinear magnetic insert: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Franklin Gothic Medium" charset="0"/>
              </a:rPr>
              <a:t>Overview of nonlinear </a:t>
            </a:r>
            <a:r>
              <a:rPr lang="en-US" dirty="0" err="1" smtClean="0">
                <a:cs typeface="Franklin Gothic Medium" charset="0"/>
              </a:rPr>
              <a:t>integrable</a:t>
            </a:r>
            <a:r>
              <a:rPr lang="en-US" dirty="0" smtClean="0">
                <a:cs typeface="Franklin Gothic Medium" charset="0"/>
              </a:rPr>
              <a:t> optics in IOTA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2984" y="6310174"/>
            <a:ext cx="4905359" cy="276999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aseline="30000" dirty="0">
                <a:solidFill>
                  <a:prstClr val="black"/>
                </a:solidFill>
                <a:latin typeface="Franklin Gothic Medium"/>
              </a:rPr>
              <a:t>1</a:t>
            </a:r>
            <a:r>
              <a:rPr lang="en-US" sz="1200" dirty="0">
                <a:solidFill>
                  <a:prstClr val="black"/>
                </a:solidFill>
                <a:latin typeface="Franklin Gothic Medium"/>
              </a:rPr>
              <a:t>V. </a:t>
            </a:r>
            <a:r>
              <a:rPr lang="en-US" sz="1200" dirty="0" err="1">
                <a:solidFill>
                  <a:prstClr val="black"/>
                </a:solidFill>
                <a:latin typeface="Franklin Gothic Medium"/>
              </a:rPr>
              <a:t>Danilov</a:t>
            </a:r>
            <a:r>
              <a:rPr lang="en-US" sz="1200" dirty="0">
                <a:solidFill>
                  <a:prstClr val="black"/>
                </a:solidFill>
                <a:latin typeface="Franklin Gothic Medium"/>
              </a:rPr>
              <a:t> and S. </a:t>
            </a:r>
            <a:r>
              <a:rPr lang="en-US" sz="1200" dirty="0" err="1">
                <a:solidFill>
                  <a:prstClr val="black"/>
                </a:solidFill>
                <a:latin typeface="Franklin Gothic Medium"/>
              </a:rPr>
              <a:t>Nagaitsev</a:t>
            </a:r>
            <a:r>
              <a:rPr lang="en-US" sz="1200" dirty="0" smtClean="0">
                <a:solidFill>
                  <a:prstClr val="black"/>
                </a:solidFill>
                <a:latin typeface="Franklin Gothic Medium"/>
              </a:rPr>
              <a:t>, </a:t>
            </a:r>
            <a:r>
              <a:rPr lang="en-US" sz="1200" dirty="0" err="1" smtClean="0">
                <a:solidFill>
                  <a:prstClr val="black"/>
                </a:solidFill>
                <a:latin typeface="Franklin Gothic Medium"/>
              </a:rPr>
              <a:t>Phys</a:t>
            </a:r>
            <a:r>
              <a:rPr lang="en-US" sz="1200" dirty="0" smtClean="0">
                <a:solidFill>
                  <a:prstClr val="black"/>
                </a:solidFill>
                <a:latin typeface="Franklin Gothic Medium"/>
              </a:rPr>
              <a:t> Rev </a:t>
            </a:r>
            <a:r>
              <a:rPr lang="en-US" sz="1200" dirty="0" err="1" smtClean="0">
                <a:solidFill>
                  <a:prstClr val="black"/>
                </a:solidFill>
                <a:latin typeface="Franklin Gothic Medium"/>
              </a:rPr>
              <a:t>Accel</a:t>
            </a:r>
            <a:r>
              <a:rPr lang="en-US" sz="1200" dirty="0" smtClean="0">
                <a:solidFill>
                  <a:prstClr val="black"/>
                </a:solidFill>
                <a:latin typeface="Franklin Gothic Medium"/>
              </a:rPr>
              <a:t> Beams </a:t>
            </a:r>
            <a:r>
              <a:rPr lang="en-US" sz="1200" b="1" dirty="0">
                <a:solidFill>
                  <a:prstClr val="black"/>
                </a:solidFill>
                <a:latin typeface="Franklin Gothic Medium"/>
              </a:rPr>
              <a:t>13</a:t>
            </a:r>
            <a:r>
              <a:rPr lang="en-US" sz="1200" dirty="0">
                <a:solidFill>
                  <a:prstClr val="black"/>
                </a:solidFill>
                <a:latin typeface="Franklin Gothic Medium"/>
              </a:rPr>
              <a:t>, 084002 (2010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)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6178" y="3767460"/>
            <a:ext cx="386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Dynamics in the arc external to the nonlinear magnetic insert: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180533" y="3107561"/>
            <a:ext cx="4790291" cy="2872984"/>
            <a:chOff x="1361184" y="3287350"/>
            <a:chExt cx="4746361" cy="2728192"/>
          </a:xfrm>
        </p:grpSpPr>
        <p:sp>
          <p:nvSpPr>
            <p:cNvPr id="18" name="Rectangle 17"/>
            <p:cNvSpPr/>
            <p:nvPr/>
          </p:nvSpPr>
          <p:spPr>
            <a:xfrm>
              <a:off x="1361184" y="3287350"/>
              <a:ext cx="4746361" cy="27281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431636" y="3325093"/>
              <a:ext cx="4603633" cy="2644268"/>
              <a:chOff x="4416391" y="2729273"/>
              <a:chExt cx="4640090" cy="2741721"/>
            </a:xfrm>
          </p:grpSpPr>
          <p:pic>
            <p:nvPicPr>
              <p:cNvPr id="37" name="Picture 36" descr="IOTA_Fig2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6391" y="2729273"/>
                <a:ext cx="4640090" cy="2741721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5922818" y="3491344"/>
                <a:ext cx="1858818" cy="1173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916837" y="3833366"/>
                <a:ext cx="3450218" cy="818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1200" i="1" dirty="0">
                    <a:solidFill>
                      <a:srgbClr val="000000"/>
                    </a:solidFill>
                    <a:latin typeface="Franklin Gothic Medium"/>
                  </a:rPr>
                  <a:t>β</a:t>
                </a:r>
                <a:r>
                  <a:rPr lang="en-US" sz="1200" baseline="-25000" dirty="0">
                    <a:solidFill>
                      <a:srgbClr val="000000"/>
                    </a:solidFill>
                    <a:latin typeface="Franklin Gothic Medium"/>
                  </a:rPr>
                  <a:t>x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 = </a:t>
                </a:r>
                <a:r>
                  <a:rPr lang="en-US" sz="1200" i="1" dirty="0">
                    <a:solidFill>
                      <a:srgbClr val="000000"/>
                    </a:solidFill>
                    <a:latin typeface="Franklin Gothic Medium"/>
                  </a:rPr>
                  <a:t>β</a:t>
                </a:r>
                <a:r>
                  <a:rPr lang="en-US" sz="1200" baseline="-25000" dirty="0">
                    <a:solidFill>
                      <a:srgbClr val="000000"/>
                    </a:solidFill>
                    <a:latin typeface="Franklin Gothic Medium"/>
                  </a:rPr>
                  <a:t>y 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, </a:t>
                </a:r>
                <a:r>
                  <a:rPr lang="en-US" sz="1200" i="1" dirty="0">
                    <a:solidFill>
                      <a:srgbClr val="000000"/>
                    </a:solidFill>
                    <a:latin typeface="Franklin Gothic Medium"/>
                  </a:rPr>
                  <a:t>D 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= 0 across the nonlinear drift space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200" b="1" i="1" dirty="0">
                    <a:solidFill>
                      <a:srgbClr val="000000"/>
                    </a:solidFill>
                    <a:latin typeface="Franklin Gothic Medium"/>
                    <a:cs typeface="Times New Roman"/>
                  </a:rPr>
                  <a:t>nπ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 phase advance from nonlinear drift space</a:t>
                </a:r>
              </a:p>
              <a:p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       exit to nonlinear drift space entrance </a:t>
                </a:r>
              </a:p>
              <a:p>
                <a:endParaRPr lang="en-US" sz="1200" dirty="0">
                  <a:solidFill>
                    <a:srgbClr val="1F497D"/>
                  </a:solidFill>
                  <a:latin typeface="Franklin Gothic Medium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602835" y="3150506"/>
                <a:ext cx="1257421" cy="454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prstClr val="black"/>
                    </a:solidFill>
                    <a:latin typeface="Franklin Gothic Medium"/>
                  </a:rPr>
                  <a:t>drift </a:t>
                </a:r>
                <a:r>
                  <a:rPr lang="en-US" sz="1200" i="1" dirty="0" smtClean="0">
                    <a:solidFill>
                      <a:prstClr val="black"/>
                    </a:solidFill>
                    <a:latin typeface="Franklin Gothic Medium"/>
                  </a:rPr>
                  <a:t>space for </a:t>
                </a:r>
              </a:p>
              <a:p>
                <a:r>
                  <a:rPr lang="en-US" sz="1200" i="1" dirty="0" smtClean="0">
                    <a:solidFill>
                      <a:prstClr val="black"/>
                    </a:solidFill>
                    <a:latin typeface="Franklin Gothic Medium"/>
                  </a:rPr>
                  <a:t>nonlinear</a:t>
                </a:r>
                <a:r>
                  <a:rPr lang="en-US" sz="1200" i="1" dirty="0">
                    <a:solidFill>
                      <a:prstClr val="black"/>
                    </a:solidFill>
                    <a:latin typeface="Franklin Gothic Medium"/>
                  </a:rPr>
                  <a:t> </a:t>
                </a:r>
                <a:r>
                  <a:rPr lang="en-US" sz="1200" i="1" dirty="0" smtClean="0">
                    <a:solidFill>
                      <a:prstClr val="black"/>
                    </a:solidFill>
                    <a:latin typeface="Franklin Gothic Medium"/>
                  </a:rPr>
                  <a:t>insert</a:t>
                </a:r>
                <a:endParaRPr lang="en-US" sz="1200" i="1" dirty="0">
                  <a:solidFill>
                    <a:prstClr val="black"/>
                  </a:solidFill>
                  <a:latin typeface="Franklin Gothic Medium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31856" y="1835756"/>
            <a:ext cx="8465069" cy="884735"/>
            <a:chOff x="331854" y="2239827"/>
            <a:chExt cx="8465069" cy="884735"/>
          </a:xfrm>
        </p:grpSpPr>
        <p:sp>
          <p:nvSpPr>
            <p:cNvPr id="2" name="TextBox 1"/>
            <p:cNvSpPr txBox="1"/>
            <p:nvPr/>
          </p:nvSpPr>
          <p:spPr>
            <a:xfrm>
              <a:off x="3143655" y="2816785"/>
              <a:ext cx="3185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  <a:latin typeface="Franklin Gothic Medium"/>
                </a:rPr>
                <a:t>Courant-Snyder transformation, scaling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31854" y="2239827"/>
              <a:ext cx="8465069" cy="551812"/>
              <a:chOff x="331854" y="1767644"/>
              <a:chExt cx="8465069" cy="551812"/>
            </a:xfrm>
          </p:grpSpPr>
          <p:pic>
            <p:nvPicPr>
              <p:cNvPr id="3" name="Picture 2" descr="latex-image-1.pd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854" y="1767644"/>
                <a:ext cx="3847497" cy="551812"/>
              </a:xfrm>
              <a:prstGeom prst="rect">
                <a:avLst/>
              </a:prstGeom>
            </p:spPr>
          </p:pic>
          <p:pic>
            <p:nvPicPr>
              <p:cNvPr id="4" name="Picture 3" descr="latex-image-1.pd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2196" y="1853409"/>
                <a:ext cx="3994727" cy="386418"/>
              </a:xfrm>
              <a:prstGeom prst="rect">
                <a:avLst/>
              </a:prstGeom>
            </p:spPr>
          </p:pic>
        </p:grpSp>
        <p:sp>
          <p:nvSpPr>
            <p:cNvPr id="9" name="Right Arrow 8"/>
            <p:cNvSpPr/>
            <p:nvPr/>
          </p:nvSpPr>
          <p:spPr>
            <a:xfrm>
              <a:off x="4329263" y="2413000"/>
              <a:ext cx="369737" cy="196273"/>
            </a:xfrm>
            <a:prstGeom prst="rightArrow">
              <a:avLst/>
            </a:prstGeom>
            <a:gradFill flip="none" rotWithShape="1">
              <a:gsLst>
                <a:gs pos="0">
                  <a:srgbClr val="C0504D"/>
                </a:gs>
                <a:gs pos="100000">
                  <a:srgbClr val="FFFFFF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6644" y="2778588"/>
            <a:ext cx="3387566" cy="787408"/>
            <a:chOff x="386644" y="3194208"/>
            <a:chExt cx="3387565" cy="787408"/>
          </a:xfrm>
        </p:grpSpPr>
        <p:sp>
          <p:nvSpPr>
            <p:cNvPr id="26" name="TextBox 25"/>
            <p:cNvSpPr txBox="1"/>
            <p:nvPr/>
          </p:nvSpPr>
          <p:spPr>
            <a:xfrm>
              <a:off x="386644" y="3194208"/>
              <a:ext cx="3387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D&amp;N give in [1] a realizable potential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U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such that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H</a:t>
              </a:r>
              <a:r>
                <a:rPr lang="en-US" sz="1400" i="1" baseline="-25000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admits a second invariant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I</a:t>
              </a:r>
              <a:r>
                <a:rPr lang="en-US" sz="1400" i="1" baseline="-25000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: </a:t>
              </a:r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554" y="3756647"/>
              <a:ext cx="1301173" cy="22496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38728" y="4493342"/>
            <a:ext cx="3186927" cy="954107"/>
            <a:chOff x="438727" y="4908958"/>
            <a:chExt cx="3186926" cy="954107"/>
          </a:xfrm>
        </p:grpSpPr>
        <p:sp>
          <p:nvSpPr>
            <p:cNvPr id="5" name="TextBox 4"/>
            <p:cNvSpPr txBox="1"/>
            <p:nvPr/>
          </p:nvSpPr>
          <p:spPr>
            <a:xfrm>
              <a:off x="438727" y="4908958"/>
              <a:ext cx="318692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Assumed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linear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with a map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R</a:t>
              </a:r>
              <a:r>
                <a:rPr lang="en-US" sz="1400" i="1" baseline="-25000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given by:</a:t>
              </a:r>
            </a:p>
            <a:p>
              <a:endParaRPr lang="en-US" sz="1400" dirty="0">
                <a:solidFill>
                  <a:srgbClr val="000000"/>
                </a:solidFill>
                <a:latin typeface="Franklin Gothic Book"/>
                <a:cs typeface="Arial"/>
              </a:endParaRPr>
            </a:p>
            <a:p>
              <a:endParaRPr lang="en-US" sz="1400" dirty="0">
                <a:solidFill>
                  <a:srgbClr val="000000"/>
                </a:solidFill>
                <a:latin typeface="Franklin Gothic Book"/>
                <a:cs typeface="Arial"/>
              </a:endParaRPr>
            </a:p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Thus, the phase advance must be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Times New Roman"/>
                </a:rPr>
                <a:t>π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.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39" y="5280505"/>
              <a:ext cx="968087" cy="2041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85829" y="5209679"/>
              <a:ext cx="1176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(4x4 identity)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92985" y="5797096"/>
            <a:ext cx="39976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H</a:t>
            </a:r>
            <a:r>
              <a:rPr lang="en-US" sz="1600" i="1" baseline="-25000" dirty="0">
                <a:solidFill>
                  <a:srgbClr val="800000"/>
                </a:solidFill>
                <a:latin typeface="Franklin Gothic Medium"/>
                <a:cs typeface="Arial"/>
              </a:rPr>
              <a:t>N</a:t>
            </a:r>
            <a:r>
              <a:rPr lang="en-US" sz="1600" dirty="0">
                <a:solidFill>
                  <a:srgbClr val="800000"/>
                </a:solidFill>
                <a:latin typeface="Franklin Gothic Medium"/>
                <a:cs typeface="Arial"/>
              </a:rPr>
              <a:t>, </a:t>
            </a:r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I</a:t>
            </a:r>
            <a:r>
              <a:rPr lang="en-US" sz="1600" i="1" baseline="-25000" dirty="0">
                <a:solidFill>
                  <a:srgbClr val="800000"/>
                </a:solidFill>
                <a:latin typeface="Franklin Gothic Medium"/>
                <a:cs typeface="Arial"/>
              </a:rPr>
              <a:t>N</a:t>
            </a:r>
            <a:r>
              <a:rPr lang="en-US" sz="1600" dirty="0">
                <a:solidFill>
                  <a:srgbClr val="800000"/>
                </a:solidFill>
                <a:latin typeface="Franklin Gothic Medium"/>
                <a:cs typeface="Arial"/>
              </a:rPr>
              <a:t> are invariant under the one-turn map</a:t>
            </a:r>
            <a:r>
              <a:rPr lang="en-US" sz="1600" dirty="0">
                <a:solidFill>
                  <a:srgbClr val="1F497D"/>
                </a:solidFill>
                <a:latin typeface="Franklin Gothic Medium"/>
                <a:cs typeface="Arial"/>
              </a:rPr>
              <a:t>.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1697345" y="5470362"/>
            <a:ext cx="438565" cy="330198"/>
          </a:xfrm>
          <a:prstGeom prst="downArrow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32189" y="3290464"/>
            <a:ext cx="22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67094" y="2249068"/>
            <a:ext cx="1099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1F497D"/>
                </a:solidFill>
                <a:latin typeface="Franklin Gothic Medium"/>
              </a:rPr>
              <a:t>first invariant</a:t>
            </a:r>
          </a:p>
        </p:txBody>
      </p:sp>
      <p:pic>
        <p:nvPicPr>
          <p:cNvPr id="33" name="Picture 32" descr="IOTA_NonlinearInsert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803" y="2715027"/>
            <a:ext cx="1214021" cy="7850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3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General observations regarding nonlinear </a:t>
            </a:r>
            <a:r>
              <a:rPr lang="en-US" dirty="0" err="1" smtClean="0"/>
              <a:t>integrable</a:t>
            </a:r>
            <a:r>
              <a:rPr lang="en-US" dirty="0" smtClean="0"/>
              <a:t> dynamics and space charge (work by several individuals)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404" y="1249481"/>
            <a:ext cx="87932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  <a:latin typeface="Franklin Gothic Medium"/>
              </a:rPr>
              <a:t>Toy IOTA lattice  (arc = linear map)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perfect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integrability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without space charge or energy spread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introducing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non-integer tune advance in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the arc yields a mixture of regular and chaotic orbits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chaotic orbits appear near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separatrix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-like structures or low-order resonances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nonlinear lattice with space charge shows reduced halo relative to a linearized lattice</a:t>
            </a: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 smtClean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 smtClean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 smtClean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endParaRPr lang="en-US" sz="1600" dirty="0" smtClean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404" y="2731589"/>
            <a:ext cx="729775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i="1" dirty="0">
                <a:solidFill>
                  <a:srgbClr val="800000"/>
                </a:solidFill>
                <a:latin typeface="Franklin Gothic Medium"/>
              </a:rPr>
              <a:t>Constant focusing channel based on the IOTA nonlinear element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well-defined </a:t>
            </a:r>
            <a:r>
              <a:rPr lang="en-US" sz="1600" dirty="0" err="1">
                <a:solidFill>
                  <a:srgbClr val="1F497D"/>
                </a:solidFill>
                <a:latin typeface="Franklin Gothic Medium"/>
              </a:rPr>
              <a:t>Vlasov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600" dirty="0" err="1">
                <a:solidFill>
                  <a:srgbClr val="1F497D"/>
                </a:solidFill>
                <a:latin typeface="Franklin Gothic Medium"/>
              </a:rPr>
              <a:t>equilibria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 (hourglass shape, depressed density in the core)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rapid relaxation to equilibrium due to phase mixing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clearly distinct regions of regular and chaotic orbits (bounded)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regular region shrinks with increasing beam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current</a:t>
            </a:r>
            <a:endParaRPr lang="en-US" sz="1600" dirty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404" y="4201238"/>
            <a:ext cx="867416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00000"/>
                </a:solidFill>
                <a:latin typeface="Franklin Gothic Medium"/>
              </a:rPr>
              <a:t>Physical lattice with s-dependent focusing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rapid relaxation to a </a:t>
            </a:r>
            <a:r>
              <a:rPr lang="en-US" sz="1600" dirty="0" err="1">
                <a:solidFill>
                  <a:srgbClr val="1F497D"/>
                </a:solidFill>
                <a:latin typeface="Franklin Gothic Medium"/>
              </a:rPr>
              <a:t>Vlasov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 near-equilibrium due to phase mixing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diffusive spreading on a longer time scale (visible in spread of 2 invariants)</a:t>
            </a:r>
          </a:p>
          <a:p>
            <a:pPr lvl="1"/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a) diffusion of invariants is sensitive to the current and number of simulation particles</a:t>
            </a:r>
          </a:p>
          <a:p>
            <a:pPr lvl="1"/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b) diffusion of invariants decreases if lattice is corrected for coherent SC tune shift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for weak SC, regular/chaotic regions are similar to those in the IOTA toy lattice with tune error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halo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is reduced when multiple nonlinear inserts are used (SC tune dep. bet. magnets is small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</a:t>
            </a:r>
            <a:endParaRPr lang="en-US" sz="1600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4788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smtClean="0"/>
              <a:t>Setup for simulations at high intensity (</a:t>
            </a:r>
            <a:r>
              <a:rPr lang="en-US" dirty="0" err="1" smtClean="0"/>
              <a:t>Δ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x,y</a:t>
            </a:r>
            <a:r>
              <a:rPr lang="en-US" dirty="0" smtClean="0"/>
              <a:t>&gt;&gt;0.1)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404" y="1428035"/>
            <a:ext cx="879324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IOTA v. 8.4 lattice – similar to existing experimental layout (t =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0.4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sextupoles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off, RF off – long, coasting beam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drifts treated exactly, including nonlinear kinematic effects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bends treated through 3</a:t>
            </a:r>
            <a:r>
              <a:rPr lang="en-US" sz="1600" baseline="30000" dirty="0" smtClean="0">
                <a:solidFill>
                  <a:srgbClr val="1F497D"/>
                </a:solidFill>
                <a:latin typeface="Franklin Gothic Medium"/>
              </a:rPr>
              <a:t>rd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order, including hard-edge fringe fields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quads include nonlinear hard-edge fringe fields through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≥3</a:t>
            </a:r>
            <a:r>
              <a:rPr lang="en-US" sz="1600" baseline="30000" dirty="0" smtClean="0">
                <a:solidFill>
                  <a:srgbClr val="1F497D"/>
                </a:solidFill>
                <a:latin typeface="Franklin Gothic Medium"/>
              </a:rPr>
              <a:t>rd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order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nonlinear insert treated as ideal (using 1K integration steps)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2.5 MeV proton beam </a:t>
            </a:r>
            <a:r>
              <a:rPr lang="mr-IN" sz="1600" dirty="0" smtClean="0">
                <a:solidFill>
                  <a:srgbClr val="1F497D"/>
                </a:solidFill>
                <a:latin typeface="Franklin Gothic Medium"/>
              </a:rPr>
              <a:t>–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initially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matched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to the nonlinear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lattice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at zero current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emittance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:  &lt;</a:t>
            </a:r>
            <a:r>
              <a:rPr lang="en-US" sz="1600" i="1" dirty="0" smtClean="0">
                <a:solidFill>
                  <a:srgbClr val="1F497D"/>
                </a:solidFill>
                <a:latin typeface="Franklin Gothic Medium"/>
              </a:rPr>
              <a:t>H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&gt; = 0.0434, </a:t>
            </a:r>
            <a:r>
              <a:rPr lang="en-US" sz="1600" i="1" dirty="0" err="1" smtClean="0">
                <a:solidFill>
                  <a:srgbClr val="1F497D"/>
                </a:solidFill>
                <a:latin typeface="Franklin Gothic Medium"/>
              </a:rPr>
              <a:t>ε</a:t>
            </a:r>
            <a:r>
              <a:rPr lang="en-US" b="1" i="1" baseline="-25000" dirty="0" err="1" smtClean="0">
                <a:solidFill>
                  <a:srgbClr val="1F497D"/>
                </a:solidFill>
                <a:latin typeface="Franklin Gothic Medium"/>
              </a:rPr>
              <a:t>x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= 1.786 mm-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mrad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, </a:t>
            </a:r>
            <a:r>
              <a:rPr lang="en-US" sz="1600" i="1" dirty="0" err="1" smtClean="0">
                <a:solidFill>
                  <a:srgbClr val="1F497D"/>
                </a:solidFill>
                <a:latin typeface="Franklin Gothic Medium"/>
              </a:rPr>
              <a:t>ε</a:t>
            </a:r>
            <a:r>
              <a:rPr lang="en-US" sz="1600" i="1" baseline="-25000" dirty="0" err="1" smtClean="0">
                <a:solidFill>
                  <a:srgbClr val="1F497D"/>
                </a:solidFill>
                <a:latin typeface="Franklin Gothic Medium"/>
              </a:rPr>
              <a:t>y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= 4.016 mm-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mrad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(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unnormalized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nominal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rms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energy spread:  ΔE/KE =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Δγ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/(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γ-1) = 2.0×10</a:t>
            </a:r>
            <a:r>
              <a:rPr lang="en-US" baseline="30000" dirty="0" smtClean="0">
                <a:solidFill>
                  <a:srgbClr val="1F497D"/>
                </a:solidFill>
                <a:latin typeface="Franklin Gothic Medium"/>
              </a:rPr>
              <a:t>-3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beam current:  </a:t>
            </a:r>
            <a:r>
              <a:rPr lang="en-US" sz="1600" dirty="0" smtClean="0">
                <a:solidFill>
                  <a:srgbClr val="000000"/>
                </a:solidFill>
                <a:latin typeface="Franklin Gothic Medium"/>
              </a:rPr>
              <a:t>4 mA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(</a:t>
            </a:r>
            <a:r>
              <a:rPr lang="en-US" sz="1600" dirty="0" err="1" smtClean="0">
                <a:solidFill>
                  <a:srgbClr val="800000"/>
                </a:solidFill>
                <a:latin typeface="Franklin Gothic Medium"/>
              </a:rPr>
              <a:t>Δ</a:t>
            </a:r>
            <a:r>
              <a:rPr lang="en-US" sz="1600" i="1" dirty="0" err="1" smtClean="0">
                <a:solidFill>
                  <a:srgbClr val="800000"/>
                </a:solidFill>
                <a:latin typeface="Franklin Gothic Medium"/>
              </a:rPr>
              <a:t>Q</a:t>
            </a:r>
            <a:r>
              <a:rPr lang="en-US" sz="1600" i="1" baseline="-25000" dirty="0" err="1" smtClean="0">
                <a:solidFill>
                  <a:srgbClr val="800000"/>
                </a:solidFill>
                <a:latin typeface="Franklin Gothic Medium"/>
              </a:rPr>
              <a:t>x,y</a:t>
            </a:r>
            <a:r>
              <a:rPr lang="en-US" sz="1600" i="1" baseline="-25000" dirty="0" smtClean="0">
                <a:solidFill>
                  <a:srgbClr val="800000"/>
                </a:solidFill>
                <a:latin typeface="Franklin Gothic Medium"/>
              </a:rPr>
              <a:t> </a:t>
            </a:r>
            <a:r>
              <a:rPr lang="en-US" sz="1600" i="1" dirty="0">
                <a:solidFill>
                  <a:srgbClr val="800000"/>
                </a:solidFill>
                <a:latin typeface="Franklin Gothic Medium"/>
              </a:rPr>
              <a:t>≈</a:t>
            </a:r>
            <a:r>
              <a:rPr lang="en-US" sz="1600" dirty="0">
                <a:solidFill>
                  <a:srgbClr val="800000"/>
                </a:solidFill>
                <a:latin typeface="Franklin Gothic Medium"/>
              </a:rPr>
              <a:t>-</a:t>
            </a:r>
            <a:r>
              <a:rPr lang="en-US" sz="1600" dirty="0" smtClean="0">
                <a:solidFill>
                  <a:srgbClr val="800000"/>
                </a:solidFill>
                <a:latin typeface="Franklin Gothic Medium"/>
              </a:rPr>
              <a:t>0.4, -0.3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Franklin Gothic Medium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Franklin Gothic Medium"/>
              </a:rPr>
              <a:t>and 8 mA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(</a:t>
            </a:r>
            <a:r>
              <a:rPr lang="en-US" sz="1600" dirty="0" err="1" smtClean="0">
                <a:solidFill>
                  <a:srgbClr val="800000"/>
                </a:solidFill>
                <a:latin typeface="Franklin Gothic Medium"/>
              </a:rPr>
              <a:t>Δ</a:t>
            </a:r>
            <a:r>
              <a:rPr lang="en-US" sz="1600" i="1" dirty="0" err="1" smtClean="0">
                <a:solidFill>
                  <a:srgbClr val="800000"/>
                </a:solidFill>
                <a:latin typeface="Franklin Gothic Medium"/>
              </a:rPr>
              <a:t>Q</a:t>
            </a:r>
            <a:r>
              <a:rPr lang="en-US" sz="1600" i="1" baseline="-25000" dirty="0" err="1" smtClean="0">
                <a:solidFill>
                  <a:srgbClr val="800000"/>
                </a:solidFill>
                <a:latin typeface="Franklin Gothic Medium"/>
              </a:rPr>
              <a:t>x,y</a:t>
            </a:r>
            <a:r>
              <a:rPr lang="en-US" sz="1600" i="1" baseline="-25000" dirty="0" smtClean="0">
                <a:solidFill>
                  <a:srgbClr val="800000"/>
                </a:solidFill>
                <a:latin typeface="Franklin Gothic Medium"/>
              </a:rPr>
              <a:t> </a:t>
            </a:r>
            <a:r>
              <a:rPr lang="en-US" sz="1600" i="1" dirty="0" smtClean="0">
                <a:solidFill>
                  <a:srgbClr val="800000"/>
                </a:solidFill>
                <a:latin typeface="Franklin Gothic Medium"/>
              </a:rPr>
              <a:t>≈</a:t>
            </a:r>
            <a:r>
              <a:rPr lang="en-US" sz="1600" dirty="0" smtClean="0">
                <a:solidFill>
                  <a:srgbClr val="800000"/>
                </a:solidFill>
                <a:latin typeface="Franklin Gothic Medium"/>
              </a:rPr>
              <a:t>-0.9, -0.7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)*</a:t>
            </a: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Treatment of space charge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ML/I:  2D particle-in-cell, 128×128 grid, free space, 1M particles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IMPACT-Z:  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2D multi-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symplectic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spectral solver, 256×256 modes, 1M particles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10 space-charge kicks within the NLI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Number of space charge kicks elsewhere chosen to ensure convergence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0917" y="1980652"/>
            <a:ext cx="1385108" cy="914400"/>
            <a:chOff x="6861861" y="1980652"/>
            <a:chExt cx="1385108" cy="914400"/>
          </a:xfrm>
        </p:grpSpPr>
        <p:sp>
          <p:nvSpPr>
            <p:cNvPr id="11" name="TextBox 10"/>
            <p:cNvSpPr txBox="1"/>
            <p:nvPr/>
          </p:nvSpPr>
          <p:spPr>
            <a:xfrm flipH="1">
              <a:off x="7034949" y="2233293"/>
              <a:ext cx="1212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 smtClean="0">
                  <a:solidFill>
                    <a:schemeClr val="tx2"/>
                  </a:solidFill>
                  <a:latin typeface="+mj-lt"/>
                </a:rPr>
                <a:t>symplectic</a:t>
              </a:r>
              <a:endParaRPr lang="en-US" sz="1600" i="1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861861" y="1980652"/>
              <a:ext cx="155448" cy="914400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9666" y="6317245"/>
            <a:ext cx="6632460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* For an </a:t>
            </a:r>
            <a:r>
              <a:rPr lang="en-US" sz="1200" dirty="0" err="1" smtClean="0">
                <a:solidFill>
                  <a:srgbClr val="1F497D"/>
                </a:solidFill>
                <a:latin typeface="Franklin Gothic Medium"/>
              </a:rPr>
              <a:t>rms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-equivalent elliptical beam in the linearized lattice (based on </a:t>
            </a:r>
            <a:r>
              <a:rPr lang="en-US" sz="1200" dirty="0" err="1" smtClean="0">
                <a:solidFill>
                  <a:srgbClr val="1F497D"/>
                </a:solidFill>
                <a:latin typeface="Franklin Gothic Medium"/>
              </a:rPr>
              <a:t>emittances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200" i="1" dirty="0" smtClean="0">
                <a:solidFill>
                  <a:srgbClr val="1F497D"/>
                </a:solidFill>
                <a:latin typeface="Franklin Gothic Medium"/>
              </a:rPr>
              <a:t>at injection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).</a:t>
            </a:r>
            <a:endParaRPr lang="en-US" sz="1200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540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Franklin Gothic Medium" charset="0"/>
                <a:cs typeface="Franklin Gothic Medium" charset="0"/>
              </a:rPr>
              <a:t>Remarks on the initial beam distribution and matching to the (</a:t>
            </a:r>
            <a:r>
              <a:rPr lang="en-US" b="1" i="1" dirty="0" smtClean="0">
                <a:latin typeface="Franklin Gothic Medium" charset="0"/>
                <a:cs typeface="Franklin Gothic Medium" charset="0"/>
              </a:rPr>
              <a:t>s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-dependent) nonlinear lattice at zero current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9546" y="6415108"/>
            <a:ext cx="4754251" cy="307777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S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. Webb </a:t>
            </a:r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et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al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,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IPAC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2013 and  C. Mitchell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et al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, NOCE 2017. 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575" y="1296491"/>
            <a:ext cx="8798852" cy="2679567"/>
            <a:chOff x="224574" y="1365513"/>
            <a:chExt cx="8798852" cy="2679567"/>
          </a:xfrm>
        </p:grpSpPr>
        <p:grpSp>
          <p:nvGrpSpPr>
            <p:cNvPr id="3" name="Group 2"/>
            <p:cNvGrpSpPr/>
            <p:nvPr/>
          </p:nvGrpSpPr>
          <p:grpSpPr>
            <a:xfrm>
              <a:off x="224574" y="1365513"/>
              <a:ext cx="8798852" cy="2679567"/>
              <a:chOff x="252184" y="2008082"/>
              <a:chExt cx="8798852" cy="267956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141552" y="2071088"/>
                <a:ext cx="2187879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physical phase space variables (x, </a:t>
                </a:r>
                <a:r>
                  <a:rPr lang="en-US" sz="1600" i="1" dirty="0" err="1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>
                    <a:solidFill>
                      <a:srgbClr val="CB0202"/>
                    </a:solidFill>
                    <a:latin typeface="Franklin Gothic Medium"/>
                  </a:rPr>
                  <a:t>x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, y, </a:t>
                </a:r>
                <a:r>
                  <a:rPr lang="en-US" sz="1600" i="1" dirty="0" err="1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>
                    <a:solidFill>
                      <a:srgbClr val="CB0202"/>
                    </a:solidFill>
                    <a:latin typeface="Franklin Gothic Medium"/>
                  </a:rPr>
                  <a:t>y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)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376240" y="2271757"/>
                <a:ext cx="2210972" cy="1669475"/>
                <a:chOff x="3062401" y="2187930"/>
                <a:chExt cx="2210972" cy="1669475"/>
              </a:xfrm>
            </p:grpSpPr>
            <p:sp>
              <p:nvSpPr>
                <p:cNvPr id="7" name="Curved Down Arrow 6"/>
                <p:cNvSpPr/>
                <p:nvPr/>
              </p:nvSpPr>
              <p:spPr>
                <a:xfrm>
                  <a:off x="3183316" y="2187930"/>
                  <a:ext cx="2090057" cy="731520"/>
                </a:xfrm>
                <a:prstGeom prst="curved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Franklin Gothic Book"/>
                  </a:endParaRPr>
                </a:p>
              </p:txBody>
            </p:sp>
            <p:sp>
              <p:nvSpPr>
                <p:cNvPr id="11" name="Curved Down Arrow 10"/>
                <p:cNvSpPr/>
                <p:nvPr/>
              </p:nvSpPr>
              <p:spPr>
                <a:xfrm flipH="1" flipV="1">
                  <a:off x="3062401" y="3125885"/>
                  <a:ext cx="2090057" cy="731520"/>
                </a:xfrm>
                <a:prstGeom prst="curved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Franklin Gothic Book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391566" y="2673808"/>
                  <a:ext cx="156941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i="1" dirty="0" smtClean="0">
                      <a:solidFill>
                        <a:srgbClr val="1F497D"/>
                      </a:solidFill>
                      <a:latin typeface="Franklin Gothic Medium"/>
                    </a:rPr>
                    <a:t>Courant-Snyder</a:t>
                  </a:r>
                  <a:endParaRPr lang="en-US" sz="1600" i="1" dirty="0">
                    <a:solidFill>
                      <a:srgbClr val="1F497D"/>
                    </a:solidFill>
                    <a:latin typeface="Franklin Gothic Medium"/>
                  </a:endParaRPr>
                </a:p>
                <a:p>
                  <a:pPr algn="ctr"/>
                  <a:r>
                    <a:rPr lang="en-US" sz="1600" i="1" dirty="0" smtClean="0">
                      <a:solidFill>
                        <a:srgbClr val="1F497D"/>
                      </a:solidFill>
                      <a:latin typeface="Franklin Gothic Medium"/>
                    </a:rPr>
                    <a:t>transformation</a:t>
                  </a:r>
                </a:p>
                <a:p>
                  <a:pPr algn="ctr"/>
                  <a:r>
                    <a:rPr lang="en-US" sz="1600" i="1" dirty="0" smtClean="0">
                      <a:solidFill>
                        <a:srgbClr val="1F497D"/>
                      </a:solidFill>
                      <a:latin typeface="Franklin Gothic Medium"/>
                    </a:rPr>
                    <a:t>at s</a:t>
                  </a:r>
                  <a:endParaRPr lang="en-US" sz="1600" i="1" dirty="0">
                    <a:solidFill>
                      <a:srgbClr val="1F497D"/>
                    </a:solidFill>
                    <a:latin typeface="Franklin Gothic Medium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327760" y="2008082"/>
                <a:ext cx="264445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normalized phase space</a:t>
                </a:r>
              </a:p>
              <a:p>
                <a:pPr algn="ctr"/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variables (</a:t>
                </a:r>
                <a:r>
                  <a:rPr lang="en-US" sz="1600" i="1" dirty="0" err="1">
                    <a:solidFill>
                      <a:srgbClr val="CB0202"/>
                    </a:solidFill>
                    <a:latin typeface="Franklin Gothic Medium"/>
                  </a:rPr>
                  <a:t>x</a:t>
                </a:r>
                <a:r>
                  <a:rPr lang="en-US" sz="1600" i="1" baseline="-25000" dirty="0" err="1">
                    <a:solidFill>
                      <a:srgbClr val="CB0202"/>
                    </a:solidFill>
                    <a:latin typeface="Franklin Gothic Medium"/>
                  </a:rPr>
                  <a:t>N</a:t>
                </a:r>
                <a:r>
                  <a:rPr lang="en-US" sz="1600" i="1" baseline="-25000" dirty="0">
                    <a:solidFill>
                      <a:srgbClr val="CB0202"/>
                    </a:solidFill>
                    <a:latin typeface="Franklin Gothic Medium"/>
                  </a:rPr>
                  <a:t> 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, </a:t>
                </a:r>
                <a:r>
                  <a:rPr lang="en-US" sz="1600" i="1" dirty="0" err="1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>
                    <a:solidFill>
                      <a:srgbClr val="CB0202"/>
                    </a:solidFill>
                    <a:latin typeface="Franklin Gothic Medium"/>
                  </a:rPr>
                  <a:t>xN</a:t>
                </a:r>
                <a:r>
                  <a:rPr lang="en-US" sz="1600" i="1" baseline="-25000" dirty="0">
                    <a:solidFill>
                      <a:srgbClr val="CB0202"/>
                    </a:solidFill>
                    <a:latin typeface="Franklin Gothic Medium"/>
                  </a:rPr>
                  <a:t> 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, </a:t>
                </a:r>
                <a:r>
                  <a:rPr lang="en-US" sz="1600" i="1" dirty="0" err="1">
                    <a:solidFill>
                      <a:srgbClr val="CB0202"/>
                    </a:solidFill>
                    <a:latin typeface="Franklin Gothic Medium"/>
                  </a:rPr>
                  <a:t>y</a:t>
                </a:r>
                <a:r>
                  <a:rPr lang="en-US" sz="1600" i="1" baseline="-25000" dirty="0" err="1">
                    <a:solidFill>
                      <a:srgbClr val="CB0202"/>
                    </a:solidFill>
                    <a:latin typeface="Franklin Gothic Medium"/>
                  </a:rPr>
                  <a:t>N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 , </a:t>
                </a:r>
                <a:r>
                  <a:rPr lang="en-US" sz="1600" i="1" dirty="0" err="1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>
                    <a:solidFill>
                      <a:srgbClr val="CB0202"/>
                    </a:solidFill>
                    <a:latin typeface="Franklin Gothic Medium"/>
                  </a:rPr>
                  <a:t>yN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)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96986" y="2874658"/>
                <a:ext cx="3354050" cy="738664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4F81BD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1F497D"/>
                    </a:solidFill>
                    <a:latin typeface="Franklin Gothic Medium"/>
                  </a:rPr>
                  <a:t>- Hamiltonian is </a:t>
                </a:r>
                <a:r>
                  <a:rPr lang="en-US" sz="1400" i="1" dirty="0">
                    <a:solidFill>
                      <a:srgbClr val="1F497D"/>
                    </a:solidFill>
                    <a:latin typeface="Franklin Gothic Medium"/>
                  </a:rPr>
                  <a:t>s</a:t>
                </a:r>
                <a:r>
                  <a:rPr lang="en-US" sz="1400" dirty="0">
                    <a:solidFill>
                      <a:srgbClr val="1F497D"/>
                    </a:solidFill>
                    <a:latin typeface="Franklin Gothic Medium"/>
                  </a:rPr>
                  <a:t>-dependent</a:t>
                </a:r>
              </a:p>
              <a:p>
                <a:r>
                  <a:rPr lang="en-US" sz="1400" dirty="0">
                    <a:solidFill>
                      <a:srgbClr val="1F497D"/>
                    </a:solidFill>
                    <a:latin typeface="Franklin Gothic Medium"/>
                  </a:rPr>
                  <a:t>- distribution varies periodically in </a:t>
                </a:r>
                <a:r>
                  <a:rPr lang="en-US" sz="1400" i="1" dirty="0">
                    <a:solidFill>
                      <a:srgbClr val="1F497D"/>
                    </a:solidFill>
                    <a:latin typeface="Franklin Gothic Medium"/>
                  </a:rPr>
                  <a:t>s</a:t>
                </a:r>
              </a:p>
              <a:p>
                <a:r>
                  <a:rPr lang="en-US" sz="1400" dirty="0">
                    <a:solidFill>
                      <a:srgbClr val="1F497D"/>
                    </a:solidFill>
                    <a:latin typeface="Franklin Gothic Medium"/>
                  </a:rPr>
                  <a:t>- </a:t>
                </a:r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value &lt;</a:t>
                </a:r>
                <a:r>
                  <a:rPr lang="en-US" sz="1400" i="1" dirty="0" smtClean="0">
                    <a:solidFill>
                      <a:srgbClr val="1F497D"/>
                    </a:solidFill>
                    <a:latin typeface="Franklin Gothic Medium"/>
                  </a:rPr>
                  <a:t>H</a:t>
                </a:r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&gt; plays </a:t>
                </a:r>
                <a:r>
                  <a:rPr lang="en-US" sz="1400" dirty="0">
                    <a:solidFill>
                      <a:srgbClr val="1F497D"/>
                    </a:solidFill>
                    <a:latin typeface="Franklin Gothic Medium"/>
                  </a:rPr>
                  <a:t>the role of </a:t>
                </a:r>
                <a:r>
                  <a:rPr lang="en-US" sz="1400" dirty="0" err="1">
                    <a:solidFill>
                      <a:srgbClr val="1F497D"/>
                    </a:solidFill>
                    <a:latin typeface="Franklin Gothic Medium"/>
                  </a:rPr>
                  <a:t>emittance</a:t>
                </a:r>
                <a:r>
                  <a:rPr lang="en-US" sz="1400" dirty="0">
                    <a:solidFill>
                      <a:srgbClr val="1F497D"/>
                    </a:solidFill>
                    <a:latin typeface="Franklin Gothic Medium"/>
                  </a:rPr>
                  <a:t> 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252184" y="2750285"/>
                <a:ext cx="2967479" cy="1937364"/>
                <a:chOff x="5730553" y="2765561"/>
                <a:chExt cx="2967479" cy="193736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730553" y="2768808"/>
                  <a:ext cx="2967479" cy="1934117"/>
                </a:xfrm>
                <a:prstGeom prst="rect">
                  <a:avLst/>
                </a:prstGeom>
                <a:solidFill>
                  <a:srgbClr val="EEECE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777370" y="2765561"/>
                  <a:ext cx="234868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rgbClr val="800000"/>
                      </a:solidFill>
                      <a:latin typeface="Franklin Gothic Medium"/>
                    </a:rPr>
                    <a:t>Waterbag</a:t>
                  </a:r>
                  <a:r>
                    <a:rPr lang="en-US" sz="1400" dirty="0" smtClean="0">
                      <a:solidFill>
                        <a:srgbClr val="800000"/>
                      </a:solidFill>
                      <a:latin typeface="Franklin Gothic Medium"/>
                    </a:rPr>
                    <a:t> beam distribution</a:t>
                  </a:r>
                  <a:endParaRPr lang="en-US" sz="1400" dirty="0">
                    <a:solidFill>
                      <a:srgbClr val="800000"/>
                    </a:solidFill>
                    <a:latin typeface="Franklin Gothic Medium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744358" y="4163521"/>
                  <a:ext cx="2813591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1F497D"/>
                      </a:solidFill>
                      <a:latin typeface="Franklin Gothic Medium"/>
                    </a:rPr>
                    <a:t>- Hamiltonian is </a:t>
                  </a:r>
                  <a:r>
                    <a:rPr lang="en-US" sz="1400" i="1" dirty="0">
                      <a:solidFill>
                        <a:srgbClr val="1F497D"/>
                      </a:solidFill>
                      <a:latin typeface="Franklin Gothic Medium"/>
                    </a:rPr>
                    <a:t>s</a:t>
                  </a:r>
                  <a:r>
                    <a:rPr lang="en-US" sz="1400" dirty="0">
                      <a:solidFill>
                        <a:srgbClr val="1F497D"/>
                      </a:solidFill>
                      <a:latin typeface="Franklin Gothic Medium"/>
                    </a:rPr>
                    <a:t>-independent</a:t>
                  </a:r>
                </a:p>
                <a:p>
                  <a:r>
                    <a:rPr lang="en-US" sz="1400" dirty="0">
                      <a:solidFill>
                        <a:srgbClr val="1F497D"/>
                      </a:solidFill>
                      <a:latin typeface="Franklin Gothic Medium"/>
                    </a:rPr>
                    <a:t>- distribution function is stationary</a:t>
                  </a: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71391" y="2816864"/>
              <a:ext cx="2224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Franklin Gothic Medium"/>
                </a:rPr>
                <a:t>Thermal beam distribution</a:t>
              </a:r>
              <a:endParaRPr lang="en-US" sz="1400" dirty="0">
                <a:solidFill>
                  <a:srgbClr val="800000"/>
                </a:solidFill>
                <a:latin typeface="Franklin Gothic Medium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261082" y="3453470"/>
            <a:ext cx="5795521" cy="21654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89" y="2446052"/>
            <a:ext cx="1791990" cy="272855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13" y="3092801"/>
            <a:ext cx="1366514" cy="317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576" y="4270262"/>
            <a:ext cx="29884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+mj-lt"/>
              </a:rPr>
              <a:t>Beam is matched to the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+mj-lt"/>
              </a:rPr>
              <a:t>s-dependent nonlinear lattice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+mj-lt"/>
              </a:rPr>
              <a:t>at the NLI entrance.</a:t>
            </a:r>
          </a:p>
          <a:p>
            <a:endParaRPr lang="en-US" sz="1600" i="1" dirty="0">
              <a:solidFill>
                <a:srgbClr val="000000"/>
              </a:solidFill>
              <a:latin typeface="+mj-lt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+mj-lt"/>
              </a:rPr>
              <a:t>Tracked backward to the lattice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+mj-lt"/>
              </a:rPr>
              <a:t>injection point.</a:t>
            </a:r>
          </a:p>
          <a:p>
            <a:endParaRPr lang="en-US" sz="1600" i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3" name="Picture 32" descr="GaussianCutoffL1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919" y="3526457"/>
            <a:ext cx="2900934" cy="20368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057941" y="4022391"/>
            <a:ext cx="1449529" cy="52322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solidFill>
                  <a:prstClr val="black"/>
                </a:solidFill>
                <a:latin typeface="Franklin Gothic Medium"/>
              </a:rPr>
              <a:t>Waterbag</a:t>
            </a:r>
            <a:r>
              <a:rPr lang="en-US" sz="1400" i="1" dirty="0" smtClean="0">
                <a:solidFill>
                  <a:prstClr val="black"/>
                </a:solidFill>
                <a:latin typeface="Franklin Gothic Medium"/>
              </a:rPr>
              <a:t> beam</a:t>
            </a:r>
            <a:endParaRPr lang="en-US" sz="1400" i="1" dirty="0">
              <a:solidFill>
                <a:prstClr val="black"/>
              </a:solidFill>
              <a:latin typeface="Franklin Gothic Medium"/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&lt;H&gt; 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= 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0.04</a:t>
            </a:r>
            <a:endParaRPr lang="en-US" sz="1400" dirty="0">
              <a:solidFill>
                <a:prstClr val="black"/>
              </a:solidFill>
              <a:latin typeface="Franklin Gothic Medium"/>
            </a:endParaRPr>
          </a:p>
        </p:txBody>
      </p:sp>
      <p:pic>
        <p:nvPicPr>
          <p:cNvPr id="36" name="Picture 35" descr="GaussianCutoffL3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834" y="3524488"/>
            <a:ext cx="2900934" cy="203682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936220" y="3946636"/>
            <a:ext cx="1492134" cy="738664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Franklin Gothic Medium"/>
              </a:rPr>
              <a:t>Thermal beam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Franklin Gothic Medium"/>
              </a:rPr>
              <a:t>(cut at H/H</a:t>
            </a:r>
            <a:r>
              <a:rPr lang="en-US" sz="1400" i="1" baseline="-25000" dirty="0" smtClean="0">
                <a:solidFill>
                  <a:prstClr val="black"/>
                </a:solidFill>
                <a:latin typeface="Franklin Gothic Medium"/>
              </a:rPr>
              <a:t>0</a:t>
            </a:r>
            <a:r>
              <a:rPr lang="en-US" sz="1400" i="1" dirty="0" smtClean="0">
                <a:solidFill>
                  <a:prstClr val="black"/>
                </a:solidFill>
                <a:latin typeface="Franklin Gothic Medium"/>
              </a:rPr>
              <a:t> = 3)</a:t>
            </a:r>
            <a:endParaRPr lang="en-US" sz="1400" i="1" dirty="0">
              <a:solidFill>
                <a:prstClr val="black"/>
              </a:solidFill>
              <a:latin typeface="Franklin Gothic Medium"/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&lt;H&gt; 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= 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0.04</a:t>
            </a:r>
            <a:endParaRPr lang="en-US" sz="1400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819" y="5747590"/>
            <a:ext cx="563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Thermal distribution (truncated) is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used for results shown here. </a:t>
            </a:r>
          </a:p>
        </p:txBody>
      </p:sp>
    </p:spTree>
    <p:extLst>
      <p:ext uri="{BB962C8B-B14F-4D97-AF65-F5344CB8AC3E}">
        <p14:creationId xmlns:p14="http://schemas.microsoft.com/office/powerpoint/2010/main" val="9606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Numerical Benchmarks:  Comparison of Vertical Phase Space at Injection Point After 10 Turns at 4 mA, 8 mA Current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8706" y="1110443"/>
            <a:ext cx="5919106" cy="4817774"/>
            <a:chOff x="153830" y="1110443"/>
            <a:chExt cx="5919106" cy="4817774"/>
          </a:xfrm>
        </p:grpSpPr>
        <p:grpSp>
          <p:nvGrpSpPr>
            <p:cNvPr id="15" name="Group 14"/>
            <p:cNvGrpSpPr/>
            <p:nvPr/>
          </p:nvGrpSpPr>
          <p:grpSpPr>
            <a:xfrm>
              <a:off x="153830" y="1140887"/>
              <a:ext cx="3004812" cy="4787330"/>
              <a:chOff x="316639" y="1140886"/>
              <a:chExt cx="3267025" cy="5144769"/>
            </a:xfrm>
          </p:grpSpPr>
          <p:pic>
            <p:nvPicPr>
              <p:cNvPr id="3" name="Picture 2" descr="YPy_Impact_4mA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828" y="1509982"/>
                <a:ext cx="3214836" cy="2411730"/>
              </a:xfrm>
              <a:prstGeom prst="rect">
                <a:avLst/>
              </a:prstGeom>
            </p:spPr>
          </p:pic>
          <p:pic>
            <p:nvPicPr>
              <p:cNvPr id="4" name="Picture 3" descr="YPy_MLI_4mA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639" y="3873925"/>
                <a:ext cx="3214836" cy="2411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9081" y="1140886"/>
                <a:ext cx="831337" cy="420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+mj-lt"/>
                  </a:rPr>
                  <a:t>4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+mj-lt"/>
                  </a:rPr>
                  <a:t> mA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0236" y="1602575"/>
                <a:ext cx="11974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tx2"/>
                    </a:solidFill>
                    <a:latin typeface="+mj-lt"/>
                  </a:rPr>
                  <a:t>Impact-Z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00236" y="4016332"/>
                <a:ext cx="7465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tx2"/>
                    </a:solidFill>
                    <a:latin typeface="+mj-lt"/>
                  </a:rPr>
                  <a:t>ML/I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267537" y="1110443"/>
              <a:ext cx="2805399" cy="4685280"/>
              <a:chOff x="4850913" y="1004728"/>
              <a:chExt cx="3342498" cy="5280927"/>
            </a:xfrm>
          </p:grpSpPr>
          <p:pic>
            <p:nvPicPr>
              <p:cNvPr id="6" name="Picture 5" descr="YPy_MLI_8mA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5157" y="3866322"/>
                <a:ext cx="3224972" cy="2419333"/>
              </a:xfrm>
              <a:prstGeom prst="rect">
                <a:avLst/>
              </a:prstGeom>
            </p:spPr>
          </p:pic>
          <p:pic>
            <p:nvPicPr>
              <p:cNvPr id="7" name="Picture 6" descr="YPy_Impact_8mA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0913" y="1366426"/>
                <a:ext cx="3342498" cy="25075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293725" y="1004728"/>
                <a:ext cx="877077" cy="435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  <a:latin typeface="+mj-lt"/>
                  </a:rPr>
                  <a:t>8 mA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36537" y="1542870"/>
                <a:ext cx="11974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tx2"/>
                    </a:solidFill>
                    <a:latin typeface="+mj-lt"/>
                  </a:rPr>
                  <a:t>Impact-Z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266953" y="3994782"/>
                <a:ext cx="7465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tx2"/>
                    </a:solidFill>
                    <a:latin typeface="+mj-lt"/>
                  </a:rPr>
                  <a:t>ML/I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6160491" y="3891774"/>
            <a:ext cx="29835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Convergence checked with </a:t>
            </a:r>
          </a:p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respect to: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# grid points/modes (x2),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# particles (x100),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location of Poisson boundary,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# SC kicks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5367" y="1604284"/>
            <a:ext cx="30571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- Visible agreement in horizontal,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vertical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rms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beam envelopes.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Emittances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agree within 3.5%.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- Agreement improves with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increasing number of SC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kicks.</a:t>
            </a:r>
          </a:p>
        </p:txBody>
      </p:sp>
    </p:spTree>
    <p:extLst>
      <p:ext uri="{BB962C8B-B14F-4D97-AF65-F5344CB8AC3E}">
        <p14:creationId xmlns:p14="http://schemas.microsoft.com/office/powerpoint/2010/main" val="377120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42999"/>
          </a:xfrm>
        </p:spPr>
        <p:txBody>
          <a:bodyPr>
            <a:normAutofit/>
          </a:bodyPr>
          <a:lstStyle/>
          <a:p>
            <a:r>
              <a:rPr lang="en-US" dirty="0" err="1" smtClean="0"/>
              <a:t>Filamentation</a:t>
            </a:r>
            <a:r>
              <a:rPr lang="en-US" dirty="0" smtClean="0"/>
              <a:t> at 8 mA Current Over First 50 Turns</a:t>
            </a:r>
            <a:br>
              <a:rPr lang="en-US" dirty="0" smtClean="0"/>
            </a:br>
            <a:r>
              <a:rPr lang="en-US" dirty="0" smtClean="0"/>
              <a:t>(Vertical Phase Space at Nonlinear Insert Midpoint)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5" name="Picture 14" descr="YPy_Turn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030"/>
            <a:ext cx="2943604" cy="22082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8969" y="1351475"/>
            <a:ext cx="82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1</a:t>
            </a:r>
            <a:r>
              <a:rPr lang="en-US" i="1" dirty="0" smtClean="0">
                <a:latin typeface="+mj-lt"/>
              </a:rPr>
              <a:t> turn</a:t>
            </a:r>
          </a:p>
        </p:txBody>
      </p:sp>
      <p:pic>
        <p:nvPicPr>
          <p:cNvPr id="17" name="Picture 16" descr="YPy_Turn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04" y="1303030"/>
            <a:ext cx="3045766" cy="22848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92305" y="1303030"/>
            <a:ext cx="92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5</a:t>
            </a:r>
            <a:r>
              <a:rPr lang="en-US" i="1" dirty="0" smtClean="0">
                <a:latin typeface="+mj-lt"/>
              </a:rPr>
              <a:t> turns</a:t>
            </a:r>
          </a:p>
        </p:txBody>
      </p:sp>
      <p:pic>
        <p:nvPicPr>
          <p:cNvPr id="19" name="Picture 18" descr="YPy_Turn1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268" y="1320425"/>
            <a:ext cx="2884305" cy="21637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97720" y="1311346"/>
            <a:ext cx="105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1</a:t>
            </a:r>
            <a:r>
              <a:rPr lang="en-US" i="1" dirty="0" smtClean="0">
                <a:latin typeface="+mj-lt"/>
              </a:rPr>
              <a:t>0 turns</a:t>
            </a:r>
          </a:p>
        </p:txBody>
      </p:sp>
      <p:pic>
        <p:nvPicPr>
          <p:cNvPr id="21" name="Picture 20" descr="YPy_Turn20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8" y="3827290"/>
            <a:ext cx="2884305" cy="21637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6579" y="3845827"/>
            <a:ext cx="106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2</a:t>
            </a:r>
            <a:r>
              <a:rPr lang="en-US" i="1" dirty="0" smtClean="0">
                <a:latin typeface="+mj-lt"/>
              </a:rPr>
              <a:t>0 turns</a:t>
            </a:r>
          </a:p>
        </p:txBody>
      </p:sp>
      <p:pic>
        <p:nvPicPr>
          <p:cNvPr id="23" name="Picture 22" descr="YPy_Turn30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795" y="3793470"/>
            <a:ext cx="2952575" cy="22149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61315" y="3827290"/>
            <a:ext cx="106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3</a:t>
            </a:r>
            <a:r>
              <a:rPr lang="en-US" i="1" dirty="0" smtClean="0">
                <a:latin typeface="+mj-lt"/>
              </a:rPr>
              <a:t>0 turns</a:t>
            </a:r>
          </a:p>
        </p:txBody>
      </p:sp>
      <p:pic>
        <p:nvPicPr>
          <p:cNvPr id="25" name="Picture 24" descr="YPy_Turn50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70" y="3792466"/>
            <a:ext cx="2865203" cy="21494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33032" y="3818040"/>
            <a:ext cx="106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50 turns</a:t>
            </a:r>
          </a:p>
        </p:txBody>
      </p:sp>
    </p:spTree>
    <p:extLst>
      <p:ext uri="{BB962C8B-B14F-4D97-AF65-F5344CB8AC3E}">
        <p14:creationId xmlns:p14="http://schemas.microsoft.com/office/powerpoint/2010/main" val="393613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13729</TotalTime>
  <Words>2388</Words>
  <Application>Microsoft Macintosh PowerPoint</Application>
  <PresentationFormat>On-screen Show (4:3)</PresentationFormat>
  <Paragraphs>357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9_ATAP Blue Footer</vt:lpstr>
      <vt:lpstr>Nonlinear Integrable Dynamics and Space Charge</vt:lpstr>
      <vt:lpstr>PowerPoint Presentation</vt:lpstr>
      <vt:lpstr>PowerPoint Presentation</vt:lpstr>
      <vt:lpstr>Overview of nonlinear integrable optics in IOTA</vt:lpstr>
      <vt:lpstr>General observations regarding nonlinear integrable dynamics and space charge (work by several individuals)</vt:lpstr>
      <vt:lpstr>Setup for simulations at high intensity (ΔQx,y&gt;&gt;0.1)</vt:lpstr>
      <vt:lpstr>Remarks on the initial beam distribution and matching to the (s-dependent) nonlinear lattice at zero current</vt:lpstr>
      <vt:lpstr>Numerical Benchmarks:  Comparison of Vertical Phase Space at Injection Point After 10 Turns at 4 mA, 8 mA Current</vt:lpstr>
      <vt:lpstr>Filamentation at 8 mA Current Over First 50 Turns (Vertical Phase Space at Nonlinear Insert Midpoint)</vt:lpstr>
      <vt:lpstr>Filamentation at 8 mA Current Over First 50 Turns:  Effects of Non-Ideal Optics and Initial Energy Spread</vt:lpstr>
      <vt:lpstr>Filamentation at 8 mA Current Over First 50 Turns  Evolution of Emittances and Invariants (NLI Midpoint)</vt:lpstr>
      <vt:lpstr>Filamentation at 8 mA Current Over First 50 Turns  Evolution of Beam Density Profiles (NLI Midpoint)</vt:lpstr>
      <vt:lpstr>Dynamics on a Longer Time Scale:  Formation of Beam Halo   (Shown After 300 Turns, NLI Midpoint)</vt:lpstr>
      <vt:lpstr>Searching for Chaos in Single-Particle Orbits of the High-Intensity Beam</vt:lpstr>
      <vt:lpstr>Comparison with Dynamics in a Linearized Lattice</vt:lpstr>
      <vt:lpstr>Formation of Beam Halo in the Linearized Lattice  (Shown After 300 Turns, NLI Midpoint)</vt:lpstr>
      <vt:lpstr>Conclusions</vt:lpstr>
      <vt:lpstr> </vt:lpstr>
      <vt:lpstr>Questions regarding space charge and nonlinear integrable optics in IOTA (using 2.5 MeV protons)</vt:lpstr>
      <vt:lpstr>Vertical Beam Envelopes on Turn 10 for Increasing  Values of Current </vt:lpstr>
      <vt:lpstr>Estimates of Space Charge Tune Shift in the  Nonlinear Lattice</vt:lpstr>
      <vt:lpstr>Comparison with Dynamics in a Linearized Lattice: Emittances and Zero-Current Invariants (Midpoint of NLI)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Geometry of Integrable Dynamics in IOTA with Applications to Dynamic Aperture</dc:title>
  <dc:creator>Chad Mitchell</dc:creator>
  <cp:lastModifiedBy>Chad Mitchell</cp:lastModifiedBy>
  <cp:revision>699</cp:revision>
  <cp:lastPrinted>2020-02-12T19:28:28Z</cp:lastPrinted>
  <dcterms:created xsi:type="dcterms:W3CDTF">2019-06-14T15:58:01Z</dcterms:created>
  <dcterms:modified xsi:type="dcterms:W3CDTF">2020-06-17T01:16:19Z</dcterms:modified>
</cp:coreProperties>
</file>