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activeX/activeX1.xml" ContentType="application/vnd.ms-office.activeX+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2" r:id="rId1"/>
  </p:sldMasterIdLst>
  <p:notesMasterIdLst>
    <p:notesMasterId r:id="rId75"/>
  </p:notesMasterIdLst>
  <p:handoutMasterIdLst>
    <p:handoutMasterId r:id="rId76"/>
  </p:handoutMasterIdLst>
  <p:sldIdLst>
    <p:sldId id="643" r:id="rId2"/>
    <p:sldId id="498" r:id="rId3"/>
    <p:sldId id="497" r:id="rId4"/>
    <p:sldId id="597" r:id="rId5"/>
    <p:sldId id="514" r:id="rId6"/>
    <p:sldId id="515" r:id="rId7"/>
    <p:sldId id="644" r:id="rId8"/>
    <p:sldId id="645" r:id="rId9"/>
    <p:sldId id="646" r:id="rId10"/>
    <p:sldId id="647" r:id="rId11"/>
    <p:sldId id="648" r:id="rId12"/>
    <p:sldId id="713" r:id="rId13"/>
    <p:sldId id="694" r:id="rId14"/>
    <p:sldId id="695" r:id="rId15"/>
    <p:sldId id="649" r:id="rId16"/>
    <p:sldId id="650" r:id="rId17"/>
    <p:sldId id="651" r:id="rId18"/>
    <p:sldId id="652" r:id="rId19"/>
    <p:sldId id="653" r:id="rId20"/>
    <p:sldId id="654" r:id="rId21"/>
    <p:sldId id="655" r:id="rId22"/>
    <p:sldId id="656" r:id="rId23"/>
    <p:sldId id="657" r:id="rId24"/>
    <p:sldId id="658" r:id="rId25"/>
    <p:sldId id="660" r:id="rId26"/>
    <p:sldId id="641" r:id="rId27"/>
    <p:sldId id="661" r:id="rId28"/>
    <p:sldId id="662" r:id="rId29"/>
    <p:sldId id="664" r:id="rId30"/>
    <p:sldId id="702" r:id="rId31"/>
    <p:sldId id="665" r:id="rId32"/>
    <p:sldId id="666" r:id="rId33"/>
    <p:sldId id="667" r:id="rId34"/>
    <p:sldId id="668" r:id="rId35"/>
    <p:sldId id="670" r:id="rId36"/>
    <p:sldId id="671" r:id="rId37"/>
    <p:sldId id="672" r:id="rId38"/>
    <p:sldId id="673" r:id="rId39"/>
    <p:sldId id="674" r:id="rId40"/>
    <p:sldId id="683" r:id="rId41"/>
    <p:sldId id="684" r:id="rId42"/>
    <p:sldId id="685" r:id="rId43"/>
    <p:sldId id="686" r:id="rId44"/>
    <p:sldId id="687" r:id="rId45"/>
    <p:sldId id="697" r:id="rId46"/>
    <p:sldId id="663" r:id="rId47"/>
    <p:sldId id="676" r:id="rId48"/>
    <p:sldId id="677" r:id="rId49"/>
    <p:sldId id="678" r:id="rId50"/>
    <p:sldId id="679" r:id="rId51"/>
    <p:sldId id="680" r:id="rId52"/>
    <p:sldId id="536" r:id="rId53"/>
    <p:sldId id="543" r:id="rId54"/>
    <p:sldId id="704" r:id="rId55"/>
    <p:sldId id="703" r:id="rId56"/>
    <p:sldId id="681" r:id="rId57"/>
    <p:sldId id="682" r:id="rId58"/>
    <p:sldId id="688" r:id="rId59"/>
    <p:sldId id="689" r:id="rId60"/>
    <p:sldId id="714" r:id="rId61"/>
    <p:sldId id="692" r:id="rId62"/>
    <p:sldId id="715" r:id="rId63"/>
    <p:sldId id="693" r:id="rId64"/>
    <p:sldId id="699" r:id="rId65"/>
    <p:sldId id="700" r:id="rId66"/>
    <p:sldId id="705" r:id="rId67"/>
    <p:sldId id="706" r:id="rId68"/>
    <p:sldId id="707" r:id="rId69"/>
    <p:sldId id="708" r:id="rId70"/>
    <p:sldId id="709" r:id="rId71"/>
    <p:sldId id="710" r:id="rId72"/>
    <p:sldId id="711" r:id="rId73"/>
    <p:sldId id="712" r:id="rId74"/>
  </p:sldIdLst>
  <p:sldSz cx="9144000" cy="6858000" type="screen4x3"/>
  <p:notesSz cx="6997700" cy="92837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6600"/>
    <a:srgbClr val="FFCC99"/>
    <a:srgbClr val="FFFFFF"/>
    <a:srgbClr val="FFFF00"/>
    <a:srgbClr val="000000"/>
    <a:srgbClr val="FF0000"/>
    <a:srgbClr val="CC0000"/>
    <a:srgbClr val="0033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58" autoAdjust="0"/>
    <p:restoredTop sz="94518" autoAdjust="0"/>
  </p:normalViewPr>
  <p:slideViewPr>
    <p:cSldViewPr snapToGrid="0" snapToObjects="1">
      <p:cViewPr>
        <p:scale>
          <a:sx n="90" d="100"/>
          <a:sy n="90" d="100"/>
        </p:scale>
        <p:origin x="-366" y="462"/>
      </p:cViewPr>
      <p:guideLst>
        <p:guide orient="horz" pos="2154"/>
        <p:guide pos="2880"/>
      </p:guideLst>
    </p:cSldViewPr>
  </p:slideViewPr>
  <p:outlineViewPr>
    <p:cViewPr>
      <p:scale>
        <a:sx n="33" d="100"/>
        <a:sy n="33" d="100"/>
      </p:scale>
      <p:origin x="0" y="13674"/>
    </p:cViewPr>
  </p:outlineViewPr>
  <p:notesTextViewPr>
    <p:cViewPr>
      <p:scale>
        <a:sx n="100" d="100"/>
        <a:sy n="100" d="100"/>
      </p:scale>
      <p:origin x="0" y="0"/>
    </p:cViewPr>
  </p:notesTextViewPr>
  <p:sorterViewPr>
    <p:cViewPr>
      <p:scale>
        <a:sx n="100" d="100"/>
        <a:sy n="100" d="100"/>
      </p:scale>
      <p:origin x="0" y="3246"/>
    </p:cViewPr>
  </p:sorterViewPr>
  <p:notesViewPr>
    <p:cSldViewPr snapToGrid="0" snapToObjects="1">
      <p:cViewPr varScale="1">
        <p:scale>
          <a:sx n="58" d="100"/>
          <a:sy n="58" d="100"/>
        </p:scale>
        <p:origin x="-1812" y="-72"/>
      </p:cViewPr>
      <p:guideLst>
        <p:guide orient="horz" pos="2924"/>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diagrams/_rels/data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image" Target="../media/image6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png"/><Relationship Id="rId5" Type="http://schemas.openxmlformats.org/officeDocument/2006/relationships/image" Target="../media/image67.png"/><Relationship Id="rId4"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8CB67B-0E6A-4D29-A16C-E1791CDDB45B}" type="doc">
      <dgm:prSet loTypeId="urn:microsoft.com/office/officeart/2005/8/layout/process1" loCatId="process" qsTypeId="urn:microsoft.com/office/officeart/2005/8/quickstyle/simple5" qsCatId="simple" csTypeId="urn:microsoft.com/office/officeart/2005/8/colors/accent2_2" csCatId="accent2" phldr="1"/>
      <dgm:spPr/>
    </dgm:pt>
    <dgm:pt modelId="{2B50D24F-41FD-4CA4-9962-ACCF336F7ADA}">
      <dgm:prSet phldrT="[Text]"/>
      <dgm:spPr/>
      <dgm:t>
        <a:bodyPr/>
        <a:lstStyle/>
        <a:p>
          <a:r>
            <a:rPr lang="en-US" b="1" dirty="0" err="1" smtClean="0"/>
            <a:t>NuMI</a:t>
          </a:r>
          <a:r>
            <a:rPr lang="en-US" b="1" dirty="0" smtClean="0"/>
            <a:t> (120 </a:t>
          </a:r>
          <a:r>
            <a:rPr lang="en-US" b="1" dirty="0" err="1" smtClean="0"/>
            <a:t>GeV</a:t>
          </a:r>
          <a:r>
            <a:rPr lang="en-US" b="1" dirty="0" smtClean="0"/>
            <a:t>)</a:t>
          </a:r>
          <a:r>
            <a:rPr lang="en-US" dirty="0" smtClean="0"/>
            <a:t>: </a:t>
          </a:r>
        </a:p>
        <a:p>
          <a:r>
            <a:rPr lang="en-US" dirty="0" smtClean="0"/>
            <a:t>350 kW</a:t>
          </a:r>
        </a:p>
        <a:p>
          <a:r>
            <a:rPr lang="en-US" b="1" dirty="0" smtClean="0"/>
            <a:t>Booster (8GeV): </a:t>
          </a:r>
          <a:r>
            <a:rPr lang="en-US" dirty="0" smtClean="0"/>
            <a:t>35 kW</a:t>
          </a:r>
          <a:endParaRPr lang="en-US" dirty="0"/>
        </a:p>
      </dgm:t>
    </dgm:pt>
    <dgm:pt modelId="{C0D9CD76-331C-4583-8BCB-123D0D9CC99F}" type="parTrans" cxnId="{8D7CD207-562A-43DF-B11D-6E46E71D732C}">
      <dgm:prSet/>
      <dgm:spPr/>
      <dgm:t>
        <a:bodyPr/>
        <a:lstStyle/>
        <a:p>
          <a:endParaRPr lang="en-US"/>
        </a:p>
      </dgm:t>
    </dgm:pt>
    <dgm:pt modelId="{92CA1293-CC9A-4E75-A46A-912A6145F457}" type="sibTrans" cxnId="{8D7CD207-562A-43DF-B11D-6E46E71D732C}">
      <dgm:prSet/>
      <dgm:spPr/>
      <dgm:t>
        <a:bodyPr/>
        <a:lstStyle/>
        <a:p>
          <a:endParaRPr lang="en-US"/>
        </a:p>
      </dgm:t>
    </dgm:pt>
    <dgm:pt modelId="{5F3ADFE9-E54E-4E48-BCE7-A813FEEF1814}">
      <dgm:prSet phldrT="[Text]"/>
      <dgm:spPr/>
      <dgm:t>
        <a:bodyPr/>
        <a:lstStyle/>
        <a:p>
          <a:r>
            <a:rPr lang="en-US" b="1" dirty="0" err="1" smtClean="0"/>
            <a:t>NuMI</a:t>
          </a:r>
          <a:r>
            <a:rPr lang="en-US" b="1" dirty="0" smtClean="0"/>
            <a:t> (120 </a:t>
          </a:r>
          <a:r>
            <a:rPr lang="en-US" b="1" dirty="0" err="1" smtClean="0"/>
            <a:t>GeV</a:t>
          </a:r>
          <a:r>
            <a:rPr lang="en-US" b="1" dirty="0" smtClean="0"/>
            <a:t>)</a:t>
          </a:r>
          <a:endParaRPr lang="en-US" dirty="0" smtClean="0"/>
        </a:p>
        <a:p>
          <a:r>
            <a:rPr lang="en-US" dirty="0" smtClean="0"/>
            <a:t>700 kW</a:t>
          </a:r>
        </a:p>
        <a:p>
          <a:r>
            <a:rPr lang="en-US" b="1" dirty="0" smtClean="0"/>
            <a:t>Booster (8GeV)</a:t>
          </a:r>
          <a:r>
            <a:rPr lang="en-US" dirty="0" smtClean="0"/>
            <a:t>: 80 kW</a:t>
          </a:r>
          <a:endParaRPr lang="en-US" dirty="0"/>
        </a:p>
      </dgm:t>
    </dgm:pt>
    <dgm:pt modelId="{6F2752B1-AD61-44A5-8C11-720DC17F3385}" type="parTrans" cxnId="{4A1DED07-55F9-49D5-A060-375744C8226C}">
      <dgm:prSet/>
      <dgm:spPr/>
      <dgm:t>
        <a:bodyPr/>
        <a:lstStyle/>
        <a:p>
          <a:endParaRPr lang="en-US"/>
        </a:p>
      </dgm:t>
    </dgm:pt>
    <dgm:pt modelId="{0FFE54D6-8179-46A7-AE03-25217F76DA9F}" type="sibTrans" cxnId="{4A1DED07-55F9-49D5-A060-375744C8226C}">
      <dgm:prSet/>
      <dgm:spPr/>
      <dgm:t>
        <a:bodyPr/>
        <a:lstStyle/>
        <a:p>
          <a:endParaRPr lang="en-US"/>
        </a:p>
      </dgm:t>
    </dgm:pt>
    <dgm:pt modelId="{24F6CEC7-060E-410C-A9EF-8D95FEED0505}">
      <dgm:prSet phldrT="[Text]"/>
      <dgm:spPr/>
      <dgm:t>
        <a:bodyPr/>
        <a:lstStyle/>
        <a:p>
          <a:r>
            <a:rPr lang="en-US" b="1" dirty="0" smtClean="0"/>
            <a:t>Project-X</a:t>
          </a:r>
          <a:r>
            <a:rPr lang="en-US" dirty="0" smtClean="0"/>
            <a:t>: </a:t>
          </a:r>
        </a:p>
        <a:p>
          <a:r>
            <a:rPr lang="en-US" dirty="0" smtClean="0"/>
            <a:t>&gt;2MW @ 120 </a:t>
          </a:r>
          <a:r>
            <a:rPr lang="en-US" dirty="0" err="1" smtClean="0"/>
            <a:t>GeV</a:t>
          </a:r>
          <a:endParaRPr lang="en-US" dirty="0" smtClean="0"/>
        </a:p>
        <a:p>
          <a:r>
            <a:rPr lang="en-US" dirty="0" smtClean="0"/>
            <a:t>3MW @ 3 </a:t>
          </a:r>
          <a:r>
            <a:rPr lang="en-US" dirty="0" err="1" smtClean="0"/>
            <a:t>GeV</a:t>
          </a:r>
          <a:endParaRPr lang="en-US" dirty="0" smtClean="0"/>
        </a:p>
        <a:p>
          <a:r>
            <a:rPr lang="en-US" dirty="0" smtClean="0"/>
            <a:t>300 kW @ 8 </a:t>
          </a:r>
          <a:r>
            <a:rPr lang="en-US" dirty="0" err="1" smtClean="0"/>
            <a:t>GeV</a:t>
          </a:r>
          <a:endParaRPr lang="en-US" dirty="0"/>
        </a:p>
      </dgm:t>
    </dgm:pt>
    <dgm:pt modelId="{F99059BB-E065-4E54-83D4-67BE93CE4B4C}" type="parTrans" cxnId="{5275EE4E-6B77-4BCE-9DA8-88B4E590C00D}">
      <dgm:prSet/>
      <dgm:spPr/>
      <dgm:t>
        <a:bodyPr/>
        <a:lstStyle/>
        <a:p>
          <a:endParaRPr lang="en-US"/>
        </a:p>
      </dgm:t>
    </dgm:pt>
    <dgm:pt modelId="{52B8343F-4525-48FE-82BE-4BC8D8883460}" type="sibTrans" cxnId="{5275EE4E-6B77-4BCE-9DA8-88B4E590C00D}">
      <dgm:prSet/>
      <dgm:spPr/>
      <dgm:t>
        <a:bodyPr/>
        <a:lstStyle/>
        <a:p>
          <a:endParaRPr lang="en-US"/>
        </a:p>
      </dgm:t>
    </dgm:pt>
    <dgm:pt modelId="{01407CDA-8609-43F9-9FB9-9FE00FD015D1}">
      <dgm:prSet/>
      <dgm:spPr/>
      <dgm:t>
        <a:bodyPr/>
        <a:lstStyle/>
        <a:p>
          <a:r>
            <a:rPr lang="en-US" b="1" dirty="0" smtClean="0"/>
            <a:t>Neutrino Factory</a:t>
          </a:r>
          <a:endParaRPr lang="en-US" b="1" dirty="0"/>
        </a:p>
      </dgm:t>
    </dgm:pt>
    <dgm:pt modelId="{36ED9FD5-F794-40E8-B400-7F7C679C87B4}" type="parTrans" cxnId="{0A66657E-CF33-41F0-81FC-AB4F2894939F}">
      <dgm:prSet/>
      <dgm:spPr/>
      <dgm:t>
        <a:bodyPr/>
        <a:lstStyle/>
        <a:p>
          <a:endParaRPr lang="en-US"/>
        </a:p>
      </dgm:t>
    </dgm:pt>
    <dgm:pt modelId="{B33CA062-758F-4FDB-8DB9-A73AC69031F1}" type="sibTrans" cxnId="{0A66657E-CF33-41F0-81FC-AB4F2894939F}">
      <dgm:prSet/>
      <dgm:spPr/>
      <dgm:t>
        <a:bodyPr/>
        <a:lstStyle/>
        <a:p>
          <a:endParaRPr lang="en-US"/>
        </a:p>
      </dgm:t>
    </dgm:pt>
    <dgm:pt modelId="{7C220F94-A03B-46E9-BFBC-4256E607E96E}" type="pres">
      <dgm:prSet presAssocID="{3E8CB67B-0E6A-4D29-A16C-E1791CDDB45B}" presName="Name0" presStyleCnt="0">
        <dgm:presLayoutVars>
          <dgm:dir/>
          <dgm:resizeHandles val="exact"/>
        </dgm:presLayoutVars>
      </dgm:prSet>
      <dgm:spPr/>
    </dgm:pt>
    <dgm:pt modelId="{56DD7827-C8CC-4D2E-ABB4-ABDDE59C62C4}" type="pres">
      <dgm:prSet presAssocID="{2B50D24F-41FD-4CA4-9962-ACCF336F7ADA}" presName="node" presStyleLbl="node1" presStyleIdx="0" presStyleCnt="4" custScaleY="101458" custLinFactNeighborY="-1178">
        <dgm:presLayoutVars>
          <dgm:bulletEnabled val="1"/>
        </dgm:presLayoutVars>
      </dgm:prSet>
      <dgm:spPr/>
      <dgm:t>
        <a:bodyPr/>
        <a:lstStyle/>
        <a:p>
          <a:endParaRPr lang="en-US"/>
        </a:p>
      </dgm:t>
    </dgm:pt>
    <dgm:pt modelId="{2DF6DC3E-3A28-4D03-842F-E2FEB9DDEF5A}" type="pres">
      <dgm:prSet presAssocID="{92CA1293-CC9A-4E75-A46A-912A6145F457}" presName="sibTrans" presStyleLbl="sibTrans2D1" presStyleIdx="0" presStyleCnt="3"/>
      <dgm:spPr/>
      <dgm:t>
        <a:bodyPr/>
        <a:lstStyle/>
        <a:p>
          <a:endParaRPr lang="en-US"/>
        </a:p>
      </dgm:t>
    </dgm:pt>
    <dgm:pt modelId="{21CAEDDA-AC50-41A7-9844-77516647A2D9}" type="pres">
      <dgm:prSet presAssocID="{92CA1293-CC9A-4E75-A46A-912A6145F457}" presName="connectorText" presStyleLbl="sibTrans2D1" presStyleIdx="0" presStyleCnt="3"/>
      <dgm:spPr/>
      <dgm:t>
        <a:bodyPr/>
        <a:lstStyle/>
        <a:p>
          <a:endParaRPr lang="en-US"/>
        </a:p>
      </dgm:t>
    </dgm:pt>
    <dgm:pt modelId="{A42E13AA-AF0A-4129-B8DF-5128543C2DC3}" type="pres">
      <dgm:prSet presAssocID="{5F3ADFE9-E54E-4E48-BCE7-A813FEEF1814}" presName="node" presStyleLbl="node1" presStyleIdx="1" presStyleCnt="4" custLinFactNeighborX="10511" custLinFactNeighborY="-2447">
        <dgm:presLayoutVars>
          <dgm:bulletEnabled val="1"/>
        </dgm:presLayoutVars>
      </dgm:prSet>
      <dgm:spPr/>
      <dgm:t>
        <a:bodyPr/>
        <a:lstStyle/>
        <a:p>
          <a:endParaRPr lang="en-US"/>
        </a:p>
      </dgm:t>
    </dgm:pt>
    <dgm:pt modelId="{D7994AA9-D127-4AD0-92BC-CA7C94FF5BE6}" type="pres">
      <dgm:prSet presAssocID="{0FFE54D6-8179-46A7-AE03-25217F76DA9F}" presName="sibTrans" presStyleLbl="sibTrans2D1" presStyleIdx="1" presStyleCnt="3"/>
      <dgm:spPr/>
      <dgm:t>
        <a:bodyPr/>
        <a:lstStyle/>
        <a:p>
          <a:endParaRPr lang="en-US"/>
        </a:p>
      </dgm:t>
    </dgm:pt>
    <dgm:pt modelId="{2F6D5D08-A595-495C-9286-9499D1A72CDF}" type="pres">
      <dgm:prSet presAssocID="{0FFE54D6-8179-46A7-AE03-25217F76DA9F}" presName="connectorText" presStyleLbl="sibTrans2D1" presStyleIdx="1" presStyleCnt="3"/>
      <dgm:spPr/>
      <dgm:t>
        <a:bodyPr/>
        <a:lstStyle/>
        <a:p>
          <a:endParaRPr lang="en-US"/>
        </a:p>
      </dgm:t>
    </dgm:pt>
    <dgm:pt modelId="{32BA1465-CAE6-474E-9604-951656CA5AF0}" type="pres">
      <dgm:prSet presAssocID="{24F6CEC7-060E-410C-A9EF-8D95FEED0505}" presName="node" presStyleLbl="node1" presStyleIdx="2" presStyleCnt="4" custScaleX="165485" custLinFactNeighborY="-3780">
        <dgm:presLayoutVars>
          <dgm:bulletEnabled val="1"/>
        </dgm:presLayoutVars>
      </dgm:prSet>
      <dgm:spPr/>
      <dgm:t>
        <a:bodyPr/>
        <a:lstStyle/>
        <a:p>
          <a:endParaRPr lang="en-US"/>
        </a:p>
      </dgm:t>
    </dgm:pt>
    <dgm:pt modelId="{E9705376-0E15-490F-8ADC-7CF14BCB9A85}" type="pres">
      <dgm:prSet presAssocID="{52B8343F-4525-48FE-82BE-4BC8D8883460}" presName="sibTrans" presStyleLbl="sibTrans2D1" presStyleIdx="2" presStyleCnt="3"/>
      <dgm:spPr/>
      <dgm:t>
        <a:bodyPr/>
        <a:lstStyle/>
        <a:p>
          <a:endParaRPr lang="en-US"/>
        </a:p>
      </dgm:t>
    </dgm:pt>
    <dgm:pt modelId="{59B1F1CD-CE35-4ADC-B4C1-4A08DCE85AA2}" type="pres">
      <dgm:prSet presAssocID="{52B8343F-4525-48FE-82BE-4BC8D8883460}" presName="connectorText" presStyleLbl="sibTrans2D1" presStyleIdx="2" presStyleCnt="3"/>
      <dgm:spPr/>
      <dgm:t>
        <a:bodyPr/>
        <a:lstStyle/>
        <a:p>
          <a:endParaRPr lang="en-US"/>
        </a:p>
      </dgm:t>
    </dgm:pt>
    <dgm:pt modelId="{9FA7B0ED-FE80-41A1-A13B-8138581A9043}" type="pres">
      <dgm:prSet presAssocID="{01407CDA-8609-43F9-9FB9-9FE00FD015D1}" presName="node" presStyleLbl="node1" presStyleIdx="3" presStyleCnt="4" custLinFactNeighborY="-4410">
        <dgm:presLayoutVars>
          <dgm:bulletEnabled val="1"/>
        </dgm:presLayoutVars>
      </dgm:prSet>
      <dgm:spPr/>
      <dgm:t>
        <a:bodyPr/>
        <a:lstStyle/>
        <a:p>
          <a:endParaRPr lang="en-US"/>
        </a:p>
      </dgm:t>
    </dgm:pt>
  </dgm:ptLst>
  <dgm:cxnLst>
    <dgm:cxn modelId="{2B74D9B9-D5FE-4E80-A6AC-A00D3331378D}" type="presOf" srcId="{52B8343F-4525-48FE-82BE-4BC8D8883460}" destId="{59B1F1CD-CE35-4ADC-B4C1-4A08DCE85AA2}" srcOrd="1" destOrd="0" presId="urn:microsoft.com/office/officeart/2005/8/layout/process1"/>
    <dgm:cxn modelId="{80A39AA5-1F96-4897-8CE6-2B919E6A4755}" type="presOf" srcId="{0FFE54D6-8179-46A7-AE03-25217F76DA9F}" destId="{2F6D5D08-A595-495C-9286-9499D1A72CDF}" srcOrd="1" destOrd="0" presId="urn:microsoft.com/office/officeart/2005/8/layout/process1"/>
    <dgm:cxn modelId="{4A1DED07-55F9-49D5-A060-375744C8226C}" srcId="{3E8CB67B-0E6A-4D29-A16C-E1791CDDB45B}" destId="{5F3ADFE9-E54E-4E48-BCE7-A813FEEF1814}" srcOrd="1" destOrd="0" parTransId="{6F2752B1-AD61-44A5-8C11-720DC17F3385}" sibTransId="{0FFE54D6-8179-46A7-AE03-25217F76DA9F}"/>
    <dgm:cxn modelId="{11E6AACC-1983-4E05-9184-52FB276943E9}" type="presOf" srcId="{92CA1293-CC9A-4E75-A46A-912A6145F457}" destId="{21CAEDDA-AC50-41A7-9844-77516647A2D9}" srcOrd="1" destOrd="0" presId="urn:microsoft.com/office/officeart/2005/8/layout/process1"/>
    <dgm:cxn modelId="{4CBB6497-DADB-490C-A300-02A81B926052}" type="presOf" srcId="{92CA1293-CC9A-4E75-A46A-912A6145F457}" destId="{2DF6DC3E-3A28-4D03-842F-E2FEB9DDEF5A}" srcOrd="0" destOrd="0" presId="urn:microsoft.com/office/officeart/2005/8/layout/process1"/>
    <dgm:cxn modelId="{6EA44098-F4C5-4BC6-BD31-E8921D23864A}" type="presOf" srcId="{3E8CB67B-0E6A-4D29-A16C-E1791CDDB45B}" destId="{7C220F94-A03B-46E9-BFBC-4256E607E96E}" srcOrd="0" destOrd="0" presId="urn:microsoft.com/office/officeart/2005/8/layout/process1"/>
    <dgm:cxn modelId="{5275EE4E-6B77-4BCE-9DA8-88B4E590C00D}" srcId="{3E8CB67B-0E6A-4D29-A16C-E1791CDDB45B}" destId="{24F6CEC7-060E-410C-A9EF-8D95FEED0505}" srcOrd="2" destOrd="0" parTransId="{F99059BB-E065-4E54-83D4-67BE93CE4B4C}" sibTransId="{52B8343F-4525-48FE-82BE-4BC8D8883460}"/>
    <dgm:cxn modelId="{674726F7-DE2D-462B-AB46-93A5D68F2963}" type="presOf" srcId="{24F6CEC7-060E-410C-A9EF-8D95FEED0505}" destId="{32BA1465-CAE6-474E-9604-951656CA5AF0}" srcOrd="0" destOrd="0" presId="urn:microsoft.com/office/officeart/2005/8/layout/process1"/>
    <dgm:cxn modelId="{460C79AC-EA70-4041-BC7A-AAE2DFCCA009}" type="presOf" srcId="{0FFE54D6-8179-46A7-AE03-25217F76DA9F}" destId="{D7994AA9-D127-4AD0-92BC-CA7C94FF5BE6}" srcOrd="0" destOrd="0" presId="urn:microsoft.com/office/officeart/2005/8/layout/process1"/>
    <dgm:cxn modelId="{0C981B7B-14B8-4ADD-AA17-84A49F83F3DA}" type="presOf" srcId="{01407CDA-8609-43F9-9FB9-9FE00FD015D1}" destId="{9FA7B0ED-FE80-41A1-A13B-8138581A9043}" srcOrd="0" destOrd="0" presId="urn:microsoft.com/office/officeart/2005/8/layout/process1"/>
    <dgm:cxn modelId="{42332C36-5869-4CE0-A9AA-1FDE1BCE99B0}" type="presOf" srcId="{2B50D24F-41FD-4CA4-9962-ACCF336F7ADA}" destId="{56DD7827-C8CC-4D2E-ABB4-ABDDE59C62C4}" srcOrd="0" destOrd="0" presId="urn:microsoft.com/office/officeart/2005/8/layout/process1"/>
    <dgm:cxn modelId="{8D7CD207-562A-43DF-B11D-6E46E71D732C}" srcId="{3E8CB67B-0E6A-4D29-A16C-E1791CDDB45B}" destId="{2B50D24F-41FD-4CA4-9962-ACCF336F7ADA}" srcOrd="0" destOrd="0" parTransId="{C0D9CD76-331C-4583-8BCB-123D0D9CC99F}" sibTransId="{92CA1293-CC9A-4E75-A46A-912A6145F457}"/>
    <dgm:cxn modelId="{F67524B8-E734-47DF-BC42-13A25ED72767}" type="presOf" srcId="{5F3ADFE9-E54E-4E48-BCE7-A813FEEF1814}" destId="{A42E13AA-AF0A-4129-B8DF-5128543C2DC3}" srcOrd="0" destOrd="0" presId="urn:microsoft.com/office/officeart/2005/8/layout/process1"/>
    <dgm:cxn modelId="{0A66657E-CF33-41F0-81FC-AB4F2894939F}" srcId="{3E8CB67B-0E6A-4D29-A16C-E1791CDDB45B}" destId="{01407CDA-8609-43F9-9FB9-9FE00FD015D1}" srcOrd="3" destOrd="0" parTransId="{36ED9FD5-F794-40E8-B400-7F7C679C87B4}" sibTransId="{B33CA062-758F-4FDB-8DB9-A73AC69031F1}"/>
    <dgm:cxn modelId="{B0E51999-64FE-4CED-8E28-3979091987D3}" type="presOf" srcId="{52B8343F-4525-48FE-82BE-4BC8D8883460}" destId="{E9705376-0E15-490F-8ADC-7CF14BCB9A85}" srcOrd="0" destOrd="0" presId="urn:microsoft.com/office/officeart/2005/8/layout/process1"/>
    <dgm:cxn modelId="{44C201E9-1DCE-4E05-B8AB-476F70F5445A}" type="presParOf" srcId="{7C220F94-A03B-46E9-BFBC-4256E607E96E}" destId="{56DD7827-C8CC-4D2E-ABB4-ABDDE59C62C4}" srcOrd="0" destOrd="0" presId="urn:microsoft.com/office/officeart/2005/8/layout/process1"/>
    <dgm:cxn modelId="{42395FAC-1525-4FA5-B115-2B53288891FF}" type="presParOf" srcId="{7C220F94-A03B-46E9-BFBC-4256E607E96E}" destId="{2DF6DC3E-3A28-4D03-842F-E2FEB9DDEF5A}" srcOrd="1" destOrd="0" presId="urn:microsoft.com/office/officeart/2005/8/layout/process1"/>
    <dgm:cxn modelId="{8BEB0E3F-6B2E-44A5-BCF9-8E28E4ADA4B2}" type="presParOf" srcId="{2DF6DC3E-3A28-4D03-842F-E2FEB9DDEF5A}" destId="{21CAEDDA-AC50-41A7-9844-77516647A2D9}" srcOrd="0" destOrd="0" presId="urn:microsoft.com/office/officeart/2005/8/layout/process1"/>
    <dgm:cxn modelId="{46C7974E-2DEB-481D-8DF3-FE4CA38BBA14}" type="presParOf" srcId="{7C220F94-A03B-46E9-BFBC-4256E607E96E}" destId="{A42E13AA-AF0A-4129-B8DF-5128543C2DC3}" srcOrd="2" destOrd="0" presId="urn:microsoft.com/office/officeart/2005/8/layout/process1"/>
    <dgm:cxn modelId="{32E7473B-6A8A-4ABE-AB93-269E298895A5}" type="presParOf" srcId="{7C220F94-A03B-46E9-BFBC-4256E607E96E}" destId="{D7994AA9-D127-4AD0-92BC-CA7C94FF5BE6}" srcOrd="3" destOrd="0" presId="urn:microsoft.com/office/officeart/2005/8/layout/process1"/>
    <dgm:cxn modelId="{99C3FB2C-F1CF-433E-B8BF-3356ECE30F1A}" type="presParOf" srcId="{D7994AA9-D127-4AD0-92BC-CA7C94FF5BE6}" destId="{2F6D5D08-A595-495C-9286-9499D1A72CDF}" srcOrd="0" destOrd="0" presId="urn:microsoft.com/office/officeart/2005/8/layout/process1"/>
    <dgm:cxn modelId="{F4F5D884-2171-4B47-AF6A-977480F3A495}" type="presParOf" srcId="{7C220F94-A03B-46E9-BFBC-4256E607E96E}" destId="{32BA1465-CAE6-474E-9604-951656CA5AF0}" srcOrd="4" destOrd="0" presId="urn:microsoft.com/office/officeart/2005/8/layout/process1"/>
    <dgm:cxn modelId="{DF291A31-BB32-445F-A29F-668CF053E771}" type="presParOf" srcId="{7C220F94-A03B-46E9-BFBC-4256E607E96E}" destId="{E9705376-0E15-490F-8ADC-7CF14BCB9A85}" srcOrd="5" destOrd="0" presId="urn:microsoft.com/office/officeart/2005/8/layout/process1"/>
    <dgm:cxn modelId="{BFB8F9C9-3FBE-468E-B3CD-F80367D383C9}" type="presParOf" srcId="{E9705376-0E15-490F-8ADC-7CF14BCB9A85}" destId="{59B1F1CD-CE35-4ADC-B4C1-4A08DCE85AA2}" srcOrd="0" destOrd="0" presId="urn:microsoft.com/office/officeart/2005/8/layout/process1"/>
    <dgm:cxn modelId="{61E9CD82-0159-4AB9-A58D-839F186E4FCD}" type="presParOf" srcId="{7C220F94-A03B-46E9-BFBC-4256E607E96E}" destId="{9FA7B0ED-FE80-41A1-A13B-8138581A9043}"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CA7E7D-8920-4F0C-A2C0-C6D78EC08410}" type="doc">
      <dgm:prSet loTypeId="urn:microsoft.com/office/officeart/2005/8/layout/hList7#1" loCatId="process" qsTypeId="urn:microsoft.com/office/officeart/2005/8/quickstyle/simple1" qsCatId="simple" csTypeId="urn:microsoft.com/office/officeart/2005/8/colors/colorful2" csCatId="colorful" phldr="1"/>
      <dgm:spPr/>
    </dgm:pt>
    <dgm:pt modelId="{33FAA0E6-6D27-4C90-B462-ED0D8E003322}">
      <dgm:prSet phldrT="[Text]" custT="1"/>
      <dgm:spPr/>
      <dgm:t>
        <a:bodyPr/>
        <a:lstStyle/>
        <a:p>
          <a:r>
            <a:rPr lang="en-US" sz="1800" b="1" dirty="0" smtClean="0"/>
            <a:t>Accelerator Science</a:t>
          </a:r>
        </a:p>
      </dgm:t>
    </dgm:pt>
    <dgm:pt modelId="{902814D2-F5B8-4BFF-B709-8129C5CC3603}" type="parTrans" cxnId="{AEA8CC7B-CB39-4FE5-A513-69191B0E0095}">
      <dgm:prSet/>
      <dgm:spPr/>
      <dgm:t>
        <a:bodyPr/>
        <a:lstStyle/>
        <a:p>
          <a:endParaRPr lang="en-US"/>
        </a:p>
      </dgm:t>
    </dgm:pt>
    <dgm:pt modelId="{49CFF193-69E1-4165-A093-9240FE6D0F3F}" type="sibTrans" cxnId="{AEA8CC7B-CB39-4FE5-A513-69191B0E0095}">
      <dgm:prSet/>
      <dgm:spPr/>
      <dgm:t>
        <a:bodyPr/>
        <a:lstStyle/>
        <a:p>
          <a:endParaRPr lang="en-US"/>
        </a:p>
      </dgm:t>
    </dgm:pt>
    <dgm:pt modelId="{22CB9104-F677-4917-900B-605E9E0449F5}">
      <dgm:prSet phldrT="[Text]" custT="1"/>
      <dgm:spPr/>
      <dgm:t>
        <a:bodyPr/>
        <a:lstStyle/>
        <a:p>
          <a:r>
            <a:rPr lang="en-US" sz="1800" b="1" dirty="0" smtClean="0"/>
            <a:t>Accelerator Technology Development</a:t>
          </a:r>
          <a:endParaRPr lang="en-US" sz="1800" b="1" dirty="0"/>
        </a:p>
      </dgm:t>
    </dgm:pt>
    <dgm:pt modelId="{107B1385-C9F2-4266-89FB-EAF3587500E1}" type="parTrans" cxnId="{ECBC2702-6AB2-49B5-8F9D-B6F2A4385EBC}">
      <dgm:prSet/>
      <dgm:spPr/>
      <dgm:t>
        <a:bodyPr/>
        <a:lstStyle/>
        <a:p>
          <a:endParaRPr lang="en-US"/>
        </a:p>
      </dgm:t>
    </dgm:pt>
    <dgm:pt modelId="{D429A16D-7714-4BEA-8282-9F01A11A1926}" type="sibTrans" cxnId="{ECBC2702-6AB2-49B5-8F9D-B6F2A4385EBC}">
      <dgm:prSet/>
      <dgm:spPr/>
      <dgm:t>
        <a:bodyPr/>
        <a:lstStyle/>
        <a:p>
          <a:endParaRPr lang="en-US"/>
        </a:p>
      </dgm:t>
    </dgm:pt>
    <dgm:pt modelId="{B7120AAA-13FC-4909-A9AE-5A661103DB15}">
      <dgm:prSet phldrT="[Text]" custT="1"/>
      <dgm:spPr/>
      <dgm:t>
        <a:bodyPr/>
        <a:lstStyle/>
        <a:p>
          <a:r>
            <a:rPr lang="en-US" sz="1800" b="1" dirty="0" smtClean="0"/>
            <a:t>Future Facilities</a:t>
          </a:r>
        </a:p>
      </dgm:t>
    </dgm:pt>
    <dgm:pt modelId="{9AD3C588-2BC8-4549-B866-B61BB94A34DC}" type="parTrans" cxnId="{4B43FDDE-30C8-4741-8813-D2AAC2E37EB2}">
      <dgm:prSet/>
      <dgm:spPr/>
      <dgm:t>
        <a:bodyPr/>
        <a:lstStyle/>
        <a:p>
          <a:endParaRPr lang="en-US"/>
        </a:p>
      </dgm:t>
    </dgm:pt>
    <dgm:pt modelId="{0DAFE5D4-F4CC-4A41-86EC-15A032564A24}" type="sibTrans" cxnId="{4B43FDDE-30C8-4741-8813-D2AAC2E37EB2}">
      <dgm:prSet/>
      <dgm:spPr/>
      <dgm:t>
        <a:bodyPr/>
        <a:lstStyle/>
        <a:p>
          <a:endParaRPr lang="en-US"/>
        </a:p>
      </dgm:t>
    </dgm:pt>
    <dgm:pt modelId="{14869335-75F8-408C-BE83-6A83218048A5}">
      <dgm:prSet custT="1"/>
      <dgm:spPr/>
      <dgm:t>
        <a:bodyPr/>
        <a:lstStyle/>
        <a:p>
          <a:r>
            <a:rPr lang="en-US" sz="1400" dirty="0" smtClean="0"/>
            <a:t>Advanced Accelerator R&amp;D Program</a:t>
          </a:r>
          <a:endParaRPr lang="en-US" sz="1400" dirty="0"/>
        </a:p>
      </dgm:t>
    </dgm:pt>
    <dgm:pt modelId="{024DD7FB-B6E9-4E06-B5A2-9CEBCEB9B8CF}" type="parTrans" cxnId="{76E3C159-1F13-4228-B492-B1AE9B6852DA}">
      <dgm:prSet/>
      <dgm:spPr/>
      <dgm:t>
        <a:bodyPr/>
        <a:lstStyle/>
        <a:p>
          <a:endParaRPr lang="en-US"/>
        </a:p>
      </dgm:t>
    </dgm:pt>
    <dgm:pt modelId="{5C56D7EB-696B-4A36-A7DC-04F310118DD8}" type="sibTrans" cxnId="{76E3C159-1F13-4228-B492-B1AE9B6852DA}">
      <dgm:prSet/>
      <dgm:spPr/>
      <dgm:t>
        <a:bodyPr/>
        <a:lstStyle/>
        <a:p>
          <a:endParaRPr lang="en-US"/>
        </a:p>
      </dgm:t>
    </dgm:pt>
    <dgm:pt modelId="{BDE7179B-8E63-4CB9-915F-77D8F20F7F60}">
      <dgm:prSet custT="1"/>
      <dgm:spPr/>
      <dgm:t>
        <a:bodyPr/>
        <a:lstStyle/>
        <a:p>
          <a:r>
            <a:rPr lang="en-US" sz="1400" dirty="0" smtClean="0"/>
            <a:t>Collimation</a:t>
          </a:r>
          <a:endParaRPr lang="en-US" sz="1400" dirty="0"/>
        </a:p>
      </dgm:t>
    </dgm:pt>
    <dgm:pt modelId="{4F6583A1-92CE-41B9-9D6A-2BC5E0313751}" type="parTrans" cxnId="{6C096F28-E380-4544-A135-B6817D2FAF88}">
      <dgm:prSet/>
      <dgm:spPr/>
      <dgm:t>
        <a:bodyPr/>
        <a:lstStyle/>
        <a:p>
          <a:endParaRPr lang="en-US"/>
        </a:p>
      </dgm:t>
    </dgm:pt>
    <dgm:pt modelId="{DEC5FAC5-BBAF-4BEB-8461-DEB35B3CC59D}" type="sibTrans" cxnId="{6C096F28-E380-4544-A135-B6817D2FAF88}">
      <dgm:prSet/>
      <dgm:spPr/>
      <dgm:t>
        <a:bodyPr/>
        <a:lstStyle/>
        <a:p>
          <a:endParaRPr lang="en-US"/>
        </a:p>
      </dgm:t>
    </dgm:pt>
    <dgm:pt modelId="{C12D2DA0-9430-4A3E-89D3-0AEBE109E724}">
      <dgm:prSet custT="1"/>
      <dgm:spPr/>
      <dgm:t>
        <a:bodyPr/>
        <a:lstStyle/>
        <a:p>
          <a:r>
            <a:rPr lang="en-US" sz="1400" dirty="0" smtClean="0"/>
            <a:t>Ionization cooling</a:t>
          </a:r>
          <a:endParaRPr lang="en-US" sz="1400" dirty="0"/>
        </a:p>
      </dgm:t>
    </dgm:pt>
    <dgm:pt modelId="{09BD5114-01B8-47E4-B1C0-039D10219738}" type="parTrans" cxnId="{86BD5AE4-88D9-49F6-9DF7-996A235D0D90}">
      <dgm:prSet/>
      <dgm:spPr/>
      <dgm:t>
        <a:bodyPr/>
        <a:lstStyle/>
        <a:p>
          <a:endParaRPr lang="en-US"/>
        </a:p>
      </dgm:t>
    </dgm:pt>
    <dgm:pt modelId="{2215B2A8-8A76-43D8-B855-F0AE14A993DE}" type="sibTrans" cxnId="{86BD5AE4-88D9-49F6-9DF7-996A235D0D90}">
      <dgm:prSet/>
      <dgm:spPr/>
      <dgm:t>
        <a:bodyPr/>
        <a:lstStyle/>
        <a:p>
          <a:endParaRPr lang="en-US"/>
        </a:p>
      </dgm:t>
    </dgm:pt>
    <dgm:pt modelId="{7565FA41-5B0F-4CDB-A1CD-25C6499FBD06}">
      <dgm:prSet custT="1"/>
      <dgm:spPr/>
      <dgm:t>
        <a:bodyPr/>
        <a:lstStyle/>
        <a:p>
          <a:r>
            <a:rPr lang="en-US" sz="1400" dirty="0" smtClean="0"/>
            <a:t>High field magnets</a:t>
          </a:r>
          <a:endParaRPr lang="en-US" sz="1400" dirty="0"/>
        </a:p>
      </dgm:t>
    </dgm:pt>
    <dgm:pt modelId="{7A8790AC-EFD6-41DE-8CEA-4674BCD25655}" type="parTrans" cxnId="{3D7705CE-F0B9-49F3-823D-E867018A372A}">
      <dgm:prSet/>
      <dgm:spPr/>
      <dgm:t>
        <a:bodyPr/>
        <a:lstStyle/>
        <a:p>
          <a:endParaRPr lang="en-US"/>
        </a:p>
      </dgm:t>
    </dgm:pt>
    <dgm:pt modelId="{D460008F-F002-4E32-8FF9-0C24DB4F55AC}" type="sibTrans" cxnId="{3D7705CE-F0B9-49F3-823D-E867018A372A}">
      <dgm:prSet/>
      <dgm:spPr/>
      <dgm:t>
        <a:bodyPr/>
        <a:lstStyle/>
        <a:p>
          <a:endParaRPr lang="en-US"/>
        </a:p>
      </dgm:t>
    </dgm:pt>
    <dgm:pt modelId="{0201F7A8-0F4C-499A-82A3-7F32D2A31741}">
      <dgm:prSet custT="1"/>
      <dgm:spPr/>
      <dgm:t>
        <a:bodyPr/>
        <a:lstStyle/>
        <a:p>
          <a:r>
            <a:rPr lang="en-US" sz="1400" dirty="0" err="1" smtClean="0"/>
            <a:t>Superconduct-ing</a:t>
          </a:r>
          <a:r>
            <a:rPr lang="en-US" sz="1400" dirty="0" smtClean="0"/>
            <a:t> RF</a:t>
          </a:r>
          <a:endParaRPr lang="en-US" sz="1400" dirty="0"/>
        </a:p>
      </dgm:t>
    </dgm:pt>
    <dgm:pt modelId="{36E5FBB3-18EB-434C-8850-D717FFA0BA06}" type="parTrans" cxnId="{3B84B1C9-C07B-4BB9-85EF-13558A87597A}">
      <dgm:prSet/>
      <dgm:spPr/>
      <dgm:t>
        <a:bodyPr/>
        <a:lstStyle/>
        <a:p>
          <a:endParaRPr lang="en-US"/>
        </a:p>
      </dgm:t>
    </dgm:pt>
    <dgm:pt modelId="{EEF59D3B-5313-4717-BFD3-219D671CA109}" type="sibTrans" cxnId="{3B84B1C9-C07B-4BB9-85EF-13558A87597A}">
      <dgm:prSet/>
      <dgm:spPr/>
      <dgm:t>
        <a:bodyPr/>
        <a:lstStyle/>
        <a:p>
          <a:endParaRPr lang="en-US"/>
        </a:p>
      </dgm:t>
    </dgm:pt>
    <dgm:pt modelId="{A4792801-6F82-42AE-A758-70D98AFBBA1A}">
      <dgm:prSet/>
      <dgm:spPr/>
      <dgm:t>
        <a:bodyPr/>
        <a:lstStyle/>
        <a:p>
          <a:endParaRPr lang="en-US" sz="1300" dirty="0"/>
        </a:p>
      </dgm:t>
    </dgm:pt>
    <dgm:pt modelId="{FB0119A6-806C-47AE-9BF6-F1E17904C462}" type="parTrans" cxnId="{BD712475-D16F-4F8C-8D7E-E1B11A240221}">
      <dgm:prSet/>
      <dgm:spPr/>
      <dgm:t>
        <a:bodyPr/>
        <a:lstStyle/>
        <a:p>
          <a:endParaRPr lang="en-US"/>
        </a:p>
      </dgm:t>
    </dgm:pt>
    <dgm:pt modelId="{5C256CF8-6457-42C4-A04A-94FED7681407}" type="sibTrans" cxnId="{BD712475-D16F-4F8C-8D7E-E1B11A240221}">
      <dgm:prSet/>
      <dgm:spPr/>
      <dgm:t>
        <a:bodyPr/>
        <a:lstStyle/>
        <a:p>
          <a:endParaRPr lang="en-US"/>
        </a:p>
      </dgm:t>
    </dgm:pt>
    <dgm:pt modelId="{B269FFC3-4295-4F2E-A325-FB3A851B0354}">
      <dgm:prSet custT="1"/>
      <dgm:spPr/>
      <dgm:t>
        <a:bodyPr/>
        <a:lstStyle/>
        <a:p>
          <a:r>
            <a:rPr lang="en-US" sz="1800" b="1" dirty="0" smtClean="0"/>
            <a:t>Accelerator Operations</a:t>
          </a:r>
          <a:endParaRPr lang="en-US" sz="1800" b="1" dirty="0"/>
        </a:p>
      </dgm:t>
    </dgm:pt>
    <dgm:pt modelId="{BED1F4AB-0E17-460F-8A2B-85D4CDBDEA52}" type="parTrans" cxnId="{9C2E748B-8C3D-4DAC-A517-98E4BD57DF7E}">
      <dgm:prSet/>
      <dgm:spPr/>
      <dgm:t>
        <a:bodyPr/>
        <a:lstStyle/>
        <a:p>
          <a:endParaRPr lang="en-US"/>
        </a:p>
      </dgm:t>
    </dgm:pt>
    <dgm:pt modelId="{FD3A4784-319A-4548-A318-63D07013A6A4}" type="sibTrans" cxnId="{9C2E748B-8C3D-4DAC-A517-98E4BD57DF7E}">
      <dgm:prSet/>
      <dgm:spPr/>
      <dgm:t>
        <a:bodyPr/>
        <a:lstStyle/>
        <a:p>
          <a:endParaRPr lang="en-US"/>
        </a:p>
      </dgm:t>
    </dgm:pt>
    <dgm:pt modelId="{54BF6A75-4DB1-453C-822D-750A344B9580}">
      <dgm:prSet custT="1"/>
      <dgm:spPr/>
      <dgm:t>
        <a:bodyPr/>
        <a:lstStyle/>
        <a:p>
          <a:r>
            <a:rPr lang="en-US" sz="1400" i="1" dirty="0" smtClean="0"/>
            <a:t>Project X</a:t>
          </a:r>
          <a:endParaRPr lang="en-US" sz="1400" i="1" dirty="0"/>
        </a:p>
      </dgm:t>
    </dgm:pt>
    <dgm:pt modelId="{AFB45C9C-9546-42BA-93A9-D8AF63785EC6}" type="parTrans" cxnId="{CBCCDCCB-25CC-4BAD-A036-1648FF80CA75}">
      <dgm:prSet/>
      <dgm:spPr/>
      <dgm:t>
        <a:bodyPr/>
        <a:lstStyle/>
        <a:p>
          <a:endParaRPr lang="en-US"/>
        </a:p>
      </dgm:t>
    </dgm:pt>
    <dgm:pt modelId="{F663635D-A8D6-4DAF-910C-A45948748711}" type="sibTrans" cxnId="{CBCCDCCB-25CC-4BAD-A036-1648FF80CA75}">
      <dgm:prSet/>
      <dgm:spPr/>
      <dgm:t>
        <a:bodyPr/>
        <a:lstStyle/>
        <a:p>
          <a:endParaRPr lang="en-US"/>
        </a:p>
      </dgm:t>
    </dgm:pt>
    <dgm:pt modelId="{F46A9225-2CE5-4AD8-ADE0-8D346306950C}">
      <dgm:prSet custT="1"/>
      <dgm:spPr/>
      <dgm:t>
        <a:bodyPr/>
        <a:lstStyle/>
        <a:p>
          <a:r>
            <a:rPr lang="en-US" sz="1400" dirty="0" smtClean="0"/>
            <a:t>Muon Collider</a:t>
          </a:r>
          <a:endParaRPr lang="en-US" sz="1400" dirty="0"/>
        </a:p>
      </dgm:t>
    </dgm:pt>
    <dgm:pt modelId="{99E7F186-B31E-493D-8710-46FF2240AB72}" type="parTrans" cxnId="{E72E4D23-B8D4-452A-99E0-908F92A327FD}">
      <dgm:prSet/>
      <dgm:spPr/>
      <dgm:t>
        <a:bodyPr/>
        <a:lstStyle/>
        <a:p>
          <a:endParaRPr lang="en-US"/>
        </a:p>
      </dgm:t>
    </dgm:pt>
    <dgm:pt modelId="{9444E267-3638-422B-AF45-0B628BF4558F}" type="sibTrans" cxnId="{E72E4D23-B8D4-452A-99E0-908F92A327FD}">
      <dgm:prSet/>
      <dgm:spPr/>
      <dgm:t>
        <a:bodyPr/>
        <a:lstStyle/>
        <a:p>
          <a:endParaRPr lang="en-US"/>
        </a:p>
      </dgm:t>
    </dgm:pt>
    <dgm:pt modelId="{B7EADC8E-3DD2-44DD-9833-B076B60E259B}">
      <dgm:prSet custT="1"/>
      <dgm:spPr/>
      <dgm:t>
        <a:bodyPr/>
        <a:lstStyle/>
        <a:p>
          <a:r>
            <a:rPr lang="en-US" sz="1400" dirty="0" err="1" smtClean="0"/>
            <a:t>Tevatron</a:t>
          </a:r>
          <a:r>
            <a:rPr lang="en-US" sz="1400" dirty="0" smtClean="0"/>
            <a:t> Colliding Beams</a:t>
          </a:r>
          <a:endParaRPr lang="en-US" sz="1400" dirty="0"/>
        </a:p>
      </dgm:t>
    </dgm:pt>
    <dgm:pt modelId="{E57652C9-C9FD-4641-A3F6-1BF481DC65C4}" type="parTrans" cxnId="{10CF6990-825B-4200-A89E-BA2E53C6835C}">
      <dgm:prSet/>
      <dgm:spPr/>
      <dgm:t>
        <a:bodyPr/>
        <a:lstStyle/>
        <a:p>
          <a:endParaRPr lang="en-US"/>
        </a:p>
      </dgm:t>
    </dgm:pt>
    <dgm:pt modelId="{019DFB26-E1FE-41B0-A1DA-EB8B7FF05472}" type="sibTrans" cxnId="{10CF6990-825B-4200-A89E-BA2E53C6835C}">
      <dgm:prSet/>
      <dgm:spPr/>
      <dgm:t>
        <a:bodyPr/>
        <a:lstStyle/>
        <a:p>
          <a:endParaRPr lang="en-US"/>
        </a:p>
      </dgm:t>
    </dgm:pt>
    <dgm:pt modelId="{1F31EE53-2472-4F19-98E0-B97A56D1CEF7}">
      <dgm:prSet custT="1"/>
      <dgm:spPr/>
      <dgm:t>
        <a:bodyPr/>
        <a:lstStyle/>
        <a:p>
          <a:r>
            <a:rPr lang="en-US" sz="1400" dirty="0" smtClean="0"/>
            <a:t>120 </a:t>
          </a:r>
          <a:r>
            <a:rPr lang="en-US" sz="1400" dirty="0" err="1" smtClean="0"/>
            <a:t>GeV</a:t>
          </a:r>
          <a:r>
            <a:rPr lang="en-US" sz="1400" dirty="0" smtClean="0"/>
            <a:t> Neutrino Program</a:t>
          </a:r>
          <a:endParaRPr lang="en-US" sz="1400" dirty="0"/>
        </a:p>
      </dgm:t>
    </dgm:pt>
    <dgm:pt modelId="{AD35A922-0C4B-475C-8200-7C888243E9B7}" type="parTrans" cxnId="{9154DD8B-EEF4-4F0D-8536-BD34214E3516}">
      <dgm:prSet/>
      <dgm:spPr/>
      <dgm:t>
        <a:bodyPr/>
        <a:lstStyle/>
        <a:p>
          <a:endParaRPr lang="en-US"/>
        </a:p>
      </dgm:t>
    </dgm:pt>
    <dgm:pt modelId="{008BD5D7-A5EE-4239-8CE0-B3D8B8368954}" type="sibTrans" cxnId="{9154DD8B-EEF4-4F0D-8536-BD34214E3516}">
      <dgm:prSet/>
      <dgm:spPr/>
      <dgm:t>
        <a:bodyPr/>
        <a:lstStyle/>
        <a:p>
          <a:endParaRPr lang="en-US"/>
        </a:p>
      </dgm:t>
    </dgm:pt>
    <dgm:pt modelId="{ADF83D63-A5CE-43F1-8021-3BD4B2533B58}">
      <dgm:prSet custT="1"/>
      <dgm:spPr/>
      <dgm:t>
        <a:bodyPr/>
        <a:lstStyle/>
        <a:p>
          <a:r>
            <a:rPr lang="en-US" sz="1400" dirty="0" smtClean="0"/>
            <a:t>8 </a:t>
          </a:r>
          <a:r>
            <a:rPr lang="en-US" sz="1400" dirty="0" err="1" smtClean="0"/>
            <a:t>GeV</a:t>
          </a:r>
          <a:r>
            <a:rPr lang="en-US" sz="1400" dirty="0" smtClean="0"/>
            <a:t> Neutrino Program</a:t>
          </a:r>
          <a:endParaRPr lang="en-US" sz="1400" dirty="0"/>
        </a:p>
      </dgm:t>
    </dgm:pt>
    <dgm:pt modelId="{E13D89EF-6AB7-4566-9327-B0746C29DAF8}" type="parTrans" cxnId="{E097539D-AE84-4D62-BC24-DF78F2CD6592}">
      <dgm:prSet/>
      <dgm:spPr/>
      <dgm:t>
        <a:bodyPr/>
        <a:lstStyle/>
        <a:p>
          <a:endParaRPr lang="en-US"/>
        </a:p>
      </dgm:t>
    </dgm:pt>
    <dgm:pt modelId="{8F098576-0468-4370-A49A-943DB3EE7A38}" type="sibTrans" cxnId="{E097539D-AE84-4D62-BC24-DF78F2CD6592}">
      <dgm:prSet/>
      <dgm:spPr/>
      <dgm:t>
        <a:bodyPr/>
        <a:lstStyle/>
        <a:p>
          <a:endParaRPr lang="en-US"/>
        </a:p>
      </dgm:t>
    </dgm:pt>
    <dgm:pt modelId="{B673E4FF-665A-42D0-9F7A-1737A9C9FF7F}">
      <dgm:prSet custT="1"/>
      <dgm:spPr/>
      <dgm:t>
        <a:bodyPr/>
        <a:lstStyle/>
        <a:p>
          <a:r>
            <a:rPr lang="en-US" sz="1400" dirty="0" smtClean="0"/>
            <a:t>Beam Instrumentation</a:t>
          </a:r>
          <a:endParaRPr lang="en-US" sz="1300" dirty="0"/>
        </a:p>
      </dgm:t>
    </dgm:pt>
    <dgm:pt modelId="{2E1A88A5-80A1-45FF-9A9C-19F0A37EB572}" type="parTrans" cxnId="{5E4D07B6-DD6D-490D-850C-4749A0C9130A}">
      <dgm:prSet/>
      <dgm:spPr/>
      <dgm:t>
        <a:bodyPr/>
        <a:lstStyle/>
        <a:p>
          <a:endParaRPr lang="en-US"/>
        </a:p>
      </dgm:t>
    </dgm:pt>
    <dgm:pt modelId="{45B21B94-47F7-411A-BA09-FD90CFCF15BB}" type="sibTrans" cxnId="{5E4D07B6-DD6D-490D-850C-4749A0C9130A}">
      <dgm:prSet/>
      <dgm:spPr/>
      <dgm:t>
        <a:bodyPr/>
        <a:lstStyle/>
        <a:p>
          <a:endParaRPr lang="en-US"/>
        </a:p>
      </dgm:t>
    </dgm:pt>
    <dgm:pt modelId="{F51E8859-9F74-4133-969D-0CD37904FAF2}">
      <dgm:prSet custT="1"/>
      <dgm:spPr/>
      <dgm:t>
        <a:bodyPr/>
        <a:lstStyle/>
        <a:p>
          <a:r>
            <a:rPr lang="en-US" sz="1400" dirty="0" smtClean="0"/>
            <a:t>Beam dynamics and simulation</a:t>
          </a:r>
          <a:endParaRPr lang="en-US" sz="1400" dirty="0"/>
        </a:p>
      </dgm:t>
    </dgm:pt>
    <dgm:pt modelId="{6D7A83EF-981C-429C-A6C6-BD58A3A2CB63}" type="parTrans" cxnId="{7C1D56E3-675E-4DD4-A547-BE61C9289A08}">
      <dgm:prSet/>
      <dgm:spPr/>
      <dgm:t>
        <a:bodyPr/>
        <a:lstStyle/>
        <a:p>
          <a:endParaRPr lang="en-US"/>
        </a:p>
      </dgm:t>
    </dgm:pt>
    <dgm:pt modelId="{689B9DD2-1B76-4C85-B846-06725B7A105F}" type="sibTrans" cxnId="{7C1D56E3-675E-4DD4-A547-BE61C9289A08}">
      <dgm:prSet/>
      <dgm:spPr/>
      <dgm:t>
        <a:bodyPr/>
        <a:lstStyle/>
        <a:p>
          <a:endParaRPr lang="en-US"/>
        </a:p>
      </dgm:t>
    </dgm:pt>
    <dgm:pt modelId="{E79E338C-1F0C-40BE-BEC0-1F60C8DCB525}">
      <dgm:prSet custT="1"/>
      <dgm:spPr/>
      <dgm:t>
        <a:bodyPr/>
        <a:lstStyle/>
        <a:p>
          <a:r>
            <a:rPr lang="en-US" sz="1800" b="1" dirty="0" smtClean="0"/>
            <a:t>Expanding Capability</a:t>
          </a:r>
          <a:endParaRPr lang="en-US" sz="1800" b="1" dirty="0"/>
        </a:p>
      </dgm:t>
    </dgm:pt>
    <dgm:pt modelId="{3E628730-E1A1-4298-8B12-E8FDBE93A006}" type="parTrans" cxnId="{5DD6AF87-FFAA-4FBE-AC9C-606EA1007186}">
      <dgm:prSet/>
      <dgm:spPr/>
      <dgm:t>
        <a:bodyPr/>
        <a:lstStyle/>
        <a:p>
          <a:endParaRPr lang="en-US"/>
        </a:p>
      </dgm:t>
    </dgm:pt>
    <dgm:pt modelId="{7770FB20-C002-4DCC-B0D9-22BAA2EDBB47}" type="sibTrans" cxnId="{5DD6AF87-FFAA-4FBE-AC9C-606EA1007186}">
      <dgm:prSet/>
      <dgm:spPr/>
      <dgm:t>
        <a:bodyPr/>
        <a:lstStyle/>
        <a:p>
          <a:endParaRPr lang="en-US"/>
        </a:p>
      </dgm:t>
    </dgm:pt>
    <dgm:pt modelId="{DBB3AD16-636F-4F2F-8193-D96593D6CBE0}">
      <dgm:prSet custT="1"/>
      <dgm:spPr/>
      <dgm:t>
        <a:bodyPr/>
        <a:lstStyle/>
        <a:p>
          <a:r>
            <a:rPr lang="en-US" sz="1400" dirty="0" smtClean="0"/>
            <a:t>Proton Improvement Plan</a:t>
          </a:r>
          <a:endParaRPr lang="en-US" sz="1400" dirty="0"/>
        </a:p>
      </dgm:t>
    </dgm:pt>
    <dgm:pt modelId="{0D148995-4580-4935-8E4A-3A6D1C49F87B}" type="parTrans" cxnId="{8048D77E-2DFC-48B7-9194-9BC8ADD20ABE}">
      <dgm:prSet/>
      <dgm:spPr/>
      <dgm:t>
        <a:bodyPr/>
        <a:lstStyle/>
        <a:p>
          <a:endParaRPr lang="en-US"/>
        </a:p>
      </dgm:t>
    </dgm:pt>
    <dgm:pt modelId="{1DC14C13-01FD-4D69-B279-B4D0DDA82972}" type="sibTrans" cxnId="{8048D77E-2DFC-48B7-9194-9BC8ADD20ABE}">
      <dgm:prSet/>
      <dgm:spPr/>
      <dgm:t>
        <a:bodyPr/>
        <a:lstStyle/>
        <a:p>
          <a:endParaRPr lang="en-US"/>
        </a:p>
      </dgm:t>
    </dgm:pt>
    <dgm:pt modelId="{C5946A30-7CDB-4A46-9BFC-9414CC4E24A0}">
      <dgm:prSet custT="1"/>
      <dgm:spPr/>
      <dgm:t>
        <a:bodyPr/>
        <a:lstStyle/>
        <a:p>
          <a:r>
            <a:rPr lang="en-US" sz="1400" dirty="0" err="1" smtClean="0"/>
            <a:t>NOvA</a:t>
          </a:r>
          <a:r>
            <a:rPr lang="en-US" sz="1400" dirty="0" smtClean="0"/>
            <a:t> Upgrades</a:t>
          </a:r>
          <a:endParaRPr lang="en-US" sz="1400" dirty="0"/>
        </a:p>
      </dgm:t>
    </dgm:pt>
    <dgm:pt modelId="{F4A1F798-E5B8-4025-BC61-60AA53F8BC4B}" type="parTrans" cxnId="{04FA86CA-9044-4C10-902E-7E922C427C7B}">
      <dgm:prSet/>
      <dgm:spPr/>
      <dgm:t>
        <a:bodyPr/>
        <a:lstStyle/>
        <a:p>
          <a:endParaRPr lang="en-US"/>
        </a:p>
      </dgm:t>
    </dgm:pt>
    <dgm:pt modelId="{0FEDD0DB-466F-4E06-A1CA-A381763E71BD}" type="sibTrans" cxnId="{04FA86CA-9044-4C10-902E-7E922C427C7B}">
      <dgm:prSet/>
      <dgm:spPr/>
      <dgm:t>
        <a:bodyPr/>
        <a:lstStyle/>
        <a:p>
          <a:endParaRPr lang="en-US"/>
        </a:p>
      </dgm:t>
    </dgm:pt>
    <dgm:pt modelId="{2A0699BD-EB87-476C-AC32-6BCADFF28180}">
      <dgm:prSet custT="1"/>
      <dgm:spPr/>
      <dgm:t>
        <a:bodyPr/>
        <a:lstStyle/>
        <a:p>
          <a:r>
            <a:rPr lang="en-US" sz="1400" dirty="0" smtClean="0"/>
            <a:t>High-power </a:t>
          </a:r>
          <a:r>
            <a:rPr lang="en-US" sz="1400" dirty="0" err="1" smtClean="0"/>
            <a:t>Targetry</a:t>
          </a:r>
          <a:endParaRPr lang="en-US" sz="1400" dirty="0"/>
        </a:p>
      </dgm:t>
    </dgm:pt>
    <dgm:pt modelId="{EF62A90A-DF01-486E-81B7-5EB9EB0247EB}" type="parTrans" cxnId="{DC306536-297B-4AE8-B712-FA5FE8748BB7}">
      <dgm:prSet/>
      <dgm:spPr/>
      <dgm:t>
        <a:bodyPr/>
        <a:lstStyle/>
        <a:p>
          <a:endParaRPr lang="en-US"/>
        </a:p>
      </dgm:t>
    </dgm:pt>
    <dgm:pt modelId="{962252B3-A4D3-4C91-8D7D-91D66A157CE7}" type="sibTrans" cxnId="{DC306536-297B-4AE8-B712-FA5FE8748BB7}">
      <dgm:prSet/>
      <dgm:spPr/>
      <dgm:t>
        <a:bodyPr/>
        <a:lstStyle/>
        <a:p>
          <a:endParaRPr lang="en-US"/>
        </a:p>
      </dgm:t>
    </dgm:pt>
    <dgm:pt modelId="{94939B49-8A8B-4B80-802B-82A0D3798FA5}">
      <dgm:prSet custT="1"/>
      <dgm:spPr/>
      <dgm:t>
        <a:bodyPr/>
        <a:lstStyle/>
        <a:p>
          <a:r>
            <a:rPr lang="en-US" sz="1400" dirty="0" smtClean="0"/>
            <a:t>Mu2e and g-2</a:t>
          </a:r>
          <a:endParaRPr lang="en-US" sz="1400" dirty="0"/>
        </a:p>
      </dgm:t>
    </dgm:pt>
    <dgm:pt modelId="{51D8CC3D-F7E1-47A6-A17F-2A1B1DA18AC2}" type="parTrans" cxnId="{1E383EDD-6186-477E-BE41-A1F74576998C}">
      <dgm:prSet/>
      <dgm:spPr/>
      <dgm:t>
        <a:bodyPr/>
        <a:lstStyle/>
        <a:p>
          <a:endParaRPr lang="en-US"/>
        </a:p>
      </dgm:t>
    </dgm:pt>
    <dgm:pt modelId="{2FD32CFD-66DB-47F1-9678-A156C9D1595D}" type="sibTrans" cxnId="{1E383EDD-6186-477E-BE41-A1F74576998C}">
      <dgm:prSet/>
      <dgm:spPr/>
      <dgm:t>
        <a:bodyPr/>
        <a:lstStyle/>
        <a:p>
          <a:endParaRPr lang="en-US"/>
        </a:p>
      </dgm:t>
    </dgm:pt>
    <dgm:pt modelId="{32C611F3-5677-4506-8D9D-42E11BA0BBBB}">
      <dgm:prSet custT="1"/>
      <dgm:spPr/>
      <dgm:t>
        <a:bodyPr/>
        <a:lstStyle/>
        <a:p>
          <a:r>
            <a:rPr lang="en-US" sz="1400" dirty="0" smtClean="0"/>
            <a:t>ILC</a:t>
          </a:r>
          <a:endParaRPr lang="en-US" sz="1400" dirty="0"/>
        </a:p>
      </dgm:t>
    </dgm:pt>
    <dgm:pt modelId="{7C6FB3EE-E093-4B3F-AD12-CCFD06A05916}" type="parTrans" cxnId="{A1094806-AEB2-4280-831A-362FFCA8DFE0}">
      <dgm:prSet/>
      <dgm:spPr/>
      <dgm:t>
        <a:bodyPr/>
        <a:lstStyle/>
        <a:p>
          <a:endParaRPr lang="en-US"/>
        </a:p>
      </dgm:t>
    </dgm:pt>
    <dgm:pt modelId="{C2D2C25D-5CF6-4490-9528-D9D7404C9F61}" type="sibTrans" cxnId="{A1094806-AEB2-4280-831A-362FFCA8DFE0}">
      <dgm:prSet/>
      <dgm:spPr/>
      <dgm:t>
        <a:bodyPr/>
        <a:lstStyle/>
        <a:p>
          <a:endParaRPr lang="en-US"/>
        </a:p>
      </dgm:t>
    </dgm:pt>
    <dgm:pt modelId="{4A02DEFD-5BE5-4F46-AAEA-A2AA7095E808}">
      <dgm:prSet custT="1"/>
      <dgm:spPr/>
      <dgm:t>
        <a:bodyPr/>
        <a:lstStyle/>
        <a:p>
          <a:r>
            <a:rPr lang="en-US" sz="1400" dirty="0" smtClean="0"/>
            <a:t>RF Systems</a:t>
          </a:r>
          <a:endParaRPr lang="en-US" sz="1400" dirty="0"/>
        </a:p>
      </dgm:t>
    </dgm:pt>
    <dgm:pt modelId="{C87C1D17-64EC-4AF1-BEDA-2B98B99750EE}" type="parTrans" cxnId="{12FE477E-284D-4E70-A7BC-131063DC4B65}">
      <dgm:prSet/>
      <dgm:spPr/>
      <dgm:t>
        <a:bodyPr/>
        <a:lstStyle/>
        <a:p>
          <a:endParaRPr lang="en-US"/>
        </a:p>
      </dgm:t>
    </dgm:pt>
    <dgm:pt modelId="{1800BFE0-6109-44DF-AD01-42E8D8A09060}" type="sibTrans" cxnId="{12FE477E-284D-4E70-A7BC-131063DC4B65}">
      <dgm:prSet/>
      <dgm:spPr/>
      <dgm:t>
        <a:bodyPr/>
        <a:lstStyle/>
        <a:p>
          <a:endParaRPr lang="en-US"/>
        </a:p>
      </dgm:t>
    </dgm:pt>
    <dgm:pt modelId="{41D70F37-441D-43D5-91E3-1AF2DF70EB24}">
      <dgm:prSet custT="1"/>
      <dgm:spPr/>
      <dgm:t>
        <a:bodyPr/>
        <a:lstStyle/>
        <a:p>
          <a:r>
            <a:rPr lang="en-US" sz="1400" dirty="0" smtClean="0"/>
            <a:t>Cooling tech.</a:t>
          </a:r>
          <a:endParaRPr lang="en-US" sz="1400" dirty="0"/>
        </a:p>
      </dgm:t>
    </dgm:pt>
    <dgm:pt modelId="{4F0F0536-D4F7-48FB-89B8-53BAD0A938D7}" type="parTrans" cxnId="{848AE622-07A6-47E2-88CA-65FCC5B521B1}">
      <dgm:prSet/>
      <dgm:spPr/>
      <dgm:t>
        <a:bodyPr/>
        <a:lstStyle/>
        <a:p>
          <a:endParaRPr lang="en-US"/>
        </a:p>
      </dgm:t>
    </dgm:pt>
    <dgm:pt modelId="{7822AE5E-6942-40A8-BFD2-69647943E6AC}" type="sibTrans" cxnId="{848AE622-07A6-47E2-88CA-65FCC5B521B1}">
      <dgm:prSet/>
      <dgm:spPr/>
      <dgm:t>
        <a:bodyPr/>
        <a:lstStyle/>
        <a:p>
          <a:endParaRPr lang="en-US"/>
        </a:p>
      </dgm:t>
    </dgm:pt>
    <dgm:pt modelId="{10A2F365-C7A5-4064-88A2-FBD5552E4D25}">
      <dgm:prSet custT="1"/>
      <dgm:spPr/>
      <dgm:t>
        <a:bodyPr/>
        <a:lstStyle/>
        <a:p>
          <a:r>
            <a:rPr lang="en-US" sz="1400" dirty="0" smtClean="0"/>
            <a:t>LBNE</a:t>
          </a:r>
          <a:endParaRPr lang="en-US" sz="1400" dirty="0"/>
        </a:p>
      </dgm:t>
    </dgm:pt>
    <dgm:pt modelId="{C7C683BC-CB7D-4A67-A10B-A0FD81BBAB0B}" type="parTrans" cxnId="{6477BCB7-4CD4-4FDB-9C65-13975643F965}">
      <dgm:prSet/>
      <dgm:spPr/>
      <dgm:t>
        <a:bodyPr/>
        <a:lstStyle/>
        <a:p>
          <a:endParaRPr lang="en-US"/>
        </a:p>
      </dgm:t>
    </dgm:pt>
    <dgm:pt modelId="{9F9BF07E-6151-4103-898F-A4BF9FBB3E17}" type="sibTrans" cxnId="{6477BCB7-4CD4-4FDB-9C65-13975643F965}">
      <dgm:prSet/>
      <dgm:spPr/>
      <dgm:t>
        <a:bodyPr/>
        <a:lstStyle/>
        <a:p>
          <a:endParaRPr lang="en-US"/>
        </a:p>
      </dgm:t>
    </dgm:pt>
    <dgm:pt modelId="{7B65D27E-B6E6-4BE5-87D3-AA221A9AA404}" type="pres">
      <dgm:prSet presAssocID="{2ECA7E7D-8920-4F0C-A2C0-C6D78EC08410}" presName="Name0" presStyleCnt="0">
        <dgm:presLayoutVars>
          <dgm:dir/>
          <dgm:resizeHandles val="exact"/>
        </dgm:presLayoutVars>
      </dgm:prSet>
      <dgm:spPr/>
    </dgm:pt>
    <dgm:pt modelId="{F45158B4-EE48-448E-853B-CB6E1B402955}" type="pres">
      <dgm:prSet presAssocID="{2ECA7E7D-8920-4F0C-A2C0-C6D78EC08410}" presName="fgShape" presStyleLbl="fgShp" presStyleIdx="0" presStyleCnt="1" custLinFactNeighborX="-907" custLinFactNeighborY="42593"/>
      <dgm:spPr/>
      <dgm:t>
        <a:bodyPr/>
        <a:lstStyle/>
        <a:p>
          <a:endParaRPr lang="en-US"/>
        </a:p>
      </dgm:t>
    </dgm:pt>
    <dgm:pt modelId="{73D5A7E6-5257-4F72-B0EE-25D2E0457FBE}" type="pres">
      <dgm:prSet presAssocID="{2ECA7E7D-8920-4F0C-A2C0-C6D78EC08410}" presName="linComp" presStyleCnt="0"/>
      <dgm:spPr/>
    </dgm:pt>
    <dgm:pt modelId="{44076B63-F46F-4ECD-9E6F-E38ABD92E834}" type="pres">
      <dgm:prSet presAssocID="{33FAA0E6-6D27-4C90-B462-ED0D8E003322}" presName="compNode" presStyleCnt="0"/>
      <dgm:spPr/>
    </dgm:pt>
    <dgm:pt modelId="{31A6F8E9-20F9-47F8-92B5-C7B30092645D}" type="pres">
      <dgm:prSet presAssocID="{33FAA0E6-6D27-4C90-B462-ED0D8E003322}" presName="bkgdShape" presStyleLbl="node1" presStyleIdx="0" presStyleCnt="5" custLinFactNeighborX="0"/>
      <dgm:spPr/>
      <dgm:t>
        <a:bodyPr/>
        <a:lstStyle/>
        <a:p>
          <a:endParaRPr lang="en-US"/>
        </a:p>
      </dgm:t>
    </dgm:pt>
    <dgm:pt modelId="{073D196F-1D33-4A8F-92CB-EEFB22DF0C32}" type="pres">
      <dgm:prSet presAssocID="{33FAA0E6-6D27-4C90-B462-ED0D8E003322}" presName="nodeTx" presStyleLbl="node1" presStyleIdx="0" presStyleCnt="5">
        <dgm:presLayoutVars>
          <dgm:bulletEnabled val="1"/>
        </dgm:presLayoutVars>
      </dgm:prSet>
      <dgm:spPr/>
      <dgm:t>
        <a:bodyPr/>
        <a:lstStyle/>
        <a:p>
          <a:endParaRPr lang="en-US"/>
        </a:p>
      </dgm:t>
    </dgm:pt>
    <dgm:pt modelId="{538BAF9F-D4C3-4396-8309-818BC9E9EA5C}" type="pres">
      <dgm:prSet presAssocID="{33FAA0E6-6D27-4C90-B462-ED0D8E003322}" presName="invisiNode" presStyleLbl="node1" presStyleIdx="0" presStyleCnt="5"/>
      <dgm:spPr/>
    </dgm:pt>
    <dgm:pt modelId="{CEF81338-E5A8-4AF9-9276-6D0AC1FE9F3F}" type="pres">
      <dgm:prSet presAssocID="{33FAA0E6-6D27-4C90-B462-ED0D8E003322}" presName="imagNode" presStyleLbl="fgImgPlace1" presStyleIdx="0" presStyleCnt="5" custScaleY="82082" custLinFactNeighborY="-15081"/>
      <dgm:spPr>
        <a:blipFill rotWithShape="0">
          <a:blip xmlns:r="http://schemas.openxmlformats.org/officeDocument/2006/relationships" r:embed="rId1"/>
          <a:stretch>
            <a:fillRect/>
          </a:stretch>
        </a:blipFill>
      </dgm:spPr>
    </dgm:pt>
    <dgm:pt modelId="{91DE6971-920B-4019-9399-A2EFD3A50D48}" type="pres">
      <dgm:prSet presAssocID="{49CFF193-69E1-4165-A093-9240FE6D0F3F}" presName="sibTrans" presStyleLbl="sibTrans2D1" presStyleIdx="0" presStyleCnt="0"/>
      <dgm:spPr/>
      <dgm:t>
        <a:bodyPr/>
        <a:lstStyle/>
        <a:p>
          <a:endParaRPr lang="en-US"/>
        </a:p>
      </dgm:t>
    </dgm:pt>
    <dgm:pt modelId="{DBAC4BD1-2028-456B-8DFD-1F49E7D477EF}" type="pres">
      <dgm:prSet presAssocID="{22CB9104-F677-4917-900B-605E9E0449F5}" presName="compNode" presStyleCnt="0"/>
      <dgm:spPr/>
    </dgm:pt>
    <dgm:pt modelId="{07C5A55C-3D7F-46C6-B74E-355F4F1B6BB4}" type="pres">
      <dgm:prSet presAssocID="{22CB9104-F677-4917-900B-605E9E0449F5}" presName="bkgdShape" presStyleLbl="node1" presStyleIdx="1" presStyleCnt="5"/>
      <dgm:spPr/>
      <dgm:t>
        <a:bodyPr/>
        <a:lstStyle/>
        <a:p>
          <a:endParaRPr lang="en-US"/>
        </a:p>
      </dgm:t>
    </dgm:pt>
    <dgm:pt modelId="{CAE7E210-BE74-4082-B9F2-26CB2B98A0BB}" type="pres">
      <dgm:prSet presAssocID="{22CB9104-F677-4917-900B-605E9E0449F5}" presName="nodeTx" presStyleLbl="node1" presStyleIdx="1" presStyleCnt="5">
        <dgm:presLayoutVars>
          <dgm:bulletEnabled val="1"/>
        </dgm:presLayoutVars>
      </dgm:prSet>
      <dgm:spPr/>
      <dgm:t>
        <a:bodyPr/>
        <a:lstStyle/>
        <a:p>
          <a:endParaRPr lang="en-US"/>
        </a:p>
      </dgm:t>
    </dgm:pt>
    <dgm:pt modelId="{934BD508-9E01-4692-A502-074F5A8DBD77}" type="pres">
      <dgm:prSet presAssocID="{22CB9104-F677-4917-900B-605E9E0449F5}" presName="invisiNode" presStyleLbl="node1" presStyleIdx="1" presStyleCnt="5"/>
      <dgm:spPr/>
    </dgm:pt>
    <dgm:pt modelId="{13064AC1-7126-4ECC-AF24-2900F3A1D8CB}" type="pres">
      <dgm:prSet presAssocID="{22CB9104-F677-4917-900B-605E9E0449F5}" presName="imagNode" presStyleLbl="fgImgPlace1" presStyleIdx="1" presStyleCnt="5" custScaleY="82082" custLinFactNeighborY="-15081"/>
      <dgm:spPr>
        <a:blipFill rotWithShape="0">
          <a:blip xmlns:r="http://schemas.openxmlformats.org/officeDocument/2006/relationships" r:embed="rId2"/>
          <a:stretch>
            <a:fillRect/>
          </a:stretch>
        </a:blipFill>
      </dgm:spPr>
    </dgm:pt>
    <dgm:pt modelId="{AB761BC5-4C1B-46A2-8017-66B14ABA053E}" type="pres">
      <dgm:prSet presAssocID="{D429A16D-7714-4BEA-8282-9F01A11A1926}" presName="sibTrans" presStyleLbl="sibTrans2D1" presStyleIdx="0" presStyleCnt="0"/>
      <dgm:spPr/>
      <dgm:t>
        <a:bodyPr/>
        <a:lstStyle/>
        <a:p>
          <a:endParaRPr lang="en-US"/>
        </a:p>
      </dgm:t>
    </dgm:pt>
    <dgm:pt modelId="{2E353A2C-6CF7-485F-B4CB-C31280C5649F}" type="pres">
      <dgm:prSet presAssocID="{B7120AAA-13FC-4909-A9AE-5A661103DB15}" presName="compNode" presStyleCnt="0"/>
      <dgm:spPr/>
    </dgm:pt>
    <dgm:pt modelId="{07B266CD-8CCA-4CE0-8FAA-F7ECCD74BE94}" type="pres">
      <dgm:prSet presAssocID="{B7120AAA-13FC-4909-A9AE-5A661103DB15}" presName="bkgdShape" presStyleLbl="node1" presStyleIdx="2" presStyleCnt="5"/>
      <dgm:spPr/>
      <dgm:t>
        <a:bodyPr/>
        <a:lstStyle/>
        <a:p>
          <a:endParaRPr lang="en-US"/>
        </a:p>
      </dgm:t>
    </dgm:pt>
    <dgm:pt modelId="{A870E4E0-7DF6-49A1-9FF5-89323B5F30D9}" type="pres">
      <dgm:prSet presAssocID="{B7120AAA-13FC-4909-A9AE-5A661103DB15}" presName="nodeTx" presStyleLbl="node1" presStyleIdx="2" presStyleCnt="5">
        <dgm:presLayoutVars>
          <dgm:bulletEnabled val="1"/>
        </dgm:presLayoutVars>
      </dgm:prSet>
      <dgm:spPr/>
      <dgm:t>
        <a:bodyPr/>
        <a:lstStyle/>
        <a:p>
          <a:endParaRPr lang="en-US"/>
        </a:p>
      </dgm:t>
    </dgm:pt>
    <dgm:pt modelId="{13A7BC2C-D38E-4F39-8339-999E9B8B752D}" type="pres">
      <dgm:prSet presAssocID="{B7120AAA-13FC-4909-A9AE-5A661103DB15}" presName="invisiNode" presStyleLbl="node1" presStyleIdx="2" presStyleCnt="5"/>
      <dgm:spPr/>
    </dgm:pt>
    <dgm:pt modelId="{75EA0054-F55A-43E1-A504-B8F6EB512001}" type="pres">
      <dgm:prSet presAssocID="{B7120AAA-13FC-4909-A9AE-5A661103DB15}" presName="imagNode" presStyleLbl="fgImgPlace1" presStyleIdx="2" presStyleCnt="5" custScaleY="82082" custLinFactNeighborX="-1062" custLinFactNeighborY="-16300"/>
      <dgm:spPr>
        <a:blipFill rotWithShape="0">
          <a:blip xmlns:r="http://schemas.openxmlformats.org/officeDocument/2006/relationships" r:embed="rId3"/>
          <a:stretch>
            <a:fillRect/>
          </a:stretch>
        </a:blipFill>
      </dgm:spPr>
      <dgm:t>
        <a:bodyPr/>
        <a:lstStyle/>
        <a:p>
          <a:endParaRPr lang="en-US"/>
        </a:p>
      </dgm:t>
    </dgm:pt>
    <dgm:pt modelId="{AEA1BCAF-A092-4ABD-B5B7-9C0173220F4A}" type="pres">
      <dgm:prSet presAssocID="{0DAFE5D4-F4CC-4A41-86EC-15A032564A24}" presName="sibTrans" presStyleLbl="sibTrans2D1" presStyleIdx="0" presStyleCnt="0"/>
      <dgm:spPr/>
      <dgm:t>
        <a:bodyPr/>
        <a:lstStyle/>
        <a:p>
          <a:endParaRPr lang="en-US"/>
        </a:p>
      </dgm:t>
    </dgm:pt>
    <dgm:pt modelId="{60CB08C0-CDD1-4440-97BB-E1322921DA0E}" type="pres">
      <dgm:prSet presAssocID="{E79E338C-1F0C-40BE-BEC0-1F60C8DCB525}" presName="compNode" presStyleCnt="0"/>
      <dgm:spPr/>
    </dgm:pt>
    <dgm:pt modelId="{F66EAF61-4B06-4312-85B7-1AD2A621462E}" type="pres">
      <dgm:prSet presAssocID="{E79E338C-1F0C-40BE-BEC0-1F60C8DCB525}" presName="bkgdShape" presStyleLbl="node1" presStyleIdx="3" presStyleCnt="5" custLinFactNeighborY="1667"/>
      <dgm:spPr/>
      <dgm:t>
        <a:bodyPr/>
        <a:lstStyle/>
        <a:p>
          <a:endParaRPr lang="en-US"/>
        </a:p>
      </dgm:t>
    </dgm:pt>
    <dgm:pt modelId="{1CB9B65C-D524-4087-8A14-896A82EBA92B}" type="pres">
      <dgm:prSet presAssocID="{E79E338C-1F0C-40BE-BEC0-1F60C8DCB525}" presName="nodeTx" presStyleLbl="node1" presStyleIdx="3" presStyleCnt="5">
        <dgm:presLayoutVars>
          <dgm:bulletEnabled val="1"/>
        </dgm:presLayoutVars>
      </dgm:prSet>
      <dgm:spPr/>
      <dgm:t>
        <a:bodyPr/>
        <a:lstStyle/>
        <a:p>
          <a:endParaRPr lang="en-US"/>
        </a:p>
      </dgm:t>
    </dgm:pt>
    <dgm:pt modelId="{9934731E-A2EF-419E-8175-C4A9DB140443}" type="pres">
      <dgm:prSet presAssocID="{E79E338C-1F0C-40BE-BEC0-1F60C8DCB525}" presName="invisiNode" presStyleLbl="node1" presStyleIdx="3" presStyleCnt="5"/>
      <dgm:spPr/>
    </dgm:pt>
    <dgm:pt modelId="{B95B0D68-C8B5-4D11-ACD1-4322D67B1E91}" type="pres">
      <dgm:prSet presAssocID="{E79E338C-1F0C-40BE-BEC0-1F60C8DCB525}" presName="imagNode" presStyleLbl="fgImgPlace1" presStyleIdx="3" presStyleCnt="5" custScaleY="82082" custLinFactNeighborY="-14464"/>
      <dgm:spPr>
        <a:blipFill rotWithShape="1">
          <a:blip xmlns:r="http://schemas.openxmlformats.org/officeDocument/2006/relationships" r:embed="rId4"/>
          <a:stretch>
            <a:fillRect/>
          </a:stretch>
        </a:blipFill>
      </dgm:spPr>
    </dgm:pt>
    <dgm:pt modelId="{7B062618-C918-430F-8D87-11EBD179A09B}" type="pres">
      <dgm:prSet presAssocID="{7770FB20-C002-4DCC-B0D9-22BAA2EDBB47}" presName="sibTrans" presStyleLbl="sibTrans2D1" presStyleIdx="0" presStyleCnt="0"/>
      <dgm:spPr/>
      <dgm:t>
        <a:bodyPr/>
        <a:lstStyle/>
        <a:p>
          <a:endParaRPr lang="en-US"/>
        </a:p>
      </dgm:t>
    </dgm:pt>
    <dgm:pt modelId="{6C072FFA-E174-4AD2-85BB-651399C9BAF0}" type="pres">
      <dgm:prSet presAssocID="{B269FFC3-4295-4F2E-A325-FB3A851B0354}" presName="compNode" presStyleCnt="0"/>
      <dgm:spPr/>
    </dgm:pt>
    <dgm:pt modelId="{955AB036-EDCF-4F41-8939-0FF501E1C20A}" type="pres">
      <dgm:prSet presAssocID="{B269FFC3-4295-4F2E-A325-FB3A851B0354}" presName="bkgdShape" presStyleLbl="node1" presStyleIdx="4" presStyleCnt="5"/>
      <dgm:spPr/>
      <dgm:t>
        <a:bodyPr/>
        <a:lstStyle/>
        <a:p>
          <a:endParaRPr lang="en-US"/>
        </a:p>
      </dgm:t>
    </dgm:pt>
    <dgm:pt modelId="{2EB319C3-B461-42C4-9868-C93EFAE64212}" type="pres">
      <dgm:prSet presAssocID="{B269FFC3-4295-4F2E-A325-FB3A851B0354}" presName="nodeTx" presStyleLbl="node1" presStyleIdx="4" presStyleCnt="5">
        <dgm:presLayoutVars>
          <dgm:bulletEnabled val="1"/>
        </dgm:presLayoutVars>
      </dgm:prSet>
      <dgm:spPr/>
      <dgm:t>
        <a:bodyPr/>
        <a:lstStyle/>
        <a:p>
          <a:endParaRPr lang="en-US"/>
        </a:p>
      </dgm:t>
    </dgm:pt>
    <dgm:pt modelId="{6C4437EC-9EEB-48A3-B004-54E9967185DA}" type="pres">
      <dgm:prSet presAssocID="{B269FFC3-4295-4F2E-A325-FB3A851B0354}" presName="invisiNode" presStyleLbl="node1" presStyleIdx="4" presStyleCnt="5"/>
      <dgm:spPr/>
    </dgm:pt>
    <dgm:pt modelId="{9F2B1142-FAC6-49B7-83F7-78E062B3CE22}" type="pres">
      <dgm:prSet presAssocID="{B269FFC3-4295-4F2E-A325-FB3A851B0354}" presName="imagNode" presStyleLbl="fgImgPlace1" presStyleIdx="4" presStyleCnt="5" custScaleY="82082" custLinFactNeighborY="-15082"/>
      <dgm:spPr>
        <a:blipFill rotWithShape="0">
          <a:blip xmlns:r="http://schemas.openxmlformats.org/officeDocument/2006/relationships" r:embed="rId5"/>
          <a:stretch>
            <a:fillRect/>
          </a:stretch>
        </a:blipFill>
      </dgm:spPr>
    </dgm:pt>
  </dgm:ptLst>
  <dgm:cxnLst>
    <dgm:cxn modelId="{DF2BA429-58B9-47D5-9EC5-5E0FC2232090}" type="presOf" srcId="{B673E4FF-665A-42D0-9F7A-1737A9C9FF7F}" destId="{CAE7E210-BE74-4082-B9F2-26CB2B98A0BB}" srcOrd="1" destOrd="5" presId="urn:microsoft.com/office/officeart/2005/8/layout/hList7#1"/>
    <dgm:cxn modelId="{1E383EDD-6186-477E-BE41-A1F74576998C}" srcId="{E79E338C-1F0C-40BE-BEC0-1F60C8DCB525}" destId="{94939B49-8A8B-4B80-802B-82A0D3798FA5}" srcOrd="3" destOrd="0" parTransId="{51D8CC3D-F7E1-47A6-A17F-2A1B1DA18AC2}" sibTransId="{2FD32CFD-66DB-47F1-9678-A156C9D1595D}"/>
    <dgm:cxn modelId="{951F6DF5-1C85-4FEC-B33E-9359BEEA1AB1}" type="presOf" srcId="{10A2F365-C7A5-4064-88A2-FBD5552E4D25}" destId="{1CB9B65C-D524-4087-8A14-896A82EBA92B}" srcOrd="1" destOrd="5" presId="urn:microsoft.com/office/officeart/2005/8/layout/hList7#1"/>
    <dgm:cxn modelId="{228E5E4F-E99D-4051-A7F2-0C2CC63E7A06}" type="presOf" srcId="{4A02DEFD-5BE5-4F46-AAEA-A2AA7095E808}" destId="{07C5A55C-3D7F-46C6-B74E-355F4F1B6BB4}" srcOrd="0" destOrd="3" presId="urn:microsoft.com/office/officeart/2005/8/layout/hList7#1"/>
    <dgm:cxn modelId="{F665A3C5-59F1-4461-8D0C-B27739A1245B}" type="presOf" srcId="{14869335-75F8-408C-BE83-6A83218048A5}" destId="{073D196F-1D33-4A8F-92CB-EEFB22DF0C32}" srcOrd="1" destOrd="1" presId="urn:microsoft.com/office/officeart/2005/8/layout/hList7#1"/>
    <dgm:cxn modelId="{2B5A0141-6BD0-4BAF-B424-198514CA691C}" type="presOf" srcId="{4A02DEFD-5BE5-4F46-AAEA-A2AA7095E808}" destId="{CAE7E210-BE74-4082-B9F2-26CB2B98A0BB}" srcOrd="1" destOrd="3" presId="urn:microsoft.com/office/officeart/2005/8/layout/hList7#1"/>
    <dgm:cxn modelId="{39B10A54-A3B8-4489-AD46-D7694A3DCDCC}" type="presOf" srcId="{22CB9104-F677-4917-900B-605E9E0449F5}" destId="{CAE7E210-BE74-4082-B9F2-26CB2B98A0BB}" srcOrd="1" destOrd="0" presId="urn:microsoft.com/office/officeart/2005/8/layout/hList7#1"/>
    <dgm:cxn modelId="{913CBE55-4449-4A5E-AA52-0144C5DA3855}" type="presOf" srcId="{F46A9225-2CE5-4AD8-ADE0-8D346306950C}" destId="{A870E4E0-7DF6-49A1-9FF5-89323B5F30D9}" srcOrd="1" destOrd="2" presId="urn:microsoft.com/office/officeart/2005/8/layout/hList7#1"/>
    <dgm:cxn modelId="{A1094806-AEB2-4280-831A-362FFCA8DFE0}" srcId="{B7120AAA-13FC-4909-A9AE-5A661103DB15}" destId="{32C611F3-5677-4506-8D9D-42E11BA0BBBB}" srcOrd="2" destOrd="0" parTransId="{7C6FB3EE-E093-4B3F-AD12-CCFD06A05916}" sibTransId="{C2D2C25D-5CF6-4490-9528-D9D7404C9F61}"/>
    <dgm:cxn modelId="{7C1D56E3-675E-4DD4-A547-BE61C9289A08}" srcId="{33FAA0E6-6D27-4C90-B462-ED0D8E003322}" destId="{F51E8859-9F74-4133-969D-0CD37904FAF2}" srcOrd="3" destOrd="0" parTransId="{6D7A83EF-981C-429C-A6C6-BD58A3A2CB63}" sibTransId="{689B9DD2-1B76-4C85-B846-06725B7A105F}"/>
    <dgm:cxn modelId="{9C2E748B-8C3D-4DAC-A517-98E4BD57DF7E}" srcId="{2ECA7E7D-8920-4F0C-A2C0-C6D78EC08410}" destId="{B269FFC3-4295-4F2E-A325-FB3A851B0354}" srcOrd="4" destOrd="0" parTransId="{BED1F4AB-0E17-460F-8A2B-85D4CDBDEA52}" sibTransId="{FD3A4784-319A-4548-A318-63D07013A6A4}"/>
    <dgm:cxn modelId="{63734335-6065-4721-A5FB-F091DF33ABAC}" type="presOf" srcId="{2A0699BD-EB87-476C-AC32-6BCADFF28180}" destId="{1CB9B65C-D524-4087-8A14-896A82EBA92B}" srcOrd="1" destOrd="3" presId="urn:microsoft.com/office/officeart/2005/8/layout/hList7#1"/>
    <dgm:cxn modelId="{BD712475-D16F-4F8C-8D7E-E1B11A240221}" srcId="{22CB9104-F677-4917-900B-605E9E0449F5}" destId="{A4792801-6F82-42AE-A758-70D98AFBBA1A}" srcOrd="5" destOrd="0" parTransId="{FB0119A6-806C-47AE-9BF6-F1E17904C462}" sibTransId="{5C256CF8-6457-42C4-A04A-94FED7681407}"/>
    <dgm:cxn modelId="{2A27926C-2001-4FF7-A8AF-800F8E30C3A0}" type="presOf" srcId="{B7EADC8E-3DD2-44DD-9833-B076B60E259B}" destId="{955AB036-EDCF-4F41-8939-0FF501E1C20A}" srcOrd="0" destOrd="1" presId="urn:microsoft.com/office/officeart/2005/8/layout/hList7#1"/>
    <dgm:cxn modelId="{DF54ED12-8A28-4D5A-BD30-51DBB9A0D761}" type="presOf" srcId="{B269FFC3-4295-4F2E-A325-FB3A851B0354}" destId="{955AB036-EDCF-4F41-8939-0FF501E1C20A}" srcOrd="0" destOrd="0" presId="urn:microsoft.com/office/officeart/2005/8/layout/hList7#1"/>
    <dgm:cxn modelId="{71C2D370-A043-4738-B0E5-AC58C021BD5A}" type="presOf" srcId="{33FAA0E6-6D27-4C90-B462-ED0D8E003322}" destId="{31A6F8E9-20F9-47F8-92B5-C7B30092645D}" srcOrd="0" destOrd="0" presId="urn:microsoft.com/office/officeart/2005/8/layout/hList7#1"/>
    <dgm:cxn modelId="{DC306536-297B-4AE8-B712-FA5FE8748BB7}" srcId="{E79E338C-1F0C-40BE-BEC0-1F60C8DCB525}" destId="{2A0699BD-EB87-476C-AC32-6BCADFF28180}" srcOrd="2" destOrd="0" parTransId="{EF62A90A-DF01-486E-81B7-5EB9EB0247EB}" sibTransId="{962252B3-A4D3-4C91-8D7D-91D66A157CE7}"/>
    <dgm:cxn modelId="{DDBCA55C-C119-4318-B03B-B6C997797A40}" type="presOf" srcId="{B7120AAA-13FC-4909-A9AE-5A661103DB15}" destId="{07B266CD-8CCA-4CE0-8FAA-F7ECCD74BE94}" srcOrd="0" destOrd="0" presId="urn:microsoft.com/office/officeart/2005/8/layout/hList7#1"/>
    <dgm:cxn modelId="{3B84B1C9-C07B-4BB9-85EF-13558A87597A}" srcId="{22CB9104-F677-4917-900B-605E9E0449F5}" destId="{0201F7A8-0F4C-499A-82A3-7F32D2A31741}" srcOrd="1" destOrd="0" parTransId="{36E5FBB3-18EB-434C-8850-D717FFA0BA06}" sibTransId="{EEF59D3B-5313-4717-BFD3-219D671CA109}"/>
    <dgm:cxn modelId="{A582E287-3C34-4FAF-B5E2-253089F05CC8}" type="presOf" srcId="{D429A16D-7714-4BEA-8282-9F01A11A1926}" destId="{AB761BC5-4C1B-46A2-8017-66B14ABA053E}" srcOrd="0" destOrd="0" presId="urn:microsoft.com/office/officeart/2005/8/layout/hList7#1"/>
    <dgm:cxn modelId="{4A6D0F44-E951-4474-B35D-1DD1AE170E23}" type="presOf" srcId="{ADF83D63-A5CE-43F1-8021-3BD4B2533B58}" destId="{2EB319C3-B461-42C4-9868-C93EFAE64212}" srcOrd="1" destOrd="3" presId="urn:microsoft.com/office/officeart/2005/8/layout/hList7#1"/>
    <dgm:cxn modelId="{3D7705CE-F0B9-49F3-823D-E867018A372A}" srcId="{22CB9104-F677-4917-900B-605E9E0449F5}" destId="{7565FA41-5B0F-4CDB-A1CD-25C6499FBD06}" srcOrd="0" destOrd="0" parTransId="{7A8790AC-EFD6-41DE-8CEA-4674BCD25655}" sibTransId="{D460008F-F002-4E32-8FF9-0C24DB4F55AC}"/>
    <dgm:cxn modelId="{4E8A7ECB-9308-49A7-90FE-B238C7D7CDB5}" type="presOf" srcId="{41D70F37-441D-43D5-91E3-1AF2DF70EB24}" destId="{CAE7E210-BE74-4082-B9F2-26CB2B98A0BB}" srcOrd="1" destOrd="4" presId="urn:microsoft.com/office/officeart/2005/8/layout/hList7#1"/>
    <dgm:cxn modelId="{E097539D-AE84-4D62-BC24-DF78F2CD6592}" srcId="{B269FFC3-4295-4F2E-A325-FB3A851B0354}" destId="{ADF83D63-A5CE-43F1-8021-3BD4B2533B58}" srcOrd="2" destOrd="0" parTransId="{E13D89EF-6AB7-4566-9327-B0746C29DAF8}" sibTransId="{8F098576-0468-4370-A49A-943DB3EE7A38}"/>
    <dgm:cxn modelId="{8048D77E-2DFC-48B7-9194-9BC8ADD20ABE}" srcId="{E79E338C-1F0C-40BE-BEC0-1F60C8DCB525}" destId="{DBB3AD16-636F-4F2F-8193-D96593D6CBE0}" srcOrd="0" destOrd="0" parTransId="{0D148995-4580-4935-8E4A-3A6D1C49F87B}" sibTransId="{1DC14C13-01FD-4D69-B279-B4D0DDA82972}"/>
    <dgm:cxn modelId="{CBCCDCCB-25CC-4BAD-A036-1648FF80CA75}" srcId="{B7120AAA-13FC-4909-A9AE-5A661103DB15}" destId="{54BF6A75-4DB1-453C-822D-750A344B9580}" srcOrd="0" destOrd="0" parTransId="{AFB45C9C-9546-42BA-93A9-D8AF63785EC6}" sibTransId="{F663635D-A8D6-4DAF-910C-A45948748711}"/>
    <dgm:cxn modelId="{9154DD8B-EEF4-4F0D-8536-BD34214E3516}" srcId="{B269FFC3-4295-4F2E-A325-FB3A851B0354}" destId="{1F31EE53-2472-4F19-98E0-B97A56D1CEF7}" srcOrd="1" destOrd="0" parTransId="{AD35A922-0C4B-475C-8200-7C888243E9B7}" sibTransId="{008BD5D7-A5EE-4239-8CE0-B3D8B8368954}"/>
    <dgm:cxn modelId="{622858CE-2D2D-468C-9A90-4E44C2DFA018}" type="presOf" srcId="{C5946A30-7CDB-4A46-9BFC-9414CC4E24A0}" destId="{1CB9B65C-D524-4087-8A14-896A82EBA92B}" srcOrd="1" destOrd="2" presId="urn:microsoft.com/office/officeart/2005/8/layout/hList7#1"/>
    <dgm:cxn modelId="{6DC134A3-D567-427E-AD58-E33AC85524FC}" type="presOf" srcId="{0DAFE5D4-F4CC-4A41-86EC-15A032564A24}" destId="{AEA1BCAF-A092-4ABD-B5B7-9C0173220F4A}" srcOrd="0" destOrd="0" presId="urn:microsoft.com/office/officeart/2005/8/layout/hList7#1"/>
    <dgm:cxn modelId="{04FA86CA-9044-4C10-902E-7E922C427C7B}" srcId="{E79E338C-1F0C-40BE-BEC0-1F60C8DCB525}" destId="{C5946A30-7CDB-4A46-9BFC-9414CC4E24A0}" srcOrd="1" destOrd="0" parTransId="{F4A1F798-E5B8-4025-BC61-60AA53F8BC4B}" sibTransId="{0FEDD0DB-466F-4E06-A1CA-A381763E71BD}"/>
    <dgm:cxn modelId="{DBA526BD-EBB6-40B4-B54B-BC3083FFBEF7}" type="presOf" srcId="{0201F7A8-0F4C-499A-82A3-7F32D2A31741}" destId="{CAE7E210-BE74-4082-B9F2-26CB2B98A0BB}" srcOrd="1" destOrd="2" presId="urn:microsoft.com/office/officeart/2005/8/layout/hList7#1"/>
    <dgm:cxn modelId="{3F1216C4-3D9C-48CC-AA77-B35AFFDF90B8}" type="presOf" srcId="{B7120AAA-13FC-4909-A9AE-5A661103DB15}" destId="{A870E4E0-7DF6-49A1-9FF5-89323B5F30D9}" srcOrd="1" destOrd="0" presId="urn:microsoft.com/office/officeart/2005/8/layout/hList7#1"/>
    <dgm:cxn modelId="{40EB9F78-3A7D-4C72-87CA-A33A2307F038}" type="presOf" srcId="{22CB9104-F677-4917-900B-605E9E0449F5}" destId="{07C5A55C-3D7F-46C6-B74E-355F4F1B6BB4}" srcOrd="0" destOrd="0" presId="urn:microsoft.com/office/officeart/2005/8/layout/hList7#1"/>
    <dgm:cxn modelId="{D5CEA028-1890-4E0A-B85A-816B25E5608F}" type="presOf" srcId="{DBB3AD16-636F-4F2F-8193-D96593D6CBE0}" destId="{F66EAF61-4B06-4312-85B7-1AD2A621462E}" srcOrd="0" destOrd="1" presId="urn:microsoft.com/office/officeart/2005/8/layout/hList7#1"/>
    <dgm:cxn modelId="{2D925DC3-90AA-4AF1-88B7-34AA27ED23A4}" type="presOf" srcId="{DBB3AD16-636F-4F2F-8193-D96593D6CBE0}" destId="{1CB9B65C-D524-4087-8A14-896A82EBA92B}" srcOrd="1" destOrd="1" presId="urn:microsoft.com/office/officeart/2005/8/layout/hList7#1"/>
    <dgm:cxn modelId="{6931A9C2-D6FA-4663-BF2B-2E0C547F2D40}" type="presOf" srcId="{F51E8859-9F74-4133-969D-0CD37904FAF2}" destId="{31A6F8E9-20F9-47F8-92B5-C7B30092645D}" srcOrd="0" destOrd="4" presId="urn:microsoft.com/office/officeart/2005/8/layout/hList7#1"/>
    <dgm:cxn modelId="{686CE3EE-4308-43AF-B29C-5ACD2900A889}" type="presOf" srcId="{0201F7A8-0F4C-499A-82A3-7F32D2A31741}" destId="{07C5A55C-3D7F-46C6-B74E-355F4F1B6BB4}" srcOrd="0" destOrd="2" presId="urn:microsoft.com/office/officeart/2005/8/layout/hList7#1"/>
    <dgm:cxn modelId="{FAB24D89-4A07-484C-BA98-2F51EDBFA224}" type="presOf" srcId="{10A2F365-C7A5-4064-88A2-FBD5552E4D25}" destId="{F66EAF61-4B06-4312-85B7-1AD2A621462E}" srcOrd="0" destOrd="5" presId="urn:microsoft.com/office/officeart/2005/8/layout/hList7#1"/>
    <dgm:cxn modelId="{DB9D375C-D6C6-4150-8529-21F1237E5CE1}" type="presOf" srcId="{7565FA41-5B0F-4CDB-A1CD-25C6499FBD06}" destId="{CAE7E210-BE74-4082-B9F2-26CB2B98A0BB}" srcOrd="1" destOrd="1" presId="urn:microsoft.com/office/officeart/2005/8/layout/hList7#1"/>
    <dgm:cxn modelId="{CDE27895-7A4A-4ABC-8745-FCC99393553A}" type="presOf" srcId="{E79E338C-1F0C-40BE-BEC0-1F60C8DCB525}" destId="{F66EAF61-4B06-4312-85B7-1AD2A621462E}" srcOrd="0" destOrd="0" presId="urn:microsoft.com/office/officeart/2005/8/layout/hList7#1"/>
    <dgm:cxn modelId="{631D5B1B-7749-4491-8FAB-23DD91C26445}" type="presOf" srcId="{54BF6A75-4DB1-453C-822D-750A344B9580}" destId="{07B266CD-8CCA-4CE0-8FAA-F7ECCD74BE94}" srcOrd="0" destOrd="1" presId="urn:microsoft.com/office/officeart/2005/8/layout/hList7#1"/>
    <dgm:cxn modelId="{075817F7-C75D-49B7-9B74-5F97B513633B}" type="presOf" srcId="{A4792801-6F82-42AE-A758-70D98AFBBA1A}" destId="{CAE7E210-BE74-4082-B9F2-26CB2B98A0BB}" srcOrd="1" destOrd="6" presId="urn:microsoft.com/office/officeart/2005/8/layout/hList7#1"/>
    <dgm:cxn modelId="{A3637066-FCD3-48FC-BE13-710AE0C4AB1C}" type="presOf" srcId="{ADF83D63-A5CE-43F1-8021-3BD4B2533B58}" destId="{955AB036-EDCF-4F41-8939-0FF501E1C20A}" srcOrd="0" destOrd="3" presId="urn:microsoft.com/office/officeart/2005/8/layout/hList7#1"/>
    <dgm:cxn modelId="{848AE622-07A6-47E2-88CA-65FCC5B521B1}" srcId="{22CB9104-F677-4917-900B-605E9E0449F5}" destId="{41D70F37-441D-43D5-91E3-1AF2DF70EB24}" srcOrd="3" destOrd="0" parTransId="{4F0F0536-D4F7-48FB-89B8-53BAD0A938D7}" sibTransId="{7822AE5E-6942-40A8-BFD2-69647943E6AC}"/>
    <dgm:cxn modelId="{6477BCB7-4CD4-4FDB-9C65-13975643F965}" srcId="{E79E338C-1F0C-40BE-BEC0-1F60C8DCB525}" destId="{10A2F365-C7A5-4064-88A2-FBD5552E4D25}" srcOrd="4" destOrd="0" parTransId="{C7C683BC-CB7D-4A67-A10B-A0FD81BBAB0B}" sibTransId="{9F9BF07E-6151-4103-898F-A4BF9FBB3E17}"/>
    <dgm:cxn modelId="{8FAD2ED9-1FE9-4BF6-B0AF-E9E8144CDC13}" type="presOf" srcId="{32C611F3-5677-4506-8D9D-42E11BA0BBBB}" destId="{07B266CD-8CCA-4CE0-8FAA-F7ECCD74BE94}" srcOrd="0" destOrd="3" presId="urn:microsoft.com/office/officeart/2005/8/layout/hList7#1"/>
    <dgm:cxn modelId="{4B43FDDE-30C8-4741-8813-D2AAC2E37EB2}" srcId="{2ECA7E7D-8920-4F0C-A2C0-C6D78EC08410}" destId="{B7120AAA-13FC-4909-A9AE-5A661103DB15}" srcOrd="2" destOrd="0" parTransId="{9AD3C588-2BC8-4549-B866-B61BB94A34DC}" sibTransId="{0DAFE5D4-F4CC-4A41-86EC-15A032564A24}"/>
    <dgm:cxn modelId="{12FE477E-284D-4E70-A7BC-131063DC4B65}" srcId="{22CB9104-F677-4917-900B-605E9E0449F5}" destId="{4A02DEFD-5BE5-4F46-AAEA-A2AA7095E808}" srcOrd="2" destOrd="0" parTransId="{C87C1D17-64EC-4AF1-BEDA-2B98B99750EE}" sibTransId="{1800BFE0-6109-44DF-AD01-42E8D8A09060}"/>
    <dgm:cxn modelId="{279DB9FB-F3E9-4C71-B1E3-F6454AD520D8}" type="presOf" srcId="{54BF6A75-4DB1-453C-822D-750A344B9580}" destId="{A870E4E0-7DF6-49A1-9FF5-89323B5F30D9}" srcOrd="1" destOrd="1" presId="urn:microsoft.com/office/officeart/2005/8/layout/hList7#1"/>
    <dgm:cxn modelId="{DBFFADD3-1C1B-46E6-8D32-1FAC13218931}" type="presOf" srcId="{A4792801-6F82-42AE-A758-70D98AFBBA1A}" destId="{07C5A55C-3D7F-46C6-B74E-355F4F1B6BB4}" srcOrd="0" destOrd="6" presId="urn:microsoft.com/office/officeart/2005/8/layout/hList7#1"/>
    <dgm:cxn modelId="{E72E4D23-B8D4-452A-99E0-908F92A327FD}" srcId="{B7120AAA-13FC-4909-A9AE-5A661103DB15}" destId="{F46A9225-2CE5-4AD8-ADE0-8D346306950C}" srcOrd="1" destOrd="0" parTransId="{99E7F186-B31E-493D-8710-46FF2240AB72}" sibTransId="{9444E267-3638-422B-AF45-0B628BF4558F}"/>
    <dgm:cxn modelId="{6B3FC6C9-94E0-49B6-893D-D7FB16A6C16F}" type="presOf" srcId="{14869335-75F8-408C-BE83-6A83218048A5}" destId="{31A6F8E9-20F9-47F8-92B5-C7B30092645D}" srcOrd="0" destOrd="1" presId="urn:microsoft.com/office/officeart/2005/8/layout/hList7#1"/>
    <dgm:cxn modelId="{AC1DD88E-237B-48C6-B320-1D26631D2101}" type="presOf" srcId="{BDE7179B-8E63-4CB9-915F-77D8F20F7F60}" destId="{31A6F8E9-20F9-47F8-92B5-C7B30092645D}" srcOrd="0" destOrd="2" presId="urn:microsoft.com/office/officeart/2005/8/layout/hList7#1"/>
    <dgm:cxn modelId="{46AB4350-16AA-4987-9CAC-261E845B3358}" type="presOf" srcId="{33FAA0E6-6D27-4C90-B462-ED0D8E003322}" destId="{073D196F-1D33-4A8F-92CB-EEFB22DF0C32}" srcOrd="1" destOrd="0" presId="urn:microsoft.com/office/officeart/2005/8/layout/hList7#1"/>
    <dgm:cxn modelId="{C1118722-47E1-4484-9BC2-ABBD89178151}" type="presOf" srcId="{C12D2DA0-9430-4A3E-89D3-0AEBE109E724}" destId="{31A6F8E9-20F9-47F8-92B5-C7B30092645D}" srcOrd="0" destOrd="3" presId="urn:microsoft.com/office/officeart/2005/8/layout/hList7#1"/>
    <dgm:cxn modelId="{62069280-8D04-49EA-9439-266325495F54}" type="presOf" srcId="{1F31EE53-2472-4F19-98E0-B97A56D1CEF7}" destId="{2EB319C3-B461-42C4-9868-C93EFAE64212}" srcOrd="1" destOrd="2" presId="urn:microsoft.com/office/officeart/2005/8/layout/hList7#1"/>
    <dgm:cxn modelId="{5DD6AF87-FFAA-4FBE-AC9C-606EA1007186}" srcId="{2ECA7E7D-8920-4F0C-A2C0-C6D78EC08410}" destId="{E79E338C-1F0C-40BE-BEC0-1F60C8DCB525}" srcOrd="3" destOrd="0" parTransId="{3E628730-E1A1-4298-8B12-E8FDBE93A006}" sibTransId="{7770FB20-C002-4DCC-B0D9-22BAA2EDBB47}"/>
    <dgm:cxn modelId="{6C096F28-E380-4544-A135-B6817D2FAF88}" srcId="{33FAA0E6-6D27-4C90-B462-ED0D8E003322}" destId="{BDE7179B-8E63-4CB9-915F-77D8F20F7F60}" srcOrd="1" destOrd="0" parTransId="{4F6583A1-92CE-41B9-9D6A-2BC5E0313751}" sibTransId="{DEC5FAC5-BBAF-4BEB-8461-DEB35B3CC59D}"/>
    <dgm:cxn modelId="{937C5BD6-D234-4051-81BB-0F8025A34A91}" type="presOf" srcId="{94939B49-8A8B-4B80-802B-82A0D3798FA5}" destId="{F66EAF61-4B06-4312-85B7-1AD2A621462E}" srcOrd="0" destOrd="4" presId="urn:microsoft.com/office/officeart/2005/8/layout/hList7#1"/>
    <dgm:cxn modelId="{20B48413-8C04-4672-AA16-7F558F476BCE}" type="presOf" srcId="{7565FA41-5B0F-4CDB-A1CD-25C6499FBD06}" destId="{07C5A55C-3D7F-46C6-B74E-355F4F1B6BB4}" srcOrd="0" destOrd="1" presId="urn:microsoft.com/office/officeart/2005/8/layout/hList7#1"/>
    <dgm:cxn modelId="{635FC749-4317-4C33-B7A7-2DEFF90A2B95}" type="presOf" srcId="{32C611F3-5677-4506-8D9D-42E11BA0BBBB}" destId="{A870E4E0-7DF6-49A1-9FF5-89323B5F30D9}" srcOrd="1" destOrd="3" presId="urn:microsoft.com/office/officeart/2005/8/layout/hList7#1"/>
    <dgm:cxn modelId="{D42094F8-0832-4D9F-ADC9-5AF2C8BFFB82}" type="presOf" srcId="{2ECA7E7D-8920-4F0C-A2C0-C6D78EC08410}" destId="{7B65D27E-B6E6-4BE5-87D3-AA221A9AA404}" srcOrd="0" destOrd="0" presId="urn:microsoft.com/office/officeart/2005/8/layout/hList7#1"/>
    <dgm:cxn modelId="{5E4D07B6-DD6D-490D-850C-4749A0C9130A}" srcId="{22CB9104-F677-4917-900B-605E9E0449F5}" destId="{B673E4FF-665A-42D0-9F7A-1737A9C9FF7F}" srcOrd="4" destOrd="0" parTransId="{2E1A88A5-80A1-45FF-9A9C-19F0A37EB572}" sibTransId="{45B21B94-47F7-411A-BA09-FD90CFCF15BB}"/>
    <dgm:cxn modelId="{37468331-E229-420C-847A-3BBC3E4BE68C}" type="presOf" srcId="{7770FB20-C002-4DCC-B0D9-22BAA2EDBB47}" destId="{7B062618-C918-430F-8D87-11EBD179A09B}" srcOrd="0" destOrd="0" presId="urn:microsoft.com/office/officeart/2005/8/layout/hList7#1"/>
    <dgm:cxn modelId="{ECBC2702-6AB2-49B5-8F9D-B6F2A4385EBC}" srcId="{2ECA7E7D-8920-4F0C-A2C0-C6D78EC08410}" destId="{22CB9104-F677-4917-900B-605E9E0449F5}" srcOrd="1" destOrd="0" parTransId="{107B1385-C9F2-4266-89FB-EAF3587500E1}" sibTransId="{D429A16D-7714-4BEA-8282-9F01A11A1926}"/>
    <dgm:cxn modelId="{AD8C5073-9298-4E21-B7F6-A04B6881AF24}" type="presOf" srcId="{C5946A30-7CDB-4A46-9BFC-9414CC4E24A0}" destId="{F66EAF61-4B06-4312-85B7-1AD2A621462E}" srcOrd="0" destOrd="2" presId="urn:microsoft.com/office/officeart/2005/8/layout/hList7#1"/>
    <dgm:cxn modelId="{33CE7DBF-276E-4742-90D5-9133AB71953F}" type="presOf" srcId="{E79E338C-1F0C-40BE-BEC0-1F60C8DCB525}" destId="{1CB9B65C-D524-4087-8A14-896A82EBA92B}" srcOrd="1" destOrd="0" presId="urn:microsoft.com/office/officeart/2005/8/layout/hList7#1"/>
    <dgm:cxn modelId="{6588B56E-02A5-4F53-9816-D0F633FF8660}" type="presOf" srcId="{B673E4FF-665A-42D0-9F7A-1737A9C9FF7F}" destId="{07C5A55C-3D7F-46C6-B74E-355F4F1B6BB4}" srcOrd="0" destOrd="5" presId="urn:microsoft.com/office/officeart/2005/8/layout/hList7#1"/>
    <dgm:cxn modelId="{3516895A-1212-4F57-AF6A-384EB2B2C618}" type="presOf" srcId="{1F31EE53-2472-4F19-98E0-B97A56D1CEF7}" destId="{955AB036-EDCF-4F41-8939-0FF501E1C20A}" srcOrd="0" destOrd="2" presId="urn:microsoft.com/office/officeart/2005/8/layout/hList7#1"/>
    <dgm:cxn modelId="{AEA8CC7B-CB39-4FE5-A513-69191B0E0095}" srcId="{2ECA7E7D-8920-4F0C-A2C0-C6D78EC08410}" destId="{33FAA0E6-6D27-4C90-B462-ED0D8E003322}" srcOrd="0" destOrd="0" parTransId="{902814D2-F5B8-4BFF-B709-8129C5CC3603}" sibTransId="{49CFF193-69E1-4165-A093-9240FE6D0F3F}"/>
    <dgm:cxn modelId="{18D02925-372B-41D3-B490-9305867E92A2}" type="presOf" srcId="{BDE7179B-8E63-4CB9-915F-77D8F20F7F60}" destId="{073D196F-1D33-4A8F-92CB-EEFB22DF0C32}" srcOrd="1" destOrd="2" presId="urn:microsoft.com/office/officeart/2005/8/layout/hList7#1"/>
    <dgm:cxn modelId="{31DB4163-8D20-497F-80E8-A031749CC7CC}" type="presOf" srcId="{C12D2DA0-9430-4A3E-89D3-0AEBE109E724}" destId="{073D196F-1D33-4A8F-92CB-EEFB22DF0C32}" srcOrd="1" destOrd="3" presId="urn:microsoft.com/office/officeart/2005/8/layout/hList7#1"/>
    <dgm:cxn modelId="{76E3C159-1F13-4228-B492-B1AE9B6852DA}" srcId="{33FAA0E6-6D27-4C90-B462-ED0D8E003322}" destId="{14869335-75F8-408C-BE83-6A83218048A5}" srcOrd="0" destOrd="0" parTransId="{024DD7FB-B6E9-4E06-B5A2-9CEBCEB9B8CF}" sibTransId="{5C56D7EB-696B-4A36-A7DC-04F310118DD8}"/>
    <dgm:cxn modelId="{1065DF26-4C95-4416-943E-1837F7B473DA}" type="presOf" srcId="{F46A9225-2CE5-4AD8-ADE0-8D346306950C}" destId="{07B266CD-8CCA-4CE0-8FAA-F7ECCD74BE94}" srcOrd="0" destOrd="2" presId="urn:microsoft.com/office/officeart/2005/8/layout/hList7#1"/>
    <dgm:cxn modelId="{87FC770D-16DD-4475-B782-B7AA312B53F9}" type="presOf" srcId="{94939B49-8A8B-4B80-802B-82A0D3798FA5}" destId="{1CB9B65C-D524-4087-8A14-896A82EBA92B}" srcOrd="1" destOrd="4" presId="urn:microsoft.com/office/officeart/2005/8/layout/hList7#1"/>
    <dgm:cxn modelId="{0276929F-5A84-4141-A647-BBC1655D988F}" type="presOf" srcId="{2A0699BD-EB87-476C-AC32-6BCADFF28180}" destId="{F66EAF61-4B06-4312-85B7-1AD2A621462E}" srcOrd="0" destOrd="3" presId="urn:microsoft.com/office/officeart/2005/8/layout/hList7#1"/>
    <dgm:cxn modelId="{A0307A8E-2C35-4731-A4C4-12B562C8755F}" type="presOf" srcId="{41D70F37-441D-43D5-91E3-1AF2DF70EB24}" destId="{07C5A55C-3D7F-46C6-B74E-355F4F1B6BB4}" srcOrd="0" destOrd="4" presId="urn:microsoft.com/office/officeart/2005/8/layout/hList7#1"/>
    <dgm:cxn modelId="{07190248-4F49-465C-898C-5F176409A54A}" type="presOf" srcId="{B7EADC8E-3DD2-44DD-9833-B076B60E259B}" destId="{2EB319C3-B461-42C4-9868-C93EFAE64212}" srcOrd="1" destOrd="1" presId="urn:microsoft.com/office/officeart/2005/8/layout/hList7#1"/>
    <dgm:cxn modelId="{86BD5AE4-88D9-49F6-9DF7-996A235D0D90}" srcId="{33FAA0E6-6D27-4C90-B462-ED0D8E003322}" destId="{C12D2DA0-9430-4A3E-89D3-0AEBE109E724}" srcOrd="2" destOrd="0" parTransId="{09BD5114-01B8-47E4-B1C0-039D10219738}" sibTransId="{2215B2A8-8A76-43D8-B855-F0AE14A993DE}"/>
    <dgm:cxn modelId="{10CF6990-825B-4200-A89E-BA2E53C6835C}" srcId="{B269FFC3-4295-4F2E-A325-FB3A851B0354}" destId="{B7EADC8E-3DD2-44DD-9833-B076B60E259B}" srcOrd="0" destOrd="0" parTransId="{E57652C9-C9FD-4641-A3F6-1BF481DC65C4}" sibTransId="{019DFB26-E1FE-41B0-A1DA-EB8B7FF05472}"/>
    <dgm:cxn modelId="{0AE708DA-EAB0-407B-8685-34F47D0124E9}" type="presOf" srcId="{B269FFC3-4295-4F2E-A325-FB3A851B0354}" destId="{2EB319C3-B461-42C4-9868-C93EFAE64212}" srcOrd="1" destOrd="0" presId="urn:microsoft.com/office/officeart/2005/8/layout/hList7#1"/>
    <dgm:cxn modelId="{577670E9-350D-4E71-B033-67920C0F35EC}" type="presOf" srcId="{49CFF193-69E1-4165-A093-9240FE6D0F3F}" destId="{91DE6971-920B-4019-9399-A2EFD3A50D48}" srcOrd="0" destOrd="0" presId="urn:microsoft.com/office/officeart/2005/8/layout/hList7#1"/>
    <dgm:cxn modelId="{99C1C0AB-8ADC-4729-B253-C30A9313A024}" type="presOf" srcId="{F51E8859-9F74-4133-969D-0CD37904FAF2}" destId="{073D196F-1D33-4A8F-92CB-EEFB22DF0C32}" srcOrd="1" destOrd="4" presId="urn:microsoft.com/office/officeart/2005/8/layout/hList7#1"/>
    <dgm:cxn modelId="{FD03D1B7-B325-4A2F-A1C3-79F1C87A3C93}" type="presParOf" srcId="{7B65D27E-B6E6-4BE5-87D3-AA221A9AA404}" destId="{F45158B4-EE48-448E-853B-CB6E1B402955}" srcOrd="0" destOrd="0" presId="urn:microsoft.com/office/officeart/2005/8/layout/hList7#1"/>
    <dgm:cxn modelId="{4194D45B-A4ED-4588-AB57-27A893F5F425}" type="presParOf" srcId="{7B65D27E-B6E6-4BE5-87D3-AA221A9AA404}" destId="{73D5A7E6-5257-4F72-B0EE-25D2E0457FBE}" srcOrd="1" destOrd="0" presId="urn:microsoft.com/office/officeart/2005/8/layout/hList7#1"/>
    <dgm:cxn modelId="{2E690B54-BBF0-4A7A-8BBC-B83C6D3D5CDE}" type="presParOf" srcId="{73D5A7E6-5257-4F72-B0EE-25D2E0457FBE}" destId="{44076B63-F46F-4ECD-9E6F-E38ABD92E834}" srcOrd="0" destOrd="0" presId="urn:microsoft.com/office/officeart/2005/8/layout/hList7#1"/>
    <dgm:cxn modelId="{51A6E140-62A4-4F24-8297-0EB496694F75}" type="presParOf" srcId="{44076B63-F46F-4ECD-9E6F-E38ABD92E834}" destId="{31A6F8E9-20F9-47F8-92B5-C7B30092645D}" srcOrd="0" destOrd="0" presId="urn:microsoft.com/office/officeart/2005/8/layout/hList7#1"/>
    <dgm:cxn modelId="{A476A4E2-8406-46BE-97E9-36C4AD3B4E45}" type="presParOf" srcId="{44076B63-F46F-4ECD-9E6F-E38ABD92E834}" destId="{073D196F-1D33-4A8F-92CB-EEFB22DF0C32}" srcOrd="1" destOrd="0" presId="urn:microsoft.com/office/officeart/2005/8/layout/hList7#1"/>
    <dgm:cxn modelId="{2F472F37-E578-4AC5-8EB7-67513828576A}" type="presParOf" srcId="{44076B63-F46F-4ECD-9E6F-E38ABD92E834}" destId="{538BAF9F-D4C3-4396-8309-818BC9E9EA5C}" srcOrd="2" destOrd="0" presId="urn:microsoft.com/office/officeart/2005/8/layout/hList7#1"/>
    <dgm:cxn modelId="{81E9516C-5303-4D12-9C4C-2CAB7F80D1DC}" type="presParOf" srcId="{44076B63-F46F-4ECD-9E6F-E38ABD92E834}" destId="{CEF81338-E5A8-4AF9-9276-6D0AC1FE9F3F}" srcOrd="3" destOrd="0" presId="urn:microsoft.com/office/officeart/2005/8/layout/hList7#1"/>
    <dgm:cxn modelId="{A0E3772B-C49E-4B4A-9E67-26E7AC189486}" type="presParOf" srcId="{73D5A7E6-5257-4F72-B0EE-25D2E0457FBE}" destId="{91DE6971-920B-4019-9399-A2EFD3A50D48}" srcOrd="1" destOrd="0" presId="urn:microsoft.com/office/officeart/2005/8/layout/hList7#1"/>
    <dgm:cxn modelId="{E7BF1B1F-3F99-462E-8D69-DEEE8CA9996A}" type="presParOf" srcId="{73D5A7E6-5257-4F72-B0EE-25D2E0457FBE}" destId="{DBAC4BD1-2028-456B-8DFD-1F49E7D477EF}" srcOrd="2" destOrd="0" presId="urn:microsoft.com/office/officeart/2005/8/layout/hList7#1"/>
    <dgm:cxn modelId="{A63EF275-6587-4825-9DD3-3232B00FF256}" type="presParOf" srcId="{DBAC4BD1-2028-456B-8DFD-1F49E7D477EF}" destId="{07C5A55C-3D7F-46C6-B74E-355F4F1B6BB4}" srcOrd="0" destOrd="0" presId="urn:microsoft.com/office/officeart/2005/8/layout/hList7#1"/>
    <dgm:cxn modelId="{DD3B87C9-B23B-42AC-A04E-85730B722DB2}" type="presParOf" srcId="{DBAC4BD1-2028-456B-8DFD-1F49E7D477EF}" destId="{CAE7E210-BE74-4082-B9F2-26CB2B98A0BB}" srcOrd="1" destOrd="0" presId="urn:microsoft.com/office/officeart/2005/8/layout/hList7#1"/>
    <dgm:cxn modelId="{4FB50704-3E14-4FC3-B560-E1B23BD7D6EE}" type="presParOf" srcId="{DBAC4BD1-2028-456B-8DFD-1F49E7D477EF}" destId="{934BD508-9E01-4692-A502-074F5A8DBD77}" srcOrd="2" destOrd="0" presId="urn:microsoft.com/office/officeart/2005/8/layout/hList7#1"/>
    <dgm:cxn modelId="{BD6701AD-71AE-4DCD-87B5-3B57E262CF28}" type="presParOf" srcId="{DBAC4BD1-2028-456B-8DFD-1F49E7D477EF}" destId="{13064AC1-7126-4ECC-AF24-2900F3A1D8CB}" srcOrd="3" destOrd="0" presId="urn:microsoft.com/office/officeart/2005/8/layout/hList7#1"/>
    <dgm:cxn modelId="{9EE1D912-CF3D-46D9-92CD-7BA443D4AD66}" type="presParOf" srcId="{73D5A7E6-5257-4F72-B0EE-25D2E0457FBE}" destId="{AB761BC5-4C1B-46A2-8017-66B14ABA053E}" srcOrd="3" destOrd="0" presId="urn:microsoft.com/office/officeart/2005/8/layout/hList7#1"/>
    <dgm:cxn modelId="{00904CC2-EB05-4679-BC1E-482AF5A25582}" type="presParOf" srcId="{73D5A7E6-5257-4F72-B0EE-25D2E0457FBE}" destId="{2E353A2C-6CF7-485F-B4CB-C31280C5649F}" srcOrd="4" destOrd="0" presId="urn:microsoft.com/office/officeart/2005/8/layout/hList7#1"/>
    <dgm:cxn modelId="{149CB0D5-F4CF-4843-9820-209623EBCD2F}" type="presParOf" srcId="{2E353A2C-6CF7-485F-B4CB-C31280C5649F}" destId="{07B266CD-8CCA-4CE0-8FAA-F7ECCD74BE94}" srcOrd="0" destOrd="0" presId="urn:microsoft.com/office/officeart/2005/8/layout/hList7#1"/>
    <dgm:cxn modelId="{768F6681-305D-4463-A43E-B1DF96096C93}" type="presParOf" srcId="{2E353A2C-6CF7-485F-B4CB-C31280C5649F}" destId="{A870E4E0-7DF6-49A1-9FF5-89323B5F30D9}" srcOrd="1" destOrd="0" presId="urn:microsoft.com/office/officeart/2005/8/layout/hList7#1"/>
    <dgm:cxn modelId="{3C92A87D-59E0-4FAC-AC2D-19EB982837CE}" type="presParOf" srcId="{2E353A2C-6CF7-485F-B4CB-C31280C5649F}" destId="{13A7BC2C-D38E-4F39-8339-999E9B8B752D}" srcOrd="2" destOrd="0" presId="urn:microsoft.com/office/officeart/2005/8/layout/hList7#1"/>
    <dgm:cxn modelId="{8391E5F2-BBF7-49F2-93D4-D098E647214A}" type="presParOf" srcId="{2E353A2C-6CF7-485F-B4CB-C31280C5649F}" destId="{75EA0054-F55A-43E1-A504-B8F6EB512001}" srcOrd="3" destOrd="0" presId="urn:microsoft.com/office/officeart/2005/8/layout/hList7#1"/>
    <dgm:cxn modelId="{883B9163-1679-429B-8599-481E88D833CB}" type="presParOf" srcId="{73D5A7E6-5257-4F72-B0EE-25D2E0457FBE}" destId="{AEA1BCAF-A092-4ABD-B5B7-9C0173220F4A}" srcOrd="5" destOrd="0" presId="urn:microsoft.com/office/officeart/2005/8/layout/hList7#1"/>
    <dgm:cxn modelId="{D43F0A7B-C8E2-4065-A109-A220EA99F539}" type="presParOf" srcId="{73D5A7E6-5257-4F72-B0EE-25D2E0457FBE}" destId="{60CB08C0-CDD1-4440-97BB-E1322921DA0E}" srcOrd="6" destOrd="0" presId="urn:microsoft.com/office/officeart/2005/8/layout/hList7#1"/>
    <dgm:cxn modelId="{6A1D8566-04E4-429B-BD81-4BC00B4D10A4}" type="presParOf" srcId="{60CB08C0-CDD1-4440-97BB-E1322921DA0E}" destId="{F66EAF61-4B06-4312-85B7-1AD2A621462E}" srcOrd="0" destOrd="0" presId="urn:microsoft.com/office/officeart/2005/8/layout/hList7#1"/>
    <dgm:cxn modelId="{569B5399-5A23-498E-8B79-9DC181DB05B6}" type="presParOf" srcId="{60CB08C0-CDD1-4440-97BB-E1322921DA0E}" destId="{1CB9B65C-D524-4087-8A14-896A82EBA92B}" srcOrd="1" destOrd="0" presId="urn:microsoft.com/office/officeart/2005/8/layout/hList7#1"/>
    <dgm:cxn modelId="{C589B0C8-DC71-444F-924C-9E8480F744E1}" type="presParOf" srcId="{60CB08C0-CDD1-4440-97BB-E1322921DA0E}" destId="{9934731E-A2EF-419E-8175-C4A9DB140443}" srcOrd="2" destOrd="0" presId="urn:microsoft.com/office/officeart/2005/8/layout/hList7#1"/>
    <dgm:cxn modelId="{95AED925-E27C-4AC0-993A-6C57B18EA8A5}" type="presParOf" srcId="{60CB08C0-CDD1-4440-97BB-E1322921DA0E}" destId="{B95B0D68-C8B5-4D11-ACD1-4322D67B1E91}" srcOrd="3" destOrd="0" presId="urn:microsoft.com/office/officeart/2005/8/layout/hList7#1"/>
    <dgm:cxn modelId="{E905F084-8935-414D-8D62-5F4E907582EC}" type="presParOf" srcId="{73D5A7E6-5257-4F72-B0EE-25D2E0457FBE}" destId="{7B062618-C918-430F-8D87-11EBD179A09B}" srcOrd="7" destOrd="0" presId="urn:microsoft.com/office/officeart/2005/8/layout/hList7#1"/>
    <dgm:cxn modelId="{6047AFFB-1F89-43AA-A893-73144C382D0C}" type="presParOf" srcId="{73D5A7E6-5257-4F72-B0EE-25D2E0457FBE}" destId="{6C072FFA-E174-4AD2-85BB-651399C9BAF0}" srcOrd="8" destOrd="0" presId="urn:microsoft.com/office/officeart/2005/8/layout/hList7#1"/>
    <dgm:cxn modelId="{49C82748-25D7-4F2B-B6CA-5010F075F4F6}" type="presParOf" srcId="{6C072FFA-E174-4AD2-85BB-651399C9BAF0}" destId="{955AB036-EDCF-4F41-8939-0FF501E1C20A}" srcOrd="0" destOrd="0" presId="urn:microsoft.com/office/officeart/2005/8/layout/hList7#1"/>
    <dgm:cxn modelId="{24B8A637-B98D-4BDF-B250-9EBDB7F930DB}" type="presParOf" srcId="{6C072FFA-E174-4AD2-85BB-651399C9BAF0}" destId="{2EB319C3-B461-42C4-9868-C93EFAE64212}" srcOrd="1" destOrd="0" presId="urn:microsoft.com/office/officeart/2005/8/layout/hList7#1"/>
    <dgm:cxn modelId="{9646B220-FA66-4E7E-9F73-C8B5A79B2460}" type="presParOf" srcId="{6C072FFA-E174-4AD2-85BB-651399C9BAF0}" destId="{6C4437EC-9EEB-48A3-B004-54E9967185DA}" srcOrd="2" destOrd="0" presId="urn:microsoft.com/office/officeart/2005/8/layout/hList7#1"/>
    <dgm:cxn modelId="{13B4D297-79B2-4ED2-8ECE-E3C88A336DDC}" type="presParOf" srcId="{6C072FFA-E174-4AD2-85BB-651399C9BAF0}" destId="{9F2B1142-FAC6-49B7-83F7-78E062B3CE22}" srcOrd="3" destOrd="0" presId="urn:microsoft.com/office/officeart/2005/8/layout/hList7#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D7827-C8CC-4D2E-ABB4-ABDDE59C62C4}">
      <dsp:nvSpPr>
        <dsp:cNvPr id="0" name=""/>
        <dsp:cNvSpPr/>
      </dsp:nvSpPr>
      <dsp:spPr>
        <a:xfrm>
          <a:off x="3507" y="984338"/>
          <a:ext cx="1417420" cy="187400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err="1" smtClean="0"/>
            <a:t>NuMI</a:t>
          </a:r>
          <a:r>
            <a:rPr lang="en-US" sz="1700" b="1" kern="1200" dirty="0" smtClean="0"/>
            <a:t> (120 </a:t>
          </a:r>
          <a:r>
            <a:rPr lang="en-US" sz="1700" b="1" kern="1200" dirty="0" err="1" smtClean="0"/>
            <a:t>GeV</a:t>
          </a:r>
          <a:r>
            <a:rPr lang="en-US" sz="1700" b="1" kern="1200" dirty="0" smtClean="0"/>
            <a:t>)</a:t>
          </a:r>
          <a:r>
            <a:rPr lang="en-US" sz="1700" kern="1200" dirty="0" smtClean="0"/>
            <a:t>: </a:t>
          </a:r>
        </a:p>
        <a:p>
          <a:pPr lvl="0" algn="ctr" defTabSz="755650">
            <a:lnSpc>
              <a:spcPct val="90000"/>
            </a:lnSpc>
            <a:spcBef>
              <a:spcPct val="0"/>
            </a:spcBef>
            <a:spcAft>
              <a:spcPct val="35000"/>
            </a:spcAft>
          </a:pPr>
          <a:r>
            <a:rPr lang="en-US" sz="1700" kern="1200" dirty="0" smtClean="0"/>
            <a:t>350 kW</a:t>
          </a:r>
        </a:p>
        <a:p>
          <a:pPr lvl="0" algn="ctr" defTabSz="755650">
            <a:lnSpc>
              <a:spcPct val="90000"/>
            </a:lnSpc>
            <a:spcBef>
              <a:spcPct val="0"/>
            </a:spcBef>
            <a:spcAft>
              <a:spcPct val="35000"/>
            </a:spcAft>
          </a:pPr>
          <a:r>
            <a:rPr lang="en-US" sz="1700" b="1" kern="1200" dirty="0" smtClean="0"/>
            <a:t>Booster (8GeV): </a:t>
          </a:r>
          <a:r>
            <a:rPr lang="en-US" sz="1700" kern="1200" dirty="0" smtClean="0"/>
            <a:t>35 kW</a:t>
          </a:r>
          <a:endParaRPr lang="en-US" sz="1700" kern="1200" dirty="0"/>
        </a:p>
      </dsp:txBody>
      <dsp:txXfrm>
        <a:off x="45022" y="1025853"/>
        <a:ext cx="1334390" cy="1790976"/>
      </dsp:txXfrm>
    </dsp:sp>
    <dsp:sp modelId="{2DF6DC3E-3A28-4D03-842F-E2FEB9DDEF5A}">
      <dsp:nvSpPr>
        <dsp:cNvPr id="0" name=""/>
        <dsp:cNvSpPr/>
      </dsp:nvSpPr>
      <dsp:spPr>
        <a:xfrm rot="21560579">
          <a:off x="1577558" y="1733753"/>
          <a:ext cx="332099" cy="351520"/>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577561" y="1804628"/>
        <a:ext cx="232469" cy="210912"/>
      </dsp:txXfrm>
    </dsp:sp>
    <dsp:sp modelId="{A42E13AA-AF0A-4129-B8DF-5128543C2DC3}">
      <dsp:nvSpPr>
        <dsp:cNvPr id="0" name=""/>
        <dsp:cNvSpPr/>
      </dsp:nvSpPr>
      <dsp:spPr>
        <a:xfrm>
          <a:off x="2047490" y="974364"/>
          <a:ext cx="1417420" cy="184707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err="1" smtClean="0"/>
            <a:t>NuMI</a:t>
          </a:r>
          <a:r>
            <a:rPr lang="en-US" sz="1700" b="1" kern="1200" dirty="0" smtClean="0"/>
            <a:t> (120 </a:t>
          </a:r>
          <a:r>
            <a:rPr lang="en-US" sz="1700" b="1" kern="1200" dirty="0" err="1" smtClean="0"/>
            <a:t>GeV</a:t>
          </a:r>
          <a:r>
            <a:rPr lang="en-US" sz="1700" b="1" kern="1200" dirty="0" smtClean="0"/>
            <a:t>)</a:t>
          </a:r>
          <a:endParaRPr lang="en-US" sz="1700" kern="1200" dirty="0" smtClean="0"/>
        </a:p>
        <a:p>
          <a:pPr lvl="0" algn="ctr" defTabSz="755650">
            <a:lnSpc>
              <a:spcPct val="90000"/>
            </a:lnSpc>
            <a:spcBef>
              <a:spcPct val="0"/>
            </a:spcBef>
            <a:spcAft>
              <a:spcPct val="35000"/>
            </a:spcAft>
          </a:pPr>
          <a:r>
            <a:rPr lang="en-US" sz="1700" kern="1200" dirty="0" smtClean="0"/>
            <a:t>700 kW</a:t>
          </a:r>
        </a:p>
        <a:p>
          <a:pPr lvl="0" algn="ctr" defTabSz="755650">
            <a:lnSpc>
              <a:spcPct val="90000"/>
            </a:lnSpc>
            <a:spcBef>
              <a:spcPct val="0"/>
            </a:spcBef>
            <a:spcAft>
              <a:spcPct val="35000"/>
            </a:spcAft>
          </a:pPr>
          <a:r>
            <a:rPr lang="en-US" sz="1700" b="1" kern="1200" dirty="0" smtClean="0"/>
            <a:t>Booster (8GeV)</a:t>
          </a:r>
          <a:r>
            <a:rPr lang="en-US" sz="1700" kern="1200" dirty="0" smtClean="0"/>
            <a:t>: 80 kW</a:t>
          </a:r>
          <a:endParaRPr lang="en-US" sz="1700" kern="1200" dirty="0"/>
        </a:p>
      </dsp:txBody>
      <dsp:txXfrm>
        <a:off x="2089005" y="1015879"/>
        <a:ext cx="1334390" cy="1764046"/>
      </dsp:txXfrm>
    </dsp:sp>
    <dsp:sp modelId="{D7994AA9-D127-4AD0-92BC-CA7C94FF5BE6}">
      <dsp:nvSpPr>
        <dsp:cNvPr id="0" name=""/>
        <dsp:cNvSpPr/>
      </dsp:nvSpPr>
      <dsp:spPr>
        <a:xfrm rot="21564570">
          <a:off x="3591747" y="1712144"/>
          <a:ext cx="268922" cy="351520"/>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591749" y="1782864"/>
        <a:ext cx="188245" cy="210912"/>
      </dsp:txXfrm>
    </dsp:sp>
    <dsp:sp modelId="{32BA1465-CAE6-474E-9604-951656CA5AF0}">
      <dsp:nvSpPr>
        <dsp:cNvPr id="0" name=""/>
        <dsp:cNvSpPr/>
      </dsp:nvSpPr>
      <dsp:spPr>
        <a:xfrm>
          <a:off x="3972285" y="949742"/>
          <a:ext cx="2345618" cy="184707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Project-X</a:t>
          </a:r>
          <a:r>
            <a:rPr lang="en-US" sz="1700" kern="1200" dirty="0" smtClean="0"/>
            <a:t>: </a:t>
          </a:r>
        </a:p>
        <a:p>
          <a:pPr lvl="0" algn="ctr" defTabSz="755650">
            <a:lnSpc>
              <a:spcPct val="90000"/>
            </a:lnSpc>
            <a:spcBef>
              <a:spcPct val="0"/>
            </a:spcBef>
            <a:spcAft>
              <a:spcPct val="35000"/>
            </a:spcAft>
          </a:pPr>
          <a:r>
            <a:rPr lang="en-US" sz="1700" kern="1200" dirty="0" smtClean="0"/>
            <a:t>&gt;2MW @ 120 </a:t>
          </a:r>
          <a:r>
            <a:rPr lang="en-US" sz="1700" kern="1200" dirty="0" err="1" smtClean="0"/>
            <a:t>GeV</a:t>
          </a:r>
          <a:endParaRPr lang="en-US" sz="1700" kern="1200" dirty="0" smtClean="0"/>
        </a:p>
        <a:p>
          <a:pPr lvl="0" algn="ctr" defTabSz="755650">
            <a:lnSpc>
              <a:spcPct val="90000"/>
            </a:lnSpc>
            <a:spcBef>
              <a:spcPct val="0"/>
            </a:spcBef>
            <a:spcAft>
              <a:spcPct val="35000"/>
            </a:spcAft>
          </a:pPr>
          <a:r>
            <a:rPr lang="en-US" sz="1700" kern="1200" dirty="0" smtClean="0"/>
            <a:t>3MW @ 3 </a:t>
          </a:r>
          <a:r>
            <a:rPr lang="en-US" sz="1700" kern="1200" dirty="0" err="1" smtClean="0"/>
            <a:t>GeV</a:t>
          </a:r>
          <a:endParaRPr lang="en-US" sz="1700" kern="1200" dirty="0" smtClean="0"/>
        </a:p>
        <a:p>
          <a:pPr lvl="0" algn="ctr" defTabSz="755650">
            <a:lnSpc>
              <a:spcPct val="90000"/>
            </a:lnSpc>
            <a:spcBef>
              <a:spcPct val="0"/>
            </a:spcBef>
            <a:spcAft>
              <a:spcPct val="35000"/>
            </a:spcAft>
          </a:pPr>
          <a:r>
            <a:rPr lang="en-US" sz="1700" kern="1200" dirty="0" smtClean="0"/>
            <a:t>300 kW @ 8 </a:t>
          </a:r>
          <a:r>
            <a:rPr lang="en-US" sz="1700" kern="1200" dirty="0" err="1" smtClean="0"/>
            <a:t>GeV</a:t>
          </a:r>
          <a:endParaRPr lang="en-US" sz="1700" kern="1200" dirty="0"/>
        </a:p>
      </dsp:txBody>
      <dsp:txXfrm>
        <a:off x="4026384" y="1003841"/>
        <a:ext cx="2237420" cy="1738878"/>
      </dsp:txXfrm>
    </dsp:sp>
    <dsp:sp modelId="{E9705376-0E15-490F-8ADC-7CF14BCB9A85}">
      <dsp:nvSpPr>
        <dsp:cNvPr id="0" name=""/>
        <dsp:cNvSpPr/>
      </dsp:nvSpPr>
      <dsp:spPr>
        <a:xfrm rot="21583662">
          <a:off x="6459643" y="1690558"/>
          <a:ext cx="300496" cy="351520"/>
        </a:xfrm>
        <a:prstGeom prst="rightArrow">
          <a:avLst>
            <a:gd name="adj1" fmla="val 60000"/>
            <a:gd name="adj2" fmla="val 50000"/>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459644" y="1761076"/>
        <a:ext cx="210347" cy="210912"/>
      </dsp:txXfrm>
    </dsp:sp>
    <dsp:sp modelId="{9FA7B0ED-FE80-41A1-A13B-8138581A9043}">
      <dsp:nvSpPr>
        <dsp:cNvPr id="0" name=""/>
        <dsp:cNvSpPr/>
      </dsp:nvSpPr>
      <dsp:spPr>
        <a:xfrm>
          <a:off x="6884871" y="938105"/>
          <a:ext cx="1417420" cy="184707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Neutrino Factory</a:t>
          </a:r>
          <a:endParaRPr lang="en-US" sz="1700" b="1" kern="1200" dirty="0"/>
        </a:p>
      </dsp:txBody>
      <dsp:txXfrm>
        <a:off x="6926386" y="979620"/>
        <a:ext cx="1334390" cy="1764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6F8E9-20F9-47F8-92B5-C7B30092645D}">
      <dsp:nvSpPr>
        <dsp:cNvPr id="0" name=""/>
        <dsp:cNvSpPr/>
      </dsp:nvSpPr>
      <dsp:spPr>
        <a:xfrm>
          <a:off x="0" y="0"/>
          <a:ext cx="1711523" cy="54864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lvl="0" algn="l" defTabSz="800100">
            <a:lnSpc>
              <a:spcPct val="90000"/>
            </a:lnSpc>
            <a:spcBef>
              <a:spcPct val="0"/>
            </a:spcBef>
            <a:spcAft>
              <a:spcPct val="35000"/>
            </a:spcAft>
          </a:pPr>
          <a:r>
            <a:rPr lang="en-US" sz="1800" b="1" kern="1200" dirty="0" smtClean="0"/>
            <a:t>Accelerator Science</a:t>
          </a:r>
        </a:p>
        <a:p>
          <a:pPr marL="114300" lvl="1" indent="-114300" algn="l" defTabSz="622300">
            <a:lnSpc>
              <a:spcPct val="90000"/>
            </a:lnSpc>
            <a:spcBef>
              <a:spcPct val="0"/>
            </a:spcBef>
            <a:spcAft>
              <a:spcPct val="15000"/>
            </a:spcAft>
            <a:buChar char="••"/>
          </a:pPr>
          <a:r>
            <a:rPr lang="en-US" sz="1400" kern="1200" dirty="0" smtClean="0"/>
            <a:t>Advanced Accelerator R&amp;D Program</a:t>
          </a:r>
          <a:endParaRPr lang="en-US" sz="1400" kern="1200" dirty="0"/>
        </a:p>
        <a:p>
          <a:pPr marL="114300" lvl="1" indent="-114300" algn="l" defTabSz="622300">
            <a:lnSpc>
              <a:spcPct val="90000"/>
            </a:lnSpc>
            <a:spcBef>
              <a:spcPct val="0"/>
            </a:spcBef>
            <a:spcAft>
              <a:spcPct val="15000"/>
            </a:spcAft>
            <a:buChar char="••"/>
          </a:pPr>
          <a:r>
            <a:rPr lang="en-US" sz="1400" kern="1200" dirty="0" smtClean="0"/>
            <a:t>Collimation</a:t>
          </a:r>
          <a:endParaRPr lang="en-US" sz="1400" kern="1200" dirty="0"/>
        </a:p>
        <a:p>
          <a:pPr marL="114300" lvl="1" indent="-114300" algn="l" defTabSz="622300">
            <a:lnSpc>
              <a:spcPct val="90000"/>
            </a:lnSpc>
            <a:spcBef>
              <a:spcPct val="0"/>
            </a:spcBef>
            <a:spcAft>
              <a:spcPct val="15000"/>
            </a:spcAft>
            <a:buChar char="••"/>
          </a:pPr>
          <a:r>
            <a:rPr lang="en-US" sz="1400" kern="1200" dirty="0" smtClean="0"/>
            <a:t>Ionization cooling</a:t>
          </a:r>
          <a:endParaRPr lang="en-US" sz="1400" kern="1200" dirty="0"/>
        </a:p>
        <a:p>
          <a:pPr marL="114300" lvl="1" indent="-114300" algn="l" defTabSz="622300">
            <a:lnSpc>
              <a:spcPct val="90000"/>
            </a:lnSpc>
            <a:spcBef>
              <a:spcPct val="0"/>
            </a:spcBef>
            <a:spcAft>
              <a:spcPct val="15000"/>
            </a:spcAft>
            <a:buChar char="••"/>
          </a:pPr>
          <a:r>
            <a:rPr lang="en-US" sz="1400" kern="1200" dirty="0" smtClean="0"/>
            <a:t>Beam dynamics and simulation</a:t>
          </a:r>
          <a:endParaRPr lang="en-US" sz="1400" kern="1200" dirty="0"/>
        </a:p>
      </dsp:txBody>
      <dsp:txXfrm>
        <a:off x="0" y="2194560"/>
        <a:ext cx="1711523" cy="2194560"/>
      </dsp:txXfrm>
    </dsp:sp>
    <dsp:sp modelId="{CEF81338-E5A8-4AF9-9276-6D0AC1FE9F3F}">
      <dsp:nvSpPr>
        <dsp:cNvPr id="0" name=""/>
        <dsp:cNvSpPr/>
      </dsp:nvSpPr>
      <dsp:spPr>
        <a:xfrm>
          <a:off x="51345" y="217336"/>
          <a:ext cx="1608832" cy="149961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C5A55C-3D7F-46C6-B74E-355F4F1B6BB4}">
      <dsp:nvSpPr>
        <dsp:cNvPr id="0" name=""/>
        <dsp:cNvSpPr/>
      </dsp:nvSpPr>
      <dsp:spPr>
        <a:xfrm>
          <a:off x="1762869" y="0"/>
          <a:ext cx="1711523" cy="5486400"/>
        </a:xfrm>
        <a:prstGeom prst="roundRect">
          <a:avLst>
            <a:gd name="adj" fmla="val 10000"/>
          </a:avLst>
        </a:prstGeom>
        <a:solidFill>
          <a:schemeClr val="accent2">
            <a:hueOff val="61385"/>
            <a:satOff val="-5397"/>
            <a:lumOff val="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lvl="0" algn="l" defTabSz="800100">
            <a:lnSpc>
              <a:spcPct val="90000"/>
            </a:lnSpc>
            <a:spcBef>
              <a:spcPct val="0"/>
            </a:spcBef>
            <a:spcAft>
              <a:spcPct val="35000"/>
            </a:spcAft>
          </a:pPr>
          <a:r>
            <a:rPr lang="en-US" sz="1800" b="1" kern="1200" dirty="0" smtClean="0"/>
            <a:t>Accelerator Technology Development</a:t>
          </a:r>
          <a:endParaRPr lang="en-US" sz="1800" b="1" kern="1200" dirty="0"/>
        </a:p>
        <a:p>
          <a:pPr marL="114300" lvl="1" indent="-114300" algn="l" defTabSz="622300">
            <a:lnSpc>
              <a:spcPct val="90000"/>
            </a:lnSpc>
            <a:spcBef>
              <a:spcPct val="0"/>
            </a:spcBef>
            <a:spcAft>
              <a:spcPct val="15000"/>
            </a:spcAft>
            <a:buChar char="••"/>
          </a:pPr>
          <a:r>
            <a:rPr lang="en-US" sz="1400" kern="1200" dirty="0" smtClean="0"/>
            <a:t>High field magnets</a:t>
          </a:r>
          <a:endParaRPr lang="en-US" sz="1400" kern="1200" dirty="0"/>
        </a:p>
        <a:p>
          <a:pPr marL="114300" lvl="1" indent="-114300" algn="l" defTabSz="622300">
            <a:lnSpc>
              <a:spcPct val="90000"/>
            </a:lnSpc>
            <a:spcBef>
              <a:spcPct val="0"/>
            </a:spcBef>
            <a:spcAft>
              <a:spcPct val="15000"/>
            </a:spcAft>
            <a:buChar char="••"/>
          </a:pPr>
          <a:r>
            <a:rPr lang="en-US" sz="1400" kern="1200" dirty="0" err="1" smtClean="0"/>
            <a:t>Superconduct-ing</a:t>
          </a:r>
          <a:r>
            <a:rPr lang="en-US" sz="1400" kern="1200" dirty="0" smtClean="0"/>
            <a:t> RF</a:t>
          </a:r>
          <a:endParaRPr lang="en-US" sz="1400" kern="1200" dirty="0"/>
        </a:p>
        <a:p>
          <a:pPr marL="114300" lvl="1" indent="-114300" algn="l" defTabSz="622300">
            <a:lnSpc>
              <a:spcPct val="90000"/>
            </a:lnSpc>
            <a:spcBef>
              <a:spcPct val="0"/>
            </a:spcBef>
            <a:spcAft>
              <a:spcPct val="15000"/>
            </a:spcAft>
            <a:buChar char="••"/>
          </a:pPr>
          <a:r>
            <a:rPr lang="en-US" sz="1400" kern="1200" dirty="0" smtClean="0"/>
            <a:t>RF Systems</a:t>
          </a:r>
          <a:endParaRPr lang="en-US" sz="1400" kern="1200" dirty="0"/>
        </a:p>
        <a:p>
          <a:pPr marL="114300" lvl="1" indent="-114300" algn="l" defTabSz="622300">
            <a:lnSpc>
              <a:spcPct val="90000"/>
            </a:lnSpc>
            <a:spcBef>
              <a:spcPct val="0"/>
            </a:spcBef>
            <a:spcAft>
              <a:spcPct val="15000"/>
            </a:spcAft>
            <a:buChar char="••"/>
          </a:pPr>
          <a:r>
            <a:rPr lang="en-US" sz="1400" kern="1200" dirty="0" smtClean="0"/>
            <a:t>Cooling tech.</a:t>
          </a:r>
          <a:endParaRPr lang="en-US" sz="1400" kern="1200" dirty="0"/>
        </a:p>
        <a:p>
          <a:pPr marL="114300" lvl="1" indent="-114300" algn="l" defTabSz="622300">
            <a:lnSpc>
              <a:spcPct val="90000"/>
            </a:lnSpc>
            <a:spcBef>
              <a:spcPct val="0"/>
            </a:spcBef>
            <a:spcAft>
              <a:spcPct val="15000"/>
            </a:spcAft>
            <a:buChar char="••"/>
          </a:pPr>
          <a:r>
            <a:rPr lang="en-US" sz="1400" kern="1200" dirty="0" smtClean="0"/>
            <a:t>Beam Instrumentation</a:t>
          </a:r>
          <a:endParaRPr lang="en-US" sz="1300" kern="1200" dirty="0"/>
        </a:p>
        <a:p>
          <a:pPr marL="114300" lvl="1" indent="-114300" algn="l" defTabSz="577850">
            <a:lnSpc>
              <a:spcPct val="90000"/>
            </a:lnSpc>
            <a:spcBef>
              <a:spcPct val="0"/>
            </a:spcBef>
            <a:spcAft>
              <a:spcPct val="15000"/>
            </a:spcAft>
            <a:buChar char="••"/>
          </a:pPr>
          <a:endParaRPr lang="en-US" sz="1300" kern="1200" dirty="0"/>
        </a:p>
      </dsp:txBody>
      <dsp:txXfrm>
        <a:off x="1762869" y="2194560"/>
        <a:ext cx="1711523" cy="2194560"/>
      </dsp:txXfrm>
    </dsp:sp>
    <dsp:sp modelId="{13064AC1-7126-4ECC-AF24-2900F3A1D8CB}">
      <dsp:nvSpPr>
        <dsp:cNvPr id="0" name=""/>
        <dsp:cNvSpPr/>
      </dsp:nvSpPr>
      <dsp:spPr>
        <a:xfrm>
          <a:off x="1814214" y="217336"/>
          <a:ext cx="1608832" cy="1499614"/>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B266CD-8CCA-4CE0-8FAA-F7ECCD74BE94}">
      <dsp:nvSpPr>
        <dsp:cNvPr id="0" name=""/>
        <dsp:cNvSpPr/>
      </dsp:nvSpPr>
      <dsp:spPr>
        <a:xfrm>
          <a:off x="3525738" y="0"/>
          <a:ext cx="1711523" cy="5486400"/>
        </a:xfrm>
        <a:prstGeom prst="roundRect">
          <a:avLst>
            <a:gd name="adj" fmla="val 10000"/>
          </a:avLst>
        </a:prstGeom>
        <a:solidFill>
          <a:schemeClr val="accent2">
            <a:hueOff val="122771"/>
            <a:satOff val="-10794"/>
            <a:lumOff val="1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lvl="0" algn="l" defTabSz="800100">
            <a:lnSpc>
              <a:spcPct val="90000"/>
            </a:lnSpc>
            <a:spcBef>
              <a:spcPct val="0"/>
            </a:spcBef>
            <a:spcAft>
              <a:spcPct val="35000"/>
            </a:spcAft>
          </a:pPr>
          <a:r>
            <a:rPr lang="en-US" sz="1800" b="1" kern="1200" dirty="0" smtClean="0"/>
            <a:t>Future Facilities</a:t>
          </a:r>
        </a:p>
        <a:p>
          <a:pPr marL="114300" lvl="1" indent="-114300" algn="l" defTabSz="622300">
            <a:lnSpc>
              <a:spcPct val="90000"/>
            </a:lnSpc>
            <a:spcBef>
              <a:spcPct val="0"/>
            </a:spcBef>
            <a:spcAft>
              <a:spcPct val="15000"/>
            </a:spcAft>
            <a:buChar char="••"/>
          </a:pPr>
          <a:r>
            <a:rPr lang="en-US" sz="1400" i="1" kern="1200" dirty="0" smtClean="0"/>
            <a:t>Project X</a:t>
          </a:r>
          <a:endParaRPr lang="en-US" sz="1400" i="1" kern="1200" dirty="0"/>
        </a:p>
        <a:p>
          <a:pPr marL="114300" lvl="1" indent="-114300" algn="l" defTabSz="622300">
            <a:lnSpc>
              <a:spcPct val="90000"/>
            </a:lnSpc>
            <a:spcBef>
              <a:spcPct val="0"/>
            </a:spcBef>
            <a:spcAft>
              <a:spcPct val="15000"/>
            </a:spcAft>
            <a:buChar char="••"/>
          </a:pPr>
          <a:r>
            <a:rPr lang="en-US" sz="1400" kern="1200" dirty="0" smtClean="0"/>
            <a:t>Muon Collider</a:t>
          </a:r>
          <a:endParaRPr lang="en-US" sz="1400" kern="1200" dirty="0"/>
        </a:p>
        <a:p>
          <a:pPr marL="114300" lvl="1" indent="-114300" algn="l" defTabSz="622300">
            <a:lnSpc>
              <a:spcPct val="90000"/>
            </a:lnSpc>
            <a:spcBef>
              <a:spcPct val="0"/>
            </a:spcBef>
            <a:spcAft>
              <a:spcPct val="15000"/>
            </a:spcAft>
            <a:buChar char="••"/>
          </a:pPr>
          <a:r>
            <a:rPr lang="en-US" sz="1400" kern="1200" dirty="0" smtClean="0"/>
            <a:t>ILC</a:t>
          </a:r>
          <a:endParaRPr lang="en-US" sz="1400" kern="1200" dirty="0"/>
        </a:p>
      </dsp:txBody>
      <dsp:txXfrm>
        <a:off x="3525738" y="2194560"/>
        <a:ext cx="1711523" cy="2194560"/>
      </dsp:txXfrm>
    </dsp:sp>
    <dsp:sp modelId="{75EA0054-F55A-43E1-A504-B8F6EB512001}">
      <dsp:nvSpPr>
        <dsp:cNvPr id="0" name=""/>
        <dsp:cNvSpPr/>
      </dsp:nvSpPr>
      <dsp:spPr>
        <a:xfrm>
          <a:off x="3559998" y="195066"/>
          <a:ext cx="1608832" cy="1499614"/>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6EAF61-4B06-4312-85B7-1AD2A621462E}">
      <dsp:nvSpPr>
        <dsp:cNvPr id="0" name=""/>
        <dsp:cNvSpPr/>
      </dsp:nvSpPr>
      <dsp:spPr>
        <a:xfrm>
          <a:off x="5288607" y="0"/>
          <a:ext cx="1711523" cy="5486400"/>
        </a:xfrm>
        <a:prstGeom prst="roundRect">
          <a:avLst>
            <a:gd name="adj" fmla="val 10000"/>
          </a:avLst>
        </a:prstGeom>
        <a:solidFill>
          <a:schemeClr val="accent2">
            <a:hueOff val="184156"/>
            <a:satOff val="-16191"/>
            <a:lumOff val="15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lvl="0" algn="l" defTabSz="800100">
            <a:lnSpc>
              <a:spcPct val="90000"/>
            </a:lnSpc>
            <a:spcBef>
              <a:spcPct val="0"/>
            </a:spcBef>
            <a:spcAft>
              <a:spcPct val="35000"/>
            </a:spcAft>
          </a:pPr>
          <a:r>
            <a:rPr lang="en-US" sz="1800" b="1" kern="1200" dirty="0" smtClean="0"/>
            <a:t>Expanding Capability</a:t>
          </a:r>
          <a:endParaRPr lang="en-US" sz="1800" b="1" kern="1200" dirty="0"/>
        </a:p>
        <a:p>
          <a:pPr marL="114300" lvl="1" indent="-114300" algn="l" defTabSz="622300">
            <a:lnSpc>
              <a:spcPct val="90000"/>
            </a:lnSpc>
            <a:spcBef>
              <a:spcPct val="0"/>
            </a:spcBef>
            <a:spcAft>
              <a:spcPct val="15000"/>
            </a:spcAft>
            <a:buChar char="••"/>
          </a:pPr>
          <a:r>
            <a:rPr lang="en-US" sz="1400" kern="1200" dirty="0" smtClean="0"/>
            <a:t>Proton Improvement Plan</a:t>
          </a:r>
          <a:endParaRPr lang="en-US" sz="1400" kern="1200" dirty="0"/>
        </a:p>
        <a:p>
          <a:pPr marL="114300" lvl="1" indent="-114300" algn="l" defTabSz="622300">
            <a:lnSpc>
              <a:spcPct val="90000"/>
            </a:lnSpc>
            <a:spcBef>
              <a:spcPct val="0"/>
            </a:spcBef>
            <a:spcAft>
              <a:spcPct val="15000"/>
            </a:spcAft>
            <a:buChar char="••"/>
          </a:pPr>
          <a:r>
            <a:rPr lang="en-US" sz="1400" kern="1200" dirty="0" err="1" smtClean="0"/>
            <a:t>NOvA</a:t>
          </a:r>
          <a:r>
            <a:rPr lang="en-US" sz="1400" kern="1200" dirty="0" smtClean="0"/>
            <a:t> Upgrades</a:t>
          </a:r>
          <a:endParaRPr lang="en-US" sz="1400" kern="1200" dirty="0"/>
        </a:p>
        <a:p>
          <a:pPr marL="114300" lvl="1" indent="-114300" algn="l" defTabSz="622300">
            <a:lnSpc>
              <a:spcPct val="90000"/>
            </a:lnSpc>
            <a:spcBef>
              <a:spcPct val="0"/>
            </a:spcBef>
            <a:spcAft>
              <a:spcPct val="15000"/>
            </a:spcAft>
            <a:buChar char="••"/>
          </a:pPr>
          <a:r>
            <a:rPr lang="en-US" sz="1400" kern="1200" dirty="0" smtClean="0"/>
            <a:t>High-power </a:t>
          </a:r>
          <a:r>
            <a:rPr lang="en-US" sz="1400" kern="1200" dirty="0" err="1" smtClean="0"/>
            <a:t>Targetry</a:t>
          </a:r>
          <a:endParaRPr lang="en-US" sz="1400" kern="1200" dirty="0"/>
        </a:p>
        <a:p>
          <a:pPr marL="114300" lvl="1" indent="-114300" algn="l" defTabSz="622300">
            <a:lnSpc>
              <a:spcPct val="90000"/>
            </a:lnSpc>
            <a:spcBef>
              <a:spcPct val="0"/>
            </a:spcBef>
            <a:spcAft>
              <a:spcPct val="15000"/>
            </a:spcAft>
            <a:buChar char="••"/>
          </a:pPr>
          <a:r>
            <a:rPr lang="en-US" sz="1400" kern="1200" dirty="0" smtClean="0"/>
            <a:t>Mu2e and g-2</a:t>
          </a:r>
          <a:endParaRPr lang="en-US" sz="1400" kern="1200" dirty="0"/>
        </a:p>
        <a:p>
          <a:pPr marL="114300" lvl="1" indent="-114300" algn="l" defTabSz="622300">
            <a:lnSpc>
              <a:spcPct val="90000"/>
            </a:lnSpc>
            <a:spcBef>
              <a:spcPct val="0"/>
            </a:spcBef>
            <a:spcAft>
              <a:spcPct val="15000"/>
            </a:spcAft>
            <a:buChar char="••"/>
          </a:pPr>
          <a:r>
            <a:rPr lang="en-US" sz="1400" kern="1200" dirty="0" smtClean="0"/>
            <a:t>LBNE</a:t>
          </a:r>
          <a:endParaRPr lang="en-US" sz="1400" kern="1200" dirty="0"/>
        </a:p>
      </dsp:txBody>
      <dsp:txXfrm>
        <a:off x="5288607" y="2194560"/>
        <a:ext cx="1711523" cy="2194560"/>
      </dsp:txXfrm>
    </dsp:sp>
    <dsp:sp modelId="{B95B0D68-C8B5-4D11-ACD1-4322D67B1E91}">
      <dsp:nvSpPr>
        <dsp:cNvPr id="0" name=""/>
        <dsp:cNvSpPr/>
      </dsp:nvSpPr>
      <dsp:spPr>
        <a:xfrm>
          <a:off x="5339953" y="228609"/>
          <a:ext cx="1608832" cy="1499614"/>
        </a:xfrm>
        <a:prstGeom prst="ellipse">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5AB036-EDCF-4F41-8939-0FF501E1C20A}">
      <dsp:nvSpPr>
        <dsp:cNvPr id="0" name=""/>
        <dsp:cNvSpPr/>
      </dsp:nvSpPr>
      <dsp:spPr>
        <a:xfrm>
          <a:off x="7051476" y="0"/>
          <a:ext cx="1711523" cy="5486400"/>
        </a:xfrm>
        <a:prstGeom prst="roundRect">
          <a:avLst>
            <a:gd name="adj" fmla="val 10000"/>
          </a:avLst>
        </a:prstGeom>
        <a:solidFill>
          <a:schemeClr val="accent2">
            <a:hueOff val="245542"/>
            <a:satOff val="-21588"/>
            <a:lumOff val="2000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1">
          <a:noAutofit/>
        </a:bodyPr>
        <a:lstStyle/>
        <a:p>
          <a:pPr lvl="0" algn="l" defTabSz="800100">
            <a:lnSpc>
              <a:spcPct val="90000"/>
            </a:lnSpc>
            <a:spcBef>
              <a:spcPct val="0"/>
            </a:spcBef>
            <a:spcAft>
              <a:spcPct val="35000"/>
            </a:spcAft>
          </a:pPr>
          <a:r>
            <a:rPr lang="en-US" sz="1800" b="1" kern="1200" dirty="0" smtClean="0"/>
            <a:t>Accelerator Operations</a:t>
          </a:r>
          <a:endParaRPr lang="en-US" sz="1800" b="1" kern="1200" dirty="0"/>
        </a:p>
        <a:p>
          <a:pPr marL="114300" lvl="1" indent="-114300" algn="l" defTabSz="622300">
            <a:lnSpc>
              <a:spcPct val="90000"/>
            </a:lnSpc>
            <a:spcBef>
              <a:spcPct val="0"/>
            </a:spcBef>
            <a:spcAft>
              <a:spcPct val="15000"/>
            </a:spcAft>
            <a:buChar char="••"/>
          </a:pPr>
          <a:r>
            <a:rPr lang="en-US" sz="1400" kern="1200" dirty="0" err="1" smtClean="0"/>
            <a:t>Tevatron</a:t>
          </a:r>
          <a:r>
            <a:rPr lang="en-US" sz="1400" kern="1200" dirty="0" smtClean="0"/>
            <a:t> Colliding Beams</a:t>
          </a:r>
          <a:endParaRPr lang="en-US" sz="1400" kern="1200" dirty="0"/>
        </a:p>
        <a:p>
          <a:pPr marL="114300" lvl="1" indent="-114300" algn="l" defTabSz="622300">
            <a:lnSpc>
              <a:spcPct val="90000"/>
            </a:lnSpc>
            <a:spcBef>
              <a:spcPct val="0"/>
            </a:spcBef>
            <a:spcAft>
              <a:spcPct val="15000"/>
            </a:spcAft>
            <a:buChar char="••"/>
          </a:pPr>
          <a:r>
            <a:rPr lang="en-US" sz="1400" kern="1200" dirty="0" smtClean="0"/>
            <a:t>120 </a:t>
          </a:r>
          <a:r>
            <a:rPr lang="en-US" sz="1400" kern="1200" dirty="0" err="1" smtClean="0"/>
            <a:t>GeV</a:t>
          </a:r>
          <a:r>
            <a:rPr lang="en-US" sz="1400" kern="1200" dirty="0" smtClean="0"/>
            <a:t> Neutrino Program</a:t>
          </a:r>
          <a:endParaRPr lang="en-US" sz="1400" kern="1200" dirty="0"/>
        </a:p>
        <a:p>
          <a:pPr marL="114300" lvl="1" indent="-114300" algn="l" defTabSz="622300">
            <a:lnSpc>
              <a:spcPct val="90000"/>
            </a:lnSpc>
            <a:spcBef>
              <a:spcPct val="0"/>
            </a:spcBef>
            <a:spcAft>
              <a:spcPct val="15000"/>
            </a:spcAft>
            <a:buChar char="••"/>
          </a:pPr>
          <a:r>
            <a:rPr lang="en-US" sz="1400" kern="1200" dirty="0" smtClean="0"/>
            <a:t>8 </a:t>
          </a:r>
          <a:r>
            <a:rPr lang="en-US" sz="1400" kern="1200" dirty="0" err="1" smtClean="0"/>
            <a:t>GeV</a:t>
          </a:r>
          <a:r>
            <a:rPr lang="en-US" sz="1400" kern="1200" dirty="0" smtClean="0"/>
            <a:t> Neutrino Program</a:t>
          </a:r>
          <a:endParaRPr lang="en-US" sz="1400" kern="1200" dirty="0"/>
        </a:p>
      </dsp:txBody>
      <dsp:txXfrm>
        <a:off x="7051476" y="2194560"/>
        <a:ext cx="1711523" cy="2194560"/>
      </dsp:txXfrm>
    </dsp:sp>
    <dsp:sp modelId="{9F2B1142-FAC6-49B7-83F7-78E062B3CE22}">
      <dsp:nvSpPr>
        <dsp:cNvPr id="0" name=""/>
        <dsp:cNvSpPr/>
      </dsp:nvSpPr>
      <dsp:spPr>
        <a:xfrm>
          <a:off x="7102822" y="217318"/>
          <a:ext cx="1608832" cy="1499614"/>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5158B4-EE48-448E-853B-CB6E1B402955}">
      <dsp:nvSpPr>
        <dsp:cNvPr id="0" name=""/>
        <dsp:cNvSpPr/>
      </dsp:nvSpPr>
      <dsp:spPr>
        <a:xfrm>
          <a:off x="277398" y="4663440"/>
          <a:ext cx="8061960" cy="822960"/>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63988" y="0"/>
            <a:ext cx="3032125" cy="463550"/>
          </a:xfrm>
          <a:prstGeom prst="rect">
            <a:avLst/>
          </a:prstGeom>
        </p:spPr>
        <p:txBody>
          <a:bodyPr vert="horz" lIns="91440" tIns="45720" rIns="91440" bIns="45720" rtlCol="0"/>
          <a:lstStyle>
            <a:lvl1pPr algn="r">
              <a:defRPr sz="1200"/>
            </a:lvl1pPr>
          </a:lstStyle>
          <a:p>
            <a:fld id="{E13713A8-BD80-408B-9D30-7DD919B03528}" type="datetimeFigureOut">
              <a:rPr lang="en-US" smtClean="0"/>
              <a:t>5/29/2011</a:t>
            </a:fld>
            <a:endParaRPr lang="en-US"/>
          </a:p>
        </p:txBody>
      </p:sp>
      <p:sp>
        <p:nvSpPr>
          <p:cNvPr id="4" name="Footer Placeholder 3"/>
          <p:cNvSpPr>
            <a:spLocks noGrp="1"/>
          </p:cNvSpPr>
          <p:nvPr>
            <p:ph type="ftr" sz="quarter" idx="2"/>
          </p:nvPr>
        </p:nvSpPr>
        <p:spPr>
          <a:xfrm>
            <a:off x="0" y="8818563"/>
            <a:ext cx="3032125"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63988" y="8818563"/>
            <a:ext cx="3032125" cy="463550"/>
          </a:xfrm>
          <a:prstGeom prst="rect">
            <a:avLst/>
          </a:prstGeom>
        </p:spPr>
        <p:txBody>
          <a:bodyPr vert="horz" lIns="91440" tIns="45720" rIns="91440" bIns="45720" rtlCol="0" anchor="b"/>
          <a:lstStyle>
            <a:lvl1pPr algn="r">
              <a:defRPr sz="1200"/>
            </a:lvl1pPr>
          </a:lstStyle>
          <a:p>
            <a:fld id="{7FBF1543-7570-42CA-A5BE-69C12C3677C4}" type="slidenum">
              <a:rPr lang="en-US" smtClean="0"/>
              <a:t>‹#›</a:t>
            </a:fld>
            <a:endParaRPr lang="en-US"/>
          </a:p>
        </p:txBody>
      </p:sp>
    </p:spTree>
    <p:extLst>
      <p:ext uri="{BB962C8B-B14F-4D97-AF65-F5344CB8AC3E}">
        <p14:creationId xmlns:p14="http://schemas.microsoft.com/office/powerpoint/2010/main" val="41200431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7298" name="Rectangle 2"/>
          <p:cNvSpPr>
            <a:spLocks noGrp="1" noChangeArrowheads="1"/>
          </p:cNvSpPr>
          <p:nvPr>
            <p:ph type="hdr" sz="quarter"/>
          </p:nvPr>
        </p:nvSpPr>
        <p:spPr bwMode="auto">
          <a:xfrm>
            <a:off x="0"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299" name="Rectangle 3"/>
          <p:cNvSpPr>
            <a:spLocks noGrp="1" noChangeArrowheads="1"/>
          </p:cNvSpPr>
          <p:nvPr>
            <p:ph type="dt" idx="1"/>
          </p:nvPr>
        </p:nvSpPr>
        <p:spPr bwMode="auto">
          <a:xfrm>
            <a:off x="3965363" y="0"/>
            <a:ext cx="3032337" cy="46418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567301" name="Rectangle 5"/>
          <p:cNvSpPr>
            <a:spLocks noGrp="1" noChangeArrowheads="1"/>
          </p:cNvSpPr>
          <p:nvPr>
            <p:ph type="body" sz="quarter" idx="3"/>
          </p:nvPr>
        </p:nvSpPr>
        <p:spPr bwMode="auto">
          <a:xfrm>
            <a:off x="933027" y="4409758"/>
            <a:ext cx="5131647" cy="4177665"/>
          </a:xfrm>
          <a:prstGeom prst="rect">
            <a:avLst/>
          </a:prstGeom>
          <a:noFill/>
          <a:ln w="9525">
            <a:noFill/>
            <a:miter lim="800000"/>
            <a:headEnd/>
            <a:tailEnd/>
          </a:ln>
          <a:effectLst/>
        </p:spPr>
        <p:txBody>
          <a:bodyPr vert="horz" wrap="square" lIns="93031" tIns="46516" rIns="93031" bIns="4651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67302" name="Rectangle 6"/>
          <p:cNvSpPr>
            <a:spLocks noGrp="1" noChangeArrowheads="1"/>
          </p:cNvSpPr>
          <p:nvPr>
            <p:ph type="ftr" sz="quarter" idx="4"/>
          </p:nvPr>
        </p:nvSpPr>
        <p:spPr bwMode="auto">
          <a:xfrm>
            <a:off x="0"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l">
              <a:spcBef>
                <a:spcPct val="20000"/>
              </a:spcBef>
              <a:buClr>
                <a:srgbClr val="FFFF00"/>
              </a:buClr>
              <a:buSzPct val="80000"/>
              <a:buFont typeface="Wingdings" pitchFamily="2" charset="2"/>
              <a:buNone/>
              <a:defRPr sz="1200">
                <a:latin typeface="Arial" charset="0"/>
              </a:defRPr>
            </a:lvl1pPr>
          </a:lstStyle>
          <a:p>
            <a:pPr>
              <a:defRPr/>
            </a:pPr>
            <a:endParaRPr lang="en-US" dirty="0"/>
          </a:p>
        </p:txBody>
      </p:sp>
      <p:sp>
        <p:nvSpPr>
          <p:cNvPr id="567303" name="Rectangle 7"/>
          <p:cNvSpPr>
            <a:spLocks noGrp="1" noChangeArrowheads="1"/>
          </p:cNvSpPr>
          <p:nvPr>
            <p:ph type="sldNum" sz="quarter" idx="5"/>
          </p:nvPr>
        </p:nvSpPr>
        <p:spPr bwMode="auto">
          <a:xfrm>
            <a:off x="3965363" y="8819515"/>
            <a:ext cx="3032337" cy="464185"/>
          </a:xfrm>
          <a:prstGeom prst="rect">
            <a:avLst/>
          </a:prstGeom>
          <a:noFill/>
          <a:ln w="9525">
            <a:noFill/>
            <a:miter lim="800000"/>
            <a:headEnd/>
            <a:tailEnd/>
          </a:ln>
          <a:effectLst/>
        </p:spPr>
        <p:txBody>
          <a:bodyPr vert="horz" wrap="square" lIns="93031" tIns="46516" rIns="93031" bIns="46516" numCol="1" anchor="b" anchorCtr="0" compatLnSpc="1">
            <a:prstTxWarp prst="textNoShape">
              <a:avLst/>
            </a:prstTxWarp>
          </a:bodyPr>
          <a:lstStyle>
            <a:lvl1pPr algn="r">
              <a:spcBef>
                <a:spcPct val="20000"/>
              </a:spcBef>
              <a:buClr>
                <a:srgbClr val="FFFF00"/>
              </a:buClr>
              <a:buSzPct val="80000"/>
              <a:buFont typeface="Wingdings" pitchFamily="2" charset="2"/>
              <a:buNone/>
              <a:defRPr sz="1200">
                <a:latin typeface="Arial" charset="0"/>
              </a:defRPr>
            </a:lvl1pPr>
          </a:lstStyle>
          <a:p>
            <a:pPr>
              <a:defRPr/>
            </a:pPr>
            <a:fld id="{DA63D670-C841-461E-B38E-D81B5C00E991}" type="slidenum">
              <a:rPr lang="en-US"/>
              <a:pPr>
                <a:defRPr/>
              </a:pPr>
              <a:t>‹#›</a:t>
            </a:fld>
            <a:endParaRPr lang="en-US" dirty="0"/>
          </a:p>
        </p:txBody>
      </p:sp>
    </p:spTree>
    <p:extLst>
      <p:ext uri="{BB962C8B-B14F-4D97-AF65-F5344CB8AC3E}">
        <p14:creationId xmlns:p14="http://schemas.microsoft.com/office/powerpoint/2010/main" val="97143021"/>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Narrow"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0E066AD-5A10-4A10-ACAD-070B14CC7B6E}" type="slidenum">
              <a:rPr lang="en-US" smtClean="0"/>
              <a:pPr>
                <a:defRPr/>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4996" name="Slide Number Placeholder 3"/>
          <p:cNvSpPr>
            <a:spLocks noGrp="1"/>
          </p:cNvSpPr>
          <p:nvPr>
            <p:ph type="sldNum" sz="quarter" idx="5"/>
          </p:nvPr>
        </p:nvSpPr>
        <p:spPr/>
        <p:txBody>
          <a:bodyPr/>
          <a:lstStyle/>
          <a:p>
            <a:pPr>
              <a:defRPr/>
            </a:pPr>
            <a:fld id="{368667E3-B052-4731-82B3-B3C652A59157}" type="slidenum">
              <a:rPr lang="en-US" smtClean="0"/>
              <a:pPr>
                <a:defRPr/>
              </a:pPr>
              <a:t>63</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 name="Picture 25"/>
          <p:cNvPicPr>
            <a:picLocks noChangeAspect="1" noChangeArrowheads="1"/>
          </p:cNvPicPr>
          <p:nvPr/>
        </p:nvPicPr>
        <p:blipFill>
          <a:blip r:embed="rId2" cstate="print"/>
          <a:srcRect/>
          <a:stretch>
            <a:fillRect/>
          </a:stretch>
        </p:blipFill>
        <p:spPr bwMode="auto">
          <a:xfrm>
            <a:off x="0" y="19050"/>
            <a:ext cx="9144000" cy="6858000"/>
          </a:xfrm>
          <a:prstGeom prst="rect">
            <a:avLst/>
          </a:prstGeom>
          <a:noFill/>
          <a:ln w="9525">
            <a:noFill/>
            <a:miter lim="800000"/>
            <a:headEnd/>
            <a:tailEnd/>
          </a:ln>
        </p:spPr>
      </p:pic>
      <p:sp>
        <p:nvSpPr>
          <p:cNvPr id="4" name="Text Box 23"/>
          <p:cNvSpPr txBox="1">
            <a:spLocks noChangeArrowheads="1"/>
          </p:cNvSpPr>
          <p:nvPr/>
        </p:nvSpPr>
        <p:spPr bwMode="auto">
          <a:xfrm>
            <a:off x="3505200" y="3048000"/>
            <a:ext cx="5410200" cy="457200"/>
          </a:xfrm>
          <a:prstGeom prst="rect">
            <a:avLst/>
          </a:prstGeom>
          <a:noFill/>
          <a:ln w="9525">
            <a:noFill/>
            <a:miter lim="800000"/>
            <a:headEnd/>
            <a:tailEnd/>
          </a:ln>
          <a:effectLst/>
        </p:spPr>
        <p:txBody>
          <a:bodyPr>
            <a:spAutoFit/>
          </a:bodyPr>
          <a:lstStyle/>
          <a:p>
            <a:pPr>
              <a:defRPr/>
            </a:pPr>
            <a:endParaRPr lang="en-US" dirty="0">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400"/>
            </a:lvl1pPr>
          </a:lstStyle>
          <a:p>
            <a:r>
              <a:rPr lang="en-US"/>
              <a:t>Click to edit Master title style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F345EE62-ED88-4173-8B27-8F4EB9CE5AB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203200"/>
            <a:ext cx="1724025" cy="54419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57338" y="203200"/>
            <a:ext cx="5024437" cy="54419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E810157E-72B2-4F55-BBC8-AFB56B89D143}"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57338" y="203200"/>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6002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B4F3337-FA56-4E85-9020-E185317CAF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5800" y="1295400"/>
            <a:ext cx="7772400" cy="0"/>
          </a:xfrm>
          <a:prstGeom prst="line">
            <a:avLst/>
          </a:prstGeom>
          <a:noFill/>
          <a:ln w="25400">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sp>
        <p:nvSpPr>
          <p:cNvPr id="5" name="Line 8"/>
          <p:cNvSpPr>
            <a:spLocks noChangeShapeType="1"/>
          </p:cNvSpPr>
          <p:nvPr/>
        </p:nvSpPr>
        <p:spPr bwMode="auto">
          <a:xfrm>
            <a:off x="685800" y="6400800"/>
            <a:ext cx="7772400" cy="0"/>
          </a:xfrm>
          <a:prstGeom prst="line">
            <a:avLst/>
          </a:prstGeom>
          <a:noFill/>
          <a:ln w="9525">
            <a:solidFill>
              <a:schemeClr val="tx1"/>
            </a:solidFill>
            <a:round/>
            <a:headEnd/>
            <a:tailEnd/>
          </a:ln>
          <a:effectLst/>
        </p:spPr>
        <p:txBody>
          <a:bodyPr/>
          <a:lstStyle/>
          <a:p>
            <a:pPr algn="r">
              <a:spcBef>
                <a:spcPct val="20000"/>
              </a:spcBef>
              <a:buClr>
                <a:srgbClr val="FFFF00"/>
              </a:buClr>
              <a:buSzPct val="80000"/>
              <a:buFont typeface="Wingdings" pitchFamily="2" charset="2"/>
              <a:buNone/>
              <a:defRPr/>
            </a:pPr>
            <a:endParaRPr lang="en-US" sz="1400" dirty="0"/>
          </a:p>
        </p:txBody>
      </p:sp>
      <p:pic>
        <p:nvPicPr>
          <p:cNvPr id="6" name="Picture 6" descr="fermilogo"/>
          <p:cNvPicPr>
            <a:picLocks noChangeAspect="1" noChangeArrowheads="1"/>
          </p:cNvPicPr>
          <p:nvPr userDrawn="1"/>
        </p:nvPicPr>
        <p:blipFill>
          <a:blip r:embed="rId2" cstate="print"/>
          <a:srcRect/>
          <a:stretch>
            <a:fillRect/>
          </a:stretch>
        </p:blipFill>
        <p:spPr bwMode="auto">
          <a:xfrm>
            <a:off x="7493000" y="304800"/>
            <a:ext cx="965200" cy="965200"/>
          </a:xfrm>
          <a:prstGeom prst="rect">
            <a:avLst/>
          </a:prstGeom>
          <a:noFill/>
          <a:ln w="9525">
            <a:noFill/>
            <a:miter lim="800000"/>
            <a:headEnd/>
            <a:tailEnd/>
          </a:ln>
        </p:spPr>
      </p:pic>
      <p:sp>
        <p:nvSpPr>
          <p:cNvPr id="4098"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p:txBody>
          <a:bodyPr/>
          <a:lstStyle>
            <a:lvl1pPr>
              <a:defRPr/>
            </a:lvl1pPr>
          </a:lstStyle>
          <a:p>
            <a:pPr>
              <a:defRPr/>
            </a:pPr>
            <a:r>
              <a:rPr lang="en-US" dirty="0" smtClean="0"/>
              <a:t>P Oddone, DOE Planning Meeting, May 31</a:t>
            </a:r>
            <a:r>
              <a:rPr lang="en-US" baseline="30000" dirty="0" smtClean="0"/>
              <a:t>st</a:t>
            </a:r>
            <a:r>
              <a:rPr lang="en-US" dirty="0" smtClean="0"/>
              <a:t>, 2011</a:t>
            </a:r>
            <a:endParaRPr lang="en-US" sz="1200" dirty="0"/>
          </a:p>
        </p:txBody>
      </p:sp>
      <p:sp>
        <p:nvSpPr>
          <p:cNvPr id="5" name="Rectangle 17"/>
          <p:cNvSpPr>
            <a:spLocks noGrp="1" noChangeArrowheads="1"/>
          </p:cNvSpPr>
          <p:nvPr>
            <p:ph type="sldNum" sz="quarter" idx="11"/>
          </p:nvPr>
        </p:nvSpPr>
        <p:spPr/>
        <p:txBody>
          <a:bodyPr/>
          <a:lstStyle>
            <a:lvl1pPr>
              <a:defRPr/>
            </a:lvl1pPr>
          </a:lstStyle>
          <a:p>
            <a:pPr>
              <a:defRPr/>
            </a:pPr>
            <a:fld id="{DD335B24-A5D2-4BBF-9E7F-0C9CC4A20CBD}"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5" name="Rectangle 17"/>
          <p:cNvSpPr>
            <a:spLocks noGrp="1" noChangeArrowheads="1"/>
          </p:cNvSpPr>
          <p:nvPr>
            <p:ph type="sldNum" sz="quarter" idx="11"/>
          </p:nvPr>
        </p:nvSpPr>
        <p:spPr>
          <a:ln/>
        </p:spPr>
        <p:txBody>
          <a:bodyPr/>
          <a:lstStyle>
            <a:lvl1pPr>
              <a:defRPr/>
            </a:lvl1pPr>
          </a:lstStyle>
          <a:p>
            <a:pPr>
              <a:defRPr/>
            </a:pPr>
            <a:fld id="{D2D8E96C-89C8-4115-B502-E8A273FC030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53035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57A8D854-33E8-4529-AFFE-ECD716F5A45B}"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8" name="Rectangle 17"/>
          <p:cNvSpPr>
            <a:spLocks noGrp="1" noChangeArrowheads="1"/>
          </p:cNvSpPr>
          <p:nvPr>
            <p:ph type="sldNum" sz="quarter" idx="11"/>
          </p:nvPr>
        </p:nvSpPr>
        <p:spPr>
          <a:ln/>
        </p:spPr>
        <p:txBody>
          <a:bodyPr/>
          <a:lstStyle>
            <a:lvl1pPr>
              <a:defRPr/>
            </a:lvl1pPr>
          </a:lstStyle>
          <a:p>
            <a:pPr>
              <a:defRPr/>
            </a:pPr>
            <a:fld id="{5BFC6DA6-91F6-426D-A145-7504F12760F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ftr" sz="quarter" idx="10"/>
          </p:nvPr>
        </p:nvSpPr>
        <p:spPr>
          <a:xfrm>
            <a:off x="2832433" y="6305550"/>
            <a:ext cx="4707355" cy="457200"/>
          </a:xfrm>
          <a:ln/>
        </p:spPr>
        <p:txBody>
          <a:bodyPr/>
          <a:lstStyle>
            <a:lvl1pPr>
              <a:defRPr/>
            </a:lvl1pPr>
          </a:lstStyle>
          <a:p>
            <a:pPr>
              <a:defRPr/>
            </a:pPr>
            <a:r>
              <a:rPr lang="en-US" smtClean="0"/>
              <a:t>P Oddone, DOE Planning Meeting, May 31st, 2011</a:t>
            </a:r>
            <a:endParaRPr lang="en-US" sz="1200" dirty="0"/>
          </a:p>
        </p:txBody>
      </p:sp>
      <p:sp>
        <p:nvSpPr>
          <p:cNvPr id="4" name="Rectangle 17"/>
          <p:cNvSpPr>
            <a:spLocks noGrp="1" noChangeArrowheads="1"/>
          </p:cNvSpPr>
          <p:nvPr>
            <p:ph type="sldNum" sz="quarter" idx="11"/>
          </p:nvPr>
        </p:nvSpPr>
        <p:spPr>
          <a:ln/>
        </p:spPr>
        <p:txBody>
          <a:bodyPr/>
          <a:lstStyle>
            <a:lvl1pPr>
              <a:defRPr/>
            </a:lvl1pPr>
          </a:lstStyle>
          <a:p>
            <a:pPr>
              <a:defRPr/>
            </a:pPr>
            <a:fld id="{35B77CE8-6CCD-40BE-BE5B-35486880A51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3" name="Rectangle 17"/>
          <p:cNvSpPr>
            <a:spLocks noGrp="1" noChangeArrowheads="1"/>
          </p:cNvSpPr>
          <p:nvPr>
            <p:ph type="sldNum" sz="quarter" idx="11"/>
          </p:nvPr>
        </p:nvSpPr>
        <p:spPr>
          <a:ln/>
        </p:spPr>
        <p:txBody>
          <a:bodyPr/>
          <a:lstStyle>
            <a:lvl1pPr>
              <a:defRPr/>
            </a:lvl1pPr>
          </a:lstStyle>
          <a:p>
            <a:pPr>
              <a:defRPr/>
            </a:pPr>
            <a:fld id="{4EE63935-E45B-46A4-BFD3-287CB7A07C9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EA1EAC21-27E2-441C-BD22-211A29FDE63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ftr" sz="quarter" idx="10"/>
          </p:nvPr>
        </p:nvSpPr>
        <p:spPr>
          <a:ln/>
        </p:spPr>
        <p:txBody>
          <a:bodyPr/>
          <a:lstStyle>
            <a:lvl1pPr>
              <a:defRPr/>
            </a:lvl1pPr>
          </a:lstStyle>
          <a:p>
            <a:pPr>
              <a:defRPr/>
            </a:pPr>
            <a:r>
              <a:rPr lang="en-US" smtClean="0"/>
              <a:t>P Oddone, DOE Planning Meeting, May 31st, 2011</a:t>
            </a:r>
            <a:endParaRPr lang="en-US" sz="1200" dirty="0"/>
          </a:p>
        </p:txBody>
      </p:sp>
      <p:sp>
        <p:nvSpPr>
          <p:cNvPr id="6" name="Rectangle 17"/>
          <p:cNvSpPr>
            <a:spLocks noGrp="1" noChangeArrowheads="1"/>
          </p:cNvSpPr>
          <p:nvPr>
            <p:ph type="sldNum" sz="quarter" idx="11"/>
          </p:nvPr>
        </p:nvSpPr>
        <p:spPr>
          <a:ln/>
        </p:spPr>
        <p:txBody>
          <a:bodyPr/>
          <a:lstStyle>
            <a:lvl1pPr>
              <a:defRPr/>
            </a:lvl1pPr>
          </a:lstStyle>
          <a:p>
            <a:pPr>
              <a:defRPr/>
            </a:pPr>
            <a:fld id="{3AD108CD-BAB9-4798-B14D-0F76E02C4BC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050" name="Picture 24" descr="Fermi_Blue_subpage"/>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800349" y="6305550"/>
            <a:ext cx="4739439"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400">
                <a:solidFill>
                  <a:srgbClr val="FFFFFF"/>
                </a:solidFill>
                <a:latin typeface="Arial" charset="0"/>
              </a:defRPr>
            </a:lvl1pPr>
          </a:lstStyle>
          <a:p>
            <a:pPr>
              <a:defRPr/>
            </a:pPr>
            <a:r>
              <a:rPr lang="en-US" smtClean="0"/>
              <a:t>P Oddone, DOE Planning Meeting, May 31st, 2011</a:t>
            </a:r>
            <a:endParaRPr lang="en-US" sz="1200"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a:solidFill>
                  <a:srgbClr val="FFFFFF"/>
                </a:solidFill>
                <a:latin typeface="Arial" charset="0"/>
              </a:defRPr>
            </a:lvl1pPr>
          </a:lstStyle>
          <a:p>
            <a:pPr>
              <a:defRPr/>
            </a:pPr>
            <a:fld id="{8718B7D7-3FFB-4269-A6DA-DD16FBE07F8E}" type="slidenum">
              <a:rPr lang="en-US"/>
              <a:pPr>
                <a:defRPr/>
              </a:pPr>
              <a:t>‹#›</a:t>
            </a:fld>
            <a:endParaRPr lang="en-US" dirty="0"/>
          </a:p>
        </p:txBody>
      </p:sp>
      <p:sp>
        <p:nvSpPr>
          <p:cNvPr id="2053" name="Rectangle 25"/>
          <p:cNvSpPr>
            <a:spLocks noGrp="1" noChangeArrowheads="1"/>
          </p:cNvSpPr>
          <p:nvPr>
            <p:ph type="title"/>
          </p:nvPr>
        </p:nvSpPr>
        <p:spPr bwMode="auto">
          <a:xfrm>
            <a:off x="1557338" y="2032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4" name="Rectangle 26"/>
          <p:cNvSpPr>
            <a:spLocks noGrp="1" noChangeArrowheads="1"/>
          </p:cNvSpPr>
          <p:nvPr>
            <p:ph type="body" idx="1"/>
          </p:nvPr>
        </p:nvSpPr>
        <p:spPr bwMode="auto">
          <a:xfrm>
            <a:off x="1600200" y="153035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Laksdjfalkjfds</a:t>
            </a:r>
          </a:p>
          <a:p>
            <a:pPr lvl="1"/>
            <a:r>
              <a:rPr lang="en-US" smtClean="0"/>
              <a:t>;slkjfda;slkjfd</a:t>
            </a:r>
          </a:p>
          <a:p>
            <a:pPr lvl="3"/>
            <a:r>
              <a:rPr lang="en-US" smtClean="0"/>
              <a:t>A;slkjfda;slkjfd</a:t>
            </a:r>
          </a:p>
          <a:p>
            <a:pPr lvl="3"/>
            <a:r>
              <a:rPr lang="en-US" smtClean="0"/>
              <a:t>	a;lksdjf;lsakjfd</a:t>
            </a:r>
          </a:p>
          <a:p>
            <a:pPr lvl="4"/>
            <a:r>
              <a:rPr lang="en-US" smtClean="0"/>
              <a:t>slkdflsdkjflsdkjflsdkjf</a:t>
            </a:r>
          </a:p>
        </p:txBody>
      </p:sp>
    </p:spTree>
  </p:cSld>
  <p:clrMap bg1="dk2" tx1="lt1" bg2="dk1" tx2="lt2" accent1="accent1" accent2="accent2" accent3="accent3" accent4="accent4" accent5="accent5" accent6="accent6" hlink="hlink" folHlink="folHlink"/>
  <p:sldLayoutIdLst>
    <p:sldLayoutId id="2147483934" r:id="rId1"/>
    <p:sldLayoutId id="2147483935"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6" r:id="rId13"/>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rgbClr val="FFFFFF"/>
          </a:solidFill>
          <a:latin typeface="+mj-lt"/>
          <a:ea typeface="+mj-ea"/>
          <a:cs typeface="+mj-cs"/>
        </a:defRPr>
      </a:lvl1pPr>
      <a:lvl2pPr algn="l" rtl="0" eaLnBrk="0" fontAlgn="base" hangingPunct="0">
        <a:spcBef>
          <a:spcPct val="0"/>
        </a:spcBef>
        <a:spcAft>
          <a:spcPct val="0"/>
        </a:spcAft>
        <a:defRPr sz="3200">
          <a:solidFill>
            <a:srgbClr val="FFFFFF"/>
          </a:solidFill>
          <a:latin typeface="Arial" charset="0"/>
        </a:defRPr>
      </a:lvl2pPr>
      <a:lvl3pPr algn="l" rtl="0" eaLnBrk="0" fontAlgn="base" hangingPunct="0">
        <a:spcBef>
          <a:spcPct val="0"/>
        </a:spcBef>
        <a:spcAft>
          <a:spcPct val="0"/>
        </a:spcAft>
        <a:defRPr sz="3200">
          <a:solidFill>
            <a:srgbClr val="FFFFFF"/>
          </a:solidFill>
          <a:latin typeface="Arial" charset="0"/>
        </a:defRPr>
      </a:lvl3pPr>
      <a:lvl4pPr algn="l" rtl="0" eaLnBrk="0" fontAlgn="base" hangingPunct="0">
        <a:spcBef>
          <a:spcPct val="0"/>
        </a:spcBef>
        <a:spcAft>
          <a:spcPct val="0"/>
        </a:spcAft>
        <a:defRPr sz="3200">
          <a:solidFill>
            <a:srgbClr val="FFFFFF"/>
          </a:solidFill>
          <a:latin typeface="Arial" charset="0"/>
        </a:defRPr>
      </a:lvl4pPr>
      <a:lvl5pPr algn="l" rtl="0" eaLnBrk="0" fontAlgn="base" hangingPunct="0">
        <a:spcBef>
          <a:spcPct val="0"/>
        </a:spcBef>
        <a:spcAft>
          <a:spcPct val="0"/>
        </a:spcAft>
        <a:defRPr sz="3200">
          <a:solidFill>
            <a:srgbClr val="FFFFFF"/>
          </a:solidFill>
          <a:latin typeface="Arial" charset="0"/>
        </a:defRPr>
      </a:lvl5pPr>
      <a:lvl6pPr marL="457200" algn="l" rtl="0" fontAlgn="base">
        <a:spcBef>
          <a:spcPct val="0"/>
        </a:spcBef>
        <a:spcAft>
          <a:spcPct val="0"/>
        </a:spcAft>
        <a:defRPr sz="3200">
          <a:solidFill>
            <a:srgbClr val="FFFFFF"/>
          </a:solidFill>
          <a:latin typeface="Arial" charset="0"/>
        </a:defRPr>
      </a:lvl6pPr>
      <a:lvl7pPr marL="914400" algn="l" rtl="0" fontAlgn="base">
        <a:spcBef>
          <a:spcPct val="0"/>
        </a:spcBef>
        <a:spcAft>
          <a:spcPct val="0"/>
        </a:spcAft>
        <a:defRPr sz="3200">
          <a:solidFill>
            <a:srgbClr val="FFFFFF"/>
          </a:solidFill>
          <a:latin typeface="Arial" charset="0"/>
        </a:defRPr>
      </a:lvl7pPr>
      <a:lvl8pPr marL="1371600" algn="l" rtl="0" fontAlgn="base">
        <a:spcBef>
          <a:spcPct val="0"/>
        </a:spcBef>
        <a:spcAft>
          <a:spcPct val="0"/>
        </a:spcAft>
        <a:defRPr sz="3200">
          <a:solidFill>
            <a:srgbClr val="FFFFFF"/>
          </a:solidFill>
          <a:latin typeface="Arial" charset="0"/>
        </a:defRPr>
      </a:lvl8pPr>
      <a:lvl9pPr marL="1828800" algn="l" rtl="0" fontAlgn="base">
        <a:spcBef>
          <a:spcPct val="0"/>
        </a:spcBef>
        <a:spcAft>
          <a:spcPct val="0"/>
        </a:spcAft>
        <a:defRPr sz="3200">
          <a:solidFill>
            <a:srgbClr val="FFFFFF"/>
          </a:solidFill>
          <a:latin typeface="Arial" charset="0"/>
        </a:defRPr>
      </a:lvl9pPr>
    </p:titleStyle>
    <p:bodyStyle>
      <a:lvl1pPr marL="342900" indent="-342900" algn="l" rtl="0" eaLnBrk="0" fontAlgn="base" hangingPunct="0">
        <a:spcBef>
          <a:spcPct val="20000"/>
        </a:spcBef>
        <a:spcAft>
          <a:spcPct val="0"/>
        </a:spcAft>
        <a:buClr>
          <a:srgbClr val="CCFFFF"/>
        </a:buClr>
        <a:buSzPct val="8000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0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9900"/>
        </a:buClr>
        <a:buSzPct val="60000"/>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SzPct val="25000"/>
        <a:buFont typeface="Wingdings" pitchFamily="2" charset="2"/>
        <a:buChar char="q"/>
        <a:defRPr sz="2000">
          <a:solidFill>
            <a:schemeClr val="tx1"/>
          </a:solidFill>
          <a:latin typeface="+mn-lt"/>
        </a:defRPr>
      </a:lvl4pPr>
      <a:lvl5pPr marL="2057400" indent="-228600" algn="l" rtl="0" eaLnBrk="0" fontAlgn="base" hangingPunct="0">
        <a:spcBef>
          <a:spcPct val="20000"/>
        </a:spcBef>
        <a:spcAft>
          <a:spcPct val="0"/>
        </a:spcAft>
        <a:buClr>
          <a:schemeClr val="accent2"/>
        </a:buClr>
        <a:buSzPct val="5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accent2"/>
        </a:buClr>
        <a:buSzPct val="5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jp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6.xml"/><Relationship Id="rId4" Type="http://schemas.openxmlformats.org/officeDocument/2006/relationships/image" Target="../media/image51.wmf"/></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notesSlide" Target="../notesSlides/notesSlide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4.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42.png"/><Relationship Id="rId9" Type="http://schemas.openxmlformats.org/officeDocument/2006/relationships/image" Target="../media/image8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326" y="1292114"/>
            <a:ext cx="6051095" cy="4809126"/>
          </a:xfrm>
          <a:prstGeom prst="rect">
            <a:avLst/>
          </a:prstGeom>
        </p:spPr>
      </p:pic>
      <p:sp>
        <p:nvSpPr>
          <p:cNvPr id="6147" name="Rectangle 4"/>
          <p:cNvSpPr>
            <a:spLocks noGrp="1" noChangeArrowheads="1"/>
          </p:cNvSpPr>
          <p:nvPr>
            <p:ph type="ctrTitle"/>
          </p:nvPr>
        </p:nvSpPr>
        <p:spPr>
          <a:xfrm>
            <a:off x="1457326" y="-134268"/>
            <a:ext cx="6705600" cy="1200150"/>
          </a:xfrm>
        </p:spPr>
        <p:txBody>
          <a:bodyPr/>
          <a:lstStyle/>
          <a:p>
            <a:pPr algn="ctr" eaLnBrk="1" hangingPunct="1"/>
            <a:r>
              <a:rPr lang="en-US" sz="3200" dirty="0" smtClean="0"/>
              <a:t>Office of Science Planning Meeting</a:t>
            </a:r>
            <a:r>
              <a:rPr lang="en-US" sz="1600" dirty="0" smtClean="0"/>
              <a:t>  </a:t>
            </a:r>
            <a:br>
              <a:rPr lang="en-US" sz="1600" dirty="0" smtClean="0"/>
            </a:br>
            <a:r>
              <a:rPr lang="en-US" sz="1600" dirty="0" smtClean="0"/>
              <a:t>Washington DC, May 31</a:t>
            </a:r>
            <a:r>
              <a:rPr lang="en-US" sz="1600" baseline="30000" dirty="0" smtClean="0"/>
              <a:t>st</a:t>
            </a:r>
            <a:r>
              <a:rPr lang="en-US" sz="1600" dirty="0" smtClean="0"/>
              <a:t>, 2011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4294967295"/>
          </p:nvPr>
        </p:nvSpPr>
        <p:spPr>
          <a:xfrm>
            <a:off x="6553200" y="6248400"/>
            <a:ext cx="2133600" cy="457200"/>
          </a:xfrm>
          <a:prstGeom prst="rect">
            <a:avLst/>
          </a:prstGeom>
        </p:spPr>
        <p:txBody>
          <a:bodyPr/>
          <a:lstStyle/>
          <a:p>
            <a:fld id="{32507795-C29F-4606-8B22-0F6EB7CBDD72}" type="slidenum">
              <a:rPr lang="en-US"/>
              <a:pPr/>
              <a:t>10</a:t>
            </a:fld>
            <a:endParaRPr lang="en-US" dirty="0"/>
          </a:p>
        </p:txBody>
      </p:sp>
      <p:sp>
        <p:nvSpPr>
          <p:cNvPr id="1973250" name="Rectangle 2"/>
          <p:cNvSpPr>
            <a:spLocks noGrp="1" noChangeArrowheads="1"/>
          </p:cNvSpPr>
          <p:nvPr>
            <p:ph type="title"/>
          </p:nvPr>
        </p:nvSpPr>
        <p:spPr/>
        <p:txBody>
          <a:bodyPr/>
          <a:lstStyle/>
          <a:p>
            <a:r>
              <a:rPr lang="en-US" dirty="0" smtClean="0"/>
              <a:t>The state of knowledge</a:t>
            </a:r>
            <a:endParaRPr lang="en-US" dirty="0"/>
          </a:p>
        </p:txBody>
      </p:sp>
      <p:sp>
        <p:nvSpPr>
          <p:cNvPr id="1973251" name="Rectangle 3"/>
          <p:cNvSpPr>
            <a:spLocks noGrp="1" noChangeArrowheads="1"/>
          </p:cNvSpPr>
          <p:nvPr>
            <p:ph type="body" sz="half" idx="1"/>
          </p:nvPr>
        </p:nvSpPr>
        <p:spPr>
          <a:xfrm>
            <a:off x="685806" y="1600200"/>
            <a:ext cx="3492500" cy="4530725"/>
          </a:xfrm>
        </p:spPr>
        <p:txBody>
          <a:bodyPr/>
          <a:lstStyle/>
          <a:p>
            <a:r>
              <a:rPr lang="en-US" sz="2000" dirty="0"/>
              <a:t>The present theory is a remarkable intellectual construction</a:t>
            </a:r>
          </a:p>
          <a:p>
            <a:endParaRPr lang="en-US" sz="2000" dirty="0"/>
          </a:p>
          <a:p>
            <a:r>
              <a:rPr lang="en-US" sz="2000" dirty="0"/>
              <a:t>Every particle experiment ever done fits in the framework</a:t>
            </a:r>
          </a:p>
          <a:p>
            <a:endParaRPr lang="en-US" sz="2000" dirty="0"/>
          </a:p>
          <a:p>
            <a:r>
              <a:rPr lang="en-US" sz="2000" dirty="0"/>
              <a:t>But </a:t>
            </a:r>
            <a:r>
              <a:rPr lang="en-US" sz="2000" dirty="0" smtClean="0"/>
              <a:t>it is not complete; basic symmetries of the </a:t>
            </a:r>
            <a:r>
              <a:rPr lang="en-US" sz="2000" dirty="0" err="1" smtClean="0"/>
              <a:t>Lagrangian</a:t>
            </a:r>
            <a:r>
              <a:rPr lang="en-US" sz="2000" dirty="0" smtClean="0"/>
              <a:t> require symmetry breaking</a:t>
            </a:r>
            <a:endParaRPr lang="en-US" sz="2000"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406" y="1597230"/>
            <a:ext cx="4572000" cy="4082143"/>
          </a:xfrm>
        </p:spPr>
      </p:pic>
      <p:sp>
        <p:nvSpPr>
          <p:cNvPr id="2" name="Footer Placeholder 1"/>
          <p:cNvSpPr>
            <a:spLocks noGrp="1"/>
          </p:cNvSpPr>
          <p:nvPr>
            <p:ph type="ftr" sz="quarter" idx="10"/>
          </p:nvPr>
        </p:nvSpPr>
        <p:spPr/>
        <p:txBody>
          <a:bodyPr/>
          <a:lstStyle/>
          <a:p>
            <a:pPr>
              <a:defRPr/>
            </a:pPr>
            <a:r>
              <a:rPr lang="en-US" smtClean="0"/>
              <a:t>P Oddone, DOE Planning Meeting, May 31st, 2011</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3250" name="Rectangle 2"/>
          <p:cNvSpPr>
            <a:spLocks noGrp="1" noChangeArrowheads="1"/>
          </p:cNvSpPr>
          <p:nvPr>
            <p:ph type="title"/>
          </p:nvPr>
        </p:nvSpPr>
        <p:spPr/>
        <p:txBody>
          <a:bodyPr/>
          <a:lstStyle/>
          <a:p>
            <a:r>
              <a:rPr lang="en-US" dirty="0" smtClean="0"/>
              <a:t>Hunting grounds: energy frontier</a:t>
            </a:r>
            <a:endParaRPr lang="en-US" dirty="0"/>
          </a:p>
        </p:txBody>
      </p:sp>
      <p:sp>
        <p:nvSpPr>
          <p:cNvPr id="7" name="Text Placeholder 6"/>
          <p:cNvSpPr>
            <a:spLocks noGrp="1"/>
          </p:cNvSpPr>
          <p:nvPr>
            <p:ph type="body" sz="half" idx="1"/>
          </p:nvPr>
        </p:nvSpPr>
        <p:spPr>
          <a:xfrm>
            <a:off x="683988" y="1602920"/>
            <a:ext cx="3594100" cy="4114800"/>
          </a:xfrm>
        </p:spPr>
        <p:txBody>
          <a:bodyPr/>
          <a:lstStyle/>
          <a:p>
            <a:r>
              <a:rPr lang="en-US" sz="2000" dirty="0" smtClean="0"/>
              <a:t>Direct production of new phenomena: LHC for the next two decades and future high energy colliders</a:t>
            </a:r>
          </a:p>
          <a:p>
            <a:endParaRPr lang="en-US" sz="2000" dirty="0"/>
          </a:p>
          <a:p>
            <a:r>
              <a:rPr lang="en-US" sz="2000" dirty="0" smtClean="0"/>
              <a:t>Energy reach typically limited to 1/10 of total energy for hadron colliders</a:t>
            </a:r>
          </a:p>
          <a:p>
            <a:endParaRPr lang="en-US" sz="2000" dirty="0"/>
          </a:p>
          <a:p>
            <a:r>
              <a:rPr lang="en-US" sz="2000" dirty="0" smtClean="0"/>
              <a:t>Very large QCD backgrounds limit many measurements</a:t>
            </a:r>
          </a:p>
          <a:p>
            <a:endParaRPr lang="en-US" sz="2000" dirty="0"/>
          </a:p>
          <a:p>
            <a:endParaRPr lang="en-US" sz="2000" dirty="0"/>
          </a:p>
        </p:txBody>
      </p:sp>
      <p:sp>
        <p:nvSpPr>
          <p:cNvPr id="6" name="Slide Number Placeholder 6"/>
          <p:cNvSpPr>
            <a:spLocks noGrp="1"/>
          </p:cNvSpPr>
          <p:nvPr>
            <p:ph type="sldNum" sz="quarter" idx="11"/>
          </p:nvPr>
        </p:nvSpPr>
        <p:spPr>
          <a:prstGeom prst="rect">
            <a:avLst/>
          </a:prstGeom>
        </p:spPr>
        <p:txBody>
          <a:bodyPr/>
          <a:lstStyle/>
          <a:p>
            <a:fld id="{32507795-C29F-4606-8B22-0F6EB7CBDD72}" type="slidenum">
              <a:rPr lang="en-US"/>
              <a:pPr/>
              <a:t>11</a:t>
            </a:fld>
            <a:endParaRPr lang="en-US" dirty="0"/>
          </a:p>
        </p:txBody>
      </p:sp>
      <p:sp>
        <p:nvSpPr>
          <p:cNvPr id="17" name="Footer Placeholder 16"/>
          <p:cNvSpPr>
            <a:spLocks noGrp="1"/>
          </p:cNvSpPr>
          <p:nvPr>
            <p:ph type="ftr" sz="quarter" idx="10"/>
          </p:nvPr>
        </p:nvSpPr>
        <p:spPr/>
        <p:txBody>
          <a:bodyPr/>
          <a:lstStyle/>
          <a:p>
            <a:pPr>
              <a:defRPr/>
            </a:pPr>
            <a:r>
              <a:rPr lang="en-US" smtClean="0"/>
              <a:t>P Oddone, DOE Planning Meeting, May 31st, 2011</a:t>
            </a:r>
            <a:endParaRPr lang="en-US" sz="1200"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380" y="1601093"/>
            <a:ext cx="4572000" cy="4082142"/>
          </a:xfrm>
        </p:spPr>
      </p:pic>
      <p:sp>
        <p:nvSpPr>
          <p:cNvPr id="5" name="Rectangle 4"/>
          <p:cNvSpPr/>
          <p:nvPr/>
        </p:nvSpPr>
        <p:spPr>
          <a:xfrm>
            <a:off x="5954487" y="3819441"/>
            <a:ext cx="1752600" cy="253916"/>
          </a:xfrm>
          <a:prstGeom prst="rect">
            <a:avLst/>
          </a:prstGeom>
        </p:spPr>
        <p:txBody>
          <a:bodyPr wrap="square">
            <a:spAutoFit/>
          </a:bodyPr>
          <a:lstStyle/>
          <a:p>
            <a:pPr algn="ctr"/>
            <a:r>
              <a:rPr lang="en-US" sz="1050" b="1" dirty="0">
                <a:solidFill>
                  <a:srgbClr val="FFFFFF"/>
                </a:solidFill>
              </a:rPr>
              <a:t>Dark matter </a:t>
            </a:r>
          </a:p>
        </p:txBody>
      </p:sp>
      <p:sp>
        <p:nvSpPr>
          <p:cNvPr id="2" name="TextBox 1"/>
          <p:cNvSpPr txBox="1"/>
          <p:nvPr/>
        </p:nvSpPr>
        <p:spPr>
          <a:xfrm>
            <a:off x="4465676" y="5667144"/>
            <a:ext cx="4306186" cy="646331"/>
          </a:xfrm>
          <a:prstGeom prst="rect">
            <a:avLst/>
          </a:prstGeom>
          <a:noFill/>
        </p:spPr>
        <p:txBody>
          <a:bodyPr wrap="square" rtlCol="0">
            <a:spAutoFit/>
          </a:bodyPr>
          <a:lstStyle/>
          <a:p>
            <a:pPr algn="ctr"/>
            <a:r>
              <a:rPr lang="en-US" sz="1800" dirty="0" smtClean="0">
                <a:solidFill>
                  <a:srgbClr val="FF6600"/>
                </a:solidFill>
              </a:rPr>
              <a:t>The top and bottom quarks were discovered at Fermilab</a:t>
            </a:r>
            <a:endParaRPr lang="en-US" sz="1800" dirty="0">
              <a:solidFill>
                <a:srgbClr val="FF6600"/>
              </a:solidFill>
            </a:endParaRPr>
          </a:p>
        </p:txBody>
      </p:sp>
    </p:spTree>
    <p:extLst>
      <p:ext uri="{BB962C8B-B14F-4D97-AF65-F5344CB8AC3E}">
        <p14:creationId xmlns:p14="http://schemas.microsoft.com/office/powerpoint/2010/main" val="39359546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338" y="7252"/>
            <a:ext cx="6858000" cy="1143000"/>
          </a:xfrm>
        </p:spPr>
        <p:txBody>
          <a:bodyPr/>
          <a:lstStyle/>
          <a:p>
            <a:r>
              <a:rPr lang="en-US" b="1" dirty="0" err="1" smtClean="0"/>
              <a:t>Tevatron</a:t>
            </a:r>
            <a:r>
              <a:rPr lang="en-US" b="1" dirty="0" smtClean="0"/>
              <a:t>: a legendary machine</a:t>
            </a:r>
            <a:endParaRPr lang="en-US" sz="3200" b="1" dirty="0"/>
          </a:p>
        </p:txBody>
      </p:sp>
      <p:sp>
        <p:nvSpPr>
          <p:cNvPr id="8"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dirty="0" smtClean="0">
                <a:solidFill>
                  <a:srgbClr val="FFFFFF"/>
                </a:solidFill>
              </a:rPr>
              <a:t>P Oddone, DOE Planning Meeting, May 31st, 2011</a:t>
            </a:r>
          </a:p>
        </p:txBody>
      </p:sp>
      <p:sp>
        <p:nvSpPr>
          <p:cNvPr id="4" name="Slide Number Placeholder 3"/>
          <p:cNvSpPr>
            <a:spLocks noGrp="1"/>
          </p:cNvSpPr>
          <p:nvPr>
            <p:ph type="sldNum" sz="quarter" idx="11"/>
          </p:nvPr>
        </p:nvSpPr>
        <p:spPr/>
        <p:txBody>
          <a:bodyPr/>
          <a:lstStyle/>
          <a:p>
            <a:pPr>
              <a:defRPr/>
            </a:pPr>
            <a:fld id="{CCBA97B7-8AF9-4904-B4B5-EE14A07C5722}" type="slidenum">
              <a:rPr lang="en-US" smtClean="0"/>
              <a:pPr>
                <a:defRPr/>
              </a:pPr>
              <a:t>12</a:t>
            </a:fld>
            <a:endParaRPr lang="en-US"/>
          </a:p>
        </p:txBody>
      </p:sp>
      <p:grpSp>
        <p:nvGrpSpPr>
          <p:cNvPr id="3" name="Group 2"/>
          <p:cNvGrpSpPr/>
          <p:nvPr/>
        </p:nvGrpSpPr>
        <p:grpSpPr>
          <a:xfrm>
            <a:off x="228599" y="881740"/>
            <a:ext cx="8763000" cy="5493652"/>
            <a:chOff x="228599" y="990600"/>
            <a:chExt cx="8763000" cy="5493652"/>
          </a:xfrm>
        </p:grpSpPr>
        <p:sp>
          <p:nvSpPr>
            <p:cNvPr id="6" name="Freeform 5"/>
            <p:cNvSpPr/>
            <p:nvPr/>
          </p:nvSpPr>
          <p:spPr>
            <a:xfrm>
              <a:off x="228599" y="997852"/>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kern="1200" dirty="0" smtClean="0"/>
                <a:t>Accelerator Innovations</a:t>
              </a:r>
            </a:p>
            <a:p>
              <a:pPr marL="114300" lvl="1" indent="-114300" algn="l" defTabSz="622300">
                <a:lnSpc>
                  <a:spcPct val="90000"/>
                </a:lnSpc>
                <a:spcBef>
                  <a:spcPct val="0"/>
                </a:spcBef>
                <a:spcAft>
                  <a:spcPct val="15000"/>
                </a:spcAft>
                <a:buChar char="••"/>
              </a:pPr>
              <a:r>
                <a:rPr lang="en-US" sz="1400" kern="1200" dirty="0" smtClean="0"/>
                <a:t>First major SC synchrotron</a:t>
              </a:r>
              <a:endParaRPr lang="en-US" sz="1400" kern="1200" dirty="0"/>
            </a:p>
            <a:p>
              <a:pPr marL="114300" lvl="1" indent="-114300" algn="l" defTabSz="622300">
                <a:lnSpc>
                  <a:spcPct val="90000"/>
                </a:lnSpc>
                <a:spcBef>
                  <a:spcPct val="0"/>
                </a:spcBef>
                <a:spcAft>
                  <a:spcPct val="15000"/>
                </a:spcAft>
                <a:buChar char="••"/>
              </a:pPr>
              <a:r>
                <a:rPr lang="en-US" sz="1400" kern="1200" dirty="0" smtClean="0"/>
                <a:t>Industrial production of SC cable (MRI)</a:t>
              </a:r>
              <a:endParaRPr lang="en-US" sz="1400" kern="1200" dirty="0"/>
            </a:p>
            <a:p>
              <a:pPr marL="114300" lvl="1" indent="-114300" algn="l" defTabSz="622300">
                <a:lnSpc>
                  <a:spcPct val="90000"/>
                </a:lnSpc>
                <a:spcBef>
                  <a:spcPct val="0"/>
                </a:spcBef>
                <a:spcAft>
                  <a:spcPct val="15000"/>
                </a:spcAft>
                <a:buChar char="••"/>
              </a:pPr>
              <a:r>
                <a:rPr lang="en-US" sz="1400" kern="1200" dirty="0" smtClean="0"/>
                <a:t>Electron cooling</a:t>
              </a:r>
              <a:endParaRPr lang="en-US" sz="1400" kern="1200" dirty="0"/>
            </a:p>
            <a:p>
              <a:pPr marL="114300" lvl="1" indent="-114300" algn="l" defTabSz="622300">
                <a:lnSpc>
                  <a:spcPct val="90000"/>
                </a:lnSpc>
                <a:spcBef>
                  <a:spcPct val="0"/>
                </a:spcBef>
                <a:spcAft>
                  <a:spcPct val="15000"/>
                </a:spcAft>
                <a:buChar char="••"/>
              </a:pPr>
              <a:r>
                <a:rPr lang="en-US" sz="1400" kern="1200" dirty="0" smtClean="0"/>
                <a:t>New RF manipulation techniques</a:t>
              </a:r>
              <a:endParaRPr lang="en-US" sz="1400" kern="1200" dirty="0"/>
            </a:p>
          </p:txBody>
        </p:sp>
        <p:sp>
          <p:nvSpPr>
            <p:cNvPr id="9" name="Freeform 8"/>
            <p:cNvSpPr/>
            <p:nvPr/>
          </p:nvSpPr>
          <p:spPr>
            <a:xfrm>
              <a:off x="1991469"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61385"/>
                <a:satOff val="-5397"/>
                <a:lumOff val="5000"/>
                <a:alphaOff val="0"/>
              </a:schemeClr>
            </a:fillRef>
            <a:effectRef idx="0">
              <a:schemeClr val="accent2">
                <a:hueOff val="61385"/>
                <a:satOff val="-5397"/>
                <a:lumOff val="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Detector innovations</a:t>
              </a:r>
              <a:endParaRPr lang="en-US" sz="1800" b="1" kern="1200" dirty="0"/>
            </a:p>
            <a:p>
              <a:pPr marL="114300" lvl="1" indent="-114300" algn="l" defTabSz="622300">
                <a:lnSpc>
                  <a:spcPct val="90000"/>
                </a:lnSpc>
                <a:spcBef>
                  <a:spcPct val="0"/>
                </a:spcBef>
                <a:spcAft>
                  <a:spcPct val="15000"/>
                </a:spcAft>
                <a:buChar char="••"/>
              </a:pPr>
              <a:r>
                <a:rPr lang="en-US" sz="1400" kern="1200" dirty="0" smtClean="0"/>
                <a:t>Silicon vertex detectors in hadron environment</a:t>
              </a:r>
            </a:p>
            <a:p>
              <a:pPr marL="114300" lvl="1" indent="-114300" algn="l" defTabSz="622300">
                <a:lnSpc>
                  <a:spcPct val="90000"/>
                </a:lnSpc>
                <a:spcBef>
                  <a:spcPct val="0"/>
                </a:spcBef>
                <a:spcAft>
                  <a:spcPct val="15000"/>
                </a:spcAft>
                <a:buChar char="••"/>
              </a:pPr>
              <a:r>
                <a:rPr lang="en-US" sz="1400" dirty="0" smtClean="0"/>
                <a:t>LAr-U238 hadron </a:t>
              </a:r>
              <a:r>
                <a:rPr lang="en-US" sz="1400" dirty="0" err="1" smtClean="0"/>
                <a:t>calorimetry</a:t>
              </a:r>
              <a:endParaRPr lang="en-US" sz="1400" dirty="0" smtClean="0"/>
            </a:p>
            <a:p>
              <a:pPr marL="114300" lvl="1" indent="-114300" algn="l" defTabSz="622300">
                <a:lnSpc>
                  <a:spcPct val="90000"/>
                </a:lnSpc>
                <a:spcBef>
                  <a:spcPct val="0"/>
                </a:spcBef>
                <a:spcAft>
                  <a:spcPct val="15000"/>
                </a:spcAft>
                <a:buChar char="••"/>
              </a:pPr>
              <a:r>
                <a:rPr lang="en-US" sz="1400" dirty="0" smtClean="0"/>
                <a:t>Advanced triggering</a:t>
              </a:r>
              <a:endParaRPr lang="en-US" sz="1300" kern="1200" dirty="0"/>
            </a:p>
          </p:txBody>
        </p:sp>
        <p:sp>
          <p:nvSpPr>
            <p:cNvPr id="11" name="Freeform 10"/>
            <p:cNvSpPr/>
            <p:nvPr/>
          </p:nvSpPr>
          <p:spPr>
            <a:xfrm>
              <a:off x="3754338"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22771"/>
                <a:satOff val="-10794"/>
                <a:lumOff val="10000"/>
                <a:alphaOff val="0"/>
              </a:schemeClr>
            </a:fillRef>
            <a:effectRef idx="0">
              <a:schemeClr val="accent2">
                <a:hueOff val="122771"/>
                <a:satOff val="-10794"/>
                <a:lumOff val="1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Analysis </a:t>
              </a:r>
              <a:r>
                <a:rPr lang="en-US" sz="1800" b="1" kern="1200" dirty="0" smtClean="0"/>
                <a:t>Innovations</a:t>
              </a:r>
            </a:p>
            <a:p>
              <a:pPr marL="114300" lvl="1" indent="-114300" algn="l" defTabSz="622300">
                <a:lnSpc>
                  <a:spcPct val="90000"/>
                </a:lnSpc>
                <a:spcBef>
                  <a:spcPct val="0"/>
                </a:spcBef>
                <a:spcAft>
                  <a:spcPct val="15000"/>
                </a:spcAft>
                <a:buChar char="••"/>
              </a:pPr>
              <a:r>
                <a:rPr lang="en-US" sz="1400" dirty="0" smtClean="0"/>
                <a:t>Data mining from Petabytes of data</a:t>
              </a:r>
            </a:p>
            <a:p>
              <a:pPr marL="114300" lvl="1" indent="-114300" algn="l" defTabSz="622300">
                <a:lnSpc>
                  <a:spcPct val="90000"/>
                </a:lnSpc>
                <a:spcBef>
                  <a:spcPct val="0"/>
                </a:spcBef>
                <a:spcAft>
                  <a:spcPct val="15000"/>
                </a:spcAft>
                <a:buChar char="••"/>
              </a:pPr>
              <a:r>
                <a:rPr lang="en-US" sz="1400" dirty="0" smtClean="0"/>
                <a:t>Use of </a:t>
              </a:r>
              <a:r>
                <a:rPr lang="en-US" sz="1400" dirty="0"/>
                <a:t>n</a:t>
              </a:r>
              <a:r>
                <a:rPr lang="en-US" sz="1400" kern="1200" dirty="0" smtClean="0"/>
                <a:t>eural networks, boosted decision trees</a:t>
              </a:r>
            </a:p>
            <a:p>
              <a:pPr marL="114300" lvl="1" indent="-114300" algn="l" defTabSz="622300">
                <a:lnSpc>
                  <a:spcPct val="90000"/>
                </a:lnSpc>
                <a:spcBef>
                  <a:spcPct val="0"/>
                </a:spcBef>
                <a:spcAft>
                  <a:spcPct val="15000"/>
                </a:spcAft>
                <a:buChar char="••"/>
              </a:pPr>
              <a:r>
                <a:rPr lang="en-US" sz="1400" dirty="0" smtClean="0"/>
                <a:t>Major impact on LHC planning and developing</a:t>
              </a:r>
            </a:p>
            <a:p>
              <a:pPr marL="114300" lvl="1" indent="-114300" algn="l" defTabSz="622300">
                <a:lnSpc>
                  <a:spcPct val="90000"/>
                </a:lnSpc>
                <a:spcBef>
                  <a:spcPct val="0"/>
                </a:spcBef>
                <a:spcAft>
                  <a:spcPct val="15000"/>
                </a:spcAft>
                <a:buChar char="••"/>
              </a:pPr>
              <a:r>
                <a:rPr lang="en-US" sz="1400" kern="1200" dirty="0" smtClean="0"/>
                <a:t>GRID pioneers</a:t>
              </a:r>
              <a:endParaRPr lang="en-US" sz="1400" kern="1200" dirty="0"/>
            </a:p>
          </p:txBody>
        </p:sp>
        <p:sp>
          <p:nvSpPr>
            <p:cNvPr id="13" name="Freeform 12"/>
            <p:cNvSpPr/>
            <p:nvPr/>
          </p:nvSpPr>
          <p:spPr>
            <a:xfrm>
              <a:off x="5517207"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184156"/>
                <a:satOff val="-16191"/>
                <a:lumOff val="15000"/>
                <a:alphaOff val="0"/>
              </a:schemeClr>
            </a:fillRef>
            <a:effectRef idx="0">
              <a:schemeClr val="accent2">
                <a:hueOff val="184156"/>
                <a:satOff val="-16191"/>
                <a:lumOff val="15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Major discoveries</a:t>
              </a:r>
              <a:endParaRPr lang="en-US" sz="1800" b="1" kern="1200" dirty="0"/>
            </a:p>
            <a:p>
              <a:pPr marL="114300" lvl="1" indent="-114300" algn="l" defTabSz="622300">
                <a:lnSpc>
                  <a:spcPct val="90000"/>
                </a:lnSpc>
                <a:spcBef>
                  <a:spcPct val="0"/>
                </a:spcBef>
                <a:spcAft>
                  <a:spcPct val="15000"/>
                </a:spcAft>
                <a:buChar char="••"/>
              </a:pPr>
              <a:r>
                <a:rPr lang="en-US" sz="1400" kern="1200" dirty="0" smtClean="0"/>
                <a:t>Top quark</a:t>
              </a:r>
            </a:p>
            <a:p>
              <a:pPr marL="114300" lvl="1" indent="-114300" algn="l" defTabSz="622300">
                <a:lnSpc>
                  <a:spcPct val="90000"/>
                </a:lnSpc>
                <a:spcBef>
                  <a:spcPct val="0"/>
                </a:spcBef>
                <a:spcAft>
                  <a:spcPct val="15000"/>
                </a:spcAft>
                <a:buChar char="••"/>
              </a:pPr>
              <a:r>
                <a:rPr lang="en-US" sz="1400" dirty="0" err="1" smtClean="0"/>
                <a:t>B</a:t>
              </a:r>
              <a:r>
                <a:rPr lang="en-US" sz="1400" baseline="-25000" dirty="0" err="1" smtClean="0"/>
                <a:t>s</a:t>
              </a:r>
              <a:r>
                <a:rPr lang="en-US" sz="1400" dirty="0" smtClean="0"/>
                <a:t> </a:t>
              </a:r>
              <a:r>
                <a:rPr lang="en-US" sz="1400" dirty="0" smtClean="0"/>
                <a:t>mixing</a:t>
              </a:r>
            </a:p>
            <a:p>
              <a:pPr marL="114300" lvl="1" indent="-114300" algn="l" defTabSz="622300">
                <a:lnSpc>
                  <a:spcPct val="90000"/>
                </a:lnSpc>
                <a:spcBef>
                  <a:spcPct val="0"/>
                </a:spcBef>
                <a:spcAft>
                  <a:spcPct val="15000"/>
                </a:spcAft>
                <a:buChar char="••"/>
              </a:pPr>
              <a:r>
                <a:rPr lang="en-US" sz="1400" dirty="0" smtClean="0"/>
                <a:t>Precision </a:t>
              </a:r>
              <a:r>
                <a:rPr lang="en-US" sz="1400" dirty="0"/>
                <a:t>W</a:t>
              </a:r>
              <a:r>
                <a:rPr lang="en-US" sz="1400" dirty="0" smtClean="0"/>
                <a:t> </a:t>
              </a:r>
              <a:r>
                <a:rPr lang="en-US" sz="1400" dirty="0" smtClean="0"/>
                <a:t>and </a:t>
              </a:r>
              <a:r>
                <a:rPr lang="en-US" sz="1400" dirty="0" smtClean="0"/>
                <a:t>Top mass </a:t>
              </a:r>
              <a:r>
                <a:rPr lang="en-US" sz="1400" dirty="0" smtClean="0">
                  <a:sym typeface="Wingdings" pitchFamily="2" charset="2"/>
                </a:rPr>
                <a:t> Higgs mass prediction</a:t>
              </a:r>
              <a:endParaRPr lang="en-US" sz="1400" dirty="0" smtClean="0">
                <a:sym typeface="Wingdings" pitchFamily="2" charset="2"/>
              </a:endParaRPr>
            </a:p>
            <a:p>
              <a:pPr marL="114300" lvl="1" indent="-114300" algn="l" defTabSz="622300">
                <a:lnSpc>
                  <a:spcPct val="90000"/>
                </a:lnSpc>
                <a:spcBef>
                  <a:spcPct val="0"/>
                </a:spcBef>
                <a:spcAft>
                  <a:spcPct val="15000"/>
                </a:spcAft>
                <a:buChar char="••"/>
              </a:pPr>
              <a:r>
                <a:rPr lang="en-US" sz="1400" kern="1200" dirty="0" smtClean="0">
                  <a:sym typeface="Wingdings" pitchFamily="2" charset="2"/>
                </a:rPr>
                <a:t>Direct Higgs searches</a:t>
              </a:r>
            </a:p>
            <a:p>
              <a:pPr marL="114300" lvl="1" indent="-114300" algn="l" defTabSz="622300">
                <a:lnSpc>
                  <a:spcPct val="90000"/>
                </a:lnSpc>
                <a:spcBef>
                  <a:spcPct val="0"/>
                </a:spcBef>
                <a:spcAft>
                  <a:spcPct val="15000"/>
                </a:spcAft>
                <a:buChar char="••"/>
              </a:pPr>
              <a:r>
                <a:rPr lang="en-US" sz="1400" dirty="0" smtClean="0">
                  <a:sym typeface="Wingdings" pitchFamily="2" charset="2"/>
                </a:rPr>
                <a:t>Ruled out many exotica</a:t>
              </a:r>
            </a:p>
          </p:txBody>
        </p:sp>
        <p:sp>
          <p:nvSpPr>
            <p:cNvPr id="15" name="Freeform 14"/>
            <p:cNvSpPr/>
            <p:nvPr/>
          </p:nvSpPr>
          <p:spPr>
            <a:xfrm>
              <a:off x="7280076" y="990600"/>
              <a:ext cx="1711523" cy="5486400"/>
            </a:xfrm>
            <a:custGeom>
              <a:avLst/>
              <a:gdLst>
                <a:gd name="connsiteX0" fmla="*/ 0 w 1711523"/>
                <a:gd name="connsiteY0" fmla="*/ 171152 h 5486400"/>
                <a:gd name="connsiteX1" fmla="*/ 171152 w 1711523"/>
                <a:gd name="connsiteY1" fmla="*/ 0 h 5486400"/>
                <a:gd name="connsiteX2" fmla="*/ 1540371 w 1711523"/>
                <a:gd name="connsiteY2" fmla="*/ 0 h 5486400"/>
                <a:gd name="connsiteX3" fmla="*/ 1711523 w 1711523"/>
                <a:gd name="connsiteY3" fmla="*/ 171152 h 5486400"/>
                <a:gd name="connsiteX4" fmla="*/ 1711523 w 1711523"/>
                <a:gd name="connsiteY4" fmla="*/ 5315248 h 5486400"/>
                <a:gd name="connsiteX5" fmla="*/ 1540371 w 1711523"/>
                <a:gd name="connsiteY5" fmla="*/ 5486400 h 5486400"/>
                <a:gd name="connsiteX6" fmla="*/ 171152 w 1711523"/>
                <a:gd name="connsiteY6" fmla="*/ 5486400 h 5486400"/>
                <a:gd name="connsiteX7" fmla="*/ 0 w 1711523"/>
                <a:gd name="connsiteY7" fmla="*/ 5315248 h 5486400"/>
                <a:gd name="connsiteX8" fmla="*/ 0 w 1711523"/>
                <a:gd name="connsiteY8" fmla="*/ 171152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523" h="5486400">
                  <a:moveTo>
                    <a:pt x="0" y="171152"/>
                  </a:moveTo>
                  <a:cubicBezTo>
                    <a:pt x="0" y="76627"/>
                    <a:pt x="76627" y="0"/>
                    <a:pt x="171152" y="0"/>
                  </a:cubicBezTo>
                  <a:lnTo>
                    <a:pt x="1540371" y="0"/>
                  </a:lnTo>
                  <a:cubicBezTo>
                    <a:pt x="1634896" y="0"/>
                    <a:pt x="1711523" y="76627"/>
                    <a:pt x="1711523" y="171152"/>
                  </a:cubicBezTo>
                  <a:lnTo>
                    <a:pt x="1711523" y="5315248"/>
                  </a:lnTo>
                  <a:cubicBezTo>
                    <a:pt x="1711523" y="5409773"/>
                    <a:pt x="1634896" y="5486400"/>
                    <a:pt x="1540371" y="5486400"/>
                  </a:cubicBezTo>
                  <a:lnTo>
                    <a:pt x="171152" y="5486400"/>
                  </a:lnTo>
                  <a:cubicBezTo>
                    <a:pt x="76627" y="5486400"/>
                    <a:pt x="0" y="5409773"/>
                    <a:pt x="0" y="5315248"/>
                  </a:cubicBezTo>
                  <a:lnTo>
                    <a:pt x="0" y="171152"/>
                  </a:lnTo>
                  <a:close/>
                </a:path>
              </a:pathLst>
            </a:custGeom>
          </p:spPr>
          <p:style>
            <a:lnRef idx="2">
              <a:schemeClr val="lt1">
                <a:hueOff val="0"/>
                <a:satOff val="0"/>
                <a:lumOff val="0"/>
                <a:alphaOff val="0"/>
              </a:schemeClr>
            </a:lnRef>
            <a:fillRef idx="1">
              <a:schemeClr val="accent2">
                <a:hueOff val="245542"/>
                <a:satOff val="-21588"/>
                <a:lumOff val="20000"/>
                <a:alphaOff val="0"/>
              </a:schemeClr>
            </a:fillRef>
            <a:effectRef idx="0">
              <a:schemeClr val="accent2">
                <a:hueOff val="245542"/>
                <a:satOff val="-21588"/>
                <a:lumOff val="20000"/>
                <a:alphaOff val="0"/>
              </a:schemeClr>
            </a:effectRef>
            <a:fontRef idx="minor">
              <a:schemeClr val="lt1"/>
            </a:fontRef>
          </p:style>
          <p:txBody>
            <a:bodyPr spcFirstLastPara="0" vert="horz" wrap="square" lIns="128016" tIns="2322576" rIns="128016" bIns="1225296" numCol="1" spcCol="1270" anchor="t" anchorCtr="1">
              <a:noAutofit/>
            </a:bodyPr>
            <a:lstStyle/>
            <a:p>
              <a:pPr lvl="0" algn="l" defTabSz="800100">
                <a:lnSpc>
                  <a:spcPct val="90000"/>
                </a:lnSpc>
                <a:spcBef>
                  <a:spcPct val="0"/>
                </a:spcBef>
                <a:spcAft>
                  <a:spcPct val="35000"/>
                </a:spcAft>
              </a:pPr>
              <a:r>
                <a:rPr lang="en-US" sz="1800" b="1" dirty="0" smtClean="0"/>
                <a:t>The next generation</a:t>
              </a:r>
              <a:endParaRPr lang="en-US" sz="1800" b="1" kern="1200" dirty="0"/>
            </a:p>
            <a:p>
              <a:pPr marL="114300" lvl="1" indent="-114300" algn="l" defTabSz="622300">
                <a:lnSpc>
                  <a:spcPct val="90000"/>
                </a:lnSpc>
                <a:spcBef>
                  <a:spcPct val="0"/>
                </a:spcBef>
                <a:spcAft>
                  <a:spcPct val="15000"/>
                </a:spcAft>
                <a:buChar char="••"/>
              </a:pPr>
              <a:r>
                <a:rPr lang="en-US" sz="1400" kern="1200" dirty="0" smtClean="0"/>
                <a:t>Fantastic training ground for next generation</a:t>
              </a:r>
            </a:p>
            <a:p>
              <a:pPr marL="114300" lvl="1" indent="-114300" algn="l" defTabSz="622300">
                <a:lnSpc>
                  <a:spcPct val="90000"/>
                </a:lnSpc>
                <a:spcBef>
                  <a:spcPct val="0"/>
                </a:spcBef>
                <a:spcAft>
                  <a:spcPct val="15000"/>
                </a:spcAft>
                <a:buChar char="••"/>
              </a:pPr>
              <a:r>
                <a:rPr lang="en-US" sz="1400" dirty="0" smtClean="0"/>
                <a:t>More than 500 </a:t>
              </a:r>
              <a:r>
                <a:rPr lang="en-US" sz="1400" dirty="0" err="1" smtClean="0"/>
                <a:t>Ph.D.s</a:t>
              </a:r>
              <a:endParaRPr lang="en-US" sz="1400" dirty="0" smtClean="0"/>
            </a:p>
            <a:p>
              <a:pPr marL="114300" lvl="1" indent="-114300" algn="l" defTabSz="622300">
                <a:lnSpc>
                  <a:spcPct val="90000"/>
                </a:lnSpc>
                <a:spcBef>
                  <a:spcPct val="0"/>
                </a:spcBef>
                <a:spcAft>
                  <a:spcPct val="15000"/>
                </a:spcAft>
                <a:buChar char="••"/>
              </a:pPr>
              <a:r>
                <a:rPr lang="en-US" sz="1400" kern="1200" dirty="0" smtClean="0"/>
                <a:t>Produced critical personnel for the next steps, especially LHC</a:t>
              </a:r>
              <a:endParaRPr lang="en-US" sz="1400" kern="1200" dirty="0"/>
            </a:p>
          </p:txBody>
        </p:sp>
      </p:gr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103" y="1137355"/>
            <a:ext cx="1554480" cy="1554480"/>
          </a:xfrm>
          <a:prstGeom prst="ellipse">
            <a:avLst/>
          </a:prstGeom>
          <a:ln w="28575"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3452" y="1139058"/>
            <a:ext cx="1554480" cy="1554480"/>
          </a:xfrm>
          <a:prstGeom prst="ellipse">
            <a:avLst/>
          </a:prstGeom>
          <a:ln w="28575"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5936" y="1137124"/>
            <a:ext cx="1554480" cy="1554480"/>
          </a:xfrm>
          <a:prstGeom prst="ellipse">
            <a:avLst/>
          </a:prstGeom>
          <a:ln w="28575"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643" y="1116527"/>
            <a:ext cx="1554480" cy="1554480"/>
          </a:xfrm>
          <a:prstGeom prst="ellipse">
            <a:avLst/>
          </a:prstGeom>
          <a:ln w="28575"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0153" y="1107574"/>
            <a:ext cx="1554480" cy="1554480"/>
          </a:xfrm>
          <a:prstGeom prst="ellipse">
            <a:avLst/>
          </a:prstGeom>
          <a:ln w="28575" cap="rnd">
            <a:solidFill>
              <a:srgbClr val="FFFF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79873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the LHC</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5726" y="3909331"/>
            <a:ext cx="2772131" cy="2415897"/>
          </a:xfrm>
        </p:spPr>
      </p:pic>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3521" y="1478378"/>
            <a:ext cx="2715788" cy="241026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0496" y="3914961"/>
            <a:ext cx="2470367" cy="241026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521" y="3914961"/>
            <a:ext cx="2717008" cy="2410268"/>
          </a:xfrm>
          <a:prstGeom prst="rect">
            <a:avLst/>
          </a:prstGeom>
        </p:spPr>
      </p:pic>
      <p:sp>
        <p:nvSpPr>
          <p:cNvPr id="11" name="TextBox 10"/>
          <p:cNvSpPr txBox="1"/>
          <p:nvPr/>
        </p:nvSpPr>
        <p:spPr>
          <a:xfrm>
            <a:off x="761994" y="1465678"/>
            <a:ext cx="5278863" cy="2616101"/>
          </a:xfrm>
          <a:prstGeom prst="rect">
            <a:avLst/>
          </a:prstGeom>
          <a:noFill/>
        </p:spPr>
        <p:txBody>
          <a:bodyPr wrap="square" rtlCol="0">
            <a:spAutoFit/>
          </a:bodyPr>
          <a:lstStyle/>
          <a:p>
            <a:pPr marL="342900" indent="-342900">
              <a:buFont typeface="Arial" pitchFamily="34" charset="0"/>
              <a:buChar char="•"/>
            </a:pPr>
            <a:r>
              <a:rPr lang="en-US" sz="2000" dirty="0" smtClean="0"/>
              <a:t>The accelerator is performing extraordinarily well – lots of headroom</a:t>
            </a:r>
          </a:p>
          <a:p>
            <a:pPr marL="342900" indent="-342900">
              <a:buFont typeface="Arial" pitchFamily="34" charset="0"/>
              <a:buChar char="•"/>
            </a:pPr>
            <a:endParaRPr lang="en-US" sz="2000" dirty="0"/>
          </a:p>
          <a:p>
            <a:pPr marL="342900" indent="-342900">
              <a:buFont typeface="Arial" pitchFamily="34" charset="0"/>
              <a:buChar char="•"/>
            </a:pPr>
            <a:r>
              <a:rPr lang="en-US" sz="2000" dirty="0" smtClean="0"/>
              <a:t>4 detector collaborations are able to analyze data rapidly – CMS+ATLAS already excluding significant areas of </a:t>
            </a:r>
            <a:r>
              <a:rPr lang="en-US" sz="2000" dirty="0" err="1" smtClean="0"/>
              <a:t>supersymmetry</a:t>
            </a:r>
            <a:r>
              <a:rPr lang="en-US" sz="2000" dirty="0" smtClean="0"/>
              <a:t>, Z’…….</a:t>
            </a:r>
          </a:p>
          <a:p>
            <a:endParaRPr lang="en-US" sz="2000" dirty="0"/>
          </a:p>
        </p:txBody>
      </p:sp>
    </p:spTree>
    <p:extLst>
      <p:ext uri="{BB962C8B-B14F-4D97-AF65-F5344CB8AC3E}">
        <p14:creationId xmlns:p14="http://schemas.microsoft.com/office/powerpoint/2010/main" val="3028352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Range of outcomes from LHC</a:t>
            </a:r>
            <a:endParaRPr lang="en-US" dirty="0"/>
          </a:p>
        </p:txBody>
      </p:sp>
      <p:sp>
        <p:nvSpPr>
          <p:cNvPr id="3" name="Content Placeholder 2"/>
          <p:cNvSpPr>
            <a:spLocks noGrp="1"/>
          </p:cNvSpPr>
          <p:nvPr>
            <p:ph idx="1"/>
          </p:nvPr>
        </p:nvSpPr>
        <p:spPr>
          <a:xfrm>
            <a:off x="1600200" y="1530350"/>
            <a:ext cx="7326086" cy="4114800"/>
          </a:xfrm>
        </p:spPr>
        <p:txBody>
          <a:bodyPr/>
          <a:lstStyle/>
          <a:p>
            <a:r>
              <a:rPr lang="en-US" sz="2000" dirty="0" smtClean="0"/>
              <a:t>At one extreme, extraordinarily rich (great expectations):</a:t>
            </a:r>
          </a:p>
          <a:p>
            <a:endParaRPr lang="en-US" dirty="0"/>
          </a:p>
          <a:p>
            <a:endParaRPr lang="en-US" dirty="0" smtClean="0"/>
          </a:p>
          <a:p>
            <a:endParaRPr lang="en-US" dirty="0"/>
          </a:p>
          <a:p>
            <a:pPr marL="0" indent="0">
              <a:buNone/>
            </a:pPr>
            <a:endParaRPr lang="en-US" sz="3600" dirty="0" smtClean="0"/>
          </a:p>
          <a:p>
            <a:r>
              <a:rPr lang="en-US" sz="2000" dirty="0" smtClean="0"/>
              <a:t>At the other extreme: shows something only at the highest energy and integrated luminosity (no-lose theorem)</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14</a:t>
            </a:fld>
            <a:endParaRPr lang="en-US" dirty="0"/>
          </a:p>
        </p:txBody>
      </p:sp>
      <p:sp>
        <p:nvSpPr>
          <p:cNvPr id="8" name="Horizontal Scroll 7"/>
          <p:cNvSpPr/>
          <p:nvPr/>
        </p:nvSpPr>
        <p:spPr bwMode="auto">
          <a:xfrm>
            <a:off x="1854199" y="2142048"/>
            <a:ext cx="1794933" cy="1151467"/>
          </a:xfrm>
          <a:prstGeom prst="horizontalScroll">
            <a:avLst/>
          </a:prstGeom>
          <a:solidFill>
            <a:schemeClr val="tx2">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1600" b="0" i="0" u="none" strike="noStrike" cap="none" normalizeH="0" baseline="0" dirty="0" smtClean="0">
              <a:ln>
                <a:noFill/>
              </a:ln>
              <a:solidFill>
                <a:schemeClr val="bg1"/>
              </a:solidFill>
              <a:effectLst/>
              <a:latin typeface="Old English Text MT" pitchFamily="66" charset="0"/>
            </a:endParaRPr>
          </a:p>
          <a:p>
            <a:pPr marL="0" marR="0" indent="0"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1600" b="0" i="0" u="none" strike="noStrike" cap="none" normalizeH="0" baseline="0" dirty="0" smtClean="0">
                <a:ln>
                  <a:noFill/>
                </a:ln>
                <a:solidFill>
                  <a:schemeClr val="bg1"/>
                </a:solidFill>
                <a:effectLst/>
                <a:latin typeface="Old English Text MT" pitchFamily="66" charset="0"/>
              </a:rPr>
              <a:t>It is the</a:t>
            </a:r>
            <a:r>
              <a:rPr kumimoji="0" lang="en-US" sz="1600" b="0" i="0" u="none" strike="noStrike" cap="none" normalizeH="0" dirty="0" smtClean="0">
                <a:ln>
                  <a:noFill/>
                </a:ln>
                <a:solidFill>
                  <a:schemeClr val="bg1"/>
                </a:solidFill>
                <a:effectLst/>
                <a:latin typeface="Old English Text MT" pitchFamily="66" charset="0"/>
              </a:rPr>
              <a:t> </a:t>
            </a:r>
            <a:r>
              <a:rPr kumimoji="0" lang="en-US" sz="1600" b="0" i="0" u="none" strike="noStrike" cap="none" normalizeH="0" baseline="0" dirty="0" smtClean="0">
                <a:ln>
                  <a:noFill/>
                </a:ln>
                <a:solidFill>
                  <a:schemeClr val="bg1"/>
                </a:solidFill>
                <a:effectLst/>
                <a:latin typeface="Old English Text MT" pitchFamily="66" charset="0"/>
              </a:rPr>
              <a:t>Higgs! </a:t>
            </a:r>
          </a:p>
        </p:txBody>
      </p:sp>
      <p:sp>
        <p:nvSpPr>
          <p:cNvPr id="9" name="Horizontal Scroll 8"/>
          <p:cNvSpPr/>
          <p:nvPr/>
        </p:nvSpPr>
        <p:spPr bwMode="auto">
          <a:xfrm>
            <a:off x="4258714" y="2150517"/>
            <a:ext cx="1786467" cy="1151467"/>
          </a:xfrm>
          <a:prstGeom prst="horizontalScroll">
            <a:avLst/>
          </a:prstGeom>
          <a:solidFill>
            <a:schemeClr val="tx2">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kumimoji="0" lang="en-US" sz="1600" b="0" i="0" u="none" strike="noStrike" cap="none" normalizeH="0" baseline="0" dirty="0" smtClean="0">
                <a:ln>
                  <a:noFill/>
                </a:ln>
                <a:solidFill>
                  <a:schemeClr val="bg1"/>
                </a:solidFill>
                <a:effectLst/>
                <a:latin typeface="Old English Text MT" pitchFamily="66" charset="0"/>
              </a:rPr>
              <a:t>It is stabilized by </a:t>
            </a:r>
            <a:r>
              <a:rPr kumimoji="0" lang="en-US" sz="1600" b="0" i="0" u="none" strike="noStrike" cap="none" normalizeH="0" baseline="0" dirty="0" err="1" smtClean="0">
                <a:ln>
                  <a:noFill/>
                </a:ln>
                <a:solidFill>
                  <a:schemeClr val="bg1"/>
                </a:solidFill>
                <a:effectLst/>
                <a:latin typeface="Old English Text MT" pitchFamily="66" charset="0"/>
              </a:rPr>
              <a:t>suppersymmetry</a:t>
            </a:r>
            <a:endParaRPr kumimoji="0" lang="en-US" sz="1600" b="0" i="0" u="none" strike="noStrike" cap="none" normalizeH="0" baseline="0" dirty="0" smtClean="0">
              <a:ln>
                <a:noFill/>
              </a:ln>
              <a:solidFill>
                <a:schemeClr val="bg1"/>
              </a:solidFill>
              <a:effectLst/>
              <a:latin typeface="Old English Text MT" pitchFamily="66" charset="0"/>
            </a:endParaRPr>
          </a:p>
        </p:txBody>
      </p:sp>
      <p:sp>
        <p:nvSpPr>
          <p:cNvPr id="10" name="Horizontal Scroll 9"/>
          <p:cNvSpPr/>
          <p:nvPr/>
        </p:nvSpPr>
        <p:spPr bwMode="auto">
          <a:xfrm>
            <a:off x="6587048" y="2133582"/>
            <a:ext cx="1786467" cy="1151467"/>
          </a:xfrm>
          <a:prstGeom prst="horizontalScroll">
            <a:avLst/>
          </a:prstGeom>
          <a:solidFill>
            <a:schemeClr val="tx2">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600" dirty="0" err="1" smtClean="0">
                <a:solidFill>
                  <a:schemeClr val="bg1"/>
                </a:solidFill>
                <a:latin typeface="Old English Text MT" pitchFamily="66" charset="0"/>
              </a:rPr>
              <a:t>Supersymmetry</a:t>
            </a:r>
            <a:r>
              <a:rPr lang="en-US" sz="1600" dirty="0" smtClean="0">
                <a:solidFill>
                  <a:schemeClr val="bg1"/>
                </a:solidFill>
                <a:latin typeface="Old English Text MT" pitchFamily="66" charset="0"/>
              </a:rPr>
              <a:t> gives us the dark matter particle</a:t>
            </a:r>
            <a:endParaRPr kumimoji="0" lang="en-US" sz="1600" b="0" i="0" u="none" strike="noStrike" cap="none" normalizeH="0" baseline="0" dirty="0" smtClean="0">
              <a:ln>
                <a:noFill/>
              </a:ln>
              <a:solidFill>
                <a:schemeClr val="bg1"/>
              </a:solidFill>
              <a:effectLst/>
              <a:latin typeface="Old English Text MT" pitchFamily="66" charset="0"/>
            </a:endParaRPr>
          </a:p>
        </p:txBody>
      </p:sp>
      <p:sp>
        <p:nvSpPr>
          <p:cNvPr id="11" name="Horizontal Scroll 10"/>
          <p:cNvSpPr/>
          <p:nvPr/>
        </p:nvSpPr>
        <p:spPr bwMode="auto">
          <a:xfrm>
            <a:off x="1862670" y="4834451"/>
            <a:ext cx="4182511" cy="1151467"/>
          </a:xfrm>
          <a:prstGeom prst="horizontalScroll">
            <a:avLst/>
          </a:prstGeom>
          <a:solidFill>
            <a:schemeClr val="tx2">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600" dirty="0" smtClean="0">
                <a:solidFill>
                  <a:schemeClr val="bg1"/>
                </a:solidFill>
                <a:latin typeface="Old English Text MT" pitchFamily="66" charset="0"/>
              </a:rPr>
              <a:t> Hundred of searches prove </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600" dirty="0" smtClean="0">
                <a:solidFill>
                  <a:schemeClr val="bg1"/>
                </a:solidFill>
                <a:latin typeface="Old English Text MT" pitchFamily="66" charset="0"/>
              </a:rPr>
              <a:t>negative: </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600" dirty="0" smtClean="0">
                <a:solidFill>
                  <a:schemeClr val="bg1"/>
                </a:solidFill>
                <a:latin typeface="Old English Text MT" pitchFamily="66" charset="0"/>
              </a:rPr>
              <a:t>the Standard Model Rules!</a:t>
            </a:r>
            <a:endParaRPr kumimoji="0" lang="en-US" sz="1600" b="0" i="0" u="none" strike="noStrike" cap="none" normalizeH="0" baseline="0" dirty="0" smtClean="0">
              <a:ln>
                <a:noFill/>
              </a:ln>
              <a:solidFill>
                <a:schemeClr val="bg1"/>
              </a:solidFill>
              <a:effectLst/>
              <a:latin typeface="Old English Text MT" pitchFamily="66" charset="0"/>
            </a:endParaRPr>
          </a:p>
        </p:txBody>
      </p:sp>
      <p:sp>
        <p:nvSpPr>
          <p:cNvPr id="14" name="Horizontal Scroll 13"/>
          <p:cNvSpPr/>
          <p:nvPr/>
        </p:nvSpPr>
        <p:spPr bwMode="auto">
          <a:xfrm>
            <a:off x="6578582" y="4825968"/>
            <a:ext cx="1794933" cy="1151467"/>
          </a:xfrm>
          <a:prstGeom prst="horizontalScroll">
            <a:avLst/>
          </a:prstGeom>
          <a:solidFill>
            <a:schemeClr val="tx2">
              <a:lumMod val="40000"/>
              <a:lumOff val="60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600" dirty="0" err="1" smtClean="0">
                <a:solidFill>
                  <a:schemeClr val="bg1"/>
                </a:solidFill>
                <a:latin typeface="Old English Text MT" pitchFamily="66" charset="0"/>
              </a:rPr>
              <a:t>Unitarity</a:t>
            </a:r>
            <a:r>
              <a:rPr lang="en-US" sz="1600" dirty="0">
                <a:solidFill>
                  <a:schemeClr val="bg1"/>
                </a:solidFill>
                <a:latin typeface="Old English Text MT" pitchFamily="66" charset="0"/>
              </a:rPr>
              <a:t> </a:t>
            </a:r>
            <a:r>
              <a:rPr lang="en-US" sz="1600" dirty="0" smtClean="0">
                <a:solidFill>
                  <a:schemeClr val="bg1"/>
                </a:solidFill>
                <a:latin typeface="Old English Text MT" pitchFamily="66" charset="0"/>
              </a:rPr>
              <a:t>saved by increasing</a:t>
            </a:r>
          </a:p>
          <a:p>
            <a:pPr marL="0" marR="0" indent="0"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1600" dirty="0" err="1" smtClean="0">
                <a:solidFill>
                  <a:schemeClr val="bg1"/>
                </a:solidFill>
                <a:latin typeface="Old English Text MT" pitchFamily="66" charset="0"/>
              </a:rPr>
              <a:t>W</a:t>
            </a:r>
            <a:r>
              <a:rPr lang="en-US" sz="1600" baseline="-25000" dirty="0" err="1" smtClean="0">
                <a:solidFill>
                  <a:schemeClr val="bg1"/>
                </a:solidFill>
                <a:latin typeface="Old English Text MT" pitchFamily="66" charset="0"/>
              </a:rPr>
              <a:t>l</a:t>
            </a:r>
            <a:r>
              <a:rPr lang="en-US" sz="1600" dirty="0" err="1" smtClean="0">
                <a:solidFill>
                  <a:schemeClr val="bg1"/>
                </a:solidFill>
                <a:latin typeface="Old English Text MT" pitchFamily="66" charset="0"/>
              </a:rPr>
              <a:t>W</a:t>
            </a:r>
            <a:r>
              <a:rPr lang="en-US" sz="1600" baseline="-25000" dirty="0" err="1" smtClean="0">
                <a:solidFill>
                  <a:schemeClr val="bg1"/>
                </a:solidFill>
                <a:latin typeface="Old English Text MT" pitchFamily="66" charset="0"/>
              </a:rPr>
              <a:t>l</a:t>
            </a:r>
            <a:r>
              <a:rPr lang="en-US" sz="1600" dirty="0" smtClean="0">
                <a:solidFill>
                  <a:schemeClr val="bg1"/>
                </a:solidFill>
                <a:latin typeface="Old English Text MT" pitchFamily="66" charset="0"/>
              </a:rPr>
              <a:t> scattering</a:t>
            </a:r>
            <a:endParaRPr kumimoji="0" lang="en-US" sz="1600" b="0" i="0" u="none" strike="noStrike" cap="none" normalizeH="0" baseline="0" dirty="0" smtClean="0">
              <a:ln>
                <a:noFill/>
              </a:ln>
              <a:solidFill>
                <a:schemeClr val="bg1"/>
              </a:solidFill>
              <a:effectLst/>
              <a:latin typeface="Old English Text MT" pitchFamily="66" charset="0"/>
            </a:endParaRPr>
          </a:p>
        </p:txBody>
      </p:sp>
      <p:sp>
        <p:nvSpPr>
          <p:cNvPr id="15" name="Right Arrow 14"/>
          <p:cNvSpPr/>
          <p:nvPr/>
        </p:nvSpPr>
        <p:spPr bwMode="auto">
          <a:xfrm>
            <a:off x="3818466" y="2709315"/>
            <a:ext cx="313266" cy="76218"/>
          </a:xfrm>
          <a:prstGeom prst="rightArrow">
            <a:avLst/>
          </a:prstGeom>
          <a:solidFill>
            <a:schemeClr val="tx2">
              <a:lumMod val="40000"/>
              <a:lumOff val="60000"/>
            </a:schemeClr>
          </a:solidFill>
          <a:ln w="9525"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6" name="Right Arrow 15"/>
          <p:cNvSpPr/>
          <p:nvPr/>
        </p:nvSpPr>
        <p:spPr bwMode="auto">
          <a:xfrm>
            <a:off x="6155266" y="2717781"/>
            <a:ext cx="313266" cy="76218"/>
          </a:xfrm>
          <a:prstGeom prst="rightArrow">
            <a:avLst/>
          </a:prstGeom>
          <a:solidFill>
            <a:schemeClr val="tx2">
              <a:lumMod val="40000"/>
              <a:lumOff val="60000"/>
            </a:schemeClr>
          </a:solidFill>
          <a:ln w="9525"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7" name="Right Arrow 16"/>
          <p:cNvSpPr/>
          <p:nvPr/>
        </p:nvSpPr>
        <p:spPr bwMode="auto">
          <a:xfrm>
            <a:off x="6155266" y="5333966"/>
            <a:ext cx="313266" cy="76218"/>
          </a:xfrm>
          <a:prstGeom prst="rightArrow">
            <a:avLst/>
          </a:prstGeom>
          <a:solidFill>
            <a:schemeClr val="tx2">
              <a:lumMod val="40000"/>
              <a:lumOff val="60000"/>
            </a:schemeClr>
          </a:solidFill>
          <a:ln w="9525" cap="flat" cmpd="sng" algn="ctr">
            <a:solidFill>
              <a:srgbClr val="FF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8513801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4294967295"/>
          </p:nvPr>
        </p:nvSpPr>
        <p:spPr>
          <a:xfrm>
            <a:off x="6553200" y="6248400"/>
            <a:ext cx="2133600" cy="457200"/>
          </a:xfrm>
          <a:prstGeom prst="rect">
            <a:avLst/>
          </a:prstGeom>
        </p:spPr>
        <p:txBody>
          <a:bodyPr/>
          <a:lstStyle/>
          <a:p>
            <a:fld id="{32507795-C29F-4606-8B22-0F6EB7CBDD72}" type="slidenum">
              <a:rPr lang="en-US"/>
              <a:pPr/>
              <a:t>15</a:t>
            </a:fld>
            <a:endParaRPr lang="en-US" dirty="0"/>
          </a:p>
        </p:txBody>
      </p:sp>
      <p:sp>
        <p:nvSpPr>
          <p:cNvPr id="1973250" name="Rectangle 2"/>
          <p:cNvSpPr>
            <a:spLocks noGrp="1" noChangeArrowheads="1"/>
          </p:cNvSpPr>
          <p:nvPr>
            <p:ph type="title"/>
          </p:nvPr>
        </p:nvSpPr>
        <p:spPr>
          <a:xfrm>
            <a:off x="1557338" y="203200"/>
            <a:ext cx="7167562" cy="1143000"/>
          </a:xfrm>
        </p:spPr>
        <p:txBody>
          <a:bodyPr/>
          <a:lstStyle/>
          <a:p>
            <a:r>
              <a:rPr lang="en-US" dirty="0"/>
              <a:t>The </a:t>
            </a:r>
            <a:r>
              <a:rPr lang="en-US" dirty="0" smtClean="0"/>
              <a:t>hunting grounds: quarks</a:t>
            </a:r>
            <a:endParaRPr lang="en-US" dirty="0"/>
          </a:p>
        </p:txBody>
      </p:sp>
      <p:sp>
        <p:nvSpPr>
          <p:cNvPr id="1973251" name="Rectangle 3"/>
          <p:cNvSpPr>
            <a:spLocks noGrp="1" noChangeArrowheads="1"/>
          </p:cNvSpPr>
          <p:nvPr>
            <p:ph type="body" sz="half" idx="1"/>
          </p:nvPr>
        </p:nvSpPr>
        <p:spPr>
          <a:xfrm>
            <a:off x="457200" y="1600200"/>
            <a:ext cx="3571875" cy="4530725"/>
          </a:xfrm>
        </p:spPr>
        <p:txBody>
          <a:bodyPr/>
          <a:lstStyle/>
          <a:p>
            <a:r>
              <a:rPr lang="en-US" sz="2000" dirty="0" smtClean="0"/>
              <a:t>Intensity frontier: rare transformations that happen only with the help from the hidden sectors</a:t>
            </a:r>
          </a:p>
          <a:p>
            <a:endParaRPr lang="en-US" sz="1000" dirty="0"/>
          </a:p>
          <a:p>
            <a:r>
              <a:rPr lang="en-US" sz="2000" dirty="0" smtClean="0"/>
              <a:t>Charm quark and bottom quark explored in e+e- colliders (“quark factories”) planned at the state of the art</a:t>
            </a:r>
          </a:p>
          <a:p>
            <a:endParaRPr lang="en-US" sz="1000" dirty="0"/>
          </a:p>
          <a:p>
            <a:r>
              <a:rPr lang="en-US" sz="2000" dirty="0" smtClean="0"/>
              <a:t>Strange quark studied with hadron beams: now far from the “state of the art”</a:t>
            </a:r>
            <a:endParaRPr lang="en-US" sz="2000" dirty="0"/>
          </a:p>
        </p:txBody>
      </p:sp>
      <p:sp>
        <p:nvSpPr>
          <p:cNvPr id="5" name="Footer Placeholder 4"/>
          <p:cNvSpPr>
            <a:spLocks noGrp="1"/>
          </p:cNvSpPr>
          <p:nvPr>
            <p:ph type="ftr" sz="quarter" idx="10"/>
          </p:nvPr>
        </p:nvSpPr>
        <p:spPr/>
        <p:txBody>
          <a:bodyPr/>
          <a:lstStyle/>
          <a:p>
            <a:pPr>
              <a:defRPr/>
            </a:pPr>
            <a:r>
              <a:rPr lang="en-US" smtClean="0"/>
              <a:t>P Oddone, DOE Planning Meeting, May 31st, 2011</a:t>
            </a:r>
            <a:endParaRPr lang="en-US" sz="1200" dirty="0"/>
          </a:p>
        </p:txBody>
      </p:sp>
      <p:pic>
        <p:nvPicPr>
          <p:cNvPr id="3"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380" y="1601093"/>
            <a:ext cx="4572000" cy="4082142"/>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4294967295"/>
          </p:nvPr>
        </p:nvSpPr>
        <p:spPr>
          <a:xfrm>
            <a:off x="6553200" y="6248400"/>
            <a:ext cx="2133600" cy="457200"/>
          </a:xfrm>
          <a:prstGeom prst="rect">
            <a:avLst/>
          </a:prstGeom>
        </p:spPr>
        <p:txBody>
          <a:bodyPr/>
          <a:lstStyle/>
          <a:p>
            <a:fld id="{32507795-C29F-4606-8B22-0F6EB7CBDD72}" type="slidenum">
              <a:rPr lang="en-US"/>
              <a:pPr/>
              <a:t>16</a:t>
            </a:fld>
            <a:endParaRPr lang="en-US" dirty="0"/>
          </a:p>
        </p:txBody>
      </p:sp>
      <p:sp>
        <p:nvSpPr>
          <p:cNvPr id="1973250" name="Rectangle 2"/>
          <p:cNvSpPr>
            <a:spLocks noGrp="1" noChangeArrowheads="1"/>
          </p:cNvSpPr>
          <p:nvPr>
            <p:ph type="title"/>
          </p:nvPr>
        </p:nvSpPr>
        <p:spPr>
          <a:xfrm>
            <a:off x="1557338" y="203200"/>
            <a:ext cx="7167562" cy="1143000"/>
          </a:xfrm>
        </p:spPr>
        <p:txBody>
          <a:bodyPr/>
          <a:lstStyle/>
          <a:p>
            <a:r>
              <a:rPr lang="en-US" dirty="0"/>
              <a:t>The </a:t>
            </a:r>
            <a:r>
              <a:rPr lang="en-US" dirty="0" smtClean="0"/>
              <a:t>hunting grounds: leptons</a:t>
            </a:r>
            <a:endParaRPr lang="en-US" dirty="0"/>
          </a:p>
        </p:txBody>
      </p:sp>
      <p:sp>
        <p:nvSpPr>
          <p:cNvPr id="1973251" name="Rectangle 3"/>
          <p:cNvSpPr>
            <a:spLocks noGrp="1" noChangeArrowheads="1"/>
          </p:cNvSpPr>
          <p:nvPr>
            <p:ph type="body" sz="half" idx="1"/>
          </p:nvPr>
        </p:nvSpPr>
        <p:spPr>
          <a:xfrm>
            <a:off x="457200" y="1600200"/>
            <a:ext cx="3571875" cy="4530725"/>
          </a:xfrm>
        </p:spPr>
        <p:txBody>
          <a:bodyPr/>
          <a:lstStyle/>
          <a:p>
            <a:r>
              <a:rPr lang="en-US" sz="2000" dirty="0" smtClean="0"/>
              <a:t>Intensity frontier: the tau lepton studied at e</a:t>
            </a:r>
            <a:r>
              <a:rPr lang="en-US" sz="2000" baseline="30000" dirty="0" smtClean="0"/>
              <a:t>+</a:t>
            </a:r>
            <a:r>
              <a:rPr lang="en-US" sz="2000" dirty="0" smtClean="0"/>
              <a:t>e</a:t>
            </a:r>
            <a:r>
              <a:rPr lang="en-US" sz="2000" baseline="30000" dirty="0" smtClean="0"/>
              <a:t>-</a:t>
            </a:r>
            <a:r>
              <a:rPr lang="en-US" sz="2000" dirty="0" smtClean="0"/>
              <a:t> b- factories and c-factories at the state of the art</a:t>
            </a:r>
          </a:p>
          <a:p>
            <a:endParaRPr lang="en-US" sz="1000" dirty="0"/>
          </a:p>
          <a:p>
            <a:r>
              <a:rPr lang="en-US" sz="2000" dirty="0" smtClean="0"/>
              <a:t>All other charged leptons and neutrinos studied with superbeams presently far from the state of the art:</a:t>
            </a:r>
          </a:p>
          <a:p>
            <a:pPr lvl="1"/>
            <a:r>
              <a:rPr lang="en-US" sz="1600" dirty="0" smtClean="0"/>
              <a:t>Electron dipole moment</a:t>
            </a:r>
          </a:p>
          <a:p>
            <a:pPr lvl="1"/>
            <a:r>
              <a:rPr lang="en-US" sz="1600" dirty="0" smtClean="0"/>
              <a:t>Rare muon decays, muon anomalous magnetic moment</a:t>
            </a:r>
          </a:p>
          <a:p>
            <a:pPr lvl="1"/>
            <a:r>
              <a:rPr lang="en-US" sz="1600" dirty="0" smtClean="0"/>
              <a:t>Neutrino mixing matrix, sterile neutrinos, CP violation</a:t>
            </a:r>
          </a:p>
        </p:txBody>
      </p:sp>
      <p:sp>
        <p:nvSpPr>
          <p:cNvPr id="7" name="Footer Placeholder 6"/>
          <p:cNvSpPr>
            <a:spLocks noGrp="1"/>
          </p:cNvSpPr>
          <p:nvPr>
            <p:ph type="ftr" sz="quarter" idx="10"/>
          </p:nvPr>
        </p:nvSpPr>
        <p:spPr/>
        <p:txBody>
          <a:bodyPr/>
          <a:lstStyle/>
          <a:p>
            <a:pPr>
              <a:defRPr/>
            </a:pPr>
            <a:r>
              <a:rPr lang="en-US" smtClean="0"/>
              <a:t>P Oddone, DOE Planning Meeting, May 31st, 2011</a:t>
            </a:r>
            <a:endParaRPr lang="en-US" sz="1200"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380" y="1601093"/>
            <a:ext cx="4572000" cy="4082142"/>
          </a:xfrm>
        </p:spPr>
      </p:pic>
      <p:sp>
        <p:nvSpPr>
          <p:cNvPr id="8" name="TextBox 7"/>
          <p:cNvSpPr txBox="1"/>
          <p:nvPr/>
        </p:nvSpPr>
        <p:spPr>
          <a:xfrm>
            <a:off x="4242391" y="5667144"/>
            <a:ext cx="4763385" cy="369332"/>
          </a:xfrm>
          <a:prstGeom prst="rect">
            <a:avLst/>
          </a:prstGeom>
          <a:noFill/>
        </p:spPr>
        <p:txBody>
          <a:bodyPr wrap="square" rtlCol="0">
            <a:spAutoFit/>
          </a:bodyPr>
          <a:lstStyle/>
          <a:p>
            <a:pPr algn="ctr"/>
            <a:r>
              <a:rPr lang="en-US" sz="1800" dirty="0" smtClean="0">
                <a:solidFill>
                  <a:srgbClr val="00FFFF"/>
                </a:solidFill>
              </a:rPr>
              <a:t>The tau neutrino was discovered at Fermilab</a:t>
            </a:r>
            <a:endParaRPr lang="en-US" sz="1800" dirty="0">
              <a:solidFill>
                <a:srgbClr val="00FFFF"/>
              </a:solidFill>
            </a:endParaRPr>
          </a:p>
        </p:txBody>
      </p:sp>
    </p:spTree>
    <p:extLst>
      <p:ext uri="{BB962C8B-B14F-4D97-AF65-F5344CB8AC3E}">
        <p14:creationId xmlns:p14="http://schemas.microsoft.com/office/powerpoint/2010/main" val="16889920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4294967295"/>
          </p:nvPr>
        </p:nvSpPr>
        <p:spPr>
          <a:xfrm>
            <a:off x="6553200" y="6248400"/>
            <a:ext cx="2133600" cy="457200"/>
          </a:xfrm>
          <a:prstGeom prst="rect">
            <a:avLst/>
          </a:prstGeom>
        </p:spPr>
        <p:txBody>
          <a:bodyPr/>
          <a:lstStyle/>
          <a:p>
            <a:fld id="{32507795-C29F-4606-8B22-0F6EB7CBDD72}" type="slidenum">
              <a:rPr lang="en-US"/>
              <a:pPr/>
              <a:t>17</a:t>
            </a:fld>
            <a:endParaRPr lang="en-US" dirty="0"/>
          </a:p>
        </p:txBody>
      </p:sp>
      <p:sp>
        <p:nvSpPr>
          <p:cNvPr id="1973250" name="Rectangle 2"/>
          <p:cNvSpPr>
            <a:spLocks noGrp="1" noChangeArrowheads="1"/>
          </p:cNvSpPr>
          <p:nvPr>
            <p:ph type="title"/>
          </p:nvPr>
        </p:nvSpPr>
        <p:spPr>
          <a:xfrm>
            <a:off x="1557338" y="203200"/>
            <a:ext cx="7167562" cy="1143000"/>
          </a:xfrm>
        </p:spPr>
        <p:txBody>
          <a:bodyPr/>
          <a:lstStyle/>
          <a:p>
            <a:r>
              <a:rPr lang="en-US" dirty="0"/>
              <a:t>The </a:t>
            </a:r>
            <a:r>
              <a:rPr lang="en-US" dirty="0" smtClean="0"/>
              <a:t>hunting grounds: </a:t>
            </a:r>
            <a:r>
              <a:rPr lang="en-US" dirty="0"/>
              <a:t>c</a:t>
            </a:r>
            <a:r>
              <a:rPr lang="en-US" dirty="0" smtClean="0"/>
              <a:t>osmic frontier</a:t>
            </a:r>
            <a:endParaRPr lang="en-US" dirty="0"/>
          </a:p>
        </p:txBody>
      </p:sp>
      <p:sp>
        <p:nvSpPr>
          <p:cNvPr id="1973251" name="Rectangle 3"/>
          <p:cNvSpPr>
            <a:spLocks noGrp="1" noChangeArrowheads="1"/>
          </p:cNvSpPr>
          <p:nvPr>
            <p:ph type="body" sz="half" idx="1"/>
          </p:nvPr>
        </p:nvSpPr>
        <p:spPr>
          <a:xfrm>
            <a:off x="457200" y="1600200"/>
            <a:ext cx="3571875" cy="4530725"/>
          </a:xfrm>
        </p:spPr>
        <p:txBody>
          <a:bodyPr/>
          <a:lstStyle/>
          <a:p>
            <a:r>
              <a:rPr lang="en-US" sz="2000" dirty="0" smtClean="0"/>
              <a:t>Nature of neutrinos: neutrinoless double beta decay, far from the possible state of the art</a:t>
            </a:r>
          </a:p>
          <a:p>
            <a:endParaRPr lang="en-US" sz="1000" dirty="0"/>
          </a:p>
          <a:p>
            <a:r>
              <a:rPr lang="en-US" sz="2000" dirty="0" smtClean="0"/>
              <a:t>Dark energy: constant or changing? Far from the possible state of the art</a:t>
            </a:r>
          </a:p>
          <a:p>
            <a:endParaRPr lang="en-US" sz="1000" dirty="0"/>
          </a:p>
          <a:p>
            <a:r>
              <a:rPr lang="en-US" sz="2000" dirty="0" smtClean="0"/>
              <a:t>Dark matter: direct detection far from the possible state of the art</a:t>
            </a:r>
          </a:p>
          <a:p>
            <a:endParaRPr lang="en-US" sz="1000" dirty="0"/>
          </a:p>
          <a:p>
            <a:r>
              <a:rPr lang="en-US" sz="2000" dirty="0" smtClean="0"/>
              <a:t>Proton decay</a:t>
            </a:r>
            <a:endParaRPr lang="en-US" sz="2000" dirty="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402" y="1600200"/>
            <a:ext cx="4572000" cy="4082142"/>
          </a:xfrm>
        </p:spPr>
      </p:pic>
      <p:sp>
        <p:nvSpPr>
          <p:cNvPr id="5" name="TextBox 4"/>
          <p:cNvSpPr txBox="1"/>
          <p:nvPr/>
        </p:nvSpPr>
        <p:spPr>
          <a:xfrm>
            <a:off x="6332673" y="3678449"/>
            <a:ext cx="930063" cy="553998"/>
          </a:xfrm>
          <a:prstGeom prst="rect">
            <a:avLst/>
          </a:prstGeom>
          <a:noFill/>
        </p:spPr>
        <p:txBody>
          <a:bodyPr wrap="none" rtlCol="0">
            <a:spAutoFit/>
          </a:bodyPr>
          <a:lstStyle/>
          <a:p>
            <a:pPr algn="ctr"/>
            <a:r>
              <a:rPr lang="en-US" sz="1000" b="1" dirty="0" smtClean="0">
                <a:solidFill>
                  <a:srgbClr val="FFFFFF"/>
                </a:solidFill>
              </a:rPr>
              <a:t>Dark matter </a:t>
            </a:r>
            <a:endParaRPr lang="en-US" sz="1000" b="1" dirty="0">
              <a:solidFill>
                <a:srgbClr val="FFFFFF"/>
              </a:solidFill>
            </a:endParaRPr>
          </a:p>
          <a:p>
            <a:pPr algn="ctr"/>
            <a:r>
              <a:rPr lang="en-US" sz="1000" b="1" dirty="0" smtClean="0">
                <a:solidFill>
                  <a:srgbClr val="FFFFFF"/>
                </a:solidFill>
              </a:rPr>
              <a:t>and</a:t>
            </a:r>
          </a:p>
          <a:p>
            <a:pPr algn="ctr"/>
            <a:r>
              <a:rPr lang="en-US" sz="1000" b="1" dirty="0" smtClean="0">
                <a:solidFill>
                  <a:srgbClr val="FFFFFF"/>
                </a:solidFill>
              </a:rPr>
              <a:t>Dark energy</a:t>
            </a:r>
          </a:p>
        </p:txBody>
      </p:sp>
    </p:spTree>
    <p:extLst>
      <p:ext uri="{BB962C8B-B14F-4D97-AF65-F5344CB8AC3E}">
        <p14:creationId xmlns:p14="http://schemas.microsoft.com/office/powerpoint/2010/main" val="84796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international context</a:t>
            </a:r>
            <a:endParaRPr lang="en-US" dirty="0"/>
          </a:p>
        </p:txBody>
      </p:sp>
      <p:sp>
        <p:nvSpPr>
          <p:cNvPr id="3" name="Content Placeholder 2"/>
          <p:cNvSpPr>
            <a:spLocks noGrp="1"/>
          </p:cNvSpPr>
          <p:nvPr>
            <p:ph idx="1"/>
          </p:nvPr>
        </p:nvSpPr>
        <p:spPr/>
        <p:txBody>
          <a:bodyPr/>
          <a:lstStyle/>
          <a:p>
            <a:r>
              <a:rPr lang="en-US" dirty="0" smtClean="0">
                <a:solidFill>
                  <a:srgbClr val="FFFF00"/>
                </a:solidFill>
              </a:rPr>
              <a:t>Europe</a:t>
            </a:r>
            <a:r>
              <a:rPr lang="en-US" dirty="0" smtClean="0"/>
              <a:t> </a:t>
            </a:r>
          </a:p>
          <a:p>
            <a:pPr lvl="1"/>
            <a:endParaRPr lang="en-US" sz="1000" dirty="0"/>
          </a:p>
          <a:p>
            <a:pPr lvl="1"/>
            <a:r>
              <a:rPr lang="en-US" dirty="0"/>
              <a:t>W</a:t>
            </a:r>
            <a:r>
              <a:rPr lang="en-US" dirty="0" smtClean="0"/>
              <a:t>ill be dominant at the energy frontier for the next two decades as the Tevatron was for the last two and a half decades</a:t>
            </a:r>
          </a:p>
          <a:p>
            <a:endParaRPr lang="en-US" sz="1000" dirty="0"/>
          </a:p>
          <a:p>
            <a:pPr lvl="1"/>
            <a:r>
              <a:rPr lang="en-US" dirty="0" smtClean="0"/>
              <a:t>Italy has launched an effort to build the next generation B-factory with 50 times the luminosity of previous B factories.  It will be a “European” facility</a:t>
            </a:r>
          </a:p>
          <a:p>
            <a:endParaRPr lang="en-US" sz="1000" dirty="0"/>
          </a:p>
          <a:p>
            <a:pPr lvl="1"/>
            <a:r>
              <a:rPr lang="en-US" dirty="0"/>
              <a:t>H</a:t>
            </a:r>
            <a:r>
              <a:rPr lang="en-US" dirty="0" smtClean="0"/>
              <a:t>as a world class underground laboratory at Grand-Sasso (not adequate for large long base-line neutrino experiments).</a:t>
            </a:r>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18</a:t>
            </a:fld>
            <a:endParaRPr lang="en-US" dirty="0"/>
          </a:p>
        </p:txBody>
      </p:sp>
    </p:spTree>
    <p:extLst>
      <p:ext uri="{BB962C8B-B14F-4D97-AF65-F5344CB8AC3E}">
        <p14:creationId xmlns:p14="http://schemas.microsoft.com/office/powerpoint/2010/main" val="1177924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international context</a:t>
            </a:r>
            <a:endParaRPr lang="en-US" dirty="0"/>
          </a:p>
        </p:txBody>
      </p:sp>
      <p:sp>
        <p:nvSpPr>
          <p:cNvPr id="3" name="Content Placeholder 2"/>
          <p:cNvSpPr>
            <a:spLocks noGrp="1"/>
          </p:cNvSpPr>
          <p:nvPr>
            <p:ph idx="1"/>
          </p:nvPr>
        </p:nvSpPr>
        <p:spPr>
          <a:xfrm>
            <a:off x="1600199" y="1530350"/>
            <a:ext cx="7130143" cy="4114800"/>
          </a:xfrm>
        </p:spPr>
        <p:txBody>
          <a:bodyPr/>
          <a:lstStyle/>
          <a:p>
            <a:r>
              <a:rPr lang="en-US" dirty="0" smtClean="0">
                <a:solidFill>
                  <a:srgbClr val="FFFF00"/>
                </a:solidFill>
              </a:rPr>
              <a:t>Europe</a:t>
            </a:r>
            <a:r>
              <a:rPr lang="en-US" dirty="0" smtClean="0"/>
              <a:t> </a:t>
            </a:r>
          </a:p>
          <a:p>
            <a:pPr lvl="1"/>
            <a:endParaRPr lang="en-US" sz="1000" dirty="0"/>
          </a:p>
          <a:p>
            <a:pPr lvl="1"/>
            <a:r>
              <a:rPr lang="en-US" dirty="0" smtClean="0"/>
              <a:t>The LHC has come into its own.  Luminosity is greater than 10</a:t>
            </a:r>
            <a:r>
              <a:rPr lang="en-US" baseline="30000" dirty="0" smtClean="0"/>
              <a:t>33</a:t>
            </a:r>
            <a:r>
              <a:rPr lang="en-US" dirty="0" smtClean="0"/>
              <a:t> cm</a:t>
            </a:r>
            <a:r>
              <a:rPr lang="en-US" baseline="30000" dirty="0" smtClean="0"/>
              <a:t>-2</a:t>
            </a:r>
            <a:r>
              <a:rPr lang="en-US" dirty="0" smtClean="0"/>
              <a:t>sec</a:t>
            </a:r>
            <a:r>
              <a:rPr lang="en-US" baseline="30000" dirty="0" smtClean="0"/>
              <a:t>-1</a:t>
            </a:r>
            <a:r>
              <a:rPr lang="en-US" dirty="0" smtClean="0"/>
              <a:t>.  More importantly it has a lot of head-room: higher beam-beam limit, larger aperture, lower emittance, higher intensity per bunch </a:t>
            </a:r>
            <a:r>
              <a:rPr lang="en-US" dirty="0" smtClean="0">
                <a:sym typeface="Wingdings" pitchFamily="2" charset="2"/>
              </a:rPr>
              <a:t> several times planned luminosity is possible.</a:t>
            </a:r>
          </a:p>
          <a:p>
            <a:pPr lvl="1"/>
            <a:endParaRPr lang="en-US" sz="1000" dirty="0"/>
          </a:p>
          <a:p>
            <a:pPr lvl="1"/>
            <a:r>
              <a:rPr lang="en-US" dirty="0" smtClean="0"/>
              <a:t>CERN will be occupied with LHC and LHC upgrades and with developing e</a:t>
            </a:r>
            <a:r>
              <a:rPr lang="en-US" baseline="30000" dirty="0" smtClean="0"/>
              <a:t>+</a:t>
            </a:r>
            <a:r>
              <a:rPr lang="en-US" dirty="0" smtClean="0"/>
              <a:t>e</a:t>
            </a:r>
            <a:r>
              <a:rPr lang="en-US" baseline="30000" dirty="0" smtClean="0"/>
              <a:t>-</a:t>
            </a:r>
            <a:r>
              <a:rPr lang="en-US" dirty="0" smtClean="0"/>
              <a:t> linear colliders (ILC or CLIC).  CERN is unlikely to build next generation intensity frontier experiments (neutrinos and rare decays) unless the LHC results point to an energy scale that is beyond practical machines to reach directly. </a:t>
            </a:r>
            <a:endParaRPr lang="en-US" dirty="0"/>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19</a:t>
            </a:fld>
            <a:endParaRPr lang="en-US" dirty="0"/>
          </a:p>
        </p:txBody>
      </p:sp>
    </p:spTree>
    <p:extLst>
      <p:ext uri="{BB962C8B-B14F-4D97-AF65-F5344CB8AC3E}">
        <p14:creationId xmlns:p14="http://schemas.microsoft.com/office/powerpoint/2010/main" val="19831389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Fermilab characteristics (FY2010)</a:t>
            </a:r>
          </a:p>
        </p:txBody>
      </p:sp>
      <p:sp>
        <p:nvSpPr>
          <p:cNvPr id="10243" name="Rectangle 3"/>
          <p:cNvSpPr>
            <a:spLocks noGrp="1" noChangeArrowheads="1"/>
          </p:cNvSpPr>
          <p:nvPr>
            <p:ph type="body" sz="half" idx="1"/>
          </p:nvPr>
        </p:nvSpPr>
        <p:spPr>
          <a:xfrm>
            <a:off x="439738" y="1516063"/>
            <a:ext cx="4494212" cy="4530725"/>
          </a:xfrm>
        </p:spPr>
        <p:txBody>
          <a:bodyPr/>
          <a:lstStyle/>
          <a:p>
            <a:r>
              <a:rPr lang="en-US" sz="2000" dirty="0" smtClean="0"/>
              <a:t>1925 employees; $ 385 M (cost)</a:t>
            </a:r>
          </a:p>
          <a:p>
            <a:r>
              <a:rPr lang="en-US" sz="2000" dirty="0" smtClean="0"/>
              <a:t>2300 users and visiting scientists </a:t>
            </a:r>
          </a:p>
          <a:p>
            <a:r>
              <a:rPr lang="en-US" sz="2000" dirty="0" smtClean="0"/>
              <a:t>6800 acres, park-like site</a:t>
            </a:r>
          </a:p>
          <a:p>
            <a:r>
              <a:rPr lang="en-US" sz="2000" dirty="0" smtClean="0"/>
              <a:t>Tevatron: the only p-p collider through </a:t>
            </a:r>
            <a:r>
              <a:rPr lang="en-US" sz="2000" dirty="0" smtClean="0"/>
              <a:t>FY 2011</a:t>
            </a:r>
            <a:endParaRPr lang="en-US" sz="2000" dirty="0" smtClean="0"/>
          </a:p>
        </p:txBody>
      </p:sp>
      <p:sp>
        <p:nvSpPr>
          <p:cNvPr id="10244" name="Rectangle 4"/>
          <p:cNvSpPr>
            <a:spLocks noGrp="1" noChangeArrowheads="1"/>
          </p:cNvSpPr>
          <p:nvPr>
            <p:ph type="body" sz="half" idx="2"/>
          </p:nvPr>
        </p:nvSpPr>
        <p:spPr>
          <a:xfrm>
            <a:off x="4724400" y="1219200"/>
            <a:ext cx="4038600" cy="4530725"/>
          </a:xfrm>
        </p:spPr>
        <p:txBody>
          <a:bodyPr/>
          <a:lstStyle/>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buFontTx/>
              <a:buNone/>
            </a:pPr>
            <a:endParaRPr lang="en-US" sz="2400" dirty="0" smtClean="0"/>
          </a:p>
          <a:p>
            <a:pPr>
              <a:lnSpc>
                <a:spcPct val="80000"/>
              </a:lnSpc>
            </a:pPr>
            <a:r>
              <a:rPr lang="en-US" sz="2000" dirty="0" smtClean="0"/>
              <a:t>Highest intensity neutrino beams (low and high energy)</a:t>
            </a:r>
          </a:p>
          <a:p>
            <a:pPr>
              <a:lnSpc>
                <a:spcPct val="80000"/>
              </a:lnSpc>
            </a:pPr>
            <a:r>
              <a:rPr lang="en-US" sz="2000" dirty="0" smtClean="0"/>
              <a:t>A world class </a:t>
            </a:r>
            <a:r>
              <a:rPr lang="en-US" sz="2000" dirty="0" smtClean="0"/>
              <a:t>astrophysics, </a:t>
            </a:r>
            <a:r>
              <a:rPr lang="en-US" sz="2000" dirty="0" smtClean="0"/>
              <a:t>particle theory and computation programs</a:t>
            </a:r>
          </a:p>
          <a:p>
            <a:pPr>
              <a:lnSpc>
                <a:spcPct val="80000"/>
              </a:lnSpc>
            </a:pPr>
            <a:r>
              <a:rPr lang="en-US" sz="2000" dirty="0" smtClean="0"/>
              <a:t>Advanced detector and accelerator technology</a:t>
            </a:r>
          </a:p>
          <a:p>
            <a:pPr>
              <a:lnSpc>
                <a:spcPct val="80000"/>
              </a:lnSpc>
            </a:pPr>
            <a:endParaRPr lang="en-US" sz="2400" b="1"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a:p>
            <a:pPr>
              <a:lnSpc>
                <a:spcPct val="80000"/>
              </a:lnSpc>
            </a:pPr>
            <a:endParaRPr lang="en-US" sz="2400" dirty="0" smtClean="0"/>
          </a:p>
        </p:txBody>
      </p:sp>
      <p:pic>
        <p:nvPicPr>
          <p:cNvPr id="10245" name="Picture 5" descr="Wilson Hall for ppt"/>
          <p:cNvPicPr>
            <a:picLocks noChangeAspect="1" noChangeArrowheads="1"/>
          </p:cNvPicPr>
          <p:nvPr/>
        </p:nvPicPr>
        <p:blipFill>
          <a:blip r:embed="rId2" cstate="print"/>
          <a:srcRect/>
          <a:stretch>
            <a:fillRect/>
          </a:stretch>
        </p:blipFill>
        <p:spPr bwMode="auto">
          <a:xfrm>
            <a:off x="4810125" y="1495425"/>
            <a:ext cx="3829050" cy="2524125"/>
          </a:xfrm>
          <a:prstGeom prst="rect">
            <a:avLst/>
          </a:prstGeom>
          <a:noFill/>
          <a:ln w="9525">
            <a:noFill/>
            <a:miter lim="800000"/>
            <a:headEnd/>
            <a:tailEnd/>
          </a:ln>
        </p:spPr>
      </p:pic>
      <p:pic>
        <p:nvPicPr>
          <p:cNvPr id="10246" name="Picture 6" descr="Prairie for ppt"/>
          <p:cNvPicPr>
            <a:picLocks noChangeAspect="1" noChangeArrowheads="1"/>
          </p:cNvPicPr>
          <p:nvPr/>
        </p:nvPicPr>
        <p:blipFill>
          <a:blip r:embed="rId3" cstate="print"/>
          <a:srcRect/>
          <a:stretch>
            <a:fillRect/>
          </a:stretch>
        </p:blipFill>
        <p:spPr bwMode="auto">
          <a:xfrm>
            <a:off x="414338" y="3538538"/>
            <a:ext cx="3952875" cy="2678112"/>
          </a:xfrm>
          <a:prstGeom prst="rect">
            <a:avLst/>
          </a:prstGeom>
          <a:noFill/>
          <a:ln w="9525">
            <a:noFill/>
            <a:miter lim="800000"/>
            <a:headEnd/>
            <a:tailEnd/>
          </a:ln>
        </p:spPr>
      </p:pic>
      <p:sp>
        <p:nvSpPr>
          <p:cNvPr id="10247" name="Slide Number Placeholder 6"/>
          <p:cNvSpPr>
            <a:spLocks noGrp="1"/>
          </p:cNvSpPr>
          <p:nvPr>
            <p:ph type="sldNum" sz="quarter" idx="11"/>
          </p:nvPr>
        </p:nvSpPr>
        <p:spPr>
          <a:noFill/>
        </p:spPr>
        <p:txBody>
          <a:bodyPr/>
          <a:lstStyle/>
          <a:p>
            <a:fld id="{822C29DC-5D26-4626-B199-0CE6864755CE}" type="slidenum">
              <a:rPr lang="en-US" smtClean="0"/>
              <a:pPr/>
              <a:t>2</a:t>
            </a:fld>
            <a:endParaRPr lang="en-US" dirty="0" smtClean="0"/>
          </a:p>
        </p:txBody>
      </p:sp>
      <p:sp>
        <p:nvSpPr>
          <p:cNvPr id="10248" name="Footer Placeholder 7"/>
          <p:cNvSpPr>
            <a:spLocks noGrp="1"/>
          </p:cNvSpPr>
          <p:nvPr>
            <p:ph type="ftr" sz="quarter" idx="10"/>
          </p:nvPr>
        </p:nvSpPr>
        <p:spPr>
          <a:noFill/>
        </p:spPr>
        <p:txBody>
          <a:bodyPr/>
          <a:lstStyle/>
          <a:p>
            <a:r>
              <a:rPr lang="en-US" smtClean="0"/>
              <a:t>P Oddone, DOE Planning Meeting, May 31st, 2011</a:t>
            </a:r>
            <a:endParaRPr lang="en-US" sz="1200" dirty="0" smtClean="0"/>
          </a:p>
        </p:txBody>
      </p:sp>
      <p:cxnSp>
        <p:nvCxnSpPr>
          <p:cNvPr id="3" name="Straight Connector 2"/>
          <p:cNvCxnSpPr/>
          <p:nvPr/>
        </p:nvCxnSpPr>
        <p:spPr bwMode="auto">
          <a:xfrm flipV="1">
            <a:off x="3219449" y="2724147"/>
            <a:ext cx="80962" cy="2"/>
          </a:xfrm>
          <a:prstGeom prst="line">
            <a:avLst/>
          </a:prstGeom>
          <a:noFill/>
          <a:ln w="19050" cap="flat" cmpd="sng" algn="ctr">
            <a:solidFill>
              <a:srgbClr val="FFFFFF"/>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international context</a:t>
            </a:r>
            <a:endParaRPr lang="en-US" dirty="0"/>
          </a:p>
        </p:txBody>
      </p:sp>
      <p:sp>
        <p:nvSpPr>
          <p:cNvPr id="3" name="Content Placeholder 2"/>
          <p:cNvSpPr>
            <a:spLocks noGrp="1"/>
          </p:cNvSpPr>
          <p:nvPr>
            <p:ph idx="1"/>
          </p:nvPr>
        </p:nvSpPr>
        <p:spPr>
          <a:xfrm>
            <a:off x="1600199" y="1530350"/>
            <a:ext cx="7130143" cy="4114800"/>
          </a:xfrm>
        </p:spPr>
        <p:txBody>
          <a:bodyPr/>
          <a:lstStyle/>
          <a:p>
            <a:r>
              <a:rPr lang="en-US" dirty="0" smtClean="0">
                <a:solidFill>
                  <a:srgbClr val="FFFF00"/>
                </a:solidFill>
              </a:rPr>
              <a:t>Europe</a:t>
            </a:r>
            <a:r>
              <a:rPr lang="en-US" dirty="0" smtClean="0"/>
              <a:t> </a:t>
            </a:r>
          </a:p>
          <a:p>
            <a:pPr lvl="1"/>
            <a:endParaRPr lang="en-US" sz="1000" dirty="0"/>
          </a:p>
          <a:p>
            <a:pPr lvl="1"/>
            <a:r>
              <a:rPr lang="en-US" dirty="0" smtClean="0"/>
              <a:t>The rich get richer:  direct investment in CERN is $1.2B, 50% higher than total US program and three times investment in  the Fermilab program.  However, the effective investment in the program is even larger than that because the whole world is contributing.</a:t>
            </a:r>
          </a:p>
          <a:p>
            <a:pPr lvl="1"/>
            <a:endParaRPr lang="en-US" sz="1000" dirty="0"/>
          </a:p>
          <a:p>
            <a:pPr lvl="1"/>
            <a:r>
              <a:rPr lang="en-US" dirty="0" smtClean="0"/>
              <a:t>CERN is aggressively pursuing a strategy to become the world’s HEP lab: a) membership now open to all countries, b) associate membership established at 10% normal contribution and c) but CERN is now allowed to invest in international global programs if  Europe is involved.  Next European Strategy in 2012.</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20</a:t>
            </a:fld>
            <a:endParaRPr lang="en-US" dirty="0"/>
          </a:p>
        </p:txBody>
      </p:sp>
    </p:spTree>
    <p:extLst>
      <p:ext uri="{BB962C8B-B14F-4D97-AF65-F5344CB8AC3E}">
        <p14:creationId xmlns:p14="http://schemas.microsoft.com/office/powerpoint/2010/main" val="1413715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international context</a:t>
            </a:r>
            <a:endParaRPr lang="en-US" dirty="0"/>
          </a:p>
        </p:txBody>
      </p:sp>
      <p:sp>
        <p:nvSpPr>
          <p:cNvPr id="3" name="Content Placeholder 2"/>
          <p:cNvSpPr>
            <a:spLocks noGrp="1"/>
          </p:cNvSpPr>
          <p:nvPr>
            <p:ph idx="1"/>
          </p:nvPr>
        </p:nvSpPr>
        <p:spPr>
          <a:xfrm>
            <a:off x="1600199" y="1530350"/>
            <a:ext cx="7130143" cy="4114800"/>
          </a:xfrm>
        </p:spPr>
        <p:txBody>
          <a:bodyPr/>
          <a:lstStyle/>
          <a:p>
            <a:r>
              <a:rPr lang="en-US" dirty="0" smtClean="0">
                <a:solidFill>
                  <a:srgbClr val="FFFF00"/>
                </a:solidFill>
              </a:rPr>
              <a:t>Europe</a:t>
            </a:r>
            <a:r>
              <a:rPr lang="en-US" dirty="0" smtClean="0"/>
              <a:t> </a:t>
            </a:r>
          </a:p>
          <a:p>
            <a:pPr lvl="1"/>
            <a:endParaRPr lang="en-US" sz="1000" dirty="0"/>
          </a:p>
          <a:p>
            <a:pPr lvl="1"/>
            <a:r>
              <a:rPr lang="en-US" dirty="0" smtClean="0"/>
              <a:t>At the cosmic frontier Europe does not have a competitive program in dark energy comparable to the ground-based DES and LSST.  It will be competitive  with the EUCLID satellite.</a:t>
            </a:r>
          </a:p>
          <a:p>
            <a:pPr lvl="1"/>
            <a:endParaRPr lang="en-US" sz="1000" dirty="0"/>
          </a:p>
          <a:p>
            <a:pPr lvl="1"/>
            <a:r>
              <a:rPr lang="en-US" dirty="0" smtClean="0"/>
              <a:t>It has a fully competitive, current generation direct dark matter searches (e.g. XENON) and in neutrinoless double beta decay experiments (e.g. CUORE) with plans for upgrades in the future.  These are all international projects but hosted in Europe</a:t>
            </a:r>
          </a:p>
          <a:p>
            <a:pPr lvl="1"/>
            <a:endParaRPr lang="en-US" sz="1000" dirty="0"/>
          </a:p>
          <a:p>
            <a:pPr lvl="1"/>
            <a:r>
              <a:rPr lang="en-US" dirty="0" smtClean="0"/>
              <a:t>In the short term it has a competitive reactor neutrino experiment (DOUBLE CHOOZ)</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21</a:t>
            </a:fld>
            <a:endParaRPr lang="en-US" dirty="0"/>
          </a:p>
        </p:txBody>
      </p:sp>
    </p:spTree>
    <p:extLst>
      <p:ext uri="{BB962C8B-B14F-4D97-AF65-F5344CB8AC3E}">
        <p14:creationId xmlns:p14="http://schemas.microsoft.com/office/powerpoint/2010/main" val="24432289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international context</a:t>
            </a:r>
            <a:endParaRPr lang="en-US" dirty="0"/>
          </a:p>
        </p:txBody>
      </p:sp>
      <p:sp>
        <p:nvSpPr>
          <p:cNvPr id="3" name="Content Placeholder 2"/>
          <p:cNvSpPr>
            <a:spLocks noGrp="1"/>
          </p:cNvSpPr>
          <p:nvPr>
            <p:ph idx="1"/>
          </p:nvPr>
        </p:nvSpPr>
        <p:spPr>
          <a:xfrm>
            <a:off x="1600199" y="1530350"/>
            <a:ext cx="7130143" cy="4114800"/>
          </a:xfrm>
        </p:spPr>
        <p:txBody>
          <a:bodyPr/>
          <a:lstStyle/>
          <a:p>
            <a:r>
              <a:rPr lang="en-US" dirty="0" smtClean="0">
                <a:solidFill>
                  <a:srgbClr val="FFFF00"/>
                </a:solidFill>
              </a:rPr>
              <a:t>Asia</a:t>
            </a:r>
            <a:r>
              <a:rPr lang="en-US" dirty="0" smtClean="0"/>
              <a:t> </a:t>
            </a:r>
          </a:p>
          <a:p>
            <a:pPr lvl="1"/>
            <a:endParaRPr lang="en-US" sz="1000" dirty="0"/>
          </a:p>
          <a:p>
            <a:pPr lvl="1"/>
            <a:r>
              <a:rPr lang="en-US" dirty="0" smtClean="0"/>
              <a:t>Japan is building a next-generation e</a:t>
            </a:r>
            <a:r>
              <a:rPr lang="en-US" baseline="30000" dirty="0" smtClean="0"/>
              <a:t>+</a:t>
            </a:r>
            <a:r>
              <a:rPr lang="en-US" dirty="0" smtClean="0"/>
              <a:t>e</a:t>
            </a:r>
            <a:r>
              <a:rPr lang="en-US" baseline="30000" dirty="0" smtClean="0"/>
              <a:t>-</a:t>
            </a:r>
            <a:r>
              <a:rPr lang="en-US" dirty="0" smtClean="0"/>
              <a:t> B-factory with 50 times previous luminosities at KEK</a:t>
            </a:r>
          </a:p>
          <a:p>
            <a:pPr lvl="1"/>
            <a:endParaRPr lang="en-US" sz="1000" dirty="0"/>
          </a:p>
          <a:p>
            <a:pPr lvl="1"/>
            <a:r>
              <a:rPr lang="en-US" dirty="0" smtClean="0"/>
              <a:t>Japan has a world competitive neutrino program with J-PARC (present performance one half to one third of Fermilab’s; expected to match Fermilab in the NOvA era at 700 kWatts) and SuperK with 20 kton fiducial at Kamioka.  There are long range plans to build larger detectors at longer base-lines.</a:t>
            </a:r>
          </a:p>
          <a:p>
            <a:pPr lvl="1"/>
            <a:endParaRPr lang="en-US" sz="1000" dirty="0"/>
          </a:p>
          <a:p>
            <a:pPr lvl="1"/>
            <a:r>
              <a:rPr lang="en-US" dirty="0" smtClean="0"/>
              <a:t>China has the best reactor neutrino experiment (DAYA BAY) and Korea an earlier but ultimately less competitive experiment (RENO)</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22</a:t>
            </a:fld>
            <a:endParaRPr lang="en-US" dirty="0"/>
          </a:p>
        </p:txBody>
      </p:sp>
    </p:spTree>
    <p:extLst>
      <p:ext uri="{BB962C8B-B14F-4D97-AF65-F5344CB8AC3E}">
        <p14:creationId xmlns:p14="http://schemas.microsoft.com/office/powerpoint/2010/main" val="18393735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international context</a:t>
            </a:r>
            <a:endParaRPr lang="en-US" dirty="0"/>
          </a:p>
        </p:txBody>
      </p:sp>
      <p:sp>
        <p:nvSpPr>
          <p:cNvPr id="3" name="Content Placeholder 2"/>
          <p:cNvSpPr>
            <a:spLocks noGrp="1"/>
          </p:cNvSpPr>
          <p:nvPr>
            <p:ph idx="1"/>
          </p:nvPr>
        </p:nvSpPr>
        <p:spPr>
          <a:xfrm>
            <a:off x="1600199" y="1530350"/>
            <a:ext cx="7130143" cy="4114800"/>
          </a:xfrm>
        </p:spPr>
        <p:txBody>
          <a:bodyPr/>
          <a:lstStyle/>
          <a:p>
            <a:r>
              <a:rPr lang="en-US" dirty="0" smtClean="0">
                <a:solidFill>
                  <a:srgbClr val="FFFF00"/>
                </a:solidFill>
              </a:rPr>
              <a:t>Asia</a:t>
            </a:r>
            <a:r>
              <a:rPr lang="en-US" dirty="0" smtClean="0"/>
              <a:t> </a:t>
            </a:r>
          </a:p>
          <a:p>
            <a:pPr lvl="1"/>
            <a:endParaRPr lang="en-US" sz="1000" dirty="0"/>
          </a:p>
          <a:p>
            <a:pPr lvl="1"/>
            <a:r>
              <a:rPr lang="en-US" dirty="0" smtClean="0"/>
              <a:t>China is developing a very deep underground laboratory (JINPING).  It was an idea two years ago, now there are caverns.  Beautiful, deep, horizontal access site – but no Fermilab to send neutrinos</a:t>
            </a:r>
          </a:p>
          <a:p>
            <a:pPr lvl="1"/>
            <a:endParaRPr lang="en-US" sz="1000" dirty="0"/>
          </a:p>
          <a:p>
            <a:pPr lvl="1"/>
            <a:r>
              <a:rPr lang="en-US" dirty="0" smtClean="0"/>
              <a:t>Dark energy experiment at the 8m SUBURU telescope in Hawaii.  SUBURU is probably the best 8m telescope in the world.  Dark matter survey is limited by availability of time on the telescope.</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23</a:t>
            </a:fld>
            <a:endParaRPr lang="en-US" dirty="0"/>
          </a:p>
        </p:txBody>
      </p:sp>
    </p:spTree>
    <p:extLst>
      <p:ext uri="{BB962C8B-B14F-4D97-AF65-F5344CB8AC3E}">
        <p14:creationId xmlns:p14="http://schemas.microsoft.com/office/powerpoint/2010/main" val="19160681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6"/>
          <p:cNvSpPr>
            <a:spLocks noGrp="1"/>
          </p:cNvSpPr>
          <p:nvPr>
            <p:ph type="sldNum" sz="quarter" idx="4294967295"/>
          </p:nvPr>
        </p:nvSpPr>
        <p:spPr>
          <a:xfrm>
            <a:off x="6553200" y="6248400"/>
            <a:ext cx="2133600" cy="457200"/>
          </a:xfrm>
          <a:prstGeom prst="rect">
            <a:avLst/>
          </a:prstGeom>
        </p:spPr>
        <p:txBody>
          <a:bodyPr/>
          <a:lstStyle/>
          <a:p>
            <a:fld id="{32507795-C29F-4606-8B22-0F6EB7CBDD72}" type="slidenum">
              <a:rPr lang="en-US"/>
              <a:pPr/>
              <a:t>24</a:t>
            </a:fld>
            <a:endParaRPr lang="en-US" dirty="0"/>
          </a:p>
        </p:txBody>
      </p:sp>
      <p:sp>
        <p:nvSpPr>
          <p:cNvPr id="1973250" name="Rectangle 2"/>
          <p:cNvSpPr>
            <a:spLocks noGrp="1" noChangeArrowheads="1"/>
          </p:cNvSpPr>
          <p:nvPr>
            <p:ph type="title"/>
          </p:nvPr>
        </p:nvSpPr>
        <p:spPr/>
        <p:txBody>
          <a:bodyPr/>
          <a:lstStyle/>
          <a:p>
            <a:r>
              <a:rPr lang="en-US" dirty="0" smtClean="0"/>
              <a:t>The international context: a map</a:t>
            </a:r>
            <a:endParaRPr lang="en-US" dirty="0"/>
          </a:p>
        </p:txBody>
      </p:sp>
      <p:sp>
        <p:nvSpPr>
          <p:cNvPr id="1973251" name="Rectangle 3"/>
          <p:cNvSpPr>
            <a:spLocks noGrp="1" noChangeArrowheads="1"/>
          </p:cNvSpPr>
          <p:nvPr>
            <p:ph type="body" sz="half" idx="1"/>
          </p:nvPr>
        </p:nvSpPr>
        <p:spPr>
          <a:xfrm>
            <a:off x="457200" y="1600200"/>
            <a:ext cx="3732835" cy="4530725"/>
          </a:xfrm>
        </p:spPr>
        <p:txBody>
          <a:bodyPr/>
          <a:lstStyle/>
          <a:p>
            <a:r>
              <a:rPr lang="en-US" dirty="0" smtClean="0"/>
              <a:t>A lot of territory is covered </a:t>
            </a:r>
            <a:r>
              <a:rPr lang="en-US" dirty="0" smtClean="0">
                <a:solidFill>
                  <a:srgbClr val="FF6600"/>
                </a:solidFill>
              </a:rPr>
              <a:t>internationally</a:t>
            </a:r>
            <a:r>
              <a:rPr lang="en-US" dirty="0" smtClean="0"/>
              <a:t> at the state of the art</a:t>
            </a:r>
            <a:endParaRPr lang="en-US" sz="2400" dirty="0"/>
          </a:p>
          <a:p>
            <a:endParaRPr lang="en-US" sz="2400" dirty="0"/>
          </a:p>
          <a:p>
            <a:r>
              <a:rPr lang="en-US" sz="2400" dirty="0" smtClean="0"/>
              <a:t>The greatest impact and </a:t>
            </a:r>
            <a:r>
              <a:rPr lang="en-US" sz="2400" dirty="0" smtClean="0">
                <a:solidFill>
                  <a:srgbClr val="FFFF00"/>
                </a:solidFill>
              </a:rPr>
              <a:t>leadership for the </a:t>
            </a:r>
            <a:r>
              <a:rPr lang="en-US" sz="2400" dirty="0" smtClean="0">
                <a:solidFill>
                  <a:srgbClr val="FFFF00"/>
                </a:solidFill>
              </a:rPr>
              <a:t>US</a:t>
            </a:r>
            <a:r>
              <a:rPr lang="en-US" sz="2400" dirty="0" smtClean="0"/>
              <a:t> is in </a:t>
            </a:r>
            <a:r>
              <a:rPr lang="en-US" dirty="0" smtClean="0"/>
              <a:t>neutrinos and rare processes, where major improvements are possible</a:t>
            </a:r>
            <a:endParaRPr lang="en-US" sz="2400" dirty="0"/>
          </a:p>
        </p:txBody>
      </p:sp>
      <p:sp>
        <p:nvSpPr>
          <p:cNvPr id="5" name="Footer Placeholder 4"/>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7" name="Rectangle 6"/>
          <p:cNvSpPr/>
          <p:nvPr/>
        </p:nvSpPr>
        <p:spPr bwMode="auto">
          <a:xfrm>
            <a:off x="5704115" y="3946071"/>
            <a:ext cx="468086" cy="506186"/>
          </a:xfrm>
          <a:prstGeom prst="rect">
            <a:avLst/>
          </a:prstGeom>
          <a:solidFill>
            <a:srgbClr val="FF6600">
              <a:alpha val="45098"/>
            </a:srgbClr>
          </a:solidFill>
          <a:ln w="9525" cap="flat" cmpd="sng" algn="ctr">
            <a:solidFill>
              <a:srgbClr val="FF6600">
                <a:alpha val="6902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380" y="1601093"/>
            <a:ext cx="4572000" cy="4082142"/>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leadership domains</a:t>
            </a:r>
            <a:endParaRPr lang="en-US" dirty="0"/>
          </a:p>
        </p:txBody>
      </p:sp>
      <p:sp>
        <p:nvSpPr>
          <p:cNvPr id="3" name="Content Placeholder 2"/>
          <p:cNvSpPr>
            <a:spLocks noGrp="1"/>
          </p:cNvSpPr>
          <p:nvPr>
            <p:ph idx="1"/>
          </p:nvPr>
        </p:nvSpPr>
        <p:spPr>
          <a:xfrm>
            <a:off x="1600197" y="1595666"/>
            <a:ext cx="6858000" cy="4114800"/>
          </a:xfrm>
        </p:spPr>
        <p:txBody>
          <a:bodyPr/>
          <a:lstStyle/>
          <a:p>
            <a:r>
              <a:rPr lang="en-US" sz="2000" dirty="0" smtClean="0">
                <a:solidFill>
                  <a:srgbClr val="FFFF00"/>
                </a:solidFill>
              </a:rPr>
              <a:t>Accelerator based program</a:t>
            </a:r>
            <a:r>
              <a:rPr lang="en-US" sz="2000" dirty="0" smtClean="0"/>
              <a:t>: at the intensity frontier with a series of experiments (long and short baseline neutrino programs, rare kaon and muon decays, g-2, Mu2e, EDM) .  LBNE and </a:t>
            </a:r>
            <a:r>
              <a:rPr lang="en-US" sz="2000" i="1" dirty="0" smtClean="0"/>
              <a:t>Project X</a:t>
            </a:r>
            <a:r>
              <a:rPr lang="en-US" sz="2000" dirty="0" smtClean="0"/>
              <a:t> are the major attractors for  international collaboration in the long term  program as are energy applications of high intensity proton accelerators</a:t>
            </a:r>
          </a:p>
          <a:p>
            <a:endParaRPr lang="en-US" sz="2000" dirty="0" smtClean="0"/>
          </a:p>
          <a:p>
            <a:r>
              <a:rPr lang="en-US" sz="2000" dirty="0" smtClean="0">
                <a:solidFill>
                  <a:srgbClr val="FFFFFF"/>
                </a:solidFill>
              </a:rPr>
              <a:t>The accelerator based program in the US is quite competent in the next decade even without </a:t>
            </a:r>
            <a:r>
              <a:rPr lang="en-US" sz="2000" i="1" dirty="0" smtClean="0">
                <a:solidFill>
                  <a:srgbClr val="FFFFFF"/>
                </a:solidFill>
              </a:rPr>
              <a:t>Project X</a:t>
            </a:r>
            <a:r>
              <a:rPr lang="en-US" sz="2000" dirty="0" smtClean="0">
                <a:solidFill>
                  <a:srgbClr val="FFFFFF"/>
                </a:solidFill>
              </a:rPr>
              <a:t>, with a series of world class experiments.  Beyond this decade we need LBNE and </a:t>
            </a:r>
            <a:r>
              <a:rPr lang="en-US" sz="2000" i="1" dirty="0" smtClean="0">
                <a:solidFill>
                  <a:srgbClr val="FFFFFF"/>
                </a:solidFill>
              </a:rPr>
              <a:t>Project X</a:t>
            </a:r>
            <a:r>
              <a:rPr lang="en-US" sz="2000" dirty="0" smtClean="0">
                <a:solidFill>
                  <a:srgbClr val="FFFFFF"/>
                </a:solidFill>
              </a:rPr>
              <a:t> to assure leadership of this domain by a large margin. A multi-polar world is important to maintain open use of facilities</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25</a:t>
            </a:fld>
            <a:endParaRPr lang="en-US" dirty="0"/>
          </a:p>
        </p:txBody>
      </p:sp>
    </p:spTree>
    <p:extLst>
      <p:ext uri="{BB962C8B-B14F-4D97-AF65-F5344CB8AC3E}">
        <p14:creationId xmlns:p14="http://schemas.microsoft.com/office/powerpoint/2010/main" val="11124949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leadership domains</a:t>
            </a:r>
            <a:endParaRPr lang="en-US" dirty="0"/>
          </a:p>
        </p:txBody>
      </p:sp>
      <p:sp>
        <p:nvSpPr>
          <p:cNvPr id="3" name="Content Placeholder 2"/>
          <p:cNvSpPr>
            <a:spLocks noGrp="1"/>
          </p:cNvSpPr>
          <p:nvPr>
            <p:ph idx="1"/>
          </p:nvPr>
        </p:nvSpPr>
        <p:spPr>
          <a:xfrm>
            <a:off x="1600200" y="1595666"/>
            <a:ext cx="7293430" cy="4114800"/>
          </a:xfrm>
        </p:spPr>
        <p:txBody>
          <a:bodyPr/>
          <a:lstStyle/>
          <a:p>
            <a:r>
              <a:rPr lang="en-US" sz="2000" dirty="0">
                <a:solidFill>
                  <a:srgbClr val="FFFF00"/>
                </a:solidFill>
              </a:rPr>
              <a:t>The cosmic frontier</a:t>
            </a:r>
            <a:r>
              <a:rPr lang="en-US" sz="2000" dirty="0"/>
              <a:t>: leadership in </a:t>
            </a:r>
            <a:r>
              <a:rPr lang="en-US" sz="2000" dirty="0" smtClean="0"/>
              <a:t>ground-based dark </a:t>
            </a:r>
            <a:r>
              <a:rPr lang="en-US" sz="2000" dirty="0"/>
              <a:t>energy </a:t>
            </a:r>
            <a:r>
              <a:rPr lang="en-US" sz="2000" dirty="0" smtClean="0"/>
              <a:t>with </a:t>
            </a:r>
            <a:r>
              <a:rPr lang="en-US" sz="2000" dirty="0"/>
              <a:t>DES, LSST; </a:t>
            </a:r>
            <a:r>
              <a:rPr lang="en-US" sz="2000" dirty="0" smtClean="0"/>
              <a:t>unlikely for space based probes.  Competitive </a:t>
            </a:r>
            <a:r>
              <a:rPr lang="en-US" sz="2000" dirty="0"/>
              <a:t>programs in dark matter and dark energy experiments where we could </a:t>
            </a:r>
            <a:r>
              <a:rPr lang="en-US" sz="2000" dirty="0" smtClean="0"/>
              <a:t>try to </a:t>
            </a:r>
            <a:r>
              <a:rPr lang="en-US" sz="2000" dirty="0"/>
              <a:t>establish the leadership position; similarly we could stake out the leadership position in </a:t>
            </a:r>
            <a:r>
              <a:rPr lang="en-US" sz="2000" dirty="0" smtClean="0"/>
              <a:t>neutrino-less </a:t>
            </a:r>
            <a:r>
              <a:rPr lang="en-US" sz="2000" dirty="0"/>
              <a:t>double beta decay. </a:t>
            </a:r>
            <a:endParaRPr lang="en-US" sz="2000" dirty="0" smtClean="0"/>
          </a:p>
          <a:p>
            <a:endParaRPr lang="en-US" sz="2000" dirty="0">
              <a:solidFill>
                <a:srgbClr val="FFFF00"/>
              </a:solidFill>
            </a:endParaRPr>
          </a:p>
          <a:p>
            <a:r>
              <a:rPr lang="en-US" sz="2000" dirty="0" smtClean="0">
                <a:solidFill>
                  <a:srgbClr val="FFFFFF"/>
                </a:solidFill>
              </a:rPr>
              <a:t>The leadership in the cosmic frontier is shared both nationally and internationally.  All major ground telescopes are private or operated by NSF.  The major future ground based telescopes LSST is primarily an NSF project with important DOE contributions. </a:t>
            </a:r>
            <a:r>
              <a:rPr lang="en-US" sz="2000" dirty="0">
                <a:solidFill>
                  <a:srgbClr val="FFFFFF"/>
                </a:solidFill>
              </a:rPr>
              <a:t>Space probes are controlled by NASA. </a:t>
            </a:r>
            <a:r>
              <a:rPr lang="en-US" sz="2000" dirty="0" smtClean="0">
                <a:solidFill>
                  <a:srgbClr val="FFFFFF"/>
                </a:solidFill>
              </a:rPr>
              <a:t>Dark matter experiments are international and operate in deep underground laboratories abroad</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26</a:t>
            </a:fld>
            <a:endParaRPr lang="en-US" dirty="0"/>
          </a:p>
        </p:txBody>
      </p:sp>
    </p:spTree>
    <p:extLst>
      <p:ext uri="{BB962C8B-B14F-4D97-AF65-F5344CB8AC3E}">
        <p14:creationId xmlns:p14="http://schemas.microsoft.com/office/powerpoint/2010/main" val="2273195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proposed program?</a:t>
            </a:r>
            <a:endParaRPr lang="en-US" dirty="0"/>
          </a:p>
        </p:txBody>
      </p:sp>
      <p:sp>
        <p:nvSpPr>
          <p:cNvPr id="3" name="Content Placeholder 2"/>
          <p:cNvSpPr>
            <a:spLocks noGrp="1"/>
          </p:cNvSpPr>
          <p:nvPr>
            <p:ph idx="1"/>
          </p:nvPr>
        </p:nvSpPr>
        <p:spPr>
          <a:xfrm>
            <a:off x="1600200" y="1530350"/>
            <a:ext cx="7150396" cy="4114800"/>
          </a:xfrm>
        </p:spPr>
        <p:txBody>
          <a:bodyPr/>
          <a:lstStyle/>
          <a:p>
            <a:r>
              <a:rPr lang="en-US" sz="2000" dirty="0" smtClean="0">
                <a:solidFill>
                  <a:srgbClr val="FFFF00"/>
                </a:solidFill>
              </a:rPr>
              <a:t>In the intermediate term</a:t>
            </a:r>
            <a:r>
              <a:rPr lang="en-US" sz="2000" dirty="0" smtClean="0"/>
              <a:t>, a series of world-class </a:t>
            </a:r>
            <a:r>
              <a:rPr lang="en-US" sz="2000" dirty="0" smtClean="0"/>
              <a:t>experiments (built upon our current world-class program), </a:t>
            </a:r>
            <a:r>
              <a:rPr lang="en-US" sz="2000" dirty="0" smtClean="0"/>
              <a:t>exploiting the present complex with modest upgrades (go to afterburners).  Produce continuous stream of results</a:t>
            </a:r>
          </a:p>
          <a:p>
            <a:pPr marL="457200" lvl="1" indent="0">
              <a:buNone/>
            </a:pPr>
            <a:endParaRPr lang="en-US" sz="1000" dirty="0" smtClean="0"/>
          </a:p>
          <a:p>
            <a:pPr lvl="1"/>
            <a:r>
              <a:rPr lang="en-US" sz="1800" dirty="0" err="1" smtClean="0">
                <a:solidFill>
                  <a:srgbClr val="FFFF00"/>
                </a:solidFill>
              </a:rPr>
              <a:t>NOvA</a:t>
            </a:r>
            <a:r>
              <a:rPr lang="en-US" sz="1800" dirty="0" smtClean="0">
                <a:solidFill>
                  <a:srgbClr val="FFFF00"/>
                </a:solidFill>
              </a:rPr>
              <a:t>: </a:t>
            </a:r>
            <a:r>
              <a:rPr lang="en-US" sz="1800" dirty="0" smtClean="0">
                <a:solidFill>
                  <a:srgbClr val="FFFFFF"/>
                </a:solidFill>
                <a:latin typeface="Symbol" pitchFamily="18" charset="2"/>
              </a:rPr>
              <a:t>n</a:t>
            </a:r>
            <a:r>
              <a:rPr lang="en-US" sz="1800" dirty="0" smtClean="0">
                <a:solidFill>
                  <a:srgbClr val="FFFFFF"/>
                </a:solidFill>
              </a:rPr>
              <a:t> vs. </a:t>
            </a:r>
            <a:r>
              <a:rPr lang="en-US" sz="1800" dirty="0" smtClean="0">
                <a:solidFill>
                  <a:srgbClr val="FFFFFF"/>
                </a:solidFill>
                <a:latin typeface="Symbol" pitchFamily="18" charset="2"/>
              </a:rPr>
              <a:t>n</a:t>
            </a:r>
            <a:r>
              <a:rPr lang="en-US" sz="1800" dirty="0" smtClean="0">
                <a:solidFill>
                  <a:srgbClr val="FFFFFF"/>
                </a:solidFill>
              </a:rPr>
              <a:t>, next step in </a:t>
            </a:r>
            <a:r>
              <a:rPr lang="en-US" sz="1800" dirty="0" smtClean="0">
                <a:solidFill>
                  <a:srgbClr val="FFFFFF"/>
                </a:solidFill>
              </a:rPr>
              <a:t>oscillation parameters </a:t>
            </a:r>
            <a:endParaRPr lang="en-US" sz="1800" dirty="0" smtClean="0">
              <a:solidFill>
                <a:srgbClr val="FFFFFF"/>
              </a:solidFill>
            </a:endParaRPr>
          </a:p>
          <a:p>
            <a:pPr lvl="1"/>
            <a:r>
              <a:rPr lang="en-US" sz="1800" dirty="0" err="1" smtClean="0">
                <a:solidFill>
                  <a:srgbClr val="FFFF00"/>
                </a:solidFill>
              </a:rPr>
              <a:t>MicroBooNE</a:t>
            </a:r>
            <a:r>
              <a:rPr lang="en-US" sz="1800" dirty="0" smtClean="0">
                <a:solidFill>
                  <a:srgbClr val="FFFF00"/>
                </a:solidFill>
              </a:rPr>
              <a:t>:</a:t>
            </a:r>
            <a:r>
              <a:rPr lang="en-US" sz="1800" dirty="0" smtClean="0"/>
              <a:t> follow </a:t>
            </a:r>
            <a:r>
              <a:rPr lang="en-US" sz="1800" dirty="0" err="1" smtClean="0">
                <a:solidFill>
                  <a:srgbClr val="FFFF00"/>
                </a:solidFill>
              </a:rPr>
              <a:t>MiniBooNE</a:t>
            </a:r>
            <a:r>
              <a:rPr lang="en-US" sz="1800" dirty="0" smtClean="0"/>
              <a:t> anomaly; </a:t>
            </a:r>
            <a:r>
              <a:rPr lang="en-US" sz="1800" dirty="0" err="1" smtClean="0"/>
              <a:t>LAr</a:t>
            </a:r>
            <a:r>
              <a:rPr lang="en-US" sz="1800" dirty="0" smtClean="0"/>
              <a:t> </a:t>
            </a:r>
            <a:r>
              <a:rPr lang="en-US" sz="1800" dirty="0" smtClean="0"/>
              <a:t>TPC</a:t>
            </a:r>
          </a:p>
          <a:p>
            <a:pPr lvl="1"/>
            <a:r>
              <a:rPr lang="en-US" sz="1800" dirty="0" err="1" smtClean="0">
                <a:solidFill>
                  <a:srgbClr val="FFFF00"/>
                </a:solidFill>
              </a:rPr>
              <a:t>MINERvA</a:t>
            </a:r>
            <a:r>
              <a:rPr lang="en-US" sz="1800" dirty="0" smtClean="0">
                <a:solidFill>
                  <a:srgbClr val="FFFF00"/>
                </a:solidFill>
              </a:rPr>
              <a:t>: </a:t>
            </a:r>
            <a:r>
              <a:rPr lang="en-US" sz="1800" dirty="0" smtClean="0">
                <a:solidFill>
                  <a:srgbClr val="FFFFFF"/>
                </a:solidFill>
                <a:latin typeface="Symbol" pitchFamily="18" charset="2"/>
              </a:rPr>
              <a:t>n</a:t>
            </a:r>
            <a:r>
              <a:rPr lang="en-US" sz="1800" dirty="0" smtClean="0">
                <a:solidFill>
                  <a:srgbClr val="FFFFFF"/>
                </a:solidFill>
              </a:rPr>
              <a:t> nuclear cross sections/nuclear structure</a:t>
            </a:r>
          </a:p>
          <a:p>
            <a:pPr lvl="1"/>
            <a:r>
              <a:rPr lang="en-US" sz="1800" dirty="0" smtClean="0">
                <a:solidFill>
                  <a:srgbClr val="FFFF00"/>
                </a:solidFill>
              </a:rPr>
              <a:t>MINOS+ </a:t>
            </a:r>
            <a:r>
              <a:rPr lang="en-US" sz="1800" dirty="0" smtClean="0">
                <a:solidFill>
                  <a:srgbClr val="FFFF00"/>
                </a:solidFill>
              </a:rPr>
              <a:t>(proposed): </a:t>
            </a:r>
            <a:r>
              <a:rPr lang="en-US" sz="1800" dirty="0" smtClean="0">
                <a:solidFill>
                  <a:srgbClr val="FFFFFF"/>
                </a:solidFill>
                <a:latin typeface="Symbol" pitchFamily="18" charset="2"/>
              </a:rPr>
              <a:t>n</a:t>
            </a:r>
            <a:r>
              <a:rPr lang="en-US" sz="1800" dirty="0" smtClean="0">
                <a:solidFill>
                  <a:srgbClr val="FFFFFF"/>
                </a:solidFill>
              </a:rPr>
              <a:t> vs. </a:t>
            </a:r>
            <a:r>
              <a:rPr lang="en-US" sz="1800" dirty="0" smtClean="0">
                <a:solidFill>
                  <a:srgbClr val="FFFFFF"/>
                </a:solidFill>
                <a:latin typeface="Symbol" pitchFamily="18" charset="2"/>
              </a:rPr>
              <a:t>n</a:t>
            </a:r>
            <a:r>
              <a:rPr lang="en-US" sz="1800" dirty="0" smtClean="0">
                <a:solidFill>
                  <a:srgbClr val="FFFFFF"/>
                </a:solidFill>
              </a:rPr>
              <a:t>; anomalous interactions</a:t>
            </a:r>
            <a:endParaRPr lang="en-US" sz="1800" dirty="0" smtClean="0">
              <a:solidFill>
                <a:srgbClr val="FFFF00"/>
              </a:solidFill>
            </a:endParaRPr>
          </a:p>
          <a:p>
            <a:pPr lvl="1"/>
            <a:r>
              <a:rPr lang="en-US" sz="1800" dirty="0" smtClean="0">
                <a:solidFill>
                  <a:srgbClr val="FFFF00"/>
                </a:solidFill>
              </a:rPr>
              <a:t>LBNE (700 kW): </a:t>
            </a:r>
            <a:r>
              <a:rPr lang="en-US" sz="1800" dirty="0" smtClean="0">
                <a:solidFill>
                  <a:srgbClr val="FFFFFF"/>
                </a:solidFill>
              </a:rPr>
              <a:t>neutrino </a:t>
            </a:r>
            <a:r>
              <a:rPr lang="en-US" sz="1800" dirty="0" err="1" smtClean="0">
                <a:solidFill>
                  <a:srgbClr val="FFFFFF"/>
                </a:solidFill>
              </a:rPr>
              <a:t>oscilllations</a:t>
            </a:r>
            <a:r>
              <a:rPr lang="en-US" sz="1800" dirty="0" smtClean="0">
                <a:solidFill>
                  <a:srgbClr val="FFFFFF"/>
                </a:solidFill>
              </a:rPr>
              <a:t>, proton decay, SN</a:t>
            </a:r>
            <a:endParaRPr lang="en-US" sz="1800" dirty="0">
              <a:solidFill>
                <a:srgbClr val="FFFFFF"/>
              </a:solidFill>
            </a:endParaRPr>
          </a:p>
          <a:p>
            <a:pPr lvl="1"/>
            <a:endParaRPr lang="en-US" sz="1800" dirty="0" smtClean="0">
              <a:solidFill>
                <a:srgbClr val="FFFF00"/>
              </a:solidFill>
            </a:endParaRPr>
          </a:p>
          <a:p>
            <a:pPr lvl="1"/>
            <a:r>
              <a:rPr lang="en-US" sz="1800" dirty="0" smtClean="0">
                <a:solidFill>
                  <a:srgbClr val="FFFF00"/>
                </a:solidFill>
              </a:rPr>
              <a:t>g-2</a:t>
            </a:r>
            <a:r>
              <a:rPr lang="en-US" sz="1800" dirty="0">
                <a:solidFill>
                  <a:srgbClr val="FFFF00"/>
                </a:solidFill>
              </a:rPr>
              <a:t>:</a:t>
            </a:r>
            <a:r>
              <a:rPr lang="en-US" sz="1800" dirty="0"/>
              <a:t> anomalous magnetic moment of the </a:t>
            </a:r>
            <a:r>
              <a:rPr lang="en-US" sz="1800" dirty="0" err="1" smtClean="0"/>
              <a:t>muon</a:t>
            </a:r>
            <a:endParaRPr lang="en-US" sz="1800" dirty="0" smtClean="0"/>
          </a:p>
          <a:p>
            <a:pPr lvl="1"/>
            <a:r>
              <a:rPr lang="en-US" sz="1800" dirty="0">
                <a:solidFill>
                  <a:srgbClr val="FFFF00"/>
                </a:solidFill>
              </a:rPr>
              <a:t>Mu2e: </a:t>
            </a:r>
            <a:r>
              <a:rPr lang="en-US" sz="1800" dirty="0">
                <a:solidFill>
                  <a:srgbClr val="FFFFFF"/>
                </a:solidFill>
              </a:rPr>
              <a:t>direct </a:t>
            </a:r>
            <a:r>
              <a:rPr lang="en-US" sz="1800" dirty="0" err="1">
                <a:solidFill>
                  <a:srgbClr val="FFFFFF"/>
                </a:solidFill>
              </a:rPr>
              <a:t>muon</a:t>
            </a:r>
            <a:r>
              <a:rPr lang="en-US" sz="1800" dirty="0">
                <a:solidFill>
                  <a:srgbClr val="FFFFFF"/>
                </a:solidFill>
              </a:rPr>
              <a:t> to electron </a:t>
            </a:r>
            <a:r>
              <a:rPr lang="en-US" sz="1800" dirty="0" smtClean="0">
                <a:solidFill>
                  <a:srgbClr val="FFFFFF"/>
                </a:solidFill>
              </a:rPr>
              <a:t>conversion</a:t>
            </a:r>
          </a:p>
          <a:p>
            <a:pPr lvl="1"/>
            <a:r>
              <a:rPr lang="en-US" sz="1800" dirty="0" err="1" smtClean="0">
                <a:solidFill>
                  <a:srgbClr val="FFFF00"/>
                </a:solidFill>
              </a:rPr>
              <a:t>SeaQuest</a:t>
            </a:r>
            <a:r>
              <a:rPr lang="en-US" sz="1800" dirty="0">
                <a:solidFill>
                  <a:srgbClr val="FFFF00"/>
                </a:solidFill>
              </a:rPr>
              <a:t>: </a:t>
            </a:r>
            <a:r>
              <a:rPr lang="en-US" sz="1800" dirty="0">
                <a:solidFill>
                  <a:srgbClr val="FFFFFF"/>
                </a:solidFill>
              </a:rPr>
              <a:t>nuclear physics Drell-Yan process</a:t>
            </a:r>
          </a:p>
          <a:p>
            <a:pPr lvl="1"/>
            <a:endParaRPr lang="en-US" sz="1800" dirty="0">
              <a:solidFill>
                <a:srgbClr val="FFFFFF"/>
              </a:solidFill>
            </a:endParaRPr>
          </a:p>
          <a:p>
            <a:pPr lvl="1"/>
            <a:endParaRPr lang="en-US" sz="1800" dirty="0" smtClean="0"/>
          </a:p>
          <a:p>
            <a:pPr marL="457200" lvl="1" indent="0">
              <a:buNone/>
            </a:pPr>
            <a:endParaRPr lang="en-US" sz="1800" dirty="0">
              <a:solidFill>
                <a:srgbClr val="FFFFFF"/>
              </a:solidFill>
            </a:endParaRPr>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27</a:t>
            </a:fld>
            <a:endParaRPr lang="en-US" dirty="0"/>
          </a:p>
        </p:txBody>
      </p:sp>
      <p:cxnSp>
        <p:nvCxnSpPr>
          <p:cNvPr id="7" name="Straight Connector 6"/>
          <p:cNvCxnSpPr/>
          <p:nvPr/>
        </p:nvCxnSpPr>
        <p:spPr bwMode="auto">
          <a:xfrm flipV="1">
            <a:off x="3706092" y="3113523"/>
            <a:ext cx="120650" cy="3175"/>
          </a:xfrm>
          <a:prstGeom prst="line">
            <a:avLst/>
          </a:prstGeom>
          <a:noFill/>
          <a:ln w="19050" cap="flat" cmpd="sng" algn="ctr">
            <a:solidFill>
              <a:srgbClr val="FFFFFF"/>
            </a:solidFill>
            <a:prstDash val="solid"/>
            <a:round/>
            <a:headEnd type="none" w="med" len="med"/>
            <a:tailEnd type="none" w="med" len="med"/>
          </a:ln>
          <a:effectLst/>
        </p:spPr>
      </p:cxnSp>
      <p:cxnSp>
        <p:nvCxnSpPr>
          <p:cNvPr id="9" name="Straight Connector 8"/>
          <p:cNvCxnSpPr/>
          <p:nvPr/>
        </p:nvCxnSpPr>
        <p:spPr bwMode="auto">
          <a:xfrm flipV="1">
            <a:off x="5139600" y="4107675"/>
            <a:ext cx="120650" cy="3175"/>
          </a:xfrm>
          <a:prstGeom prst="line">
            <a:avLst/>
          </a:prstGeom>
          <a:noFill/>
          <a:ln w="19050" cap="flat" cmpd="sng" algn="ctr">
            <a:solidFill>
              <a:srgbClr val="FFFFFF"/>
            </a:solidFill>
            <a:prstDash val="solid"/>
            <a:round/>
            <a:headEnd type="none" w="med" len="med"/>
            <a:tailEnd type="none" w="med" len="med"/>
          </a:ln>
          <a:effectLst/>
        </p:spPr>
      </p:cxnSp>
    </p:spTree>
    <p:extLst>
      <p:ext uri="{BB962C8B-B14F-4D97-AF65-F5344CB8AC3E}">
        <p14:creationId xmlns:p14="http://schemas.microsoft.com/office/powerpoint/2010/main" val="3892032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aside…..</a:t>
            </a:r>
            <a:endParaRPr lang="en-US" dirty="0"/>
          </a:p>
        </p:txBody>
      </p:sp>
      <p:sp>
        <p:nvSpPr>
          <p:cNvPr id="3" name="Content Placeholder 2"/>
          <p:cNvSpPr>
            <a:spLocks noGrp="1"/>
          </p:cNvSpPr>
          <p:nvPr>
            <p:ph idx="1"/>
          </p:nvPr>
        </p:nvSpPr>
        <p:spPr/>
        <p:txBody>
          <a:bodyPr/>
          <a:lstStyle/>
          <a:p>
            <a:r>
              <a:rPr lang="en-US" sz="2000" dirty="0" smtClean="0">
                <a:solidFill>
                  <a:srgbClr val="FFFF00"/>
                </a:solidFill>
              </a:rPr>
              <a:t>Why multiple neutrino experiments?  </a:t>
            </a:r>
            <a:r>
              <a:rPr lang="en-US" sz="2000" dirty="0" smtClean="0"/>
              <a:t>Many aspects are still unclear in the neutrino sector (</a:t>
            </a:r>
            <a:r>
              <a:rPr lang="en-US" sz="2000" dirty="0" smtClean="0"/>
              <a:t>neutrinos </a:t>
            </a:r>
            <a:r>
              <a:rPr lang="en-US" sz="2000" dirty="0" smtClean="0"/>
              <a:t>vs. antineutrinos; mixing matrix; existence of sterile neutrinos; anomalous interactions…..).  Their study requires different baselines, different energies, different detector technologies</a:t>
            </a:r>
          </a:p>
          <a:p>
            <a:endParaRPr lang="en-US" dirty="0"/>
          </a:p>
          <a:p>
            <a:r>
              <a:rPr lang="en-US" sz="2000" dirty="0" smtClean="0"/>
              <a:t>Unlike charged beams, neutrino beams are not exhausted by placing one experiment in the beam: we can “stack” multiple experiments in one neutrino beam both in line and in angle</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28</a:t>
            </a:fld>
            <a:endParaRPr lang="en-US" dirty="0"/>
          </a:p>
        </p:txBody>
      </p:sp>
    </p:spTree>
    <p:extLst>
      <p:ext uri="{BB962C8B-B14F-4D97-AF65-F5344CB8AC3E}">
        <p14:creationId xmlns:p14="http://schemas.microsoft.com/office/powerpoint/2010/main" val="36310087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90588" y="203200"/>
            <a:ext cx="6858000" cy="1143000"/>
          </a:xfrm>
        </p:spPr>
        <p:txBody>
          <a:bodyPr/>
          <a:lstStyle/>
          <a:p>
            <a:pPr algn="ctr"/>
            <a:r>
              <a:rPr lang="en-US" sz="2800" dirty="0" smtClean="0"/>
              <a:t>Near and intermediate stages</a:t>
            </a:r>
          </a:p>
        </p:txBody>
      </p:sp>
      <p:sp>
        <p:nvSpPr>
          <p:cNvPr id="2" name="Content Placeholder 1"/>
          <p:cNvSpPr>
            <a:spLocks noGrp="1"/>
          </p:cNvSpPr>
          <p:nvPr>
            <p:ph idx="1"/>
          </p:nvPr>
        </p:nvSpPr>
        <p:spPr/>
        <p:txBody>
          <a:bodyPr/>
          <a:lstStyle/>
          <a:p>
            <a:endParaRPr lang="en-US"/>
          </a:p>
        </p:txBody>
      </p:sp>
      <p:sp>
        <p:nvSpPr>
          <p:cNvPr id="7171" name="Footer Placeholder 7"/>
          <p:cNvSpPr>
            <a:spLocks noGrp="1"/>
          </p:cNvSpPr>
          <p:nvPr>
            <p:ph type="ftr" sz="quarter" idx="10"/>
          </p:nvPr>
        </p:nvSpPr>
        <p:spPr/>
        <p:txBody>
          <a:bodyPr/>
          <a:lstStyle/>
          <a:p>
            <a:pPr>
              <a:defRPr/>
            </a:pPr>
            <a:r>
              <a:rPr lang="en-US" smtClean="0">
                <a:latin typeface="Arial" pitchFamily="34" charset="0"/>
              </a:rPr>
              <a:t>P Oddone, DOE Planning Meeting, May 31st, 2011</a:t>
            </a:r>
            <a:endParaRPr lang="en-US">
              <a:latin typeface="Arial" pitchFamily="34" charset="0"/>
            </a:endParaRPr>
          </a:p>
        </p:txBody>
      </p:sp>
      <p:sp>
        <p:nvSpPr>
          <p:cNvPr id="7172" name="Slide Number Placeholder 6"/>
          <p:cNvSpPr>
            <a:spLocks noGrp="1"/>
          </p:cNvSpPr>
          <p:nvPr>
            <p:ph type="sldNum" sz="quarter" idx="11"/>
          </p:nvPr>
        </p:nvSpPr>
        <p:spPr/>
        <p:txBody>
          <a:bodyPr/>
          <a:lstStyle/>
          <a:p>
            <a:pPr>
              <a:defRPr/>
            </a:pPr>
            <a:fld id="{4839BA76-5427-4E8F-A7D0-1CC6BE367535}" type="slidenum">
              <a:rPr lang="en-US" smtClean="0">
                <a:latin typeface="Arial" pitchFamily="34" charset="0"/>
              </a:rPr>
              <a:pPr>
                <a:defRPr/>
              </a:pPr>
              <a:t>29</a:t>
            </a:fld>
            <a:endParaRPr lang="en-US" smtClean="0">
              <a:latin typeface="Arial" pitchFamily="34" charset="0"/>
            </a:endParaRPr>
          </a:p>
        </p:txBody>
      </p:sp>
      <p:grpSp>
        <p:nvGrpSpPr>
          <p:cNvPr id="20485" name="Group 19"/>
          <p:cNvGrpSpPr>
            <a:grpSpLocks/>
          </p:cNvGrpSpPr>
          <p:nvPr/>
        </p:nvGrpSpPr>
        <p:grpSpPr bwMode="auto">
          <a:xfrm>
            <a:off x="1203325" y="1587500"/>
            <a:ext cx="7169150" cy="4287838"/>
            <a:chOff x="1832066" y="1590732"/>
            <a:chExt cx="7168722" cy="4288229"/>
          </a:xfrm>
        </p:grpSpPr>
        <p:pic>
          <p:nvPicPr>
            <p:cNvPr id="20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2066" y="1590732"/>
              <a:ext cx="7168722" cy="428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1" name="TextBox 6"/>
            <p:cNvSpPr txBox="1">
              <a:spLocks noChangeArrowheads="1"/>
            </p:cNvSpPr>
            <p:nvPr/>
          </p:nvSpPr>
          <p:spPr bwMode="auto">
            <a:xfrm>
              <a:off x="2869318" y="2235465"/>
              <a:ext cx="1633747" cy="369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dirty="0" err="1">
                  <a:solidFill>
                    <a:srgbClr val="CC3300"/>
                  </a:solidFill>
                </a:rPr>
                <a:t>Tevatron</a:t>
              </a:r>
              <a:r>
                <a:rPr lang="en-US" sz="1800" dirty="0">
                  <a:solidFill>
                    <a:srgbClr val="CC3300"/>
                  </a:solidFill>
                </a:rPr>
                <a:t> ends</a:t>
              </a:r>
            </a:p>
          </p:txBody>
        </p:sp>
        <p:cxnSp>
          <p:nvCxnSpPr>
            <p:cNvPr id="9" name="Straight Arrow Connector 8"/>
            <p:cNvCxnSpPr/>
            <p:nvPr/>
          </p:nvCxnSpPr>
          <p:spPr bwMode="auto">
            <a:xfrm rot="16200000" flipH="1">
              <a:off x="2849510" y="3383183"/>
              <a:ext cx="1201848" cy="4763"/>
            </a:xfrm>
            <a:prstGeom prst="straightConnector1">
              <a:avLst/>
            </a:prstGeom>
            <a:noFill/>
            <a:ln w="28575" cap="flat" cmpd="sng" algn="ctr">
              <a:solidFill>
                <a:schemeClr val="accent5">
                  <a:lumMod val="50000"/>
                </a:schemeClr>
              </a:solidFill>
              <a:prstDash val="solid"/>
              <a:round/>
              <a:headEnd type="none" w="med" len="med"/>
              <a:tailEnd type="arrow"/>
            </a:ln>
            <a:effectLst/>
          </p:spPr>
        </p:cxnSp>
        <p:sp>
          <p:nvSpPr>
            <p:cNvPr id="20493" name="TextBox 9"/>
            <p:cNvSpPr txBox="1">
              <a:spLocks noChangeArrowheads="1"/>
            </p:cNvSpPr>
            <p:nvPr/>
          </p:nvSpPr>
          <p:spPr bwMode="auto">
            <a:xfrm>
              <a:off x="4482322" y="3493112"/>
              <a:ext cx="1095107" cy="73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400" dirty="0" err="1">
                  <a:solidFill>
                    <a:srgbClr val="000000"/>
                  </a:solidFill>
                </a:rPr>
                <a:t>NOvA</a:t>
              </a:r>
              <a:r>
                <a:rPr lang="en-US" sz="1400" dirty="0">
                  <a:solidFill>
                    <a:srgbClr val="000000"/>
                  </a:solidFill>
                </a:rPr>
                <a:t> </a:t>
              </a:r>
            </a:p>
            <a:p>
              <a:pPr eaLnBrk="1" hangingPunct="1"/>
              <a:r>
                <a:rPr lang="en-US" sz="1400" dirty="0" err="1">
                  <a:solidFill>
                    <a:srgbClr val="000000"/>
                  </a:solidFill>
                </a:rPr>
                <a:t>MINERvA</a:t>
              </a:r>
              <a:endParaRPr lang="en-US" sz="1400" dirty="0">
                <a:solidFill>
                  <a:srgbClr val="000000"/>
                </a:solidFill>
              </a:endParaRPr>
            </a:p>
            <a:p>
              <a:pPr eaLnBrk="1" hangingPunct="1"/>
              <a:r>
                <a:rPr lang="en-US" sz="1400" dirty="0" smtClean="0">
                  <a:solidFill>
                    <a:srgbClr val="000000"/>
                  </a:solidFill>
                </a:rPr>
                <a:t>MINOS+(?)</a:t>
              </a:r>
              <a:endParaRPr lang="en-US" sz="1400" dirty="0">
                <a:solidFill>
                  <a:srgbClr val="000000"/>
                </a:solidFill>
              </a:endParaRPr>
            </a:p>
          </p:txBody>
        </p:sp>
        <p:sp>
          <p:nvSpPr>
            <p:cNvPr id="20494" name="TextBox 10"/>
            <p:cNvSpPr txBox="1">
              <a:spLocks noChangeArrowheads="1"/>
            </p:cNvSpPr>
            <p:nvPr/>
          </p:nvSpPr>
          <p:spPr bwMode="auto">
            <a:xfrm>
              <a:off x="4198875" y="4859460"/>
              <a:ext cx="11913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400">
                  <a:solidFill>
                    <a:srgbClr val="000000"/>
                  </a:solidFill>
                </a:rPr>
                <a:t>MicroBooNE</a:t>
              </a:r>
            </a:p>
          </p:txBody>
        </p:sp>
        <p:sp>
          <p:nvSpPr>
            <p:cNvPr id="20495" name="TextBox 11"/>
            <p:cNvSpPr txBox="1">
              <a:spLocks noChangeArrowheads="1"/>
            </p:cNvSpPr>
            <p:nvPr/>
          </p:nvSpPr>
          <p:spPr bwMode="auto">
            <a:xfrm>
              <a:off x="5833235" y="4381235"/>
              <a:ext cx="4427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400">
                  <a:solidFill>
                    <a:srgbClr val="000000"/>
                  </a:solidFill>
                </a:rPr>
                <a:t>g-2</a:t>
              </a:r>
            </a:p>
          </p:txBody>
        </p:sp>
        <p:sp>
          <p:nvSpPr>
            <p:cNvPr id="20496" name="TextBox 12"/>
            <p:cNvSpPr txBox="1">
              <a:spLocks noChangeArrowheads="1"/>
            </p:cNvSpPr>
            <p:nvPr/>
          </p:nvSpPr>
          <p:spPr bwMode="auto">
            <a:xfrm>
              <a:off x="7577953" y="4344443"/>
              <a:ext cx="6319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400">
                  <a:solidFill>
                    <a:srgbClr val="000000"/>
                  </a:solidFill>
                </a:rPr>
                <a:t>Mu2e</a:t>
              </a:r>
            </a:p>
          </p:txBody>
        </p:sp>
        <p:sp>
          <p:nvSpPr>
            <p:cNvPr id="20497" name="TextBox 15"/>
            <p:cNvSpPr txBox="1">
              <a:spLocks noChangeArrowheads="1"/>
            </p:cNvSpPr>
            <p:nvPr/>
          </p:nvSpPr>
          <p:spPr bwMode="auto">
            <a:xfrm>
              <a:off x="2874570" y="4291899"/>
              <a:ext cx="10823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400">
                  <a:solidFill>
                    <a:srgbClr val="000000"/>
                  </a:solidFill>
                </a:rPr>
                <a:t>MINERvA</a:t>
              </a:r>
            </a:p>
            <a:p>
              <a:pPr eaLnBrk="1" hangingPunct="1"/>
              <a:r>
                <a:rPr lang="en-US" sz="1400">
                  <a:solidFill>
                    <a:srgbClr val="000000"/>
                  </a:solidFill>
                </a:rPr>
                <a:t>MINOS</a:t>
              </a:r>
            </a:p>
            <a:p>
              <a:pPr eaLnBrk="1" hangingPunct="1"/>
              <a:endParaRPr lang="en-US" sz="1400">
                <a:solidFill>
                  <a:srgbClr val="000000"/>
                </a:solidFill>
              </a:endParaRPr>
            </a:p>
            <a:p>
              <a:pPr eaLnBrk="1" hangingPunct="1"/>
              <a:r>
                <a:rPr lang="en-US" sz="1400">
                  <a:solidFill>
                    <a:srgbClr val="000000"/>
                  </a:solidFill>
                </a:rPr>
                <a:t>MiniBooNE</a:t>
              </a:r>
            </a:p>
          </p:txBody>
        </p:sp>
      </p:grpSp>
      <p:sp>
        <p:nvSpPr>
          <p:cNvPr id="20486" name="TextBox 17"/>
          <p:cNvSpPr txBox="1">
            <a:spLocks noChangeArrowheads="1"/>
          </p:cNvSpPr>
          <p:nvPr/>
        </p:nvSpPr>
        <p:spPr bwMode="auto">
          <a:xfrm>
            <a:off x="1157288" y="1216025"/>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2000" dirty="0">
                <a:solidFill>
                  <a:srgbClr val="FFFF00"/>
                </a:solidFill>
              </a:rPr>
              <a:t>This </a:t>
            </a:r>
            <a:r>
              <a:rPr lang="en-US" sz="2000" dirty="0" smtClean="0">
                <a:solidFill>
                  <a:srgbClr val="FFFF00"/>
                </a:solidFill>
              </a:rPr>
              <a:t>decade  </a:t>
            </a:r>
            <a:endParaRPr lang="en-US" sz="2000" dirty="0">
              <a:solidFill>
                <a:srgbClr val="FFFFFF"/>
              </a:solidFill>
            </a:endParaRPr>
          </a:p>
        </p:txBody>
      </p:sp>
      <p:cxnSp>
        <p:nvCxnSpPr>
          <p:cNvPr id="17" name="Straight Arrow Connector 16"/>
          <p:cNvCxnSpPr/>
          <p:nvPr/>
        </p:nvCxnSpPr>
        <p:spPr bwMode="auto">
          <a:xfrm rot="16200000" flipH="1">
            <a:off x="2506663" y="4351337"/>
            <a:ext cx="1773238" cy="4763"/>
          </a:xfrm>
          <a:prstGeom prst="straightConnector1">
            <a:avLst/>
          </a:prstGeom>
          <a:noFill/>
          <a:ln w="28575" cap="flat" cmpd="sng" algn="ctr">
            <a:solidFill>
              <a:schemeClr val="accent5">
                <a:lumMod val="50000"/>
              </a:schemeClr>
            </a:solidFill>
            <a:prstDash val="solid"/>
            <a:round/>
            <a:headEnd type="none" w="med" len="med"/>
            <a:tailEnd type="arrow"/>
          </a:ln>
          <a:effectLst/>
        </p:spPr>
      </p:cxnSp>
      <p:sp>
        <p:nvSpPr>
          <p:cNvPr id="20489" name="TextBox 6"/>
          <p:cNvSpPr txBox="1">
            <a:spLocks noChangeArrowheads="1"/>
          </p:cNvSpPr>
          <p:nvPr/>
        </p:nvSpPr>
        <p:spPr bwMode="auto">
          <a:xfrm>
            <a:off x="2906713" y="3108325"/>
            <a:ext cx="2185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dirty="0">
                <a:solidFill>
                  <a:srgbClr val="CC3300"/>
                </a:solidFill>
              </a:rPr>
              <a:t>shutdown for </a:t>
            </a:r>
            <a:r>
              <a:rPr lang="en-US" sz="1800" dirty="0" err="1">
                <a:solidFill>
                  <a:srgbClr val="CC3300"/>
                </a:solidFill>
              </a:rPr>
              <a:t>NOvA</a:t>
            </a:r>
            <a:endParaRPr lang="en-US" sz="1800" dirty="0">
              <a:solidFill>
                <a:srgbClr val="CC3300"/>
              </a:solidFill>
            </a:endParaRPr>
          </a:p>
        </p:txBody>
      </p:sp>
      <p:sp>
        <p:nvSpPr>
          <p:cNvPr id="3" name="TextBox 2"/>
          <p:cNvSpPr txBox="1"/>
          <p:nvPr/>
        </p:nvSpPr>
        <p:spPr>
          <a:xfrm>
            <a:off x="4807135" y="5800725"/>
            <a:ext cx="3791423" cy="400110"/>
          </a:xfrm>
          <a:prstGeom prst="rect">
            <a:avLst/>
          </a:prstGeom>
          <a:noFill/>
        </p:spPr>
        <p:txBody>
          <a:bodyPr wrap="none" rtlCol="0">
            <a:spAutoFit/>
          </a:bodyPr>
          <a:lstStyle/>
          <a:p>
            <a:r>
              <a:rPr lang="en-US" sz="1800" dirty="0" smtClean="0">
                <a:solidFill>
                  <a:srgbClr val="FFFF00"/>
                </a:solidFill>
              </a:rPr>
              <a:t>Next Decade </a:t>
            </a:r>
            <a:r>
              <a:rPr lang="en-US" sz="2000" i="1" dirty="0" smtClean="0">
                <a:solidFill>
                  <a:srgbClr val="FFFF00"/>
                </a:solidFill>
              </a:rPr>
              <a:t>Project</a:t>
            </a:r>
            <a:r>
              <a:rPr lang="en-US" sz="1800" i="1" dirty="0" smtClean="0">
                <a:solidFill>
                  <a:srgbClr val="FFFF00"/>
                </a:solidFill>
              </a:rPr>
              <a:t> X</a:t>
            </a:r>
            <a:r>
              <a:rPr lang="en-US" sz="1800" dirty="0" smtClean="0">
                <a:solidFill>
                  <a:srgbClr val="FFFF00"/>
                </a:solidFill>
              </a:rPr>
              <a:t>: 100 times </a:t>
            </a:r>
            <a:endParaRPr lang="en-US" sz="1800" dirty="0">
              <a:solidFill>
                <a:srgbClr val="FFFF00"/>
              </a:solidFill>
            </a:endParaRPr>
          </a:p>
        </p:txBody>
      </p:sp>
      <p:sp>
        <p:nvSpPr>
          <p:cNvPr id="4" name="TextBox 3"/>
          <p:cNvSpPr txBox="1"/>
          <p:nvPr/>
        </p:nvSpPr>
        <p:spPr>
          <a:xfrm>
            <a:off x="6475564" y="3521373"/>
            <a:ext cx="1723549" cy="369332"/>
          </a:xfrm>
          <a:prstGeom prst="rect">
            <a:avLst/>
          </a:prstGeom>
          <a:noFill/>
        </p:spPr>
        <p:txBody>
          <a:bodyPr wrap="none" rtlCol="0">
            <a:spAutoFit/>
          </a:bodyPr>
          <a:lstStyle/>
          <a:p>
            <a:r>
              <a:rPr lang="en-US" sz="1800" dirty="0" smtClean="0">
                <a:solidFill>
                  <a:schemeClr val="bg1"/>
                </a:solidFill>
              </a:rPr>
              <a:t>LBNE(700kW) </a:t>
            </a:r>
            <a:endParaRPr lang="en-US" sz="1800" dirty="0">
              <a:solidFill>
                <a:schemeClr val="bg1"/>
              </a:solidFill>
            </a:endParaRPr>
          </a:p>
        </p:txBody>
      </p:sp>
    </p:spTree>
    <p:custDataLst>
      <p:tags r:id="rId1"/>
    </p:custDataLst>
  </p:cSld>
  <p:clrMapOvr>
    <a:masterClrMapping/>
  </p:clrMapOvr>
  <p:transition advTm="112352"/>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270730" y="203200"/>
            <a:ext cx="7586662" cy="1143000"/>
          </a:xfrm>
        </p:spPr>
        <p:txBody>
          <a:bodyPr/>
          <a:lstStyle/>
          <a:p>
            <a:r>
              <a:rPr lang="en-US" dirty="0" smtClean="0"/>
              <a:t>Mission: the national particle physics lab</a:t>
            </a:r>
          </a:p>
        </p:txBody>
      </p:sp>
      <p:sp>
        <p:nvSpPr>
          <p:cNvPr id="12291" name="Rectangle 3"/>
          <p:cNvSpPr>
            <a:spLocks noGrp="1" noChangeArrowheads="1"/>
          </p:cNvSpPr>
          <p:nvPr>
            <p:ph type="body" sz="half" idx="1"/>
          </p:nvPr>
        </p:nvSpPr>
        <p:spPr>
          <a:xfrm>
            <a:off x="1185863" y="1600200"/>
            <a:ext cx="3209674" cy="4530725"/>
          </a:xfrm>
        </p:spPr>
        <p:txBody>
          <a:bodyPr/>
          <a:lstStyle/>
          <a:p>
            <a:r>
              <a:rPr lang="en-US" sz="2000" dirty="0" smtClean="0"/>
              <a:t>Enable the US community to tackle the most fundamental physics questions of our era</a:t>
            </a:r>
          </a:p>
          <a:p>
            <a:endParaRPr lang="en-US" sz="2000" b="1" dirty="0" smtClean="0"/>
          </a:p>
          <a:p>
            <a:r>
              <a:rPr lang="en-US" sz="2000" dirty="0" smtClean="0"/>
              <a:t>Interdependence: integrate the universities and other laboratories fully into national and international programs</a:t>
            </a:r>
            <a:endParaRPr lang="en-US" sz="1800" dirty="0" smtClean="0"/>
          </a:p>
        </p:txBody>
      </p:sp>
      <p:sp>
        <p:nvSpPr>
          <p:cNvPr id="12292" name="Rectangle 4"/>
          <p:cNvSpPr>
            <a:spLocks noGrp="1" noChangeArrowheads="1"/>
          </p:cNvSpPr>
          <p:nvPr>
            <p:ph sz="half" idx="2"/>
          </p:nvPr>
        </p:nvSpPr>
        <p:spPr/>
        <p:txBody>
          <a:bodyPr/>
          <a:lstStyle/>
          <a:p>
            <a:endParaRPr lang="en-US" sz="2800" dirty="0" smtClean="0"/>
          </a:p>
        </p:txBody>
      </p:sp>
      <p:pic>
        <p:nvPicPr>
          <p:cNvPr id="12293" name="Picture 6" descr="DZero in the pit Low Res 2001"/>
          <p:cNvPicPr>
            <a:picLocks noChangeAspect="1" noChangeArrowheads="1"/>
          </p:cNvPicPr>
          <p:nvPr/>
        </p:nvPicPr>
        <p:blipFill>
          <a:blip r:embed="rId2" cstate="print"/>
          <a:srcRect/>
          <a:stretch>
            <a:fillRect/>
          </a:stretch>
        </p:blipFill>
        <p:spPr bwMode="auto">
          <a:xfrm>
            <a:off x="4438650" y="1543050"/>
            <a:ext cx="4381500" cy="4248150"/>
          </a:xfrm>
          <a:prstGeom prst="rect">
            <a:avLst/>
          </a:prstGeom>
          <a:noFill/>
          <a:ln w="9525">
            <a:noFill/>
            <a:miter lim="800000"/>
            <a:headEnd/>
            <a:tailEnd/>
          </a:ln>
        </p:spPr>
      </p:pic>
      <p:sp>
        <p:nvSpPr>
          <p:cNvPr id="12294" name="Slide Number Placeholder 6"/>
          <p:cNvSpPr>
            <a:spLocks noGrp="1"/>
          </p:cNvSpPr>
          <p:nvPr>
            <p:ph type="sldNum" sz="quarter" idx="11"/>
          </p:nvPr>
        </p:nvSpPr>
        <p:spPr>
          <a:noFill/>
        </p:spPr>
        <p:txBody>
          <a:bodyPr/>
          <a:lstStyle/>
          <a:p>
            <a:fld id="{95D51B0C-CD5E-463C-B4EE-B9B686AA6FB1}" type="slidenum">
              <a:rPr lang="en-US" smtClean="0"/>
              <a:pPr/>
              <a:t>3</a:t>
            </a:fld>
            <a:endParaRPr lang="en-US" dirty="0" smtClean="0"/>
          </a:p>
        </p:txBody>
      </p:sp>
      <p:sp>
        <p:nvSpPr>
          <p:cNvPr id="12295" name="Footer Placeholder 7"/>
          <p:cNvSpPr>
            <a:spLocks noGrp="1"/>
          </p:cNvSpPr>
          <p:nvPr>
            <p:ph type="ftr" sz="quarter" idx="10"/>
          </p:nvPr>
        </p:nvSpPr>
        <p:spPr>
          <a:noFill/>
        </p:spPr>
        <p:txBody>
          <a:bodyPr/>
          <a:lstStyle/>
          <a:p>
            <a:r>
              <a:rPr lang="en-US" smtClean="0"/>
              <a:t>P Oddone, DOE Planning Meeting, May 31st, 2011</a:t>
            </a:r>
            <a:endParaRPr lang="en-US" sz="1200"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Intensity Frontier Today at </a:t>
            </a:r>
            <a:r>
              <a:rPr lang="en-US" dirty="0" err="1" smtClean="0"/>
              <a:t>Fermilab</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30</a:t>
            </a:fld>
            <a:endParaRPr lang="en-US" dirty="0"/>
          </a:p>
        </p:txBody>
      </p:sp>
      <p:sp>
        <p:nvSpPr>
          <p:cNvPr id="6" name="Rectangle 1"/>
          <p:cNvSpPr>
            <a:spLocks noChangeArrowheads="1"/>
          </p:cNvSpPr>
          <p:nvPr/>
        </p:nvSpPr>
        <p:spPr bwMode="auto">
          <a:xfrm>
            <a:off x="1251846" y="1685536"/>
            <a:ext cx="669933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i="0" strike="noStrike" cap="none" normalizeH="0" baseline="0" dirty="0" smtClean="0">
                <a:ln>
                  <a:noFill/>
                </a:ln>
                <a:solidFill>
                  <a:schemeClr val="tx1"/>
                </a:solidFill>
                <a:effectLst/>
                <a:latin typeface="+mj-lt"/>
                <a:ea typeface="Calibri" pitchFamily="34" charset="0"/>
                <a:cs typeface="Times New Roman" pitchFamily="18" charset="0"/>
              </a:rPr>
              <a:t>Take Home Message: we</a:t>
            </a:r>
            <a:r>
              <a:rPr kumimoji="0" lang="en-US" sz="1800" i="0" strike="noStrike" cap="none" normalizeH="0" dirty="0" smtClean="0">
                <a:ln>
                  <a:noFill/>
                </a:ln>
                <a:solidFill>
                  <a:schemeClr val="tx1"/>
                </a:solidFill>
                <a:effectLst/>
                <a:latin typeface="+mj-lt"/>
                <a:ea typeface="Calibri" pitchFamily="34" charset="0"/>
                <a:cs typeface="Times New Roman" pitchFamily="18" charset="0"/>
              </a:rPr>
              <a:t> have a set of world-class experiments</a:t>
            </a:r>
          </a:p>
          <a:p>
            <a:pPr marL="0" marR="0" lvl="0" indent="0" algn="l" defTabSz="914400" rtl="0" eaLnBrk="1" fontAlgn="base" latinLnBrk="0" hangingPunct="1">
              <a:lnSpc>
                <a:spcPct val="100000"/>
              </a:lnSpc>
              <a:spcBef>
                <a:spcPct val="0"/>
              </a:spcBef>
              <a:spcAft>
                <a:spcPct val="0"/>
              </a:spcAft>
              <a:buClrTx/>
              <a:buSzTx/>
              <a:buFontTx/>
              <a:buNone/>
              <a:tabLst/>
            </a:pPr>
            <a:r>
              <a:rPr lang="en-US" sz="1800" dirty="0">
                <a:latin typeface="+mj-lt"/>
                <a:ea typeface="Calibri" pitchFamily="34" charset="0"/>
                <a:cs typeface="Times New Roman" pitchFamily="18" charset="0"/>
              </a:rPr>
              <a:t>o</a:t>
            </a:r>
            <a:r>
              <a:rPr lang="en-US" sz="1800" baseline="0" dirty="0" smtClean="0">
                <a:latin typeface="+mj-lt"/>
                <a:ea typeface="Calibri" pitchFamily="34" charset="0"/>
                <a:cs typeface="Times New Roman" pitchFamily="18" charset="0"/>
              </a:rPr>
              <a:t>ver</a:t>
            </a:r>
            <a:r>
              <a:rPr lang="en-US" sz="1800" dirty="0" smtClean="0">
                <a:latin typeface="+mj-lt"/>
                <a:ea typeface="Calibri" pitchFamily="34" charset="0"/>
                <a:cs typeface="Times New Roman" pitchFamily="18" charset="0"/>
              </a:rPr>
              <a:t> the next decade BEFORE Project starts operating</a:t>
            </a:r>
            <a:endParaRPr kumimoji="0" lang="en-US" sz="800" i="0" strike="noStrike" cap="none" normalizeH="0" baseline="0" dirty="0" smtClean="0">
              <a:ln>
                <a:noFill/>
              </a:ln>
              <a:solidFill>
                <a:schemeClr val="tx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583294525"/>
              </p:ext>
            </p:extLst>
          </p:nvPr>
        </p:nvGraphicFramePr>
        <p:xfrm>
          <a:off x="1347543" y="2522731"/>
          <a:ext cx="7368278" cy="3396264"/>
        </p:xfrm>
        <a:graphic>
          <a:graphicData uri="http://schemas.openxmlformats.org/drawingml/2006/table">
            <a:tbl>
              <a:tblPr firstRow="1" firstCol="1" bandRow="1">
                <a:tableStyleId>{21E4AEA4-8DFA-4A89-87EB-49C32662AFE0}</a:tableStyleId>
              </a:tblPr>
              <a:tblGrid>
                <a:gridCol w="1174460"/>
                <a:gridCol w="1098619"/>
                <a:gridCol w="1165379"/>
                <a:gridCol w="1314925"/>
                <a:gridCol w="2614895"/>
              </a:tblGrid>
              <a:tr h="486276">
                <a:tc>
                  <a:txBody>
                    <a:bodyPr/>
                    <a:lstStyle/>
                    <a:p>
                      <a:pPr marL="0" marR="0" algn="ctr">
                        <a:lnSpc>
                          <a:spcPct val="115000"/>
                        </a:lnSpc>
                        <a:spcBef>
                          <a:spcPts val="1200"/>
                        </a:spcBef>
                        <a:spcAft>
                          <a:spcPts val="0"/>
                        </a:spcAft>
                      </a:pPr>
                      <a:r>
                        <a:rPr lang="en-US" sz="1000" dirty="0">
                          <a:effectLst/>
                        </a:rPr>
                        <a:t>EXPERIMENT</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INSTITUTIONS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NATIONAL LABORATORIES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COLLABORATORS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FOREIGN COUNTRIES</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MINOS</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29</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148</a:t>
                      </a:r>
                      <a:endParaRPr lang="en-US" sz="100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U.K, Brazil, Poland, Greece</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MiniBooNE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18</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84</a:t>
                      </a:r>
                      <a:endParaRPr lang="en-US" sz="100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 </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MINERvA</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27</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127</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Peru, Greece, Brazil, Chile, Mexico, Russia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smtClean="0">
                          <a:effectLst/>
                        </a:rPr>
                        <a:t>SeaQuest</a:t>
                      </a:r>
                      <a:r>
                        <a:rPr lang="en-US" sz="1000" baseline="0" dirty="0" smtClean="0">
                          <a:effectLst/>
                        </a:rPr>
                        <a:t> </a:t>
                      </a:r>
                      <a:r>
                        <a:rPr lang="en-US" sz="1000" dirty="0" smtClean="0">
                          <a:effectLst/>
                        </a:rPr>
                        <a:t>(NP</a:t>
                      </a:r>
                      <a:r>
                        <a:rPr lang="en-US" sz="1000" dirty="0">
                          <a:effectLst/>
                        </a:rPr>
                        <a:t>)</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18</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4</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65</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Japan, China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NOVA</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28</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180</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Greece U.K, Russia, Germany, Brazil</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err="1">
                          <a:effectLst/>
                        </a:rPr>
                        <a:t>MicroBooNE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13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3</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70</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 </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g-2</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20</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67</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Russia, U.K, Italy, Germany, Japan</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Mu2e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22</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a:effectLst/>
                        </a:rPr>
                        <a:t>3</a:t>
                      </a:r>
                      <a:endParaRPr lang="en-US" sz="100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a:effectLst/>
                        </a:rPr>
                        <a:t>105</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Italy, Russia</a:t>
                      </a:r>
                      <a:endParaRPr lang="en-US" sz="1000" dirty="0">
                        <a:effectLst/>
                        <a:latin typeface="Calibri"/>
                        <a:ea typeface="Calibri"/>
                        <a:cs typeface="Times New Roman"/>
                      </a:endParaRPr>
                    </a:p>
                  </a:txBody>
                  <a:tcPr marL="53687" marR="53687" marT="0" marB="0" anchor="ctr"/>
                </a:tc>
              </a:tr>
              <a:tr h="323332">
                <a:tc>
                  <a:txBody>
                    <a:bodyPr/>
                    <a:lstStyle/>
                    <a:p>
                      <a:pPr marL="0" marR="0" algn="ctr">
                        <a:lnSpc>
                          <a:spcPct val="115000"/>
                        </a:lnSpc>
                        <a:spcBef>
                          <a:spcPts val="1200"/>
                        </a:spcBef>
                        <a:spcAft>
                          <a:spcPts val="0"/>
                        </a:spcAft>
                      </a:pPr>
                      <a:r>
                        <a:rPr lang="en-US" sz="1000" dirty="0">
                          <a:effectLst/>
                        </a:rPr>
                        <a:t>LBNE</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58</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latin typeface="+mn-lt"/>
                          <a:ea typeface="+mn-ea"/>
                          <a:cs typeface="+mn-cs"/>
                        </a:rPr>
                        <a:t>6</a:t>
                      </a:r>
                      <a:endParaRPr lang="en-US" sz="1000" dirty="0">
                        <a:effectLst/>
                        <a:latin typeface="Calibri"/>
                        <a:ea typeface="Calibri"/>
                        <a:cs typeface="Times New Roman"/>
                      </a:endParaRPr>
                    </a:p>
                  </a:txBody>
                  <a:tcPr marL="53687" marR="53687" marT="0" marB="0" anchor="ctr"/>
                </a:tc>
                <a:tc>
                  <a:txBody>
                    <a:bodyPr/>
                    <a:lstStyle/>
                    <a:p>
                      <a:pPr marL="0" marR="0" algn="ctr">
                        <a:lnSpc>
                          <a:spcPct val="115000"/>
                        </a:lnSpc>
                        <a:spcBef>
                          <a:spcPts val="1200"/>
                        </a:spcBef>
                        <a:spcAft>
                          <a:spcPts val="0"/>
                        </a:spcAft>
                      </a:pPr>
                      <a:r>
                        <a:rPr lang="en-US" sz="1000" dirty="0" smtClean="0">
                          <a:effectLst/>
                        </a:rPr>
                        <a:t>306</a:t>
                      </a:r>
                      <a:endParaRPr lang="en-US" sz="1000" dirty="0">
                        <a:effectLst/>
                        <a:latin typeface="Calibri"/>
                        <a:ea typeface="Calibri"/>
                        <a:cs typeface="Times New Roman"/>
                      </a:endParaRPr>
                    </a:p>
                  </a:txBody>
                  <a:tcPr marL="53687" marR="53687" marT="0" marB="0" anchor="ctr"/>
                </a:tc>
                <a:tc>
                  <a:txBody>
                    <a:bodyPr/>
                    <a:lstStyle/>
                    <a:p>
                      <a:pPr marL="0" marR="0">
                        <a:lnSpc>
                          <a:spcPct val="115000"/>
                        </a:lnSpc>
                        <a:spcBef>
                          <a:spcPts val="1200"/>
                        </a:spcBef>
                        <a:spcAft>
                          <a:spcPts val="0"/>
                        </a:spcAft>
                      </a:pPr>
                      <a:r>
                        <a:rPr lang="en-US" sz="1000" dirty="0">
                          <a:effectLst/>
                        </a:rPr>
                        <a:t>U.K, </a:t>
                      </a:r>
                      <a:r>
                        <a:rPr lang="en-US" sz="1000" dirty="0" smtClean="0">
                          <a:effectLst/>
                        </a:rPr>
                        <a:t>Japan, Italy, India</a:t>
                      </a:r>
                      <a:endParaRPr lang="en-US" sz="1000" dirty="0">
                        <a:effectLst/>
                        <a:latin typeface="Calibri"/>
                        <a:ea typeface="Calibri"/>
                        <a:cs typeface="Times New Roman"/>
                      </a:endParaRPr>
                    </a:p>
                  </a:txBody>
                  <a:tcPr marL="53687" marR="53687" marT="0" marB="0" anchor="ctr"/>
                </a:tc>
              </a:tr>
            </a:tbl>
          </a:graphicData>
        </a:graphic>
      </p:graphicFrame>
      <p:sp>
        <p:nvSpPr>
          <p:cNvPr id="8" name="Rectangle 1"/>
          <p:cNvSpPr>
            <a:spLocks noChangeArrowheads="1"/>
          </p:cNvSpPr>
          <p:nvPr/>
        </p:nvSpPr>
        <p:spPr bwMode="auto">
          <a:xfrm>
            <a:off x="1600200" y="26828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824270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5"/>
          <p:cNvSpPr>
            <a:spLocks noChangeArrowheads="1"/>
          </p:cNvSpPr>
          <p:nvPr/>
        </p:nvSpPr>
        <p:spPr bwMode="auto">
          <a:xfrm>
            <a:off x="5070475" y="1393825"/>
            <a:ext cx="3657600" cy="4714875"/>
          </a:xfrm>
          <a:prstGeom prst="rect">
            <a:avLst/>
          </a:prstGeom>
          <a:solidFill>
            <a:srgbClr val="FFFFFF"/>
          </a:solidFill>
          <a:ln w="9525" algn="ctr">
            <a:solidFill>
              <a:srgbClr val="000000"/>
            </a:solidFill>
            <a:round/>
            <a:headEnd/>
            <a:tailEnd/>
          </a:ln>
        </p:spPr>
        <p:txBody>
          <a:bodyPr/>
          <a:lstStyle/>
          <a:p>
            <a:pPr algn="r">
              <a:spcBef>
                <a:spcPct val="20000"/>
              </a:spcBef>
              <a:buClr>
                <a:srgbClr val="FFFF00"/>
              </a:buClr>
              <a:buSzPct val="80000"/>
              <a:buFont typeface="Wingdings" pitchFamily="2" charset="2"/>
              <a:buNone/>
            </a:pPr>
            <a:endParaRPr lang="en-US"/>
          </a:p>
        </p:txBody>
      </p:sp>
      <p:sp>
        <p:nvSpPr>
          <p:cNvPr id="31747" name="Title 1"/>
          <p:cNvSpPr>
            <a:spLocks noGrp="1"/>
          </p:cNvSpPr>
          <p:nvPr>
            <p:ph type="title"/>
          </p:nvPr>
        </p:nvSpPr>
        <p:spPr/>
        <p:txBody>
          <a:bodyPr/>
          <a:lstStyle/>
          <a:p>
            <a:r>
              <a:rPr lang="en-US" smtClean="0"/>
              <a:t>MINOS Results on </a:t>
            </a:r>
            <a:r>
              <a:rPr lang="en-US" smtClean="0">
                <a:latin typeface="Symbol" pitchFamily="18" charset="2"/>
              </a:rPr>
              <a:t>D</a:t>
            </a:r>
            <a:r>
              <a:rPr lang="en-US" smtClean="0"/>
              <a:t>m</a:t>
            </a:r>
            <a:r>
              <a:rPr lang="en-US" baseline="30000" smtClean="0"/>
              <a:t>2</a:t>
            </a:r>
            <a:r>
              <a:rPr lang="en-US" baseline="-25000" smtClean="0"/>
              <a:t>23</a:t>
            </a:r>
            <a:r>
              <a:rPr lang="en-US" smtClean="0"/>
              <a:t> and </a:t>
            </a:r>
            <a:r>
              <a:rPr lang="en-US" i="1" smtClean="0">
                <a:latin typeface="Symbol" pitchFamily="18" charset="2"/>
              </a:rPr>
              <a:t>q</a:t>
            </a:r>
            <a:r>
              <a:rPr lang="en-US" i="1" baseline="-25000" smtClean="0"/>
              <a:t>23</a:t>
            </a:r>
            <a:endParaRPr lang="en-US" smtClean="0"/>
          </a:p>
        </p:txBody>
      </p:sp>
      <p:sp>
        <p:nvSpPr>
          <p:cNvPr id="31748" name="Content Placeholder 2"/>
          <p:cNvSpPr>
            <a:spLocks noGrp="1"/>
          </p:cNvSpPr>
          <p:nvPr>
            <p:ph sz="half" idx="1"/>
          </p:nvPr>
        </p:nvSpPr>
        <p:spPr>
          <a:xfrm>
            <a:off x="1481137" y="3846512"/>
            <a:ext cx="3352800" cy="4114800"/>
          </a:xfrm>
        </p:spPr>
        <p:txBody>
          <a:bodyPr/>
          <a:lstStyle/>
          <a:p>
            <a:endParaRPr lang="en-US" sz="2000" dirty="0" smtClean="0"/>
          </a:p>
          <a:p>
            <a:r>
              <a:rPr lang="en-US" sz="1800" dirty="0" smtClean="0"/>
              <a:t>Neutrino runs</a:t>
            </a:r>
          </a:p>
          <a:p>
            <a:pPr lvl="1"/>
            <a:r>
              <a:rPr lang="en-US" sz="1800" dirty="0" smtClean="0"/>
              <a:t>best </a:t>
            </a:r>
            <a:r>
              <a:rPr lang="en-US" sz="1800" dirty="0" smtClean="0">
                <a:latin typeface="Symbol" pitchFamily="18" charset="2"/>
              </a:rPr>
              <a:t>D</a:t>
            </a:r>
            <a:r>
              <a:rPr lang="en-US" sz="1800" dirty="0" smtClean="0"/>
              <a:t>m</a:t>
            </a:r>
            <a:r>
              <a:rPr lang="en-US" sz="1800" baseline="30000" dirty="0" smtClean="0"/>
              <a:t>2</a:t>
            </a:r>
            <a:r>
              <a:rPr lang="en-US" sz="1800" baseline="-25000" dirty="0" smtClean="0"/>
              <a:t>23</a:t>
            </a:r>
          </a:p>
          <a:p>
            <a:pPr lvl="1"/>
            <a:endParaRPr lang="en-US" sz="1800" dirty="0" smtClean="0"/>
          </a:p>
          <a:p>
            <a:r>
              <a:rPr lang="en-US" sz="1800" dirty="0" smtClean="0"/>
              <a:t>Anti-neutrino runs</a:t>
            </a:r>
          </a:p>
          <a:p>
            <a:pPr lvl="1"/>
            <a:r>
              <a:rPr lang="en-US" sz="1800" dirty="0" smtClean="0"/>
              <a:t>Tension between </a:t>
            </a:r>
            <a:r>
              <a:rPr lang="en-US" sz="1800" dirty="0" smtClean="0">
                <a:latin typeface="Symbol" pitchFamily="18" charset="2"/>
              </a:rPr>
              <a:t>n</a:t>
            </a:r>
            <a:r>
              <a:rPr lang="en-US" sz="1800" dirty="0" smtClean="0"/>
              <a:t>’s and anti-</a:t>
            </a:r>
            <a:r>
              <a:rPr lang="en-US" sz="1800" dirty="0" smtClean="0">
                <a:latin typeface="Symbol" pitchFamily="18" charset="2"/>
              </a:rPr>
              <a:t>n</a:t>
            </a:r>
            <a:r>
              <a:rPr lang="en-US" sz="1800" dirty="0" smtClean="0"/>
              <a:t>’s</a:t>
            </a:r>
          </a:p>
          <a:p>
            <a:pPr>
              <a:buFont typeface="Wingdings" pitchFamily="2" charset="2"/>
              <a:buChar char="à"/>
            </a:pPr>
            <a:endParaRPr lang="en-US" dirty="0" smtClean="0"/>
          </a:p>
        </p:txBody>
      </p:sp>
      <p:pic>
        <p:nvPicPr>
          <p:cNvPr id="31749" name="Content Placeholder 13" descr="nubarcontour-label.png"/>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248275" y="3665538"/>
            <a:ext cx="3468688" cy="2408237"/>
          </a:xfrm>
        </p:spPr>
      </p:pic>
      <p:pic>
        <p:nvPicPr>
          <p:cNvPr id="31750" name="Picture 13" descr="MinosOscParamContour.png"/>
          <p:cNvPicPr>
            <a:picLocks noChangeAspect="1"/>
          </p:cNvPicPr>
          <p:nvPr/>
        </p:nvPicPr>
        <p:blipFill>
          <a:blip r:embed="rId3">
            <a:extLst>
              <a:ext uri="{28A0092B-C50C-407E-A947-70E740481C1C}">
                <a14:useLocalDpi xmlns:a14="http://schemas.microsoft.com/office/drawing/2010/main" val="0"/>
              </a:ext>
            </a:extLst>
          </a:blip>
          <a:srcRect l="1312" t="12384" r="13313" b="3406"/>
          <a:stretch>
            <a:fillRect/>
          </a:stretch>
        </p:blipFill>
        <p:spPr bwMode="auto">
          <a:xfrm>
            <a:off x="5248275" y="1600200"/>
            <a:ext cx="3170238"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12"/>
          <p:cNvSpPr>
            <a:spLocks noChangeArrowheads="1"/>
          </p:cNvSpPr>
          <p:nvPr/>
        </p:nvSpPr>
        <p:spPr bwMode="auto">
          <a:xfrm>
            <a:off x="8318500" y="2428875"/>
            <a:ext cx="50800" cy="204788"/>
          </a:xfrm>
          <a:prstGeom prst="rect">
            <a:avLst/>
          </a:prstGeom>
          <a:solidFill>
            <a:srgbClr val="FF0000"/>
          </a:solidFill>
          <a:ln w="9525" algn="ctr">
            <a:solidFill>
              <a:srgbClr val="000000"/>
            </a:solidFill>
            <a:round/>
            <a:headEnd/>
            <a:tailEnd/>
          </a:ln>
        </p:spPr>
        <p:txBody>
          <a:bodyPr/>
          <a:lstStyle/>
          <a:p>
            <a:pPr algn="r">
              <a:spcBef>
                <a:spcPct val="20000"/>
              </a:spcBef>
              <a:buClr>
                <a:srgbClr val="FFFF00"/>
              </a:buClr>
              <a:buSzPct val="80000"/>
              <a:buFont typeface="Wingdings" pitchFamily="2" charset="2"/>
              <a:buNone/>
            </a:pPr>
            <a:endParaRPr lang="en-US"/>
          </a:p>
        </p:txBody>
      </p:sp>
      <p:sp>
        <p:nvSpPr>
          <p:cNvPr id="31752" name="Left Arrow 14"/>
          <p:cNvSpPr>
            <a:spLocks noChangeArrowheads="1"/>
          </p:cNvSpPr>
          <p:nvPr/>
        </p:nvSpPr>
        <p:spPr bwMode="auto">
          <a:xfrm>
            <a:off x="8412163" y="2414588"/>
            <a:ext cx="381000" cy="219075"/>
          </a:xfrm>
          <a:prstGeom prst="leftArrow">
            <a:avLst>
              <a:gd name="adj1" fmla="val 50000"/>
              <a:gd name="adj2" fmla="val 50169"/>
            </a:avLst>
          </a:prstGeom>
          <a:solidFill>
            <a:srgbClr val="FF0000"/>
          </a:solidFill>
          <a:ln w="9525" algn="ctr">
            <a:solidFill>
              <a:srgbClr val="FF0000"/>
            </a:solidFill>
            <a:round/>
            <a:headEnd/>
            <a:tailEnd/>
          </a:ln>
        </p:spPr>
        <p:txBody>
          <a:bodyPr/>
          <a:lstStyle/>
          <a:p>
            <a:pPr algn="r">
              <a:spcBef>
                <a:spcPct val="20000"/>
              </a:spcBef>
              <a:buClr>
                <a:srgbClr val="FFFF00"/>
              </a:buClr>
              <a:buSzPct val="80000"/>
              <a:buFont typeface="Wingdings" pitchFamily="2" charset="2"/>
              <a:buNone/>
            </a:pPr>
            <a:endParaRPr lang="en-US"/>
          </a:p>
        </p:txBody>
      </p:sp>
      <p:sp>
        <p:nvSpPr>
          <p:cNvPr id="9" name="Slide Number Placeholder 8"/>
          <p:cNvSpPr>
            <a:spLocks noGrp="1"/>
          </p:cNvSpPr>
          <p:nvPr>
            <p:ph type="sldNum" sz="quarter" idx="11"/>
          </p:nvPr>
        </p:nvSpPr>
        <p:spPr/>
        <p:txBody>
          <a:bodyPr/>
          <a:lstStyle/>
          <a:p>
            <a:pPr>
              <a:defRPr/>
            </a:pPr>
            <a:fld id="{1159F5FC-CC7E-4D61-83B7-1E64869250B1}" type="slidenum">
              <a:rPr lang="en-US" smtClean="0"/>
              <a:pPr>
                <a:defRPr/>
              </a:pPr>
              <a:t>31</a:t>
            </a:fld>
            <a:endParaRPr lang="en-US" dirty="0"/>
          </a:p>
        </p:txBody>
      </p:sp>
      <p:sp>
        <p:nvSpPr>
          <p:cNvPr id="10" name="Footer Placeholder 9"/>
          <p:cNvSpPr>
            <a:spLocks noGrp="1"/>
          </p:cNvSpPr>
          <p:nvPr>
            <p:ph type="ftr" sz="quarter" idx="10"/>
          </p:nvPr>
        </p:nvSpPr>
        <p:spPr/>
        <p:txBody>
          <a:bodyPr/>
          <a:lstStyle/>
          <a:p>
            <a:pPr>
              <a:defRPr/>
            </a:pPr>
            <a:r>
              <a:rPr lang="en-US" smtClean="0"/>
              <a:t>P Oddone, DOE Planning Meeting, May 31st, 2011</a:t>
            </a:r>
            <a:endParaRPr lang="en-US" sz="1200"/>
          </a:p>
        </p:txBody>
      </p:sp>
      <p:sp>
        <p:nvSpPr>
          <p:cNvPr id="31755" name="TextBox 10"/>
          <p:cNvSpPr txBox="1">
            <a:spLocks noChangeArrowheads="1"/>
          </p:cNvSpPr>
          <p:nvPr/>
        </p:nvSpPr>
        <p:spPr bwMode="auto">
          <a:xfrm>
            <a:off x="2830512" y="3446462"/>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2000"/>
              <a:t>_</a:t>
            </a:r>
          </a:p>
        </p:txBody>
      </p:sp>
      <p:pic>
        <p:nvPicPr>
          <p:cNvPr id="12" name="Content Placeholder 2"/>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552575" y="1412875"/>
            <a:ext cx="3209924" cy="2538302"/>
          </a:xfrm>
          <a:prstGeom prst="rect">
            <a:avLst/>
          </a:prstGeom>
          <a:noFill/>
          <a:ln w="9525">
            <a:noFill/>
            <a:miter lim="800000"/>
            <a:headEnd/>
            <a:tailEnd/>
          </a:ln>
        </p:spPr>
      </p:pic>
    </p:spTree>
  </p:cSld>
  <p:clrMapOvr>
    <a:masterClrMapping/>
  </p:clrMapOvr>
  <p:transition advTm="88327"/>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MINOS Results on </a:t>
            </a:r>
            <a:r>
              <a:rPr lang="en-US" i="1" dirty="0" smtClean="0">
                <a:latin typeface="Symbol" pitchFamily="18" charset="2"/>
              </a:rPr>
              <a:t>q</a:t>
            </a:r>
            <a:r>
              <a:rPr lang="en-US" i="1" baseline="-25000" dirty="0" smtClean="0"/>
              <a:t>13</a:t>
            </a:r>
          </a:p>
        </p:txBody>
      </p:sp>
      <p:sp>
        <p:nvSpPr>
          <p:cNvPr id="30723" name="Text Placeholder 5"/>
          <p:cNvSpPr>
            <a:spLocks noGrp="1"/>
          </p:cNvSpPr>
          <p:nvPr>
            <p:ph idx="1"/>
          </p:nvPr>
        </p:nvSpPr>
        <p:spPr>
          <a:xfrm>
            <a:off x="1600200" y="1530350"/>
            <a:ext cx="3295650" cy="4114800"/>
          </a:xfrm>
        </p:spPr>
        <p:txBody>
          <a:bodyPr/>
          <a:lstStyle/>
          <a:p>
            <a:pPr marL="342900" lvl="2" indent="-342900">
              <a:buClr>
                <a:srgbClr val="CCFFFF"/>
              </a:buClr>
              <a:buSzPct val="80000"/>
              <a:buFontTx/>
              <a:buChar char="•"/>
            </a:pPr>
            <a:endParaRPr lang="en-US" sz="2000" dirty="0" smtClean="0"/>
          </a:p>
          <a:p>
            <a:pPr marL="342900" lvl="2" indent="-342900">
              <a:buClr>
                <a:srgbClr val="CCFFFF"/>
              </a:buClr>
              <a:buSzPct val="80000"/>
              <a:buFontTx/>
              <a:buChar char="•"/>
            </a:pPr>
            <a:endParaRPr lang="en-US" sz="2000" dirty="0" smtClean="0"/>
          </a:p>
          <a:p>
            <a:pPr marL="342900" lvl="2" indent="-342900">
              <a:buClr>
                <a:srgbClr val="CCFFFF"/>
              </a:buClr>
              <a:buSzPct val="80000"/>
              <a:buFontTx/>
              <a:buChar char="•"/>
            </a:pPr>
            <a:r>
              <a:rPr lang="en-US" sz="2000" dirty="0" smtClean="0"/>
              <a:t>Electron appearance measurement</a:t>
            </a:r>
          </a:p>
          <a:p>
            <a:pPr marL="342900" lvl="2" indent="-342900">
              <a:buClr>
                <a:srgbClr val="CCFFFF"/>
              </a:buClr>
              <a:buSzPct val="80000"/>
              <a:buFontTx/>
              <a:buChar char="•"/>
            </a:pPr>
            <a:endParaRPr lang="en-US" sz="2000" dirty="0" smtClean="0"/>
          </a:p>
          <a:p>
            <a:pPr marL="342900" lvl="2" indent="-342900">
              <a:buClr>
                <a:srgbClr val="CCFFFF"/>
              </a:buClr>
              <a:buSzPct val="80000"/>
              <a:buFontTx/>
              <a:buChar char="•"/>
            </a:pPr>
            <a:endParaRPr lang="en-US" sz="2000" dirty="0" smtClean="0"/>
          </a:p>
          <a:p>
            <a:pPr marL="342900" lvl="2" indent="-342900">
              <a:buClr>
                <a:srgbClr val="CCFFFF"/>
              </a:buClr>
              <a:buSzPct val="80000"/>
              <a:buFontTx/>
              <a:buChar char="•"/>
            </a:pPr>
            <a:r>
              <a:rPr lang="en-US" sz="2000" dirty="0" smtClean="0"/>
              <a:t>Comparable and consistent with the CHOOZ limit</a:t>
            </a:r>
          </a:p>
        </p:txBody>
      </p:sp>
      <p:sp>
        <p:nvSpPr>
          <p:cNvPr id="7" name="Footer Placeholder 6"/>
          <p:cNvSpPr>
            <a:spLocks noGrp="1"/>
          </p:cNvSpPr>
          <p:nvPr>
            <p:ph type="ftr" sz="quarter" idx="10"/>
          </p:nvPr>
        </p:nvSpPr>
        <p:spPr/>
        <p:txBody>
          <a:bodyPr/>
          <a:lstStyle/>
          <a:p>
            <a:pPr>
              <a:defRPr/>
            </a:pPr>
            <a:r>
              <a:rPr lang="en-US" smtClean="0"/>
              <a:t>P Oddone, DOE Planning Meeting, May 31st, 2011</a:t>
            </a:r>
            <a:endParaRPr lang="en-US" sz="1200"/>
          </a:p>
        </p:txBody>
      </p:sp>
      <p:sp>
        <p:nvSpPr>
          <p:cNvPr id="6" name="Slide Number Placeholder 5"/>
          <p:cNvSpPr>
            <a:spLocks noGrp="1"/>
          </p:cNvSpPr>
          <p:nvPr>
            <p:ph type="sldNum" sz="quarter" idx="11"/>
          </p:nvPr>
        </p:nvSpPr>
        <p:spPr/>
        <p:txBody>
          <a:bodyPr/>
          <a:lstStyle/>
          <a:p>
            <a:pPr>
              <a:defRPr/>
            </a:pPr>
            <a:fld id="{41892ED3-6BEC-4984-AAF0-65261D69AEC0}" type="slidenum">
              <a:rPr lang="en-US" smtClean="0"/>
              <a:pPr>
                <a:defRPr/>
              </a:pPr>
              <a:t>32</a:t>
            </a:fld>
            <a:endParaRPr lang="en-US" dirty="0"/>
          </a:p>
        </p:txBody>
      </p:sp>
      <p:pic>
        <p:nvPicPr>
          <p:cNvPr id="30725" name="Picture 4" descr="nueCont7e20-label.png"/>
          <p:cNvPicPr>
            <a:picLocks noChangeAspect="1"/>
          </p:cNvPicPr>
          <p:nvPr/>
        </p:nvPicPr>
        <p:blipFill>
          <a:blip r:embed="rId2">
            <a:extLst>
              <a:ext uri="{28A0092B-C50C-407E-A947-70E740481C1C}">
                <a14:useLocalDpi xmlns:a14="http://schemas.microsoft.com/office/drawing/2010/main" val="0"/>
              </a:ext>
            </a:extLst>
          </a:blip>
          <a:srcRect l="2800" r="2113"/>
          <a:stretch>
            <a:fillRect/>
          </a:stretch>
        </p:blipFill>
        <p:spPr bwMode="auto">
          <a:xfrm>
            <a:off x="5205413" y="1757561"/>
            <a:ext cx="3567112" cy="403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5427"/>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3"/>
          <p:cNvSpPr>
            <a:spLocks noGrp="1"/>
          </p:cNvSpPr>
          <p:nvPr>
            <p:ph type="title"/>
          </p:nvPr>
        </p:nvSpPr>
        <p:spPr>
          <a:xfrm>
            <a:off x="1557338" y="203200"/>
            <a:ext cx="7586662" cy="1143000"/>
          </a:xfrm>
        </p:spPr>
        <p:txBody>
          <a:bodyPr/>
          <a:lstStyle/>
          <a:p>
            <a:r>
              <a:rPr lang="en-US" smtClean="0"/>
              <a:t>MINOS Run extension (FY13-14) – TBD</a:t>
            </a:r>
          </a:p>
        </p:txBody>
      </p:sp>
      <p:sp>
        <p:nvSpPr>
          <p:cNvPr id="2" name="Footer Placeholder 1"/>
          <p:cNvSpPr>
            <a:spLocks noGrp="1"/>
          </p:cNvSpPr>
          <p:nvPr>
            <p:ph type="ftr" sz="quarter" idx="10"/>
          </p:nvPr>
        </p:nvSpPr>
        <p:spPr/>
        <p:txBody>
          <a:bodyPr/>
          <a:lstStyle/>
          <a:p>
            <a:pPr>
              <a:defRPr/>
            </a:pPr>
            <a:r>
              <a:rPr lang="en-US" smtClean="0"/>
              <a:t>P Oddone, DOE Planning Meeting, May 31st, 2011</a:t>
            </a:r>
            <a:endParaRPr lang="en-US" sz="1200"/>
          </a:p>
        </p:txBody>
      </p:sp>
      <p:sp>
        <p:nvSpPr>
          <p:cNvPr id="3" name="Slide Number Placeholder 2"/>
          <p:cNvSpPr>
            <a:spLocks noGrp="1"/>
          </p:cNvSpPr>
          <p:nvPr>
            <p:ph type="sldNum" sz="quarter" idx="11"/>
          </p:nvPr>
        </p:nvSpPr>
        <p:spPr/>
        <p:txBody>
          <a:bodyPr/>
          <a:lstStyle/>
          <a:p>
            <a:pPr>
              <a:defRPr/>
            </a:pPr>
            <a:fld id="{EA6D83E6-8A7A-40C1-A5C5-AB1807E87548}" type="slidenum">
              <a:rPr lang="en-US" smtClean="0"/>
              <a:pPr>
                <a:defRPr/>
              </a:pPr>
              <a:t>33</a:t>
            </a:fld>
            <a:endParaRPr lang="en-US" dirty="0"/>
          </a:p>
        </p:txBody>
      </p:sp>
      <p:sp>
        <p:nvSpPr>
          <p:cNvPr id="32773" name="TextBox 42"/>
          <p:cNvSpPr txBox="1">
            <a:spLocks noChangeArrowheads="1"/>
          </p:cNvSpPr>
          <p:nvPr/>
        </p:nvSpPr>
        <p:spPr bwMode="auto">
          <a:xfrm>
            <a:off x="2486025" y="5911850"/>
            <a:ext cx="568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2000"/>
              <a:t>Will be discussed at the June 2011 PAC meeting</a:t>
            </a:r>
          </a:p>
        </p:txBody>
      </p:sp>
      <p:sp>
        <p:nvSpPr>
          <p:cNvPr id="32774" name="TextBox 38"/>
          <p:cNvSpPr txBox="1">
            <a:spLocks noChangeArrowheads="1"/>
          </p:cNvSpPr>
          <p:nvPr/>
        </p:nvSpPr>
        <p:spPr bwMode="auto">
          <a:xfrm>
            <a:off x="1795463" y="1150938"/>
            <a:ext cx="298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800"/>
              <a:t>Sensitivities to new physics</a:t>
            </a:r>
          </a:p>
        </p:txBody>
      </p:sp>
      <p:grpSp>
        <p:nvGrpSpPr>
          <p:cNvPr id="32775" name="Group 34"/>
          <p:cNvGrpSpPr>
            <a:grpSpLocks/>
          </p:cNvGrpSpPr>
          <p:nvPr/>
        </p:nvGrpSpPr>
        <p:grpSpPr bwMode="auto">
          <a:xfrm>
            <a:off x="1684338" y="1497013"/>
            <a:ext cx="7348537" cy="4367212"/>
            <a:chOff x="1683599" y="1497719"/>
            <a:chExt cx="7349276" cy="4366724"/>
          </a:xfrm>
        </p:grpSpPr>
        <p:sp>
          <p:nvSpPr>
            <p:cNvPr id="32778" name="Rectangle 8"/>
            <p:cNvSpPr>
              <a:spLocks noChangeArrowheads="1"/>
            </p:cNvSpPr>
            <p:nvPr/>
          </p:nvSpPr>
          <p:spPr bwMode="auto">
            <a:xfrm>
              <a:off x="5046663" y="1529254"/>
              <a:ext cx="3924817" cy="4335189"/>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a:spcBef>
                  <a:spcPct val="20000"/>
                </a:spcBef>
                <a:buClr>
                  <a:srgbClr val="FFFF00"/>
                </a:buClr>
                <a:buSzPct val="80000"/>
                <a:buFont typeface="Wingdings" pitchFamily="2" charset="2"/>
                <a:buNone/>
              </a:pPr>
              <a:endParaRPr lang="en-US"/>
            </a:p>
          </p:txBody>
        </p:sp>
        <p:pic>
          <p:nvPicPr>
            <p:cNvPr id="32779" name="Picture 9" descr="FRA_2011-neutrinos_Page_02.jpg"/>
            <p:cNvPicPr>
              <a:picLocks noChangeAspect="1"/>
            </p:cNvPicPr>
            <p:nvPr/>
          </p:nvPicPr>
          <p:blipFill>
            <a:blip r:embed="rId4">
              <a:extLst>
                <a:ext uri="{28A0092B-C50C-407E-A947-70E740481C1C}">
                  <a14:useLocalDpi xmlns:a14="http://schemas.microsoft.com/office/drawing/2010/main" val="0"/>
                </a:ext>
              </a:extLst>
            </a:blip>
            <a:srcRect l="52242" t="39073" r="845" b="6177"/>
            <a:stretch>
              <a:fillRect/>
            </a:stretch>
          </p:blipFill>
          <p:spPr bwMode="auto">
            <a:xfrm>
              <a:off x="5290925" y="1765084"/>
              <a:ext cx="2718255" cy="195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1743" y="3622931"/>
              <a:ext cx="3880936" cy="2162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2781" name="Rectangle 12"/>
            <p:cNvSpPr>
              <a:spLocks noChangeArrowheads="1"/>
            </p:cNvSpPr>
            <p:nvPr/>
          </p:nvSpPr>
          <p:spPr bwMode="auto">
            <a:xfrm>
              <a:off x="5090751" y="3625562"/>
              <a:ext cx="3754628" cy="110369"/>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a:spcBef>
                  <a:spcPct val="20000"/>
                </a:spcBef>
                <a:buClr>
                  <a:srgbClr val="FFFF00"/>
                </a:buClr>
                <a:buSzPct val="80000"/>
                <a:buFont typeface="Wingdings" pitchFamily="2" charset="2"/>
                <a:buNone/>
              </a:pPr>
              <a:endParaRPr lang="en-US"/>
            </a:p>
          </p:txBody>
        </p:sp>
        <p:sp>
          <p:nvSpPr>
            <p:cNvPr id="32782" name="Rectangle 13"/>
            <p:cNvSpPr>
              <a:spLocks noChangeArrowheads="1"/>
            </p:cNvSpPr>
            <p:nvPr/>
          </p:nvSpPr>
          <p:spPr bwMode="auto">
            <a:xfrm>
              <a:off x="5141215" y="5386229"/>
              <a:ext cx="3782977" cy="430909"/>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a:spcBef>
                  <a:spcPct val="20000"/>
                </a:spcBef>
                <a:buClr>
                  <a:srgbClr val="FFFF00"/>
                </a:buClr>
                <a:buSzPct val="80000"/>
                <a:buFont typeface="Wingdings" pitchFamily="2" charset="2"/>
                <a:buNone/>
              </a:pPr>
              <a:endParaRPr lang="en-US"/>
            </a:p>
          </p:txBody>
        </p:sp>
        <p:sp>
          <p:nvSpPr>
            <p:cNvPr id="32783" name="TextBox 14"/>
            <p:cNvSpPr txBox="1">
              <a:spLocks noChangeArrowheads="1"/>
            </p:cNvSpPr>
            <p:nvPr/>
          </p:nvSpPr>
          <p:spPr bwMode="auto">
            <a:xfrm>
              <a:off x="5615627" y="5359903"/>
              <a:ext cx="3417248" cy="46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200">
                  <a:solidFill>
                    <a:srgbClr val="000000"/>
                  </a:solidFill>
                </a:rPr>
                <a:t>0              2.5               5              7.5            10</a:t>
              </a:r>
            </a:p>
            <a:p>
              <a:pPr algn="ctr" eaLnBrk="1" hangingPunct="1"/>
              <a:r>
                <a:rPr lang="en-US" sz="1200">
                  <a:solidFill>
                    <a:srgbClr val="000000"/>
                  </a:solidFill>
                </a:rPr>
                <a:t>Neutrino Energy (GeV)</a:t>
              </a:r>
            </a:p>
          </p:txBody>
        </p:sp>
        <p:sp>
          <p:nvSpPr>
            <p:cNvPr id="32784" name="TextBox 16"/>
            <p:cNvSpPr txBox="1">
              <a:spLocks noChangeArrowheads="1"/>
            </p:cNvSpPr>
            <p:nvPr/>
          </p:nvSpPr>
          <p:spPr bwMode="auto">
            <a:xfrm>
              <a:off x="7016944" y="2096188"/>
              <a:ext cx="1923010" cy="224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400">
                  <a:solidFill>
                    <a:srgbClr val="000000"/>
                  </a:solidFill>
                </a:rPr>
                <a:t>MINOS now</a:t>
              </a:r>
            </a:p>
            <a:p>
              <a:pPr eaLnBrk="1" hangingPunct="1"/>
              <a:endParaRPr lang="en-US" sz="1400">
                <a:solidFill>
                  <a:srgbClr val="000000"/>
                </a:solidFill>
              </a:endParaRPr>
            </a:p>
            <a:p>
              <a:pPr eaLnBrk="1" hangingPunct="1"/>
              <a:endParaRPr lang="en-US" sz="1400">
                <a:solidFill>
                  <a:srgbClr val="000000"/>
                </a:solidFill>
              </a:endParaRPr>
            </a:p>
            <a:p>
              <a:pPr eaLnBrk="1" hangingPunct="1"/>
              <a:endParaRPr lang="en-US" sz="1400">
                <a:solidFill>
                  <a:srgbClr val="000000"/>
                </a:solidFill>
              </a:endParaRPr>
            </a:p>
            <a:p>
              <a:pPr eaLnBrk="1" hangingPunct="1"/>
              <a:endParaRPr lang="en-US" sz="1400">
                <a:solidFill>
                  <a:srgbClr val="000000"/>
                </a:solidFill>
              </a:endParaRPr>
            </a:p>
            <a:p>
              <a:pPr eaLnBrk="1" hangingPunct="1"/>
              <a:endParaRPr lang="en-US" sz="1400">
                <a:solidFill>
                  <a:srgbClr val="000000"/>
                </a:solidFill>
              </a:endParaRPr>
            </a:p>
            <a:p>
              <a:pPr eaLnBrk="1" hangingPunct="1"/>
              <a:endParaRPr lang="en-US" sz="1400">
                <a:solidFill>
                  <a:srgbClr val="000000"/>
                </a:solidFill>
              </a:endParaRPr>
            </a:p>
            <a:p>
              <a:pPr eaLnBrk="1" hangingPunct="1"/>
              <a:endParaRPr lang="en-US" sz="1400">
                <a:solidFill>
                  <a:srgbClr val="000000"/>
                </a:solidFill>
              </a:endParaRPr>
            </a:p>
            <a:p>
              <a:pPr eaLnBrk="1" hangingPunct="1"/>
              <a:endParaRPr lang="en-US" sz="1400">
                <a:solidFill>
                  <a:srgbClr val="000000"/>
                </a:solidFill>
              </a:endParaRPr>
            </a:p>
            <a:p>
              <a:pPr eaLnBrk="1" hangingPunct="1"/>
              <a:r>
                <a:rPr lang="en-US" sz="1400">
                  <a:solidFill>
                    <a:srgbClr val="000000"/>
                  </a:solidFill>
                </a:rPr>
                <a:t>MINOS @NOvA time</a:t>
              </a:r>
            </a:p>
          </p:txBody>
        </p:sp>
        <p:sp>
          <p:nvSpPr>
            <p:cNvPr id="32785" name="TextBox 26"/>
            <p:cNvSpPr txBox="1">
              <a:spLocks noChangeArrowheads="1"/>
            </p:cNvSpPr>
            <p:nvPr/>
          </p:nvSpPr>
          <p:spPr bwMode="auto">
            <a:xfrm>
              <a:off x="6071197" y="4187913"/>
              <a:ext cx="792518" cy="3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400">
                  <a:solidFill>
                    <a:srgbClr val="00B050"/>
                  </a:solidFill>
                </a:rPr>
                <a:t>NOvA</a:t>
              </a:r>
            </a:p>
          </p:txBody>
        </p:sp>
        <p:sp>
          <p:nvSpPr>
            <p:cNvPr id="32786" name="Rectangle 30"/>
            <p:cNvSpPr>
              <a:spLocks noChangeArrowheads="1"/>
            </p:cNvSpPr>
            <p:nvPr/>
          </p:nvSpPr>
          <p:spPr bwMode="auto">
            <a:xfrm>
              <a:off x="1683599" y="1524407"/>
              <a:ext cx="3212251" cy="4333686"/>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a:spcBef>
                  <a:spcPct val="20000"/>
                </a:spcBef>
                <a:buClr>
                  <a:srgbClr val="FFFF00"/>
                </a:buClr>
                <a:buSzPct val="80000"/>
                <a:buFont typeface="Wingdings" pitchFamily="2" charset="2"/>
                <a:buNone/>
              </a:pPr>
              <a:endParaRPr lang="en-US"/>
            </a:p>
          </p:txBody>
        </p:sp>
        <p:pic>
          <p:nvPicPr>
            <p:cNvPr id="32787" name="Picture 22" descr="MINOSPLUSDOE_Page_5.jpg"/>
            <p:cNvPicPr>
              <a:picLocks noChangeAspect="1"/>
            </p:cNvPicPr>
            <p:nvPr/>
          </p:nvPicPr>
          <p:blipFill>
            <a:blip r:embed="rId6">
              <a:extLst>
                <a:ext uri="{28A0092B-C50C-407E-A947-70E740481C1C}">
                  <a14:useLocalDpi xmlns:a14="http://schemas.microsoft.com/office/drawing/2010/main" val="0"/>
                </a:ext>
              </a:extLst>
            </a:blip>
            <a:srcRect l="17265" t="14238" r="49875" b="71217"/>
            <a:stretch>
              <a:fillRect/>
            </a:stretch>
          </p:blipFill>
          <p:spPr bwMode="auto">
            <a:xfrm>
              <a:off x="1918211" y="4382813"/>
              <a:ext cx="2286827" cy="129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8" name="Picture 22" descr="pminos6.jpg"/>
            <p:cNvPicPr>
              <a:picLocks noChangeAspect="1"/>
            </p:cNvPicPr>
            <p:nvPr/>
          </p:nvPicPr>
          <p:blipFill>
            <a:blip r:embed="rId7">
              <a:extLst>
                <a:ext uri="{28A0092B-C50C-407E-A947-70E740481C1C}">
                  <a14:useLocalDpi xmlns:a14="http://schemas.microsoft.com/office/drawing/2010/main" val="0"/>
                </a:ext>
              </a:extLst>
            </a:blip>
            <a:srcRect l="10855" t="14726" r="22411" b="32338"/>
            <a:stretch>
              <a:fillRect/>
            </a:stretch>
          </p:blipFill>
          <p:spPr bwMode="auto">
            <a:xfrm>
              <a:off x="1722878" y="1785586"/>
              <a:ext cx="3126919" cy="239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9" name="Oval 23"/>
            <p:cNvSpPr>
              <a:spLocks noChangeArrowheads="1"/>
            </p:cNvSpPr>
            <p:nvPr/>
          </p:nvSpPr>
          <p:spPr bwMode="auto">
            <a:xfrm>
              <a:off x="2854325" y="1749425"/>
              <a:ext cx="204788" cy="204788"/>
            </a:xfrm>
            <a:prstGeom prst="ellipse">
              <a:avLst/>
            </a:prstGeom>
            <a:noFill/>
            <a:ln w="952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pPr algn="r">
                <a:spcBef>
                  <a:spcPct val="20000"/>
                </a:spcBef>
                <a:buClr>
                  <a:srgbClr val="FFFF00"/>
                </a:buClr>
                <a:buSzPct val="80000"/>
                <a:buFont typeface="Wingdings" pitchFamily="2" charset="2"/>
                <a:buNone/>
              </a:pPr>
              <a:endParaRPr lang="en-US"/>
            </a:p>
          </p:txBody>
        </p:sp>
        <p:sp>
          <p:nvSpPr>
            <p:cNvPr id="32790" name="Oval 24"/>
            <p:cNvSpPr>
              <a:spLocks noChangeArrowheads="1"/>
            </p:cNvSpPr>
            <p:nvPr/>
          </p:nvSpPr>
          <p:spPr bwMode="auto">
            <a:xfrm>
              <a:off x="3384550" y="1744663"/>
              <a:ext cx="204788" cy="204787"/>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a:spcBef>
                  <a:spcPct val="20000"/>
                </a:spcBef>
                <a:buClr>
                  <a:srgbClr val="FFFF00"/>
                </a:buClr>
                <a:buSzPct val="80000"/>
                <a:buFont typeface="Wingdings" pitchFamily="2" charset="2"/>
                <a:buNone/>
              </a:pPr>
              <a:endParaRPr lang="en-US"/>
            </a:p>
          </p:txBody>
        </p:sp>
        <p:sp>
          <p:nvSpPr>
            <p:cNvPr id="32791" name="TextBox 25"/>
            <p:cNvSpPr txBox="1">
              <a:spLocks noChangeArrowheads="1"/>
            </p:cNvSpPr>
            <p:nvPr/>
          </p:nvSpPr>
          <p:spPr bwMode="auto">
            <a:xfrm>
              <a:off x="2238706" y="4156837"/>
              <a:ext cx="2717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r>
                <a:rPr lang="en-US" sz="1400">
                  <a:solidFill>
                    <a:srgbClr val="000000"/>
                  </a:solidFill>
                </a:rPr>
                <a:t>Machado, Nunokawa, Funchal</a:t>
              </a:r>
            </a:p>
          </p:txBody>
        </p:sp>
        <p:sp>
          <p:nvSpPr>
            <p:cNvPr id="32792" name="TextBox 27"/>
            <p:cNvSpPr txBox="1">
              <a:spLocks noChangeArrowheads="1"/>
            </p:cNvSpPr>
            <p:nvPr/>
          </p:nvSpPr>
          <p:spPr bwMode="auto">
            <a:xfrm>
              <a:off x="2932389" y="1497719"/>
              <a:ext cx="20056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r>
                <a:rPr lang="en-US" sz="1400">
                  <a:solidFill>
                    <a:srgbClr val="000000"/>
                  </a:solidFill>
                </a:rPr>
                <a:t>Kopp, Machado, Parke</a:t>
              </a:r>
            </a:p>
          </p:txBody>
        </p:sp>
        <p:sp>
          <p:nvSpPr>
            <p:cNvPr id="32793" name="Rectangle 31"/>
            <p:cNvSpPr>
              <a:spLocks noChangeArrowheads="1"/>
            </p:cNvSpPr>
            <p:nvPr/>
          </p:nvSpPr>
          <p:spPr bwMode="auto">
            <a:xfrm>
              <a:off x="2238703" y="5628296"/>
              <a:ext cx="1954925" cy="45719"/>
            </a:xfrm>
            <a:prstGeom prst="rect">
              <a:avLst/>
            </a:prstGeom>
            <a:solidFill>
              <a:srgbClr val="FFFFFF"/>
            </a:solidFill>
            <a:ln w="9525" algn="ctr">
              <a:solidFill>
                <a:srgbClr val="FFFFFF"/>
              </a:solidFill>
              <a:round/>
              <a:headEnd/>
              <a:tailEnd/>
            </a:ln>
          </p:spPr>
          <p:txBody>
            <a:bodyPr/>
            <a:lstStyle/>
            <a:p>
              <a:pPr algn="r">
                <a:spcBef>
                  <a:spcPct val="20000"/>
                </a:spcBef>
                <a:buClr>
                  <a:srgbClr val="FFFF00"/>
                </a:buClr>
                <a:buSzPct val="80000"/>
                <a:buFont typeface="Wingdings" pitchFamily="2" charset="2"/>
                <a:buNone/>
              </a:pPr>
              <a:endParaRPr lang="en-US"/>
            </a:p>
          </p:txBody>
        </p:sp>
        <p:sp>
          <p:nvSpPr>
            <p:cNvPr id="32794" name="TextBox 34"/>
            <p:cNvSpPr txBox="1">
              <a:spLocks noChangeArrowheads="1"/>
            </p:cNvSpPr>
            <p:nvPr/>
          </p:nvSpPr>
          <p:spPr bwMode="auto">
            <a:xfrm>
              <a:off x="2096821" y="5558681"/>
              <a:ext cx="231752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900" b="1">
                  <a:solidFill>
                    <a:srgbClr val="000000"/>
                  </a:solidFill>
                </a:rPr>
                <a:t>0                 5                  10                 15</a:t>
              </a:r>
            </a:p>
          </p:txBody>
        </p:sp>
        <p:sp>
          <p:nvSpPr>
            <p:cNvPr id="32795" name="TextBox 34"/>
            <p:cNvSpPr txBox="1">
              <a:spLocks noChangeArrowheads="1"/>
            </p:cNvSpPr>
            <p:nvPr/>
          </p:nvSpPr>
          <p:spPr bwMode="auto">
            <a:xfrm>
              <a:off x="4177864" y="5537663"/>
              <a:ext cx="81980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100">
                  <a:solidFill>
                    <a:srgbClr val="000000"/>
                  </a:solidFill>
                </a:rPr>
                <a:t>E</a:t>
              </a:r>
              <a:r>
                <a:rPr lang="en-US" sz="1100" baseline="-25000">
                  <a:solidFill>
                    <a:srgbClr val="000000"/>
                  </a:solidFill>
                  <a:latin typeface="Symbol" pitchFamily="18" charset="2"/>
                </a:rPr>
                <a:t>n</a:t>
              </a:r>
              <a:r>
                <a:rPr lang="en-US" sz="1100">
                  <a:solidFill>
                    <a:srgbClr val="000000"/>
                  </a:solidFill>
                </a:rPr>
                <a:t> (GeV)</a:t>
              </a:r>
            </a:p>
          </p:txBody>
        </p:sp>
      </p:grpSp>
      <p:sp>
        <p:nvSpPr>
          <p:cNvPr id="36" name="Rectangle 35"/>
          <p:cNvSpPr>
            <a:spLocks noChangeArrowheads="1"/>
          </p:cNvSpPr>
          <p:nvPr/>
        </p:nvSpPr>
        <p:spPr bwMode="auto">
          <a:xfrm>
            <a:off x="2333625" y="1954213"/>
            <a:ext cx="504825" cy="3648075"/>
          </a:xfrm>
          <a:prstGeom prst="rect">
            <a:avLst/>
          </a:prstGeom>
          <a:solidFill>
            <a:srgbClr val="FFFF00">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a:spcBef>
                <a:spcPct val="20000"/>
              </a:spcBef>
              <a:buClr>
                <a:srgbClr val="FFFF00"/>
              </a:buClr>
              <a:buSzPct val="80000"/>
              <a:buFont typeface="Wingdings" pitchFamily="2" charset="2"/>
              <a:buNone/>
            </a:pPr>
            <a:endParaRPr lang="en-US"/>
          </a:p>
        </p:txBody>
      </p:sp>
      <p:sp>
        <p:nvSpPr>
          <p:cNvPr id="38" name="Rectangle 37"/>
          <p:cNvSpPr>
            <a:spLocks noChangeArrowheads="1"/>
          </p:cNvSpPr>
          <p:nvPr/>
        </p:nvSpPr>
        <p:spPr bwMode="auto">
          <a:xfrm>
            <a:off x="2586038" y="1949450"/>
            <a:ext cx="1182687" cy="3648075"/>
          </a:xfrm>
          <a:prstGeom prst="rect">
            <a:avLst/>
          </a:prstGeom>
          <a:solidFill>
            <a:srgbClr val="00FF00">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a:spcBef>
                <a:spcPct val="20000"/>
              </a:spcBef>
              <a:buClr>
                <a:srgbClr val="FFFF00"/>
              </a:buClr>
              <a:buSzPct val="80000"/>
              <a:buFont typeface="Wingdings" pitchFamily="2" charset="2"/>
              <a:buNone/>
            </a:pPr>
            <a:endParaRPr lang="en-US"/>
          </a:p>
        </p:txBody>
      </p:sp>
    </p:spTree>
    <p:custDataLst>
      <p:tags r:id="rId1"/>
    </p:custDataLst>
  </p:cSld>
  <p:clrMapOvr>
    <a:masterClrMapping/>
  </p:clrMapOvr>
  <p:transition advTm="1269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MiniBooNE</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34</a:t>
            </a:fld>
            <a:endParaRPr lang="en-US" dirty="0"/>
          </a:p>
        </p:txBody>
      </p:sp>
      <p:sp>
        <p:nvSpPr>
          <p:cNvPr id="3" name="Content Placeholder 2"/>
          <p:cNvSpPr>
            <a:spLocks noGrp="1"/>
          </p:cNvSpPr>
          <p:nvPr>
            <p:ph sz="half" idx="4294967295"/>
          </p:nvPr>
        </p:nvSpPr>
        <p:spPr>
          <a:xfrm>
            <a:off x="1143000" y="1562099"/>
            <a:ext cx="3352800" cy="4114800"/>
          </a:xfrm>
        </p:spPr>
        <p:txBody>
          <a:bodyPr/>
          <a:lstStyle/>
          <a:p>
            <a:r>
              <a:rPr lang="en-US" sz="2000" dirty="0" smtClean="0"/>
              <a:t>Anomaly in low momentum neutrinos</a:t>
            </a:r>
          </a:p>
          <a:p>
            <a:endParaRPr lang="en-US" sz="2000" dirty="0"/>
          </a:p>
          <a:p>
            <a:r>
              <a:rPr lang="en-US" sz="2000" dirty="0" smtClean="0"/>
              <a:t>Neutrinos and antineutrinos may be different: neutrinos exclude LSND, antineutrinos consistent with LSND</a:t>
            </a:r>
          </a:p>
          <a:p>
            <a:endParaRPr lang="en-US" sz="2000" dirty="0"/>
          </a:p>
          <a:p>
            <a:r>
              <a:rPr lang="en-US" sz="2000" dirty="0" smtClean="0"/>
              <a:t>Sterile neutrinos?</a:t>
            </a: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8338" y="1543050"/>
            <a:ext cx="3602237" cy="4207760"/>
          </a:xfrm>
          <a:prstGeom prst="rect">
            <a:avLst/>
          </a:prstGeom>
        </p:spPr>
      </p:pic>
    </p:spTree>
    <p:extLst>
      <p:ext uri="{BB962C8B-B14F-4D97-AF65-F5344CB8AC3E}">
        <p14:creationId xmlns:p14="http://schemas.microsoft.com/office/powerpoint/2010/main" val="2868818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dirty="0" err="1" smtClean="0"/>
              <a:t>MINERvA</a:t>
            </a:r>
            <a:r>
              <a:rPr lang="en-US" dirty="0" smtClean="0"/>
              <a:t> program of cross sections</a:t>
            </a:r>
          </a:p>
        </p:txBody>
      </p:sp>
      <p:sp>
        <p:nvSpPr>
          <p:cNvPr id="41987" name="Content Placeholder 8"/>
          <p:cNvSpPr>
            <a:spLocks noGrp="1"/>
          </p:cNvSpPr>
          <p:nvPr>
            <p:ph idx="1"/>
          </p:nvPr>
        </p:nvSpPr>
        <p:spPr>
          <a:xfrm>
            <a:off x="1571625" y="1525115"/>
            <a:ext cx="7572375" cy="4114800"/>
          </a:xfrm>
        </p:spPr>
        <p:txBody>
          <a:bodyPr/>
          <a:lstStyle/>
          <a:p>
            <a:pPr>
              <a:buFontTx/>
              <a:buNone/>
            </a:pPr>
            <a:r>
              <a:rPr lang="en-US" dirty="0" smtClean="0">
                <a:latin typeface="Symbol" pitchFamily="18" charset="2"/>
              </a:rPr>
              <a:t>	              </a:t>
            </a:r>
          </a:p>
          <a:p>
            <a:pPr>
              <a:buFontTx/>
              <a:buNone/>
            </a:pPr>
            <a:endParaRPr lang="en-US" sz="1400" dirty="0">
              <a:latin typeface="Symbol" pitchFamily="18" charset="2"/>
            </a:endParaRPr>
          </a:p>
          <a:p>
            <a:pPr>
              <a:buFontTx/>
              <a:buNone/>
            </a:pPr>
            <a:r>
              <a:rPr lang="en-US" sz="1600" dirty="0" smtClean="0">
                <a:latin typeface="Symbol" pitchFamily="18" charset="2"/>
              </a:rPr>
              <a:t>                                                       </a:t>
            </a:r>
            <a:r>
              <a:rPr lang="en-US" sz="1600" dirty="0" smtClean="0">
                <a:latin typeface="Symbol" pitchFamily="18" charset="2"/>
              </a:rPr>
              <a:t> n</a:t>
            </a:r>
            <a:r>
              <a:rPr lang="en-US" sz="1600" baseline="-25000" dirty="0" smtClean="0">
                <a:latin typeface="Symbol" pitchFamily="18" charset="2"/>
              </a:rPr>
              <a:t>m</a:t>
            </a:r>
            <a:r>
              <a:rPr lang="en-US" sz="1600" dirty="0" smtClean="0"/>
              <a:t> </a:t>
            </a:r>
            <a:r>
              <a:rPr lang="en-US" sz="1600" dirty="0" smtClean="0"/>
              <a:t>Quasi-Elastic Kinematics </a:t>
            </a:r>
            <a:r>
              <a:rPr lang="en-US" sz="1600" dirty="0" smtClean="0">
                <a:latin typeface="Symbol" pitchFamily="18" charset="2"/>
              </a:rPr>
              <a:t>(n</a:t>
            </a:r>
            <a:r>
              <a:rPr lang="en-US" sz="1600" baseline="-25000" dirty="0" smtClean="0">
                <a:latin typeface="Symbol" pitchFamily="18" charset="2"/>
              </a:rPr>
              <a:t>m</a:t>
            </a:r>
            <a:r>
              <a:rPr lang="en-US" sz="1600" dirty="0" smtClean="0"/>
              <a:t> + p </a:t>
            </a:r>
            <a:r>
              <a:rPr lang="en-US" sz="1600" dirty="0" smtClean="0">
                <a:sym typeface="Wingdings" pitchFamily="2" charset="2"/>
              </a:rPr>
              <a:t> </a:t>
            </a:r>
            <a:r>
              <a:rPr lang="en-US" sz="1600" dirty="0" smtClean="0">
                <a:latin typeface="Symbol" pitchFamily="18" charset="2"/>
                <a:sym typeface="Wingdings" pitchFamily="2" charset="2"/>
              </a:rPr>
              <a:t>m</a:t>
            </a:r>
            <a:r>
              <a:rPr lang="en-US" sz="1600" baseline="30000" dirty="0" smtClean="0">
                <a:sym typeface="Wingdings" pitchFamily="2" charset="2"/>
              </a:rPr>
              <a:t>+</a:t>
            </a:r>
            <a:r>
              <a:rPr lang="en-US" sz="1600" dirty="0" smtClean="0">
                <a:sym typeface="Wingdings" pitchFamily="2" charset="2"/>
              </a:rPr>
              <a:t> + n)</a:t>
            </a:r>
          </a:p>
          <a:p>
            <a:pPr>
              <a:buFont typeface="Wingdings" pitchFamily="2" charset="2"/>
              <a:buChar char="§"/>
            </a:pPr>
            <a:endParaRPr lang="en-US" sz="1400" dirty="0" smtClean="0">
              <a:sym typeface="Wingdings" pitchFamily="2" charset="2"/>
            </a:endParaRPr>
          </a:p>
          <a:p>
            <a:pPr>
              <a:buFont typeface="Wingdings" pitchFamily="2" charset="2"/>
              <a:buChar char="§"/>
            </a:pPr>
            <a:endParaRPr lang="en-US" dirty="0" smtClean="0">
              <a:sym typeface="Wingdings" pitchFamily="2" charset="2"/>
            </a:endParaRPr>
          </a:p>
          <a:p>
            <a:pPr>
              <a:buFontTx/>
              <a:buNone/>
            </a:pPr>
            <a:endParaRPr lang="en-US" dirty="0" smtClean="0">
              <a:sym typeface="Wingdings" pitchFamily="2" charset="2"/>
            </a:endParaRPr>
          </a:p>
          <a:p>
            <a:pPr>
              <a:buFont typeface="Symbol" pitchFamily="18" charset="2"/>
              <a:buChar char=" "/>
            </a:pPr>
            <a:endParaRPr lang="en-US" dirty="0" smtClean="0">
              <a:sym typeface="Wingdings" pitchFamily="2" charset="2"/>
            </a:endParaRPr>
          </a:p>
          <a:p>
            <a:pPr>
              <a:buFont typeface="Symbol" pitchFamily="18" charset="2"/>
              <a:buChar char=" "/>
            </a:pPr>
            <a:endParaRPr lang="en-US" dirty="0" smtClean="0">
              <a:sym typeface="Wingdings" pitchFamily="2" charset="2"/>
            </a:endParaRPr>
          </a:p>
          <a:p>
            <a:pPr>
              <a:buFontTx/>
              <a:buNone/>
            </a:pPr>
            <a:r>
              <a:rPr lang="en-US" sz="1600" dirty="0" smtClean="0">
                <a:sym typeface="Wingdings" pitchFamily="2" charset="2"/>
              </a:rPr>
              <a:t>                                                    Deficit is flat in Q</a:t>
            </a:r>
            <a:r>
              <a:rPr lang="en-US" sz="1600" baseline="30000" dirty="0" smtClean="0">
                <a:sym typeface="Wingdings" pitchFamily="2" charset="2"/>
              </a:rPr>
              <a:t>2</a:t>
            </a:r>
            <a:r>
              <a:rPr lang="en-US" sz="1600" dirty="0" smtClean="0">
                <a:sym typeface="Wingdings" pitchFamily="2" charset="2"/>
              </a:rPr>
              <a:t>, not flat in neutrino energy</a:t>
            </a:r>
            <a:endParaRPr lang="en-US" sz="1600" dirty="0" smtClean="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a:p>
        </p:txBody>
      </p:sp>
      <p:sp>
        <p:nvSpPr>
          <p:cNvPr id="4" name="Slide Number Placeholder 3"/>
          <p:cNvSpPr>
            <a:spLocks noGrp="1"/>
          </p:cNvSpPr>
          <p:nvPr>
            <p:ph type="sldNum" sz="quarter" idx="11"/>
          </p:nvPr>
        </p:nvSpPr>
        <p:spPr/>
        <p:txBody>
          <a:bodyPr/>
          <a:lstStyle/>
          <a:p>
            <a:pPr>
              <a:defRPr/>
            </a:pPr>
            <a:fld id="{871D1C3E-BA44-473D-BAD1-9E0C06E62743}" type="slidenum">
              <a:rPr lang="en-US" smtClean="0"/>
              <a:pPr>
                <a:defRPr/>
              </a:pPr>
              <a:t>35</a:t>
            </a:fld>
            <a:endParaRPr lang="en-US" dirty="0"/>
          </a:p>
        </p:txBody>
      </p:sp>
      <p:grpSp>
        <p:nvGrpSpPr>
          <p:cNvPr id="41990" name="Group 13"/>
          <p:cNvGrpSpPr>
            <a:grpSpLocks/>
          </p:cNvGrpSpPr>
          <p:nvPr/>
        </p:nvGrpSpPr>
        <p:grpSpPr bwMode="auto">
          <a:xfrm>
            <a:off x="4353610" y="2686660"/>
            <a:ext cx="4381780" cy="2293938"/>
            <a:chOff x="1734208" y="2601325"/>
            <a:chExt cx="6747640" cy="3200400"/>
          </a:xfrm>
        </p:grpSpPr>
        <p:sp>
          <p:nvSpPr>
            <p:cNvPr id="41994" name="Rectangle 9"/>
            <p:cNvSpPr>
              <a:spLocks noChangeArrowheads="1"/>
            </p:cNvSpPr>
            <p:nvPr/>
          </p:nvSpPr>
          <p:spPr bwMode="auto">
            <a:xfrm>
              <a:off x="1734208" y="2601325"/>
              <a:ext cx="6747640" cy="32004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a:spcBef>
                  <a:spcPct val="20000"/>
                </a:spcBef>
                <a:buClr>
                  <a:srgbClr val="FFFF00"/>
                </a:buClr>
                <a:buSzPct val="80000"/>
                <a:buFont typeface="Wingdings" pitchFamily="2" charset="2"/>
                <a:buNone/>
              </a:pPr>
              <a:endParaRPr lang="en-US"/>
            </a:p>
          </p:txBody>
        </p:sp>
        <p:pic>
          <p:nvPicPr>
            <p:cNvPr id="41995" name="Picture 10" descr="FRA_2011-neutrinos_Page_17.jpg"/>
            <p:cNvPicPr>
              <a:picLocks noChangeAspect="1"/>
            </p:cNvPicPr>
            <p:nvPr/>
          </p:nvPicPr>
          <p:blipFill>
            <a:blip r:embed="rId2">
              <a:extLst>
                <a:ext uri="{28A0092B-C50C-407E-A947-70E740481C1C}">
                  <a14:useLocalDpi xmlns:a14="http://schemas.microsoft.com/office/drawing/2010/main" val="0"/>
                </a:ext>
              </a:extLst>
            </a:blip>
            <a:srcRect l="51492" t="12575" b="41684"/>
            <a:stretch>
              <a:fillRect/>
            </a:stretch>
          </p:blipFill>
          <p:spPr bwMode="auto">
            <a:xfrm>
              <a:off x="5071135" y="2648607"/>
              <a:ext cx="3394943" cy="310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1" descr="FRA_2011-neutrinos_Page_17.jpg"/>
            <p:cNvPicPr>
              <a:picLocks noChangeAspect="1"/>
            </p:cNvPicPr>
            <p:nvPr/>
          </p:nvPicPr>
          <p:blipFill>
            <a:blip r:embed="rId2">
              <a:extLst>
                <a:ext uri="{28A0092B-C50C-407E-A947-70E740481C1C}">
                  <a14:useLocalDpi xmlns:a14="http://schemas.microsoft.com/office/drawing/2010/main" val="0"/>
                </a:ext>
              </a:extLst>
            </a:blip>
            <a:srcRect l="871" t="48334" r="45248" b="7260"/>
            <a:stretch>
              <a:fillRect/>
            </a:stretch>
          </p:blipFill>
          <p:spPr bwMode="auto">
            <a:xfrm>
              <a:off x="1781774" y="2695917"/>
              <a:ext cx="3303805" cy="304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Rectangle 12"/>
            <p:cNvSpPr>
              <a:spLocks noChangeArrowheads="1"/>
            </p:cNvSpPr>
            <p:nvPr/>
          </p:nvSpPr>
          <p:spPr bwMode="auto">
            <a:xfrm>
              <a:off x="5092259" y="4950371"/>
              <a:ext cx="252248" cy="819807"/>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r">
                <a:spcBef>
                  <a:spcPct val="20000"/>
                </a:spcBef>
                <a:buClr>
                  <a:srgbClr val="FFFF00"/>
                </a:buClr>
                <a:buSzPct val="80000"/>
                <a:buFont typeface="Wingdings" pitchFamily="2" charset="2"/>
                <a:buNone/>
              </a:pPr>
              <a:endParaRPr lang="en-US"/>
            </a:p>
          </p:txBody>
        </p:sp>
      </p:grpSp>
      <p:grpSp>
        <p:nvGrpSpPr>
          <p:cNvPr id="14" name="Group 9"/>
          <p:cNvGrpSpPr/>
          <p:nvPr/>
        </p:nvGrpSpPr>
        <p:grpSpPr>
          <a:xfrm>
            <a:off x="1705571" y="1421646"/>
            <a:ext cx="2147024" cy="4428155"/>
            <a:chOff x="5118100" y="1697227"/>
            <a:chExt cx="2096624" cy="4081429"/>
          </a:xfrm>
          <a:noFill/>
        </p:grpSpPr>
        <p:pic>
          <p:nvPicPr>
            <p:cNvPr id="15" name="Picture 14" descr="event_display_run2151_sub1_ev62_sl6_crop"/>
            <p:cNvPicPr>
              <a:picLocks noChangeAspect="1" noChangeArrowheads="1"/>
            </p:cNvPicPr>
            <p:nvPr/>
          </p:nvPicPr>
          <p:blipFill>
            <a:blip r:embed="rId3" cstate="print"/>
            <a:srcRect t="29747" r="74464" b="21054"/>
            <a:stretch>
              <a:fillRect/>
            </a:stretch>
          </p:blipFill>
          <p:spPr bwMode="auto">
            <a:xfrm>
              <a:off x="5118100" y="3742212"/>
              <a:ext cx="2096624" cy="2036444"/>
            </a:xfrm>
            <a:prstGeom prst="rect">
              <a:avLst/>
            </a:prstGeom>
            <a:grpFill/>
            <a:ln w="9525">
              <a:solidFill>
                <a:srgbClr val="000000"/>
              </a:solidFill>
              <a:miter lim="800000"/>
              <a:headEnd/>
              <a:tailEnd/>
            </a:ln>
          </p:spPr>
        </p:pic>
        <p:pic>
          <p:nvPicPr>
            <p:cNvPr id="16" name="Picture 2" descr="C:\Users\ykkim\Pictures\MINERvA.jpg"/>
            <p:cNvPicPr>
              <a:picLocks noChangeAspect="1" noChangeArrowheads="1"/>
            </p:cNvPicPr>
            <p:nvPr/>
          </p:nvPicPr>
          <p:blipFill>
            <a:blip r:embed="rId4" cstate="print"/>
            <a:srcRect b="13657"/>
            <a:stretch>
              <a:fillRect/>
            </a:stretch>
          </p:blipFill>
          <p:spPr bwMode="auto">
            <a:xfrm>
              <a:off x="5118100" y="1697227"/>
              <a:ext cx="2096624" cy="2058884"/>
            </a:xfrm>
            <a:prstGeom prst="rect">
              <a:avLst/>
            </a:prstGeom>
            <a:grpFill/>
            <a:ln w="12700">
              <a:solidFill>
                <a:srgbClr val="000000"/>
              </a:solidFill>
              <a:miter lim="800000"/>
              <a:headEnd/>
              <a:tailEnd/>
            </a:ln>
          </p:spPr>
        </p:pic>
      </p:grpSp>
      <p:cxnSp>
        <p:nvCxnSpPr>
          <p:cNvPr id="5" name="Straight Connector 4"/>
          <p:cNvCxnSpPr/>
          <p:nvPr/>
        </p:nvCxnSpPr>
        <p:spPr bwMode="auto">
          <a:xfrm>
            <a:off x="4483378" y="2301725"/>
            <a:ext cx="161925" cy="9525"/>
          </a:xfrm>
          <a:prstGeom prst="line">
            <a:avLst/>
          </a:prstGeom>
          <a:noFill/>
          <a:ln w="28575" cap="flat" cmpd="sng" algn="ctr">
            <a:solidFill>
              <a:srgbClr val="FFFFFF"/>
            </a:solidFill>
            <a:prstDash val="solid"/>
            <a:round/>
            <a:headEnd type="none" w="med" len="med"/>
            <a:tailEnd type="none" w="med" len="med"/>
          </a:ln>
          <a:effectLst/>
        </p:spPr>
      </p:cxnSp>
      <p:cxnSp>
        <p:nvCxnSpPr>
          <p:cNvPr id="20" name="Straight Connector 19"/>
          <p:cNvCxnSpPr/>
          <p:nvPr/>
        </p:nvCxnSpPr>
        <p:spPr bwMode="auto">
          <a:xfrm>
            <a:off x="7092022" y="2289984"/>
            <a:ext cx="161925" cy="9525"/>
          </a:xfrm>
          <a:prstGeom prst="line">
            <a:avLst/>
          </a:prstGeom>
          <a:noFill/>
          <a:ln w="28575" cap="flat" cmpd="sng" algn="ctr">
            <a:solidFill>
              <a:srgbClr val="FFFFFF"/>
            </a:solidFill>
            <a:prstDash val="solid"/>
            <a:round/>
            <a:headEnd type="none" w="med" len="med"/>
            <a:tailEnd type="none" w="med" len="med"/>
          </a:ln>
          <a:effectLst/>
        </p:spPr>
      </p:cxnSp>
    </p:spTree>
  </p:cSld>
  <p:clrMapOvr>
    <a:masterClrMapping/>
  </p:clrMapOvr>
  <p:transition advTm="2847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MicroBooNE</a:t>
            </a:r>
            <a:endParaRPr lang="en-US" dirty="0"/>
          </a:p>
        </p:txBody>
      </p:sp>
      <p:sp>
        <p:nvSpPr>
          <p:cNvPr id="3" name="Content Placeholder 2"/>
          <p:cNvSpPr>
            <a:spLocks noGrp="1"/>
          </p:cNvSpPr>
          <p:nvPr>
            <p:ph idx="1"/>
          </p:nvPr>
        </p:nvSpPr>
        <p:spPr/>
        <p:txBody>
          <a:bodyPr/>
          <a:lstStyle/>
          <a:p>
            <a:r>
              <a:rPr lang="en-US" sz="2000" dirty="0" smtClean="0"/>
              <a:t>Follow excess in </a:t>
            </a:r>
            <a:r>
              <a:rPr lang="en-US" sz="2000" dirty="0" err="1" smtClean="0"/>
              <a:t>MicroBooNE</a:t>
            </a:r>
            <a:r>
              <a:rPr lang="en-US" sz="2000" dirty="0" smtClean="0"/>
              <a:t> anomaly. </a:t>
            </a:r>
            <a:r>
              <a:rPr lang="en-US" sz="2000" dirty="0"/>
              <a:t>C</a:t>
            </a:r>
            <a:r>
              <a:rPr lang="en-US" sz="2000" dirty="0" smtClean="0"/>
              <a:t>ritical to determine it is electrons or photons?</a:t>
            </a:r>
          </a:p>
          <a:p>
            <a:endParaRPr lang="en-US" sz="300" dirty="0"/>
          </a:p>
          <a:p>
            <a:r>
              <a:rPr lang="en-US" sz="2000" dirty="0" smtClean="0"/>
              <a:t>Use Liquid Argon TPC: physics + further development of the technology</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36</a:t>
            </a:fld>
            <a:endParaRPr lang="en-US" dirty="0"/>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1139" y="3395328"/>
            <a:ext cx="3941709" cy="2510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7370" y="3385803"/>
            <a:ext cx="3360405" cy="2510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84342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557338" y="203200"/>
            <a:ext cx="7243762" cy="1143000"/>
          </a:xfrm>
        </p:spPr>
        <p:txBody>
          <a:bodyPr/>
          <a:lstStyle/>
          <a:p>
            <a:r>
              <a:rPr lang="en-US" dirty="0" err="1" smtClean="0"/>
              <a:t>NOvA</a:t>
            </a:r>
            <a:endParaRPr lang="en-US" dirty="0"/>
          </a:p>
        </p:txBody>
      </p:sp>
      <p:sp>
        <p:nvSpPr>
          <p:cNvPr id="6" name="Text Placeholder 5"/>
          <p:cNvSpPr>
            <a:spLocks noGrp="1"/>
          </p:cNvSpPr>
          <p:nvPr>
            <p:ph type="body" sz="half" idx="1"/>
          </p:nvPr>
        </p:nvSpPr>
        <p:spPr/>
        <p:txBody>
          <a:bodyPr/>
          <a:lstStyle/>
          <a:p>
            <a:r>
              <a:rPr lang="en-US" sz="2000" dirty="0" smtClean="0"/>
              <a:t>Electron appearance and next step in oscillation parameters.  Neutrinos vs. antineutrinos:  different parameters? </a:t>
            </a:r>
            <a:endParaRPr lang="en-US" sz="2000" dirty="0"/>
          </a:p>
        </p:txBody>
      </p:sp>
      <p:sp>
        <p:nvSpPr>
          <p:cNvPr id="12" name="Content Placeholder 11"/>
          <p:cNvSpPr>
            <a:spLocks noGrp="1"/>
          </p:cNvSpPr>
          <p:nvPr>
            <p:ph sz="half" idx="2"/>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37</a:t>
            </a:fld>
            <a:endParaRPr lang="en-US" dirty="0"/>
          </a:p>
        </p:txBody>
      </p:sp>
      <p:pic>
        <p:nvPicPr>
          <p:cNvPr id="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700" y="3723296"/>
            <a:ext cx="3333749" cy="24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cstate="print"/>
          <a:srcRect/>
          <a:stretch>
            <a:fillRect/>
          </a:stretch>
        </p:blipFill>
        <p:spPr bwMode="auto">
          <a:xfrm>
            <a:off x="1684020" y="3668972"/>
            <a:ext cx="3404438" cy="2507549"/>
          </a:xfrm>
          <a:prstGeom prst="rect">
            <a:avLst/>
          </a:prstGeom>
          <a:noFill/>
          <a:ln w="9525">
            <a:noFill/>
            <a:miter lim="800000"/>
            <a:headEnd/>
            <a:tailEnd/>
          </a:ln>
        </p:spPr>
      </p:pic>
      <p:pic>
        <p:nvPicPr>
          <p:cNvPr id="93186" name="700279ea-9a6f-4321-af61-64007c83deee" descr="C3D56D20-E344-4127-B46C-D330B21B2E87@dhc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1" y="1516160"/>
            <a:ext cx="3307080" cy="215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70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A new (g-2) to uncertainty 0.14</a:t>
            </a:r>
            <a:r>
              <a:rPr lang="en-US" baseline="-10000" smtClean="0"/>
              <a:t>*</a:t>
            </a:r>
            <a:r>
              <a:rPr lang="en-US" smtClean="0"/>
              <a:t>10</a:t>
            </a:r>
            <a:r>
              <a:rPr lang="en-US" baseline="30000" smtClean="0"/>
              <a:t>-11</a:t>
            </a:r>
          </a:p>
        </p:txBody>
      </p:sp>
      <p:pic>
        <p:nvPicPr>
          <p:cNvPr id="5" name="Picture 2" descr="ExperimentsVsTime-BLR-v3"/>
          <p:cNvPicPr>
            <a:picLocks noChangeAspect="1" noChangeArrowheads="1"/>
          </p:cNvPicPr>
          <p:nvPr/>
        </p:nvPicPr>
        <p:blipFill>
          <a:blip r:embed="rId2" cstate="print">
            <a:extLst>
              <a:ext uri="{28A0092B-C50C-407E-A947-70E740481C1C}">
                <a14:useLocalDpi xmlns:a14="http://schemas.microsoft.com/office/drawing/2010/main" val="0"/>
              </a:ext>
            </a:extLst>
          </a:blip>
          <a:srcRect l="33333" t="37122" r="20589" b="32576"/>
          <a:stretch>
            <a:fillRect/>
          </a:stretch>
        </p:blipFill>
        <p:spPr bwMode="auto">
          <a:xfrm>
            <a:off x="5435553" y="1176524"/>
            <a:ext cx="3086369"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7" name="Group 32"/>
          <p:cNvGrpSpPr>
            <a:grpSpLocks/>
          </p:cNvGrpSpPr>
          <p:nvPr/>
        </p:nvGrpSpPr>
        <p:grpSpPr bwMode="auto">
          <a:xfrm>
            <a:off x="5438138" y="3626559"/>
            <a:ext cx="3129599" cy="2672641"/>
            <a:chOff x="5405693" y="2416124"/>
            <a:chExt cx="3481361" cy="2979683"/>
          </a:xfrm>
        </p:grpSpPr>
        <p:pic>
          <p:nvPicPr>
            <p:cNvPr id="46092" name="Picture 20" descr="SPS"/>
            <p:cNvPicPr>
              <a:picLocks noChangeAspect="1" noChangeArrowheads="1"/>
            </p:cNvPicPr>
            <p:nvPr/>
          </p:nvPicPr>
          <p:blipFill>
            <a:blip r:embed="rId3" cstate="print">
              <a:extLst>
                <a:ext uri="{28A0092B-C50C-407E-A947-70E740481C1C}">
                  <a14:useLocalDpi xmlns:a14="http://schemas.microsoft.com/office/drawing/2010/main" val="0"/>
                </a:ext>
              </a:extLst>
            </a:blip>
            <a:srcRect l="3761" t="15678" r="12355" b="8826"/>
            <a:stretch>
              <a:fillRect/>
            </a:stretch>
          </p:blipFill>
          <p:spPr bwMode="auto">
            <a:xfrm>
              <a:off x="5405693" y="2416124"/>
              <a:ext cx="3430397" cy="297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Text Box 21"/>
            <p:cNvSpPr txBox="1">
              <a:spLocks noChangeArrowheads="1"/>
            </p:cNvSpPr>
            <p:nvPr/>
          </p:nvSpPr>
          <p:spPr bwMode="auto">
            <a:xfrm>
              <a:off x="6405346" y="2445883"/>
              <a:ext cx="23855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r"/>
              <a:r>
                <a:rPr lang="en-US" sz="1800">
                  <a:solidFill>
                    <a:srgbClr val="000000"/>
                  </a:solidFill>
                </a:rPr>
                <a:t>Model</a:t>
              </a:r>
            </a:p>
          </p:txBody>
        </p:sp>
        <p:sp>
          <p:nvSpPr>
            <p:cNvPr id="46094" name="Line 22"/>
            <p:cNvSpPr>
              <a:spLocks noChangeShapeType="1"/>
            </p:cNvSpPr>
            <p:nvPr/>
          </p:nvSpPr>
          <p:spPr bwMode="auto">
            <a:xfrm flipH="1">
              <a:off x="5955047" y="3568375"/>
              <a:ext cx="276421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46095" name="Line 23"/>
            <p:cNvSpPr>
              <a:spLocks noChangeShapeType="1"/>
            </p:cNvSpPr>
            <p:nvPr/>
          </p:nvSpPr>
          <p:spPr bwMode="auto">
            <a:xfrm>
              <a:off x="5955047" y="4887543"/>
              <a:ext cx="2783146" cy="0"/>
            </a:xfrm>
            <a:prstGeom prst="line">
              <a:avLst/>
            </a:prstGeom>
            <a:noFill/>
            <a:ln w="12700">
              <a:solidFill>
                <a:schemeClr val="tx1"/>
              </a:solidFill>
              <a:prstDash val="lg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46096" name="Group 25"/>
            <p:cNvGrpSpPr>
              <a:grpSpLocks/>
            </p:cNvGrpSpPr>
            <p:nvPr/>
          </p:nvGrpSpPr>
          <p:grpSpPr bwMode="auto">
            <a:xfrm>
              <a:off x="7470852" y="4855542"/>
              <a:ext cx="410604" cy="235132"/>
              <a:chOff x="1365" y="3251"/>
              <a:chExt cx="347" cy="154"/>
            </a:xfrm>
          </p:grpSpPr>
          <p:sp>
            <p:nvSpPr>
              <p:cNvPr id="46102" name="Rectangle 26"/>
              <p:cNvSpPr>
                <a:spLocks noChangeArrowheads="1"/>
              </p:cNvSpPr>
              <p:nvPr/>
            </p:nvSpPr>
            <p:spPr bwMode="auto">
              <a:xfrm flipH="1" flipV="1">
                <a:off x="1365" y="3303"/>
                <a:ext cx="47" cy="47"/>
              </a:xfrm>
              <a:prstGeom prst="rect">
                <a:avLst/>
              </a:prstGeom>
              <a:solidFill>
                <a:srgbClr val="FF0000"/>
              </a:solidFill>
              <a:ln w="9525">
                <a:solidFill>
                  <a:srgbClr val="FF0000"/>
                </a:solidFill>
                <a:miter lim="800000"/>
                <a:headEnd/>
                <a:tailEnd/>
              </a:ln>
            </p:spPr>
            <p:txBody>
              <a:bodyPr anchor="ctr">
                <a:spAutoFit/>
              </a:bodyPr>
              <a:lstStyle/>
              <a:p>
                <a:pPr algn="ctr"/>
                <a:endParaRPr lang="en-US">
                  <a:solidFill>
                    <a:srgbClr val="FF33CC"/>
                  </a:solidFill>
                </a:endParaRPr>
              </a:p>
            </p:txBody>
          </p:sp>
          <p:sp>
            <p:nvSpPr>
              <p:cNvPr id="46103" name="Text Box 27"/>
              <p:cNvSpPr txBox="1">
                <a:spLocks noChangeArrowheads="1"/>
              </p:cNvSpPr>
              <p:nvPr/>
            </p:nvSpPr>
            <p:spPr bwMode="auto">
              <a:xfrm>
                <a:off x="1414" y="3251"/>
                <a:ext cx="29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eaLnBrk="1" hangingPunct="1"/>
                <a:r>
                  <a:rPr lang="en-US" sz="1000">
                    <a:solidFill>
                      <a:srgbClr val="FF0000"/>
                    </a:solidFill>
                  </a:rPr>
                  <a:t>UED</a:t>
                </a:r>
              </a:p>
            </p:txBody>
          </p:sp>
        </p:grpSp>
        <p:grpSp>
          <p:nvGrpSpPr>
            <p:cNvPr id="46097" name="Group 6"/>
            <p:cNvGrpSpPr>
              <a:grpSpLocks/>
            </p:cNvGrpSpPr>
            <p:nvPr/>
          </p:nvGrpSpPr>
          <p:grpSpPr bwMode="auto">
            <a:xfrm>
              <a:off x="6117159" y="3043152"/>
              <a:ext cx="2721614" cy="1084040"/>
              <a:chOff x="1317" y="1904"/>
              <a:chExt cx="2300" cy="760"/>
            </a:xfrm>
          </p:grpSpPr>
          <p:sp>
            <p:nvSpPr>
              <p:cNvPr id="46100" name="Rectangle 7"/>
              <p:cNvSpPr>
                <a:spLocks noChangeArrowheads="1"/>
              </p:cNvSpPr>
              <p:nvPr/>
            </p:nvSpPr>
            <p:spPr bwMode="auto">
              <a:xfrm>
                <a:off x="1317" y="2148"/>
                <a:ext cx="2300" cy="516"/>
              </a:xfrm>
              <a:prstGeom prst="rect">
                <a:avLst/>
              </a:prstGeom>
              <a:solidFill>
                <a:srgbClr val="FF00FF">
                  <a:alpha val="45097"/>
                </a:srgbClr>
              </a:solidFill>
              <a:ln>
                <a:noFill/>
              </a:ln>
              <a:extLst>
                <a:ext uri="{91240B29-F687-4F45-9708-019B960494DF}">
                  <a14:hiddenLine xmlns:a14="http://schemas.microsoft.com/office/drawing/2010/main" w="12700">
                    <a:solidFill>
                      <a:srgbClr val="000000"/>
                    </a:solidFill>
                    <a:prstDash val="sysDot"/>
                    <a:miter lim="800000"/>
                    <a:headEnd/>
                    <a:tailEnd/>
                  </a14:hiddenLine>
                </a:ext>
              </a:extLst>
            </p:spPr>
            <p:txBody>
              <a:bodyPr wrap="none" lIns="0" tIns="0" rIns="0" bIns="0" anchor="ctr"/>
              <a:lstStyle/>
              <a:p>
                <a:pPr algn="ctr"/>
                <a:endParaRPr lang="en-US">
                  <a:solidFill>
                    <a:srgbClr val="FF33CC"/>
                  </a:solidFill>
                </a:endParaRPr>
              </a:p>
            </p:txBody>
          </p:sp>
          <p:sp>
            <p:nvSpPr>
              <p:cNvPr id="46101" name="Text Box 8"/>
              <p:cNvSpPr txBox="1">
                <a:spLocks noChangeArrowheads="1"/>
              </p:cNvSpPr>
              <p:nvPr/>
            </p:nvSpPr>
            <p:spPr bwMode="auto">
              <a:xfrm>
                <a:off x="3372" y="1904"/>
                <a:ext cx="1" cy="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endParaRPr lang="en-US" sz="1800"/>
              </a:p>
            </p:txBody>
          </p:sp>
        </p:grpSp>
        <p:sp>
          <p:nvSpPr>
            <p:cNvPr id="46098" name="Rectangle 9"/>
            <p:cNvSpPr>
              <a:spLocks noChangeArrowheads="1"/>
            </p:cNvSpPr>
            <p:nvPr/>
          </p:nvSpPr>
          <p:spPr bwMode="auto">
            <a:xfrm>
              <a:off x="6122208" y="3623340"/>
              <a:ext cx="2721614" cy="299256"/>
            </a:xfrm>
            <a:prstGeom prst="rect">
              <a:avLst/>
            </a:prstGeom>
            <a:solidFill>
              <a:srgbClr val="3366FF">
                <a:alpha val="58823"/>
              </a:srgbClr>
            </a:solidFill>
            <a:ln>
              <a:noFill/>
            </a:ln>
            <a:extLst>
              <a:ext uri="{91240B29-F687-4F45-9708-019B960494DF}">
                <a14:hiddenLine xmlns:a14="http://schemas.microsoft.com/office/drawing/2010/main" w="12700">
                  <a:solidFill>
                    <a:srgbClr val="000000"/>
                  </a:solidFill>
                  <a:prstDash val="sysDot"/>
                  <a:miter lim="800000"/>
                  <a:headEnd/>
                  <a:tailEnd/>
                </a14:hiddenLine>
              </a:ext>
            </a:extLst>
          </p:spPr>
          <p:txBody>
            <a:bodyPr wrap="none" lIns="0" tIns="0" rIns="0" bIns="0" anchor="ctr"/>
            <a:lstStyle/>
            <a:p>
              <a:pPr algn="ctr"/>
              <a:endParaRPr lang="en-US">
                <a:solidFill>
                  <a:srgbClr val="FF33CC"/>
                </a:solidFill>
              </a:endParaRPr>
            </a:p>
          </p:txBody>
        </p:sp>
        <p:sp>
          <p:nvSpPr>
            <p:cNvPr id="46099" name="Line 14"/>
            <p:cNvSpPr>
              <a:spLocks noChangeShapeType="1"/>
            </p:cNvSpPr>
            <p:nvPr/>
          </p:nvSpPr>
          <p:spPr bwMode="auto">
            <a:xfrm>
              <a:off x="6099175" y="4875329"/>
              <a:ext cx="2787879" cy="12215"/>
            </a:xfrm>
            <a:prstGeom prst="line">
              <a:avLst/>
            </a:prstGeom>
            <a:noFill/>
            <a:ln w="38100">
              <a:solidFill>
                <a:schemeClr val="bg1"/>
              </a:solidFill>
              <a:prstDash val="lgDash"/>
              <a:round/>
              <a:headEn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46088" name="Group 36"/>
          <p:cNvGrpSpPr>
            <a:grpSpLocks/>
          </p:cNvGrpSpPr>
          <p:nvPr/>
        </p:nvGrpSpPr>
        <p:grpSpPr bwMode="auto">
          <a:xfrm>
            <a:off x="1439906" y="3645277"/>
            <a:ext cx="3358473" cy="2672973"/>
            <a:chOff x="2996937" y="2797794"/>
            <a:chExt cx="3133688" cy="3394839"/>
          </a:xfrm>
        </p:grpSpPr>
        <p:pic>
          <p:nvPicPr>
            <p:cNvPr id="4608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500" t="20912" r="53638" b="7657"/>
            <a:stretch>
              <a:fillRect/>
            </a:stretch>
          </p:blipFill>
          <p:spPr bwMode="auto">
            <a:xfrm>
              <a:off x="2996937" y="2797794"/>
              <a:ext cx="3133688" cy="339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6090" name="TextBox 34"/>
            <p:cNvSpPr txBox="1">
              <a:spLocks noChangeArrowheads="1"/>
            </p:cNvSpPr>
            <p:nvPr/>
          </p:nvSpPr>
          <p:spPr bwMode="auto">
            <a:xfrm>
              <a:off x="5505543" y="5250701"/>
              <a:ext cx="564718" cy="3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400">
                  <a:solidFill>
                    <a:srgbClr val="000000"/>
                  </a:solidFill>
                </a:rPr>
                <a:t>LHC</a:t>
              </a:r>
            </a:p>
          </p:txBody>
        </p:sp>
        <p:sp>
          <p:nvSpPr>
            <p:cNvPr id="46091" name="Oval 35"/>
            <p:cNvSpPr>
              <a:spLocks noChangeArrowheads="1"/>
            </p:cNvSpPr>
            <p:nvPr/>
          </p:nvSpPr>
          <p:spPr bwMode="auto">
            <a:xfrm>
              <a:off x="4940524" y="3998794"/>
              <a:ext cx="627796" cy="313899"/>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algn="r">
                <a:spcBef>
                  <a:spcPct val="20000"/>
                </a:spcBef>
                <a:buClr>
                  <a:srgbClr val="FFFF00"/>
                </a:buClr>
                <a:buSzPct val="80000"/>
                <a:buFont typeface="Wingdings" pitchFamily="2" charset="2"/>
                <a:buNone/>
              </a:pPr>
              <a:endParaRPr lang="en-US"/>
            </a:p>
          </p:txBody>
        </p:sp>
      </p:grpSp>
      <p:sp>
        <p:nvSpPr>
          <p:cNvPr id="22" name="Slide Number Placeholder 21"/>
          <p:cNvSpPr>
            <a:spLocks noGrp="1"/>
          </p:cNvSpPr>
          <p:nvPr>
            <p:ph type="sldNum" sz="quarter" idx="11"/>
          </p:nvPr>
        </p:nvSpPr>
        <p:spPr/>
        <p:txBody>
          <a:bodyPr/>
          <a:lstStyle/>
          <a:p>
            <a:pPr>
              <a:defRPr/>
            </a:pPr>
            <a:fld id="{B1415E8D-8C6E-4E96-A6D4-43B0496A5949}" type="slidenum">
              <a:rPr lang="en-US" smtClean="0"/>
              <a:pPr>
                <a:defRPr/>
              </a:pPr>
              <a:t>38</a:t>
            </a:fld>
            <a:endParaRPr lang="en-US" dirty="0"/>
          </a:p>
        </p:txBody>
      </p:sp>
      <p:sp>
        <p:nvSpPr>
          <p:cNvPr id="23" name="Footer Placeholder 22"/>
          <p:cNvSpPr>
            <a:spLocks noGrp="1"/>
          </p:cNvSpPr>
          <p:nvPr>
            <p:ph type="ftr" sz="quarter" idx="10"/>
          </p:nvPr>
        </p:nvSpPr>
        <p:spPr/>
        <p:txBody>
          <a:bodyPr/>
          <a:lstStyle/>
          <a:p>
            <a:pPr>
              <a:defRPr/>
            </a:pPr>
            <a:r>
              <a:rPr lang="en-US" smtClean="0"/>
              <a:t>P Oddone, DOE Planning Meeting, May 31st, 2011</a:t>
            </a:r>
            <a:endParaRPr lang="en-US" sz="1200"/>
          </a:p>
        </p:txBody>
      </p:sp>
      <p:pic>
        <p:nvPicPr>
          <p:cNvPr id="2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9906" y="1176524"/>
            <a:ext cx="3358473" cy="22286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advTm="98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203200"/>
            <a:ext cx="9144000" cy="1143000"/>
          </a:xfrm>
        </p:spPr>
        <p:txBody>
          <a:bodyPr/>
          <a:lstStyle/>
          <a:p>
            <a:pPr algn="ctr"/>
            <a:r>
              <a:rPr lang="en-US" smtClean="0">
                <a:sym typeface="Wingdings" pitchFamily="2" charset="2"/>
              </a:rPr>
              <a:t>Mu2e experiment can probe 10</a:t>
            </a:r>
            <a:r>
              <a:rPr lang="en-US" baseline="30000" smtClean="0">
                <a:sym typeface="Wingdings" pitchFamily="2" charset="2"/>
              </a:rPr>
              <a:t>3</a:t>
            </a:r>
            <a:r>
              <a:rPr lang="en-US" smtClean="0">
                <a:sym typeface="Wingdings" pitchFamily="2" charset="2"/>
              </a:rPr>
              <a:t>–10</a:t>
            </a:r>
            <a:r>
              <a:rPr lang="en-US" baseline="30000" smtClean="0">
                <a:sym typeface="Wingdings" pitchFamily="2" charset="2"/>
              </a:rPr>
              <a:t>4 </a:t>
            </a:r>
            <a:r>
              <a:rPr lang="en-US" smtClean="0">
                <a:sym typeface="Wingdings" pitchFamily="2" charset="2"/>
              </a:rPr>
              <a:t>TeV</a:t>
            </a:r>
            <a:endParaRPr lang="en-US" smtClean="0"/>
          </a:p>
        </p:txBody>
      </p:sp>
      <p:grpSp>
        <p:nvGrpSpPr>
          <p:cNvPr id="47107" name="Group 18"/>
          <p:cNvGrpSpPr>
            <a:grpSpLocks/>
          </p:cNvGrpSpPr>
          <p:nvPr/>
        </p:nvGrpSpPr>
        <p:grpSpPr bwMode="auto">
          <a:xfrm>
            <a:off x="946150" y="1325563"/>
            <a:ext cx="7188200" cy="4924425"/>
            <a:chOff x="373842" y="765087"/>
            <a:chExt cx="8396266" cy="5692863"/>
          </a:xfrm>
        </p:grpSpPr>
        <p:sp>
          <p:nvSpPr>
            <p:cNvPr id="47112" name="Rectangle 5"/>
            <p:cNvSpPr>
              <a:spLocks noChangeArrowheads="1"/>
            </p:cNvSpPr>
            <p:nvPr/>
          </p:nvSpPr>
          <p:spPr bwMode="auto">
            <a:xfrm>
              <a:off x="373842" y="765087"/>
              <a:ext cx="8396266" cy="56928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endParaRPr lang="en-US" sz="1000">
                <a:solidFill>
                  <a:srgbClr val="000000"/>
                </a:solidFill>
              </a:endParaRPr>
            </a:p>
          </p:txBody>
        </p:sp>
        <p:pic>
          <p:nvPicPr>
            <p:cNvPr id="47113" name="Picture 3" descr="susyloop"/>
            <p:cNvPicPr>
              <a:picLocks noChangeAspect="1" noChangeArrowheads="1"/>
            </p:cNvPicPr>
            <p:nvPr/>
          </p:nvPicPr>
          <p:blipFill>
            <a:blip r:embed="rId2" cstate="print">
              <a:extLst>
                <a:ext uri="{28A0092B-C50C-407E-A947-70E740481C1C}">
                  <a14:useLocalDpi xmlns:a14="http://schemas.microsoft.com/office/drawing/2010/main" val="0"/>
                </a:ext>
              </a:extLst>
            </a:blip>
            <a:srcRect t="7680" b="5760"/>
            <a:stretch>
              <a:fillRect/>
            </a:stretch>
          </p:blipFill>
          <p:spPr bwMode="auto">
            <a:xfrm>
              <a:off x="462261" y="5454650"/>
              <a:ext cx="1752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4" descr="pointlike"/>
            <p:cNvPicPr>
              <a:picLocks noChangeAspect="1" noChangeArrowheads="1"/>
            </p:cNvPicPr>
            <p:nvPr/>
          </p:nvPicPr>
          <p:blipFill>
            <a:blip r:embed="rId3" cstate="print">
              <a:extLst>
                <a:ext uri="{28A0092B-C50C-407E-A947-70E740481C1C}">
                  <a14:useLocalDpi xmlns:a14="http://schemas.microsoft.com/office/drawing/2010/main" val="0"/>
                </a:ext>
              </a:extLst>
            </a:blip>
            <a:srcRect t="19200" b="5280"/>
            <a:stretch>
              <a:fillRect/>
            </a:stretch>
          </p:blipFill>
          <p:spPr bwMode="auto">
            <a:xfrm>
              <a:off x="7038041" y="5605462"/>
              <a:ext cx="1600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Text Box 6"/>
            <p:cNvSpPr txBox="1">
              <a:spLocks noChangeArrowheads="1"/>
            </p:cNvSpPr>
            <p:nvPr/>
          </p:nvSpPr>
          <p:spPr bwMode="auto">
            <a:xfrm>
              <a:off x="716261" y="5027612"/>
              <a:ext cx="1227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buFont typeface="Symbol" pitchFamily="18" charset="2"/>
                <a:buNone/>
              </a:pPr>
              <a:r>
                <a:rPr lang="en-US" sz="2000">
                  <a:solidFill>
                    <a:srgbClr val="000000"/>
                  </a:solidFill>
                </a:rPr>
                <a:t>SUSY</a:t>
              </a:r>
              <a:endParaRPr lang="en-US" sz="2000" baseline="30000">
                <a:solidFill>
                  <a:srgbClr val="000000"/>
                </a:solidFill>
              </a:endParaRPr>
            </a:p>
          </p:txBody>
        </p:sp>
        <p:sp>
          <p:nvSpPr>
            <p:cNvPr id="47116" name="Text Box 7"/>
            <p:cNvSpPr txBox="1">
              <a:spLocks noChangeArrowheads="1"/>
            </p:cNvSpPr>
            <p:nvPr/>
          </p:nvSpPr>
          <p:spPr bwMode="auto">
            <a:xfrm>
              <a:off x="3592513" y="5840413"/>
              <a:ext cx="2130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solidFill>
                    <a:srgbClr val="000000"/>
                  </a:solidFill>
                </a:rPr>
                <a:t>Model Parameter</a:t>
              </a:r>
            </a:p>
          </p:txBody>
        </p:sp>
        <p:sp>
          <p:nvSpPr>
            <p:cNvPr id="47117" name="AutoShape 10"/>
            <p:cNvSpPr>
              <a:spLocks noChangeArrowheads="1"/>
            </p:cNvSpPr>
            <p:nvPr/>
          </p:nvSpPr>
          <p:spPr bwMode="auto">
            <a:xfrm>
              <a:off x="2209800" y="5791200"/>
              <a:ext cx="533400" cy="5143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25400" algn="ctr">
              <a:solidFill>
                <a:srgbClr val="990000"/>
              </a:solidFill>
              <a:miter lim="800000"/>
              <a:headEnd/>
              <a:tailEnd/>
            </a:ln>
          </p:spPr>
          <p:txBody>
            <a:bodyPr wrap="none" anchor="ctr"/>
            <a:lstStyle/>
            <a:p>
              <a:endParaRPr lang="en-US"/>
            </a:p>
          </p:txBody>
        </p:sp>
        <p:sp>
          <p:nvSpPr>
            <p:cNvPr id="47118" name="AutoShape 11"/>
            <p:cNvSpPr>
              <a:spLocks noChangeArrowheads="1"/>
            </p:cNvSpPr>
            <p:nvPr/>
          </p:nvSpPr>
          <p:spPr bwMode="auto">
            <a:xfrm flipH="1">
              <a:off x="6516688" y="5792788"/>
              <a:ext cx="533400" cy="5143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FF00"/>
            </a:solidFill>
            <a:ln w="25400" algn="ctr">
              <a:solidFill>
                <a:srgbClr val="990000"/>
              </a:solidFill>
              <a:miter lim="800000"/>
              <a:headEnd/>
              <a:tailEnd/>
            </a:ln>
          </p:spPr>
          <p:txBody>
            <a:bodyPr wrap="none" anchor="ctr"/>
            <a:lstStyle/>
            <a:p>
              <a:endParaRPr lang="en-US"/>
            </a:p>
          </p:txBody>
        </p:sp>
        <p:pic>
          <p:nvPicPr>
            <p:cNvPr id="47119" name="Picture 19"/>
            <p:cNvPicPr>
              <a:picLocks noChangeAspect="1" noChangeArrowheads="1"/>
            </p:cNvPicPr>
            <p:nvPr/>
          </p:nvPicPr>
          <p:blipFill>
            <a:blip r:embed="rId4">
              <a:extLst>
                <a:ext uri="{28A0092B-C50C-407E-A947-70E740481C1C}">
                  <a14:useLocalDpi xmlns:a14="http://schemas.microsoft.com/office/drawing/2010/main" val="0"/>
                </a:ext>
              </a:extLst>
            </a:blip>
            <a:srcRect l="4713" b="4474"/>
            <a:stretch>
              <a:fillRect/>
            </a:stretch>
          </p:blipFill>
          <p:spPr bwMode="auto">
            <a:xfrm>
              <a:off x="1965325" y="866775"/>
              <a:ext cx="5006975"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ctr">
                  <a:solidFill>
                    <a:srgbClr val="000000"/>
                  </a:solidFill>
                  <a:miter lim="800000"/>
                  <a:headEnd/>
                  <a:tailEnd/>
                </a14:hiddenLine>
              </a:ext>
            </a:extLst>
          </p:spPr>
        </p:pic>
        <p:sp>
          <p:nvSpPr>
            <p:cNvPr id="47120" name="Text Box 13"/>
            <p:cNvSpPr txBox="1">
              <a:spLocks noChangeArrowheads="1"/>
            </p:cNvSpPr>
            <p:nvPr/>
          </p:nvSpPr>
          <p:spPr bwMode="auto">
            <a:xfrm>
              <a:off x="630238" y="850900"/>
              <a:ext cx="20510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a:solidFill>
                    <a:srgbClr val="000000"/>
                  </a:solidFill>
                </a:rPr>
                <a:t>New Physics</a:t>
              </a:r>
            </a:p>
            <a:p>
              <a:pPr algn="ctr"/>
              <a:r>
                <a:rPr lang="en-US" sz="2000">
                  <a:solidFill>
                    <a:srgbClr val="000000"/>
                  </a:solidFill>
                </a:rPr>
                <a:t>Scale (TeV)</a:t>
              </a:r>
            </a:p>
          </p:txBody>
        </p:sp>
        <p:sp>
          <p:nvSpPr>
            <p:cNvPr id="47121" name="Text Box 15"/>
            <p:cNvSpPr txBox="1">
              <a:spLocks noChangeArrowheads="1"/>
            </p:cNvSpPr>
            <p:nvPr/>
          </p:nvSpPr>
          <p:spPr bwMode="auto">
            <a:xfrm>
              <a:off x="2626522" y="4510647"/>
              <a:ext cx="1924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1800">
                  <a:solidFill>
                    <a:srgbClr val="0000FF"/>
                  </a:solidFill>
                </a:rPr>
                <a:t>MEG Experiment</a:t>
              </a:r>
            </a:p>
          </p:txBody>
        </p:sp>
        <p:sp>
          <p:nvSpPr>
            <p:cNvPr id="47122" name="Text Box 17"/>
            <p:cNvSpPr txBox="1">
              <a:spLocks noChangeArrowheads="1"/>
            </p:cNvSpPr>
            <p:nvPr/>
          </p:nvSpPr>
          <p:spPr bwMode="auto">
            <a:xfrm>
              <a:off x="6769100" y="1868488"/>
              <a:ext cx="1860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r>
                <a:rPr lang="en-US" sz="2000" b="1">
                  <a:solidFill>
                    <a:srgbClr val="CC3300"/>
                  </a:solidFill>
                </a:rPr>
                <a:t>with Project X</a:t>
              </a:r>
            </a:p>
            <a:p>
              <a:pPr algn="ctr"/>
              <a:endParaRPr lang="en-US" sz="2000" b="1">
                <a:solidFill>
                  <a:srgbClr val="CC3300"/>
                </a:solidFill>
              </a:endParaRPr>
            </a:p>
            <a:p>
              <a:pPr algn="ctr"/>
              <a:endParaRPr lang="en-US" b="1">
                <a:solidFill>
                  <a:srgbClr val="CC3300"/>
                </a:solidFill>
              </a:endParaRPr>
            </a:p>
            <a:p>
              <a:pPr algn="ctr"/>
              <a:r>
                <a:rPr lang="en-US" sz="2000" b="1">
                  <a:solidFill>
                    <a:srgbClr val="CC3300"/>
                  </a:solidFill>
                </a:rPr>
                <a:t>pre-Project X</a:t>
              </a:r>
            </a:p>
          </p:txBody>
        </p:sp>
      </p:grpSp>
      <p:sp>
        <p:nvSpPr>
          <p:cNvPr id="47108" name="Text Box 5"/>
          <p:cNvSpPr txBox="1">
            <a:spLocks noChangeArrowheads="1"/>
          </p:cNvSpPr>
          <p:nvPr/>
        </p:nvSpPr>
        <p:spPr bwMode="auto">
          <a:xfrm>
            <a:off x="6448425" y="4892675"/>
            <a:ext cx="1736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algn="ctr">
              <a:buFont typeface="Symbol" pitchFamily="18" charset="2"/>
              <a:buNone/>
            </a:pPr>
            <a:r>
              <a:rPr lang="en-US" sz="1600">
                <a:solidFill>
                  <a:srgbClr val="000000"/>
                </a:solidFill>
              </a:rPr>
              <a:t>Compositeness</a:t>
            </a:r>
          </a:p>
        </p:txBody>
      </p:sp>
      <p:sp>
        <p:nvSpPr>
          <p:cNvPr id="47109" name="TextBox 17"/>
          <p:cNvSpPr txBox="1">
            <a:spLocks noChangeArrowheads="1"/>
          </p:cNvSpPr>
          <p:nvPr/>
        </p:nvSpPr>
        <p:spPr bwMode="auto">
          <a:xfrm>
            <a:off x="4452938" y="3300413"/>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742950" indent="-285750" eaLnBrk="0" hangingPunct="0">
              <a:defRPr sz="2400">
                <a:solidFill>
                  <a:schemeClr val="tx1"/>
                </a:solidFill>
                <a:latin typeface="Arial" pitchFamily="34" charset="0"/>
                <a:cs typeface="Arial" pitchFamily="34" charset="0"/>
              </a:defRPr>
            </a:lvl2pPr>
            <a:lvl3pPr marL="1143000" indent="-228600" eaLnBrk="0" hangingPunct="0">
              <a:defRPr sz="2400">
                <a:solidFill>
                  <a:schemeClr val="tx1"/>
                </a:solidFill>
                <a:latin typeface="Arial" pitchFamily="34" charset="0"/>
                <a:cs typeface="Arial" pitchFamily="34" charset="0"/>
              </a:defRPr>
            </a:lvl3pPr>
            <a:lvl4pPr marL="1600200" indent="-228600" eaLnBrk="0" hangingPunct="0">
              <a:defRPr sz="2400">
                <a:solidFill>
                  <a:schemeClr val="tx1"/>
                </a:solidFill>
                <a:latin typeface="Arial" pitchFamily="34" charset="0"/>
                <a:cs typeface="Arial" pitchFamily="34" charset="0"/>
              </a:defRPr>
            </a:lvl4pPr>
            <a:lvl5pPr marL="2057400" indent="-228600" eaLnBrk="0" hangingPunct="0">
              <a:defRPr sz="24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sz="1800" b="1">
                <a:solidFill>
                  <a:srgbClr val="000000"/>
                </a:solidFill>
              </a:rPr>
              <a:t>Mu2e</a:t>
            </a:r>
          </a:p>
        </p:txBody>
      </p:sp>
      <p:sp>
        <p:nvSpPr>
          <p:cNvPr id="17" name="Slide Number Placeholder 16"/>
          <p:cNvSpPr>
            <a:spLocks noGrp="1"/>
          </p:cNvSpPr>
          <p:nvPr>
            <p:ph type="sldNum" sz="quarter" idx="11"/>
          </p:nvPr>
        </p:nvSpPr>
        <p:spPr/>
        <p:txBody>
          <a:bodyPr/>
          <a:lstStyle/>
          <a:p>
            <a:pPr>
              <a:defRPr/>
            </a:pPr>
            <a:fld id="{B8A3ABD1-40A0-407A-AA94-C3BD31F7BF9F}" type="slidenum">
              <a:rPr lang="en-US" smtClean="0"/>
              <a:pPr>
                <a:defRPr/>
              </a:pPr>
              <a:t>39</a:t>
            </a:fld>
            <a:endParaRPr lang="en-US" dirty="0"/>
          </a:p>
        </p:txBody>
      </p:sp>
      <p:sp>
        <p:nvSpPr>
          <p:cNvPr id="18" name="Footer Placeholder 17"/>
          <p:cNvSpPr>
            <a:spLocks noGrp="1"/>
          </p:cNvSpPr>
          <p:nvPr>
            <p:ph type="ftr" sz="quarter" idx="10"/>
          </p:nvPr>
        </p:nvSpPr>
        <p:spPr/>
        <p:txBody>
          <a:bodyPr/>
          <a:lstStyle/>
          <a:p>
            <a:pPr>
              <a:defRPr/>
            </a:pPr>
            <a:r>
              <a:rPr lang="en-US" smtClean="0"/>
              <a:t>P Oddone, DOE Planning Meeting, May 31st, 2011</a:t>
            </a:r>
            <a:endParaRPr lang="en-US" sz="1200"/>
          </a:p>
        </p:txBody>
      </p:sp>
    </p:spTree>
  </p:cSld>
  <p:clrMapOvr>
    <a:masterClrMapping/>
  </p:clrMapOvr>
  <p:transition advTm="29968"/>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title"/>
          </p:nvPr>
        </p:nvSpPr>
        <p:spPr>
          <a:xfrm>
            <a:off x="1557338" y="203200"/>
            <a:ext cx="7586662" cy="1143000"/>
          </a:xfrm>
        </p:spPr>
        <p:txBody>
          <a:bodyPr/>
          <a:lstStyle/>
          <a:p>
            <a:r>
              <a:rPr lang="en-US" dirty="0" smtClean="0"/>
              <a:t>Collaborative Efforts</a:t>
            </a:r>
          </a:p>
        </p:txBody>
      </p:sp>
      <p:sp>
        <p:nvSpPr>
          <p:cNvPr id="23555" name="Content Placeholder 12"/>
          <p:cNvSpPr>
            <a:spLocks noGrp="1"/>
          </p:cNvSpPr>
          <p:nvPr>
            <p:ph idx="1"/>
          </p:nvPr>
        </p:nvSpPr>
        <p:spPr>
          <a:xfrm>
            <a:off x="1600200" y="1213945"/>
            <a:ext cx="7228490" cy="4431205"/>
          </a:xfrm>
        </p:spPr>
        <p:txBody>
          <a:bodyPr/>
          <a:lstStyle/>
          <a:p>
            <a:r>
              <a:rPr lang="en-US" sz="2000" dirty="0" smtClean="0"/>
              <a:t>International </a:t>
            </a:r>
            <a:r>
              <a:rPr lang="en-US" sz="2000" dirty="0" smtClean="0"/>
              <a:t>collaborations</a:t>
            </a:r>
            <a:endParaRPr lang="en-US" sz="2000" dirty="0" smtClean="0"/>
          </a:p>
          <a:p>
            <a:pPr>
              <a:buNone/>
            </a:pPr>
            <a:r>
              <a:rPr lang="en-US" sz="2000" dirty="0" smtClean="0"/>
              <a:t>	for our programs</a:t>
            </a:r>
          </a:p>
          <a:p>
            <a:endParaRPr lang="en-US" dirty="0" smtClean="0"/>
          </a:p>
          <a:p>
            <a:endParaRPr lang="en-US" dirty="0" smtClean="0"/>
          </a:p>
          <a:p>
            <a:pPr lvl="1">
              <a:buNone/>
            </a:pPr>
            <a:endParaRPr lang="en-US" dirty="0" smtClean="0"/>
          </a:p>
          <a:p>
            <a:pPr lvl="1">
              <a:buNone/>
            </a:pPr>
            <a:endParaRPr lang="en-US" sz="2400" dirty="0" smtClean="0"/>
          </a:p>
          <a:p>
            <a:pPr lvl="1">
              <a:buNone/>
            </a:pPr>
            <a:endParaRPr lang="en-US" sz="2400" dirty="0"/>
          </a:p>
          <a:p>
            <a:pPr lvl="1">
              <a:buNone/>
            </a:pPr>
            <a:endParaRPr lang="en-US" sz="800" dirty="0" smtClean="0"/>
          </a:p>
          <a:p>
            <a:endParaRPr lang="en-US" sz="2000" dirty="0" smtClean="0"/>
          </a:p>
          <a:p>
            <a:r>
              <a:rPr lang="en-US" sz="2000" dirty="0" smtClean="0"/>
              <a:t>Collaboration </a:t>
            </a:r>
            <a:r>
              <a:rPr lang="en-US" sz="2000" dirty="0" smtClean="0"/>
              <a:t>among DOE laboratories</a:t>
            </a:r>
          </a:p>
          <a:p>
            <a:pPr lvl="1"/>
            <a:r>
              <a:rPr lang="en-US" sz="1600" dirty="0" smtClean="0"/>
              <a:t>Project X, ILC/SRF, Muon collider, neutrino factory, LHC Accelerator, many particle experiments, …</a:t>
            </a:r>
          </a:p>
          <a:p>
            <a:r>
              <a:rPr lang="en-US" sz="2000" dirty="0" smtClean="0"/>
              <a:t>Work for other DOE laboratories</a:t>
            </a:r>
          </a:p>
          <a:p>
            <a:r>
              <a:rPr lang="en-US" sz="2000" dirty="0" smtClean="0"/>
              <a:t>Argonne-</a:t>
            </a:r>
            <a:r>
              <a:rPr lang="en-US" sz="2000" dirty="0" err="1" smtClean="0"/>
              <a:t>UChicago</a:t>
            </a:r>
            <a:r>
              <a:rPr lang="en-US" sz="2000" dirty="0" smtClean="0"/>
              <a:t>-Fermilab Collaboration</a:t>
            </a:r>
          </a:p>
        </p:txBody>
      </p:sp>
      <p:sp>
        <p:nvSpPr>
          <p:cNvPr id="23556" name="Footer Placeholder 2"/>
          <p:cNvSpPr>
            <a:spLocks noGrp="1"/>
          </p:cNvSpPr>
          <p:nvPr>
            <p:ph type="ftr" sz="quarter" idx="10"/>
          </p:nvPr>
        </p:nvSpPr>
        <p:spPr>
          <a:noFill/>
        </p:spPr>
        <p:txBody>
          <a:bodyPr/>
          <a:lstStyle/>
          <a:p>
            <a:r>
              <a:rPr lang="en-US" smtClean="0"/>
              <a:t>P Oddone, DOE Planning Meeting, May 31st, 2011</a:t>
            </a:r>
            <a:endParaRPr lang="en-US" sz="1200" dirty="0" smtClean="0"/>
          </a:p>
        </p:txBody>
      </p:sp>
      <p:sp>
        <p:nvSpPr>
          <p:cNvPr id="23557" name="Slide Number Placeholder 3"/>
          <p:cNvSpPr>
            <a:spLocks noGrp="1"/>
          </p:cNvSpPr>
          <p:nvPr>
            <p:ph type="sldNum" sz="quarter" idx="11"/>
          </p:nvPr>
        </p:nvSpPr>
        <p:spPr>
          <a:noFill/>
        </p:spPr>
        <p:txBody>
          <a:bodyPr/>
          <a:lstStyle/>
          <a:p>
            <a:fld id="{537691FA-4C40-47AE-B2CA-7CF2907EF15B}" type="slidenum">
              <a:rPr lang="en-US" smtClean="0"/>
              <a:pPr/>
              <a:t>4</a:t>
            </a:fld>
            <a:endParaRPr lang="en-US" smtClean="0"/>
          </a:p>
        </p:txBody>
      </p:sp>
      <p:pic>
        <p:nvPicPr>
          <p:cNvPr id="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618" y="1324934"/>
            <a:ext cx="2473585" cy="147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8"/>
          <p:cNvSpPr txBox="1">
            <a:spLocks noChangeArrowheads="1"/>
          </p:cNvSpPr>
          <p:nvPr/>
        </p:nvSpPr>
        <p:spPr bwMode="auto">
          <a:xfrm>
            <a:off x="6690726" y="1023402"/>
            <a:ext cx="16799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27 countries</a:t>
            </a:r>
          </a:p>
        </p:txBody>
      </p:sp>
      <p:pic>
        <p:nvPicPr>
          <p:cNvPr id="15" name="3606b0cc-900b-4346-83bc-2beeebaff9ee" descr="976C6DFA-8B6E-405F-BE9F-257EBEE793F7@dhc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3690" y="3041014"/>
            <a:ext cx="2472513" cy="147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IntensityFrontier_3 (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5284" y="3041016"/>
            <a:ext cx="2474657" cy="147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8"/>
          <p:cNvSpPr txBox="1">
            <a:spLocks noChangeArrowheads="1"/>
          </p:cNvSpPr>
          <p:nvPr/>
        </p:nvSpPr>
        <p:spPr bwMode="auto">
          <a:xfrm>
            <a:off x="6939890" y="2746056"/>
            <a:ext cx="14520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24 countries</a:t>
            </a:r>
          </a:p>
        </p:txBody>
      </p:sp>
      <p:sp>
        <p:nvSpPr>
          <p:cNvPr id="18" name="TextBox 8"/>
          <p:cNvSpPr txBox="1">
            <a:spLocks noChangeArrowheads="1"/>
          </p:cNvSpPr>
          <p:nvPr/>
        </p:nvSpPr>
        <p:spPr bwMode="auto">
          <a:xfrm>
            <a:off x="4344511" y="2744994"/>
            <a:ext cx="12984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algn="r" eaLnBrk="1" hangingPunct="1"/>
            <a:r>
              <a:rPr lang="en-US" sz="1600" dirty="0">
                <a:solidFill>
                  <a:srgbClr val="FFFFFF"/>
                </a:solidFill>
              </a:rPr>
              <a:t>17 countries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 the vision: LBNE</a:t>
            </a:r>
            <a:endParaRPr lang="en-US" dirty="0"/>
          </a:p>
        </p:txBody>
      </p:sp>
      <p:sp>
        <p:nvSpPr>
          <p:cNvPr id="3" name="Content Placeholder 2"/>
          <p:cNvSpPr>
            <a:spLocks noGrp="1"/>
          </p:cNvSpPr>
          <p:nvPr>
            <p:ph idx="1"/>
          </p:nvPr>
        </p:nvSpPr>
        <p:spPr/>
        <p:txBody>
          <a:bodyPr/>
          <a:lstStyle/>
          <a:p>
            <a:r>
              <a:rPr lang="en-US" dirty="0" smtClean="0"/>
              <a:t>LBNE is a key experiment in the neutrino area and already engages a very broad collaboration</a:t>
            </a:r>
          </a:p>
          <a:p>
            <a:endParaRPr lang="en-US" sz="1200" dirty="0" smtClean="0"/>
          </a:p>
          <a:p>
            <a:r>
              <a:rPr lang="en-US" dirty="0" smtClean="0"/>
              <a:t>It can start with the 700kW beam developed for </a:t>
            </a:r>
            <a:r>
              <a:rPr lang="en-US" dirty="0" err="1" smtClean="0"/>
              <a:t>NOvA</a:t>
            </a:r>
            <a:r>
              <a:rPr lang="en-US" dirty="0" smtClean="0"/>
              <a:t> (facilities have to be built towards the DUSEL direction)</a:t>
            </a:r>
          </a:p>
          <a:p>
            <a:endParaRPr lang="en-US" sz="1200" dirty="0" smtClean="0"/>
          </a:p>
          <a:p>
            <a:r>
              <a:rPr lang="en-US" dirty="0" smtClean="0"/>
              <a:t>It would ultimately use over &gt;2000kW in the </a:t>
            </a:r>
            <a:r>
              <a:rPr lang="en-US" i="1" dirty="0" smtClean="0"/>
              <a:t>Project X</a:t>
            </a:r>
            <a:r>
              <a:rPr lang="en-US" dirty="0" smtClean="0"/>
              <a:t> era</a:t>
            </a:r>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a:xfrm>
            <a:off x="0" y="0"/>
            <a:ext cx="9235440" cy="6858000"/>
            <a:chOff x="1" y="0"/>
            <a:chExt cx="10158605" cy="7772400"/>
          </a:xfrm>
        </p:grpSpPr>
        <p:grpSp>
          <p:nvGrpSpPr>
            <p:cNvPr id="3" name="Group 27"/>
            <p:cNvGrpSpPr/>
            <p:nvPr/>
          </p:nvGrpSpPr>
          <p:grpSpPr>
            <a:xfrm>
              <a:off x="1" y="0"/>
              <a:ext cx="10074569" cy="7772400"/>
              <a:chOff x="0" y="0"/>
              <a:chExt cx="9158699" cy="6858000"/>
            </a:xfrm>
          </p:grpSpPr>
          <p:pic>
            <p:nvPicPr>
              <p:cNvPr id="16" name="Picture 1"/>
              <p:cNvPicPr>
                <a:picLocks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a:tailEnd/>
              </a:ln>
            </p:spPr>
          </p:pic>
          <p:pic>
            <p:nvPicPr>
              <p:cNvPr id="17" name="Picture 3"/>
              <p:cNvPicPr>
                <a:picLocks noChangeAspect="1" noChangeArrowheads="1"/>
              </p:cNvPicPr>
              <p:nvPr/>
            </p:nvPicPr>
            <p:blipFill>
              <a:blip r:embed="rId3" cstate="print"/>
              <a:srcRect/>
              <a:stretch>
                <a:fillRect/>
              </a:stretch>
            </p:blipFill>
            <p:spPr bwMode="auto">
              <a:xfrm rot="21300000">
                <a:off x="6634132" y="3127248"/>
                <a:ext cx="2524567" cy="1706785"/>
              </a:xfrm>
              <a:prstGeom prst="rect">
                <a:avLst/>
              </a:prstGeom>
              <a:noFill/>
              <a:ln w="9525" cap="flat" cmpd="sng">
                <a:noFill/>
                <a:prstDash val="solid"/>
                <a:miter lim="800000"/>
                <a:headEnd/>
                <a:tailEnd/>
              </a:ln>
              <a:effectLst/>
            </p:spPr>
          </p:pic>
          <p:pic>
            <p:nvPicPr>
              <p:cNvPr id="18" name="Picture 4"/>
              <p:cNvPicPr>
                <a:picLocks noChangeAspect="1" noChangeArrowheads="1"/>
              </p:cNvPicPr>
              <p:nvPr/>
            </p:nvPicPr>
            <p:blipFill>
              <a:blip r:embed="rId4" cstate="print"/>
              <a:srcRect/>
              <a:stretch>
                <a:fillRect/>
              </a:stretch>
            </p:blipFill>
            <p:spPr bwMode="auto">
              <a:xfrm>
                <a:off x="152400" y="1934964"/>
                <a:ext cx="2133600" cy="1341636"/>
              </a:xfrm>
              <a:prstGeom prst="rect">
                <a:avLst/>
              </a:prstGeom>
              <a:noFill/>
              <a:ln w="9525" cap="flat" cmpd="sng">
                <a:noFill/>
                <a:prstDash val="solid"/>
                <a:miter lim="800000"/>
                <a:headEnd/>
                <a:tailEnd/>
              </a:ln>
              <a:effectLst/>
            </p:spPr>
          </p:pic>
        </p:grpSp>
        <p:sp>
          <p:nvSpPr>
            <p:cNvPr id="15" name="Rectangle 14"/>
            <p:cNvSpPr/>
            <p:nvPr/>
          </p:nvSpPr>
          <p:spPr>
            <a:xfrm rot="2100000">
              <a:off x="7442838" y="3697956"/>
              <a:ext cx="2715768" cy="1502664"/>
            </a:xfrm>
            <a:prstGeom prst="rect">
              <a:avLst/>
            </a:pr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1882" tIns="50941" rIns="101882" bIns="50941" rtlCol="0" anchor="ctr"/>
            <a:lstStyle/>
            <a:p>
              <a:pPr algn="ctr"/>
              <a:endParaRPr lang="en-US" dirty="0"/>
            </a:p>
          </p:txBody>
        </p:sp>
      </p:grpSp>
      <p:sp>
        <p:nvSpPr>
          <p:cNvPr id="5" name="Rectangle 4"/>
          <p:cNvSpPr/>
          <p:nvPr/>
        </p:nvSpPr>
        <p:spPr>
          <a:xfrm>
            <a:off x="1699780" y="268831"/>
            <a:ext cx="5844869" cy="830997"/>
          </a:xfrm>
          <a:prstGeom prst="rect">
            <a:avLst/>
          </a:prstGeom>
          <a:solidFill>
            <a:srgbClr val="003399"/>
          </a:solidFill>
        </p:spPr>
        <p:txBody>
          <a:bodyPr wrap="none" lIns="91440" tIns="45720" rIns="91440" bIns="45720">
            <a:spAutoFit/>
          </a:bodyPr>
          <a:lstStyle/>
          <a:p>
            <a:pPr algn="ctr"/>
            <a:r>
              <a:rPr lang="en-US" sz="2800" cap="none" spc="0" dirty="0" smtClean="0">
                <a:ln w="12700">
                  <a:noFill/>
                  <a:prstDash val="solid"/>
                </a:ln>
                <a:solidFill>
                  <a:srgbClr val="FFFFFF"/>
                </a:solidFill>
                <a:latin typeface="+mj-lt"/>
              </a:rPr>
              <a:t>Long Baseline Neutrino Experiment</a:t>
            </a:r>
          </a:p>
          <a:p>
            <a:pPr algn="ctr"/>
            <a:r>
              <a:rPr lang="en-US" sz="2000" dirty="0" smtClean="0">
                <a:ln w="12700">
                  <a:noFill/>
                  <a:prstDash val="solid"/>
                </a:ln>
                <a:solidFill>
                  <a:srgbClr val="FFFFFF"/>
                </a:solidFill>
                <a:latin typeface="+mj-lt"/>
              </a:rPr>
              <a:t>CD 0: January 2010</a:t>
            </a:r>
          </a:p>
        </p:txBody>
      </p:sp>
      <p:sp>
        <p:nvSpPr>
          <p:cNvPr id="13" name="TextBox 12"/>
          <p:cNvSpPr txBox="1"/>
          <p:nvPr/>
        </p:nvSpPr>
        <p:spPr>
          <a:xfrm rot="600000">
            <a:off x="4134247" y="2966786"/>
            <a:ext cx="1095172" cy="369332"/>
          </a:xfrm>
          <a:prstGeom prst="rect">
            <a:avLst/>
          </a:prstGeom>
          <a:noFill/>
        </p:spPr>
        <p:txBody>
          <a:bodyPr wrap="none" rtlCol="0">
            <a:spAutoFit/>
          </a:bodyPr>
          <a:lstStyle/>
          <a:p>
            <a:r>
              <a:rPr lang="en-US" sz="1800" b="1" dirty="0" smtClean="0">
                <a:solidFill>
                  <a:schemeClr val="bg1"/>
                </a:solidFill>
              </a:rPr>
              <a:t>1300 km</a:t>
            </a:r>
            <a:endParaRPr lang="en-US" sz="1800" b="1" dirty="0">
              <a:solidFill>
                <a:schemeClr val="bg1"/>
              </a:solidFill>
            </a:endParaRPr>
          </a:p>
        </p:txBody>
      </p:sp>
      <p:sp>
        <p:nvSpPr>
          <p:cNvPr id="14" name="Rectangle 13"/>
          <p:cNvSpPr/>
          <p:nvPr/>
        </p:nvSpPr>
        <p:spPr>
          <a:xfrm>
            <a:off x="436187" y="5361730"/>
            <a:ext cx="8308878" cy="1015663"/>
          </a:xfrm>
          <a:prstGeom prst="rect">
            <a:avLst/>
          </a:prstGeom>
          <a:solidFill>
            <a:srgbClr val="003399"/>
          </a:solidFill>
        </p:spPr>
        <p:txBody>
          <a:bodyPr wrap="none" lIns="91440" tIns="45720" rIns="91440" bIns="45720">
            <a:spAutoFit/>
          </a:bodyPr>
          <a:lstStyle/>
          <a:p>
            <a:pPr algn="ctr"/>
            <a:r>
              <a:rPr lang="en-US" sz="2000" dirty="0" smtClean="0">
                <a:ln w="12700">
                  <a:noFill/>
                  <a:prstDash val="solid"/>
                </a:ln>
                <a:solidFill>
                  <a:srgbClr val="FFFFFF"/>
                </a:solidFill>
                <a:latin typeface="+mj-lt"/>
              </a:rPr>
              <a:t>Collaboration: </a:t>
            </a:r>
            <a:r>
              <a:rPr lang="en-US" sz="2000" dirty="0" smtClean="0">
                <a:ln w="12700">
                  <a:noFill/>
                  <a:prstDash val="solid"/>
                </a:ln>
                <a:solidFill>
                  <a:srgbClr val="FFFFFF"/>
                </a:solidFill>
                <a:latin typeface="+mj-lt"/>
              </a:rPr>
              <a:t>30</a:t>
            </a:r>
            <a:r>
              <a:rPr lang="en-US" sz="2000" dirty="0" smtClean="0">
                <a:ln w="12700">
                  <a:noFill/>
                  <a:prstDash val="solid"/>
                </a:ln>
                <a:solidFill>
                  <a:srgbClr val="FFFFFF"/>
                </a:solidFill>
                <a:latin typeface="+mj-lt"/>
              </a:rPr>
              <a:t>6</a:t>
            </a:r>
            <a:r>
              <a:rPr lang="en-US" sz="2000" cap="none" spc="0" dirty="0" smtClean="0">
                <a:ln w="12700">
                  <a:noFill/>
                  <a:prstDash val="solid"/>
                </a:ln>
                <a:solidFill>
                  <a:srgbClr val="FFFFFF"/>
                </a:solidFill>
                <a:latin typeface="+mj-lt"/>
              </a:rPr>
              <a:t> </a:t>
            </a:r>
            <a:r>
              <a:rPr lang="en-US" sz="2000" cap="none" spc="0" dirty="0" smtClean="0">
                <a:ln w="12700">
                  <a:noFill/>
                  <a:prstDash val="solid"/>
                </a:ln>
                <a:solidFill>
                  <a:srgbClr val="FFFFFF"/>
                </a:solidFill>
                <a:latin typeface="+mj-lt"/>
              </a:rPr>
              <a:t>members </a:t>
            </a:r>
            <a:endParaRPr lang="en-US" sz="2000" cap="none" spc="0" dirty="0" smtClean="0">
              <a:ln w="12700">
                <a:noFill/>
                <a:prstDash val="solid"/>
              </a:ln>
              <a:solidFill>
                <a:srgbClr val="FFFFFF"/>
              </a:solidFill>
              <a:latin typeface="+mj-lt"/>
            </a:endParaRPr>
          </a:p>
          <a:p>
            <a:pPr algn="ctr"/>
            <a:r>
              <a:rPr lang="en-US" sz="2000" cap="none" spc="0" dirty="0" smtClean="0">
                <a:ln w="12700">
                  <a:noFill/>
                  <a:prstDash val="solid"/>
                </a:ln>
                <a:solidFill>
                  <a:srgbClr val="FFFFFF"/>
                </a:solidFill>
                <a:latin typeface="+mj-lt"/>
              </a:rPr>
              <a:t>58 </a:t>
            </a:r>
            <a:r>
              <a:rPr lang="en-US" sz="2000" cap="none" spc="0" dirty="0" smtClean="0">
                <a:ln w="12700">
                  <a:noFill/>
                  <a:prstDash val="solid"/>
                </a:ln>
                <a:solidFill>
                  <a:srgbClr val="FFFFFF"/>
                </a:solidFill>
                <a:latin typeface="+mj-lt"/>
              </a:rPr>
              <a:t>institutions </a:t>
            </a:r>
            <a:r>
              <a:rPr lang="en-US" sz="2000" dirty="0" smtClean="0">
                <a:ln w="12700">
                  <a:noFill/>
                  <a:prstDash val="solid"/>
                </a:ln>
                <a:solidFill>
                  <a:srgbClr val="FFFFFF"/>
                </a:solidFill>
                <a:latin typeface="+mj-lt"/>
              </a:rPr>
              <a:t>(6 US labs) and </a:t>
            </a:r>
            <a:r>
              <a:rPr lang="en-US" sz="2000" dirty="0">
                <a:ln w="12700">
                  <a:noFill/>
                  <a:prstDash val="solid"/>
                </a:ln>
                <a:solidFill>
                  <a:srgbClr val="FFFFFF"/>
                </a:solidFill>
                <a:latin typeface="+mj-lt"/>
              </a:rPr>
              <a:t>5</a:t>
            </a:r>
            <a:r>
              <a:rPr lang="en-US" sz="2000" dirty="0" smtClean="0">
                <a:ln w="12700">
                  <a:noFill/>
                  <a:prstDash val="solid"/>
                </a:ln>
                <a:solidFill>
                  <a:srgbClr val="FFFFFF"/>
                </a:solidFill>
                <a:latin typeface="+mj-lt"/>
              </a:rPr>
              <a:t> countries </a:t>
            </a:r>
            <a:r>
              <a:rPr lang="en-US" sz="2000" cap="none" spc="0" dirty="0" smtClean="0">
                <a:ln w="12700">
                  <a:noFill/>
                  <a:prstDash val="solid"/>
                </a:ln>
                <a:solidFill>
                  <a:srgbClr val="FFFFFF"/>
                </a:solidFill>
                <a:latin typeface="+mj-lt"/>
              </a:rPr>
              <a:t>(India</a:t>
            </a:r>
            <a:r>
              <a:rPr lang="en-US" sz="2000" cap="none" spc="0" dirty="0" smtClean="0">
                <a:ln w="12700">
                  <a:noFill/>
                  <a:prstDash val="solid"/>
                </a:ln>
                <a:solidFill>
                  <a:srgbClr val="FFFFFF"/>
                </a:solidFill>
                <a:latin typeface="+mj-lt"/>
              </a:rPr>
              <a:t>, Italy, Japan, UK, US)</a:t>
            </a:r>
          </a:p>
          <a:p>
            <a:pPr algn="ctr"/>
            <a:r>
              <a:rPr lang="en-US" sz="2000" dirty="0" smtClean="0">
                <a:ln w="12700">
                  <a:noFill/>
                  <a:prstDash val="solid"/>
                </a:ln>
                <a:solidFill>
                  <a:srgbClr val="FFFFFF"/>
                </a:solidFill>
                <a:latin typeface="+mj-lt"/>
              </a:rPr>
              <a:t>Continue to grow!</a:t>
            </a:r>
            <a:endParaRPr lang="en-US" sz="2000" cap="none" spc="0" dirty="0" smtClean="0">
              <a:ln w="12700">
                <a:noFill/>
                <a:prstDash val="solid"/>
              </a:ln>
              <a:solidFill>
                <a:srgbClr val="FFFFFF"/>
              </a:solidFill>
              <a:latin typeface="+mj-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42</a:t>
            </a:fld>
            <a:endParaRPr lang="en-US" dirty="0"/>
          </a:p>
        </p:txBody>
      </p:sp>
      <p:pic>
        <p:nvPicPr>
          <p:cNvPr id="4" name="Picture 3" descr="Intro_Strait 14.jpg"/>
          <p:cNvPicPr>
            <a:picLocks noChangeAspect="1"/>
          </p:cNvPicPr>
          <p:nvPr/>
        </p:nvPicPr>
        <p:blipFill>
          <a:blip r:embed="rId2" cstate="print"/>
          <a:stretch>
            <a:fillRect/>
          </a:stretch>
        </p:blipFill>
        <p:spPr>
          <a:xfrm>
            <a:off x="0" y="1"/>
            <a:ext cx="9144000" cy="6195848"/>
          </a:xfrm>
          <a:prstGeom prst="rect">
            <a:avLst/>
          </a:prstGeom>
        </p:spPr>
      </p:pic>
      <p:sp>
        <p:nvSpPr>
          <p:cNvPr id="5" name="Rectangle 4"/>
          <p:cNvSpPr/>
          <p:nvPr/>
        </p:nvSpPr>
        <p:spPr bwMode="auto">
          <a:xfrm>
            <a:off x="8431481" y="5973289"/>
            <a:ext cx="308759" cy="17813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DUSEL Lab Layout</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43</a:t>
            </a:fld>
            <a:endParaRPr lang="en-US" dirty="0"/>
          </a:p>
        </p:txBody>
      </p:sp>
      <p:grpSp>
        <p:nvGrpSpPr>
          <p:cNvPr id="5" name="Group 7"/>
          <p:cNvGrpSpPr/>
          <p:nvPr/>
        </p:nvGrpSpPr>
        <p:grpSpPr>
          <a:xfrm>
            <a:off x="1678679" y="1405722"/>
            <a:ext cx="6960359" cy="4667535"/>
            <a:chOff x="1624087" y="1501258"/>
            <a:chExt cx="6960359" cy="4667535"/>
          </a:xfrm>
        </p:grpSpPr>
        <p:sp>
          <p:nvSpPr>
            <p:cNvPr id="6" name="Rectangle 5"/>
            <p:cNvSpPr/>
            <p:nvPr/>
          </p:nvSpPr>
          <p:spPr bwMode="auto">
            <a:xfrm>
              <a:off x="1624087" y="1501258"/>
              <a:ext cx="6960359" cy="466753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pic>
          <p:nvPicPr>
            <p:cNvPr id="7" name="Picture 2"/>
            <p:cNvPicPr>
              <a:picLocks noChangeAspect="1" noChangeArrowheads="1"/>
            </p:cNvPicPr>
            <p:nvPr/>
          </p:nvPicPr>
          <p:blipFill>
            <a:blip r:embed="rId2" cstate="print"/>
            <a:srcRect/>
            <a:stretch>
              <a:fillRect/>
            </a:stretch>
          </p:blipFill>
          <p:spPr bwMode="auto">
            <a:xfrm>
              <a:off x="1680954" y="1558124"/>
              <a:ext cx="6837363" cy="455295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Neutrino physics sensitivities</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44</a:t>
            </a:fld>
            <a:endParaRPr lang="en-US" dirty="0"/>
          </a:p>
        </p:txBody>
      </p:sp>
      <p:pic>
        <p:nvPicPr>
          <p:cNvPr id="6" name="Picture 5" descr="2-lykken_ProjectX_Briefing_Page_16.jpg"/>
          <p:cNvPicPr>
            <a:picLocks noChangeAspect="1"/>
          </p:cNvPicPr>
          <p:nvPr/>
        </p:nvPicPr>
        <p:blipFill>
          <a:blip r:embed="rId2" cstate="print"/>
          <a:srcRect l="10326" t="18109" r="16169" b="11045"/>
          <a:stretch>
            <a:fillRect/>
          </a:stretch>
        </p:blipFill>
        <p:spPr>
          <a:xfrm>
            <a:off x="1692326" y="1241946"/>
            <a:ext cx="6523629" cy="4858603"/>
          </a:xfrm>
          <a:prstGeom prst="rect">
            <a:avLst/>
          </a:prstGeom>
        </p:spPr>
      </p:pic>
      <p:sp>
        <p:nvSpPr>
          <p:cNvPr id="9" name="TextBox 8"/>
          <p:cNvSpPr txBox="1"/>
          <p:nvPr/>
        </p:nvSpPr>
        <p:spPr>
          <a:xfrm>
            <a:off x="6697638" y="6068296"/>
            <a:ext cx="1646605" cy="369332"/>
          </a:xfrm>
          <a:prstGeom prst="rect">
            <a:avLst/>
          </a:prstGeom>
          <a:noFill/>
        </p:spPr>
        <p:txBody>
          <a:bodyPr wrap="none" rtlCol="0">
            <a:spAutoFit/>
          </a:bodyPr>
          <a:lstStyle/>
          <a:p>
            <a:r>
              <a:rPr lang="en-US" sz="1800" dirty="0" smtClean="0"/>
              <a:t>With Project X</a:t>
            </a:r>
            <a:endParaRPr lang="en-US" sz="1800" dirty="0"/>
          </a:p>
        </p:txBody>
      </p:sp>
      <p:grpSp>
        <p:nvGrpSpPr>
          <p:cNvPr id="10" name="Group 16"/>
          <p:cNvGrpSpPr>
            <a:grpSpLocks/>
          </p:cNvGrpSpPr>
          <p:nvPr/>
        </p:nvGrpSpPr>
        <p:grpSpPr bwMode="auto">
          <a:xfrm>
            <a:off x="4348712" y="3274827"/>
            <a:ext cx="3867243" cy="1058450"/>
            <a:chOff x="4325389" y="3538974"/>
            <a:chExt cx="4456000" cy="753058"/>
          </a:xfrm>
        </p:grpSpPr>
        <p:sp>
          <p:nvSpPr>
            <p:cNvPr id="11" name="Striped Right Arrow 10"/>
            <p:cNvSpPr/>
            <p:nvPr/>
          </p:nvSpPr>
          <p:spPr bwMode="auto">
            <a:xfrm flipH="1">
              <a:off x="4325389" y="3538974"/>
              <a:ext cx="4456000" cy="753058"/>
            </a:xfrm>
            <a:prstGeom prst="stripedRightArrow">
              <a:avLst>
                <a:gd name="adj1" fmla="val 64540"/>
                <a:gd name="adj2" fmla="val 50000"/>
              </a:avLst>
            </a:prstGeom>
            <a:solidFill>
              <a:srgbClr val="FFFF00"/>
            </a:solidFill>
            <a:ln w="9525" cap="flat" cmpd="sng" algn="ctr">
              <a:solidFill>
                <a:srgbClr val="000000"/>
              </a:solidFill>
              <a:prstDash val="solid"/>
              <a:round/>
              <a:headEnd type="none" w="med" len="med"/>
              <a:tailEnd type="none" w="med" len="med"/>
            </a:ln>
            <a:effectLst/>
          </p:spPr>
          <p:txBody>
            <a:bodyPr anchor="ctr"/>
            <a:lstStyle/>
            <a:p>
              <a:pPr algn="r">
                <a:spcBef>
                  <a:spcPct val="20000"/>
                </a:spcBef>
                <a:buClr>
                  <a:srgbClr val="FFFF00"/>
                </a:buClr>
                <a:buSzPct val="80000"/>
                <a:buFont typeface="Wingdings" pitchFamily="2" charset="2"/>
                <a:buNone/>
                <a:defRPr/>
              </a:pPr>
              <a:endParaRPr lang="en-US" sz="1400" dirty="0">
                <a:solidFill>
                  <a:srgbClr val="000000"/>
                </a:solidFill>
                <a:cs typeface="Arial" pitchFamily="34" charset="0"/>
              </a:endParaRPr>
            </a:p>
          </p:txBody>
        </p:sp>
        <p:sp>
          <p:nvSpPr>
            <p:cNvPr id="12" name="TextBox 15"/>
            <p:cNvSpPr txBox="1">
              <a:spLocks noChangeArrowheads="1"/>
            </p:cNvSpPr>
            <p:nvPr/>
          </p:nvSpPr>
          <p:spPr bwMode="auto">
            <a:xfrm>
              <a:off x="4492207" y="3720662"/>
              <a:ext cx="4248581" cy="37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cs typeface="Arial" charset="0"/>
                </a:defRPr>
              </a:lvl9pPr>
            </a:lstStyle>
            <a:p>
              <a:pPr eaLnBrk="1" hangingPunct="1"/>
              <a:r>
                <a:rPr lang="en-US" sz="1400" b="1" dirty="0" smtClean="0">
                  <a:solidFill>
                    <a:srgbClr val="C00000"/>
                  </a:solidFill>
                </a:rPr>
                <a:t>            LBNE       </a:t>
              </a:r>
              <a:r>
                <a:rPr lang="en-US" sz="1400" b="1" dirty="0" smtClean="0">
                  <a:solidFill>
                    <a:srgbClr val="C00000"/>
                  </a:solidFill>
                  <a:sym typeface="Wingdings" pitchFamily="2" charset="2"/>
                </a:rPr>
                <a:t>    </a:t>
              </a:r>
              <a:r>
                <a:rPr lang="en-US" sz="1400" b="1" dirty="0" err="1" smtClean="0">
                  <a:solidFill>
                    <a:srgbClr val="C00000"/>
                  </a:solidFill>
                </a:rPr>
                <a:t>NOvA</a:t>
              </a:r>
              <a:r>
                <a:rPr lang="en-US" sz="1400" b="1" dirty="0" smtClean="0">
                  <a:solidFill>
                    <a:srgbClr val="C00000"/>
                  </a:solidFill>
                </a:rPr>
                <a:t>    </a:t>
              </a:r>
              <a:r>
                <a:rPr lang="en-US" sz="1400" b="1" dirty="0" smtClean="0">
                  <a:solidFill>
                    <a:srgbClr val="C00000"/>
                  </a:solidFill>
                  <a:sym typeface="Wingdings" pitchFamily="2" charset="2"/>
                </a:rPr>
                <a:t>    </a:t>
              </a:r>
              <a:r>
                <a:rPr lang="en-US" sz="1400" b="1" dirty="0" smtClean="0">
                  <a:solidFill>
                    <a:srgbClr val="C00000"/>
                  </a:solidFill>
                </a:rPr>
                <a:t>MINOS</a:t>
              </a:r>
            </a:p>
            <a:p>
              <a:pPr eaLnBrk="1" hangingPunct="1"/>
              <a:r>
                <a:rPr lang="en-US" sz="1400" b="1" dirty="0">
                  <a:solidFill>
                    <a:srgbClr val="C00000"/>
                  </a:solidFill>
                </a:rPr>
                <a:t>(&gt;2MW </a:t>
              </a:r>
              <a:r>
                <a:rPr lang="en-US" sz="1400" b="1" dirty="0">
                  <a:solidFill>
                    <a:srgbClr val="C00000"/>
                  </a:solidFill>
                  <a:sym typeface="Wingdings" pitchFamily="2" charset="2"/>
                </a:rPr>
                <a:t> 0.7MW</a:t>
              </a:r>
              <a:r>
                <a:rPr lang="en-US" sz="1400" b="1" dirty="0" smtClean="0">
                  <a:solidFill>
                    <a:srgbClr val="C00000"/>
                  </a:solidFill>
                </a:rPr>
                <a:t>)    (0.7MW)         (0.3MW</a:t>
              </a:r>
              <a:r>
                <a:rPr lang="en-US" sz="1400" b="1" dirty="0">
                  <a:solidFill>
                    <a:srgbClr val="C00000"/>
                  </a:solidFill>
                </a:rPr>
                <a:t>)</a:t>
              </a: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 of NSF decision</a:t>
            </a:r>
            <a:endParaRPr lang="en-US" dirty="0"/>
          </a:p>
        </p:txBody>
      </p:sp>
      <p:sp>
        <p:nvSpPr>
          <p:cNvPr id="3" name="Content Placeholder 2"/>
          <p:cNvSpPr>
            <a:spLocks noGrp="1"/>
          </p:cNvSpPr>
          <p:nvPr>
            <p:ph idx="1"/>
          </p:nvPr>
        </p:nvSpPr>
        <p:spPr/>
        <p:txBody>
          <a:bodyPr/>
          <a:lstStyle/>
          <a:p>
            <a:r>
              <a:rPr lang="en-US" sz="2000" dirty="0" smtClean="0"/>
              <a:t>Couples the choice of technology to the development of the underground laboratory</a:t>
            </a:r>
          </a:p>
          <a:p>
            <a:endParaRPr lang="en-US" sz="1000" dirty="0" smtClean="0"/>
          </a:p>
          <a:p>
            <a:r>
              <a:rPr lang="en-US" sz="2000" dirty="0" smtClean="0"/>
              <a:t>The infrastructure for LBNE enables other underground activities (dark matter searches, neutrino-less double beta decay) with the construction of a deep underground water Cerenkov</a:t>
            </a:r>
          </a:p>
          <a:p>
            <a:endParaRPr lang="en-US" sz="1000" dirty="0" smtClean="0"/>
          </a:p>
          <a:p>
            <a:r>
              <a:rPr lang="en-US" sz="2000" dirty="0" smtClean="0"/>
              <a:t>The set of activities, LBNE, dark matter searches, neutrino-less double beta decay are long term projects with several generations of experiments</a:t>
            </a:r>
          </a:p>
          <a:p>
            <a:endParaRPr lang="en-US" sz="1000" dirty="0"/>
          </a:p>
          <a:p>
            <a:r>
              <a:rPr lang="en-US" sz="2000" dirty="0" smtClean="0"/>
              <a:t>In the long term we can have the best underground laboratory in the world because of the coupling to </a:t>
            </a:r>
            <a:r>
              <a:rPr lang="en-US" sz="2000" dirty="0" err="1" smtClean="0"/>
              <a:t>Fermilab</a:t>
            </a:r>
            <a:endParaRPr lang="en-US" sz="2000" dirty="0" smtClean="0"/>
          </a:p>
          <a:p>
            <a:endParaRPr lang="en-US" sz="1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45</a:t>
            </a:fld>
            <a:endParaRPr lang="en-US" dirty="0"/>
          </a:p>
        </p:txBody>
      </p:sp>
    </p:spTree>
    <p:extLst>
      <p:ext uri="{BB962C8B-B14F-4D97-AF65-F5344CB8AC3E}">
        <p14:creationId xmlns:p14="http://schemas.microsoft.com/office/powerpoint/2010/main" val="13579148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long term program?</a:t>
            </a:r>
            <a:endParaRPr lang="en-US" dirty="0"/>
          </a:p>
        </p:txBody>
      </p:sp>
      <p:sp>
        <p:nvSpPr>
          <p:cNvPr id="3" name="Content Placeholder 2"/>
          <p:cNvSpPr>
            <a:spLocks noGrp="1"/>
          </p:cNvSpPr>
          <p:nvPr>
            <p:ph idx="1"/>
          </p:nvPr>
        </p:nvSpPr>
        <p:spPr/>
        <p:txBody>
          <a:bodyPr/>
          <a:lstStyle/>
          <a:p>
            <a:r>
              <a:rPr lang="en-US" sz="2000" dirty="0" smtClean="0">
                <a:solidFill>
                  <a:srgbClr val="FFFF00"/>
                </a:solidFill>
              </a:rPr>
              <a:t>In the longer term</a:t>
            </a:r>
            <a:r>
              <a:rPr lang="en-US" sz="2000" dirty="0" smtClean="0"/>
              <a:t>, we want to drive the intensity frontier program with </a:t>
            </a:r>
            <a:r>
              <a:rPr lang="en-US" sz="2000" i="1" dirty="0" smtClean="0"/>
              <a:t>Project X</a:t>
            </a:r>
            <a:r>
              <a:rPr lang="en-US" sz="2000" dirty="0" smtClean="0"/>
              <a:t>: </a:t>
            </a:r>
          </a:p>
          <a:p>
            <a:pPr lvl="1"/>
            <a:endParaRPr lang="en-US" sz="1000" dirty="0" smtClean="0"/>
          </a:p>
          <a:p>
            <a:pPr lvl="1"/>
            <a:r>
              <a:rPr lang="en-US" sz="1800" dirty="0" smtClean="0"/>
              <a:t>with already built experiments (LBNE, short base-line neutrino experiments, g-2); </a:t>
            </a:r>
          </a:p>
          <a:p>
            <a:pPr lvl="1"/>
            <a:r>
              <a:rPr lang="en-US" sz="1800" dirty="0" smtClean="0"/>
              <a:t>modified experiments (Mu2e); </a:t>
            </a:r>
          </a:p>
          <a:p>
            <a:pPr lvl="1"/>
            <a:r>
              <a:rPr lang="en-US" sz="1800" dirty="0" smtClean="0"/>
              <a:t>and new experiments (a series of </a:t>
            </a:r>
            <a:r>
              <a:rPr lang="en-US" sz="1800" dirty="0" err="1" smtClean="0"/>
              <a:t>kaon</a:t>
            </a:r>
            <a:r>
              <a:rPr lang="en-US" sz="1800" dirty="0" smtClean="0"/>
              <a:t> and </a:t>
            </a:r>
            <a:r>
              <a:rPr lang="en-US" sz="1800" dirty="0" err="1" smtClean="0"/>
              <a:t>muon</a:t>
            </a:r>
            <a:r>
              <a:rPr lang="en-US" sz="1800" dirty="0" smtClean="0"/>
              <a:t> experiments, measurement of EDMs in exotic nuclei); and applications to other programs</a:t>
            </a:r>
          </a:p>
          <a:p>
            <a:endParaRPr lang="en-US" sz="1000" dirty="0"/>
          </a:p>
          <a:p>
            <a:r>
              <a:rPr lang="en-US" sz="2000" dirty="0" smtClean="0"/>
              <a:t>It is important to declare our intent to build this program both with LBNE(already has </a:t>
            </a:r>
            <a:r>
              <a:rPr lang="en-US" sz="2000" dirty="0" smtClean="0"/>
              <a:t>CD-0</a:t>
            </a:r>
            <a:r>
              <a:rPr lang="en-US" sz="2000" dirty="0" smtClean="0"/>
              <a:t>) and </a:t>
            </a:r>
            <a:r>
              <a:rPr lang="en-US" sz="2000" i="1" dirty="0" smtClean="0"/>
              <a:t>Project X</a:t>
            </a:r>
            <a:r>
              <a:rPr lang="en-US" sz="2000" dirty="0" smtClean="0"/>
              <a:t> (needs </a:t>
            </a:r>
            <a:r>
              <a:rPr lang="en-US" sz="2000" dirty="0" smtClean="0"/>
              <a:t>CD-0</a:t>
            </a:r>
            <a:r>
              <a:rPr lang="en-US" sz="2000" dirty="0" smtClean="0"/>
              <a:t>) as the main anchors so that we can build the needed international collaborations, especially with Europe and Asia</a:t>
            </a:r>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46</a:t>
            </a:fld>
            <a:endParaRPr lang="en-US" dirty="0"/>
          </a:p>
        </p:txBody>
      </p:sp>
    </p:spTree>
    <p:extLst>
      <p:ext uri="{BB962C8B-B14F-4D97-AF65-F5344CB8AC3E}">
        <p14:creationId xmlns:p14="http://schemas.microsoft.com/office/powerpoint/2010/main" val="13455521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Project X</a:t>
            </a:r>
            <a:r>
              <a:rPr lang="en-US" dirty="0" smtClean="0"/>
              <a:t> Reference Design</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47</a:t>
            </a:fld>
            <a:endParaRPr lang="en-US" dirty="0"/>
          </a:p>
        </p:txBody>
      </p:sp>
      <p:pic>
        <p:nvPicPr>
          <p:cNvPr id="5" name="Picture 4" descr="Project_X_Diagram_v3.jpg"/>
          <p:cNvPicPr>
            <a:picLocks noChangeAspect="1"/>
          </p:cNvPicPr>
          <p:nvPr/>
        </p:nvPicPr>
        <p:blipFill>
          <a:blip r:embed="rId2" cstate="print"/>
          <a:stretch>
            <a:fillRect/>
          </a:stretch>
        </p:blipFill>
        <p:spPr>
          <a:xfrm>
            <a:off x="1710234" y="1559583"/>
            <a:ext cx="6824166" cy="389952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a:defRPr/>
            </a:pPr>
            <a:r>
              <a:rPr lang="en-US" i="1" dirty="0" smtClean="0"/>
              <a:t>Project X</a:t>
            </a:r>
            <a:r>
              <a:rPr lang="en-US" dirty="0" smtClean="0"/>
              <a:t> </a:t>
            </a:r>
            <a:r>
              <a:rPr lang="en-US" dirty="0" err="1" smtClean="0"/>
              <a:t>Siting</a:t>
            </a:r>
            <a:endParaRPr lang="en-US" sz="2400" dirty="0" smtClean="0"/>
          </a:p>
        </p:txBody>
      </p:sp>
      <p:sp>
        <p:nvSpPr>
          <p:cNvPr id="18" name="Footer Placeholder 17"/>
          <p:cNvSpPr>
            <a:spLocks noGrp="1"/>
          </p:cNvSpPr>
          <p:nvPr>
            <p:ph type="ftr" sz="quarter" idx="10"/>
          </p:nvPr>
        </p:nvSpPr>
        <p:spPr/>
        <p:txBody>
          <a:bodyPr/>
          <a:lstStyle/>
          <a:p>
            <a:pPr>
              <a:defRPr/>
            </a:pPr>
            <a:r>
              <a:rPr lang="en-US" smtClean="0"/>
              <a:t>P Oddone, DOE Planning Meeting, May 31st, 2011</a:t>
            </a:r>
            <a:endParaRPr lang="en-US" dirty="0"/>
          </a:p>
        </p:txBody>
      </p:sp>
      <p:sp>
        <p:nvSpPr>
          <p:cNvPr id="17" name="Slide Number Placeholder 16"/>
          <p:cNvSpPr>
            <a:spLocks noGrp="1"/>
          </p:cNvSpPr>
          <p:nvPr>
            <p:ph type="sldNum" sz="quarter" idx="11"/>
          </p:nvPr>
        </p:nvSpPr>
        <p:spPr/>
        <p:txBody>
          <a:bodyPr/>
          <a:lstStyle/>
          <a:p>
            <a:pPr>
              <a:defRPr/>
            </a:pPr>
            <a:fld id="{CCC68D62-1D7D-4993-BAAF-D11680ED79D6}" type="slidenum">
              <a:rPr lang="en-US" smtClean="0"/>
              <a:pPr>
                <a:defRPr/>
              </a:pPr>
              <a:t>48</a:t>
            </a:fld>
            <a:endParaRPr lang="en-US" dirty="0">
              <a:solidFill>
                <a:schemeClr val="tx1"/>
              </a:solidFill>
              <a:latin typeface="Times" pitchFamily="18" charset="0"/>
            </a:endParaRPr>
          </a:p>
        </p:txBody>
      </p:sp>
      <p:pic>
        <p:nvPicPr>
          <p:cNvPr id="12" name="Content Placeholder 6" descr="site_layout_1.jpg"/>
          <p:cNvPicPr>
            <a:picLocks noGrp="1" noChangeAspect="1"/>
          </p:cNvPicPr>
          <p:nvPr>
            <p:ph idx="4294967295"/>
          </p:nvPr>
        </p:nvPicPr>
        <p:blipFill>
          <a:blip r:embed="rId2" cstate="print"/>
          <a:stretch>
            <a:fillRect/>
          </a:stretch>
        </p:blipFill>
        <p:spPr>
          <a:xfrm>
            <a:off x="1694763" y="1588827"/>
            <a:ext cx="6684962" cy="434340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Project X</a:t>
            </a:r>
            <a:r>
              <a:rPr lang="en-US" dirty="0" smtClean="0"/>
              <a:t>: CW </a:t>
            </a:r>
            <a:r>
              <a:rPr lang="en-US" dirty="0" err="1" smtClean="0"/>
              <a:t>linac</a:t>
            </a:r>
            <a:endParaRPr lang="en-US" dirty="0"/>
          </a:p>
        </p:txBody>
      </p:sp>
      <p:sp>
        <p:nvSpPr>
          <p:cNvPr id="3" name="Content Placeholder 2"/>
          <p:cNvSpPr>
            <a:spLocks noGrp="1"/>
          </p:cNvSpPr>
          <p:nvPr>
            <p:ph idx="1"/>
          </p:nvPr>
        </p:nvSpPr>
        <p:spPr/>
        <p:txBody>
          <a:bodyPr/>
          <a:lstStyle/>
          <a:p>
            <a:r>
              <a:rPr lang="en-US" sz="2000" dirty="0" smtClean="0"/>
              <a:t>Unique facility for rare decays: a continuous wave (CW), very high power, superconducting 3 </a:t>
            </a:r>
            <a:r>
              <a:rPr lang="en-US" sz="2000" dirty="0" err="1" smtClean="0"/>
              <a:t>GeV</a:t>
            </a:r>
            <a:r>
              <a:rPr lang="en-US" sz="2000" dirty="0" smtClean="0"/>
              <a:t> </a:t>
            </a:r>
            <a:r>
              <a:rPr lang="en-US" sz="2000" dirty="0" err="1" smtClean="0"/>
              <a:t>linac</a:t>
            </a:r>
            <a:r>
              <a:rPr lang="en-US" sz="2000" dirty="0" smtClean="0"/>
              <a:t>. Will not exist anywhere else </a:t>
            </a:r>
          </a:p>
          <a:p>
            <a:endParaRPr lang="en-US" sz="2000" dirty="0" smtClean="0"/>
          </a:p>
          <a:p>
            <a:r>
              <a:rPr lang="en-US" sz="2000" dirty="0" smtClean="0"/>
              <a:t>CW </a:t>
            </a:r>
            <a:r>
              <a:rPr lang="en-US" sz="2000" dirty="0" err="1" smtClean="0"/>
              <a:t>linac</a:t>
            </a:r>
            <a:r>
              <a:rPr lang="en-US" sz="2000" dirty="0" smtClean="0"/>
              <a:t> greatly enhances the capability for rare decays of </a:t>
            </a:r>
            <a:r>
              <a:rPr lang="en-US" sz="2000" dirty="0" err="1" smtClean="0"/>
              <a:t>kaons</a:t>
            </a:r>
            <a:r>
              <a:rPr lang="en-US" sz="2000" dirty="0" smtClean="0"/>
              <a:t>, </a:t>
            </a:r>
            <a:r>
              <a:rPr lang="en-US" sz="2000" dirty="0" err="1" smtClean="0"/>
              <a:t>muons</a:t>
            </a:r>
            <a:endParaRPr lang="en-US" sz="2000" dirty="0" smtClean="0"/>
          </a:p>
          <a:p>
            <a:endParaRPr lang="en-US" sz="2000" dirty="0" smtClean="0"/>
          </a:p>
          <a:p>
            <a:r>
              <a:rPr lang="en-US" sz="2000" dirty="0" smtClean="0"/>
              <a:t>CW </a:t>
            </a:r>
            <a:r>
              <a:rPr lang="en-US" sz="2000" dirty="0" err="1" smtClean="0"/>
              <a:t>linac</a:t>
            </a:r>
            <a:r>
              <a:rPr lang="en-US" sz="2000" dirty="0" smtClean="0"/>
              <a:t> is the ideal machine for other uses: Standard Model tests with nuclei (ISOL targets), possible energy and transmutation applications, cold neutrons</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a:t>
            </a:fld>
            <a:endParaRPr lang="en-US" dirty="0"/>
          </a:p>
        </p:txBody>
      </p:sp>
      <p:sp>
        <p:nvSpPr>
          <p:cNvPr id="6" name="Content Placeholder 5"/>
          <p:cNvSpPr>
            <a:spLocks noGrp="1"/>
          </p:cNvSpPr>
          <p:nvPr>
            <p:ph idx="1"/>
          </p:nvPr>
        </p:nvSpPr>
        <p:spPr/>
        <p:txBody>
          <a:bodyPr/>
          <a:lstStyle/>
          <a:p>
            <a:r>
              <a:rPr lang="en-US" sz="2000" dirty="0" smtClean="0"/>
              <a:t>The sense of mystery has never been more acute and evident</a:t>
            </a:r>
          </a:p>
          <a:p>
            <a:endParaRPr lang="en-US" sz="2000" dirty="0" smtClean="0"/>
          </a:p>
          <a:p>
            <a:pPr lvl="1"/>
            <a:r>
              <a:rPr lang="en-US" sz="1800" dirty="0" smtClean="0"/>
              <a:t>Where does mass come from?</a:t>
            </a:r>
          </a:p>
          <a:p>
            <a:pPr lvl="1"/>
            <a:r>
              <a:rPr lang="en-US" sz="1800" dirty="0" smtClean="0"/>
              <a:t>Are there extra dimensions of space?</a:t>
            </a:r>
          </a:p>
          <a:p>
            <a:pPr lvl="1"/>
            <a:r>
              <a:rPr lang="en-US" sz="1800" dirty="0" smtClean="0"/>
              <a:t>Why only three families of quarks and lepton? </a:t>
            </a:r>
          </a:p>
          <a:p>
            <a:pPr lvl="1"/>
            <a:r>
              <a:rPr lang="en-US" sz="1800" dirty="0" smtClean="0"/>
              <a:t>Why is matter dominant?</a:t>
            </a:r>
          </a:p>
          <a:p>
            <a:pPr lvl="1"/>
            <a:r>
              <a:rPr lang="en-US" sz="1800" dirty="0" smtClean="0"/>
              <a:t>What are the neutrino masses and what do they say?</a:t>
            </a:r>
          </a:p>
          <a:p>
            <a:pPr lvl="1"/>
            <a:r>
              <a:rPr lang="en-US" sz="1800" dirty="0" smtClean="0"/>
              <a:t>Where are the heavy neutrino partners?</a:t>
            </a:r>
          </a:p>
          <a:p>
            <a:pPr lvl="1"/>
            <a:r>
              <a:rPr lang="en-US" sz="1800" dirty="0" smtClean="0"/>
              <a:t>Does nature use supersymmetry?</a:t>
            </a:r>
          </a:p>
          <a:p>
            <a:pPr lvl="1"/>
            <a:r>
              <a:rPr lang="en-US" sz="1800" dirty="0" smtClean="0"/>
              <a:t>Do the forces unify?</a:t>
            </a:r>
          </a:p>
          <a:p>
            <a:pPr lvl="1"/>
            <a:r>
              <a:rPr lang="en-US" sz="1800" dirty="0" smtClean="0"/>
              <a:t>What is dark matter?</a:t>
            </a:r>
          </a:p>
          <a:p>
            <a:pPr lvl="1"/>
            <a:r>
              <a:rPr lang="en-US" sz="1800" dirty="0" smtClean="0"/>
              <a:t>What is dark energy?</a:t>
            </a:r>
          </a:p>
          <a:p>
            <a:pPr lvl="1"/>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4000" cy="1143000"/>
          </a:xfrm>
        </p:spPr>
        <p:txBody>
          <a:bodyPr/>
          <a:lstStyle/>
          <a:p>
            <a:pPr algn="ctr">
              <a:defRPr/>
            </a:pPr>
            <a:r>
              <a:rPr lang="en-US" sz="3600" dirty="0" err="1" smtClean="0">
                <a:latin typeface="+mn-lt"/>
              </a:rPr>
              <a:t>K</a:t>
            </a:r>
            <a:r>
              <a:rPr lang="en-US" sz="3600" dirty="0" err="1" smtClean="0">
                <a:latin typeface="Wingdings 3" pitchFamily="18" charset="2"/>
              </a:rPr>
              <a:t>g</a:t>
            </a:r>
            <a:r>
              <a:rPr lang="en-US" sz="3600" dirty="0" err="1" smtClean="0">
                <a:latin typeface="Symbol" pitchFamily="18" charset="2"/>
              </a:rPr>
              <a:t>pnn</a:t>
            </a:r>
            <a:r>
              <a:rPr lang="en-US" dirty="0" smtClean="0"/>
              <a:t>…Past, Present, Future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01370370"/>
              </p:ext>
            </p:extLst>
          </p:nvPr>
        </p:nvGraphicFramePr>
        <p:xfrm>
          <a:off x="152400" y="1355725"/>
          <a:ext cx="8839199" cy="4486277"/>
        </p:xfrm>
        <a:graphic>
          <a:graphicData uri="http://schemas.openxmlformats.org/drawingml/2006/table">
            <a:tbl>
              <a:tblPr firstRow="1" bandRow="1">
                <a:tableStyleId>{21E4AEA4-8DFA-4A89-87EB-49C32662AFE0}</a:tableStyleId>
              </a:tblPr>
              <a:tblGrid>
                <a:gridCol w="1600200"/>
                <a:gridCol w="1150088"/>
                <a:gridCol w="1892596"/>
                <a:gridCol w="2413590"/>
                <a:gridCol w="1782725"/>
              </a:tblGrid>
              <a:tr h="731624">
                <a:tc>
                  <a:txBody>
                    <a:bodyPr/>
                    <a:lstStyle/>
                    <a:p>
                      <a:pPr algn="ctr"/>
                      <a:r>
                        <a:rPr lang="en-US" sz="1800" dirty="0" smtClean="0"/>
                        <a:t>Facility</a:t>
                      </a:r>
                    </a:p>
                    <a:p>
                      <a:pPr algn="ctr"/>
                      <a:r>
                        <a:rPr lang="en-US" sz="1800" dirty="0" smtClean="0"/>
                        <a:t>(Experiment)</a:t>
                      </a:r>
                      <a:endParaRPr lang="en-US" sz="1800" dirty="0"/>
                    </a:p>
                  </a:txBody>
                  <a:tcPr marT="45726" marB="45726"/>
                </a:tc>
                <a:tc>
                  <a:txBody>
                    <a:bodyPr/>
                    <a:lstStyle/>
                    <a:p>
                      <a:pPr algn="ctr"/>
                      <a:r>
                        <a:rPr lang="en-US" sz="1800" dirty="0" smtClean="0"/>
                        <a:t>Proton</a:t>
                      </a:r>
                    </a:p>
                    <a:p>
                      <a:pPr algn="ctr"/>
                      <a:r>
                        <a:rPr lang="en-US" sz="1800" dirty="0" smtClean="0"/>
                        <a:t>Power</a:t>
                      </a:r>
                      <a:endParaRPr lang="en-US" sz="1800" dirty="0"/>
                    </a:p>
                  </a:txBody>
                  <a:tcPr marT="45726" marB="45726"/>
                </a:tc>
                <a:tc>
                  <a:txBody>
                    <a:bodyPr/>
                    <a:lstStyle/>
                    <a:p>
                      <a:pPr algn="ctr"/>
                      <a:r>
                        <a:rPr lang="en-US" sz="1800" baseline="0" dirty="0" smtClean="0"/>
                        <a:t>Kaon </a:t>
                      </a:r>
                    </a:p>
                    <a:p>
                      <a:pPr algn="ctr"/>
                      <a:r>
                        <a:rPr lang="en-US" sz="1800" baseline="0" dirty="0" smtClean="0"/>
                        <a:t>decay</a:t>
                      </a:r>
                      <a:r>
                        <a:rPr lang="en-US" sz="1800" dirty="0" smtClean="0"/>
                        <a:t> rate</a:t>
                      </a:r>
                      <a:endParaRPr lang="en-US" sz="1800" dirty="0"/>
                    </a:p>
                  </a:txBody>
                  <a:tcPr marT="45726" marB="45726"/>
                </a:tc>
                <a:tc>
                  <a:txBody>
                    <a:bodyPr/>
                    <a:lstStyle/>
                    <a:p>
                      <a:pPr algn="ctr"/>
                      <a:r>
                        <a:rPr lang="en-US" sz="1800" dirty="0" err="1" smtClean="0"/>
                        <a:t>Kaon</a:t>
                      </a:r>
                      <a:r>
                        <a:rPr lang="en-US" sz="1800" dirty="0" smtClean="0"/>
                        <a:t> </a:t>
                      </a:r>
                      <a:r>
                        <a:rPr lang="en-US" sz="1800" dirty="0" smtClean="0"/>
                        <a:t>Properties</a:t>
                      </a:r>
                      <a:endParaRPr lang="en-US" sz="1800" dirty="0"/>
                    </a:p>
                  </a:txBody>
                  <a:tcPr marT="45726" marB="45726" anchor="ctr"/>
                </a:tc>
                <a:tc>
                  <a:txBody>
                    <a:bodyPr/>
                    <a:lstStyle/>
                    <a:p>
                      <a:pPr algn="ctr"/>
                      <a:r>
                        <a:rPr lang="en-US" sz="2400" dirty="0" err="1" smtClean="0"/>
                        <a:t>K</a:t>
                      </a:r>
                      <a:r>
                        <a:rPr lang="en-US" sz="2400" dirty="0" err="1" smtClean="0">
                          <a:sym typeface="Wingdings" pitchFamily="2" charset="2"/>
                        </a:rPr>
                        <a:t></a:t>
                      </a:r>
                      <a:r>
                        <a:rPr lang="en-US" sz="2400" dirty="0" err="1" smtClean="0">
                          <a:latin typeface="Symbol" pitchFamily="18" charset="2"/>
                        </a:rPr>
                        <a:t>pnn</a:t>
                      </a:r>
                      <a:r>
                        <a:rPr lang="en-US" sz="1800" baseline="0" dirty="0" smtClean="0">
                          <a:latin typeface="+mn-lt"/>
                        </a:rPr>
                        <a:t> </a:t>
                      </a:r>
                      <a:r>
                        <a:rPr lang="en-US" sz="1800" dirty="0" smtClean="0"/>
                        <a:t>Sensitivity</a:t>
                      </a:r>
                      <a:endParaRPr lang="en-US" sz="1800" dirty="0"/>
                    </a:p>
                  </a:txBody>
                  <a:tcPr marT="45726" marB="45726"/>
                </a:tc>
              </a:tr>
              <a:tr h="640171">
                <a:tc>
                  <a:txBody>
                    <a:bodyPr/>
                    <a:lstStyle/>
                    <a:p>
                      <a:pPr algn="ctr"/>
                      <a:r>
                        <a:rPr lang="en-US" sz="1800" dirty="0" smtClean="0"/>
                        <a:t>BNL</a:t>
                      </a:r>
                      <a:r>
                        <a:rPr lang="en-US" sz="1800" baseline="0" dirty="0" smtClean="0"/>
                        <a:t> AGS</a:t>
                      </a:r>
                      <a:endParaRPr lang="en-US" sz="1800" dirty="0" smtClean="0"/>
                    </a:p>
                    <a:p>
                      <a:pPr algn="ctr"/>
                      <a:r>
                        <a:rPr lang="en-US" sz="1800" dirty="0" smtClean="0"/>
                        <a:t>(E787/E949)</a:t>
                      </a:r>
                      <a:endParaRPr lang="en-US" sz="1800" dirty="0"/>
                    </a:p>
                  </a:txBody>
                  <a:tcPr marT="45726" marB="45726" anchor="ctr"/>
                </a:tc>
                <a:tc>
                  <a:txBody>
                    <a:bodyPr/>
                    <a:lstStyle/>
                    <a:p>
                      <a:pPr algn="r"/>
                      <a:endParaRPr lang="en-US" sz="1800" dirty="0" smtClean="0"/>
                    </a:p>
                    <a:p>
                      <a:pPr algn="r"/>
                      <a:r>
                        <a:rPr lang="en-US" sz="1800" baseline="0" dirty="0" smtClean="0"/>
                        <a:t>50kW</a:t>
                      </a:r>
                      <a:endParaRPr lang="en-US" sz="1800" dirty="0"/>
                    </a:p>
                  </a:txBody>
                  <a:tcPr marT="45726" marB="45726" anchor="ctr"/>
                </a:tc>
                <a:tc>
                  <a:txBody>
                    <a:bodyPr/>
                    <a:lstStyle/>
                    <a:p>
                      <a:pPr algn="r"/>
                      <a:endParaRPr lang="en-US" sz="1800"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t>1x10</a:t>
                      </a:r>
                      <a:r>
                        <a:rPr lang="en-US" sz="1800" baseline="30000" dirty="0" smtClean="0"/>
                        <a:t>6 </a:t>
                      </a:r>
                      <a:r>
                        <a:rPr lang="en-US" sz="1800" baseline="0" dirty="0" smtClean="0"/>
                        <a:t> K</a:t>
                      </a:r>
                      <a:r>
                        <a:rPr lang="en-US" sz="1800" baseline="30000" dirty="0" smtClean="0"/>
                        <a:t>+</a:t>
                      </a:r>
                      <a:r>
                        <a:rPr lang="en-US" sz="1800" baseline="0" dirty="0" smtClean="0"/>
                        <a:t>/sec</a:t>
                      </a:r>
                      <a:endParaRPr lang="en-US" sz="1800" baseline="30000" dirty="0" smtClean="0"/>
                    </a:p>
                  </a:txBody>
                  <a:tcPr marT="45726" marB="45726" anchor="ctr"/>
                </a:tc>
                <a:tc>
                  <a:txBody>
                    <a:bodyPr/>
                    <a:lstStyle/>
                    <a:p>
                      <a:pPr algn="ctr"/>
                      <a:r>
                        <a:rPr lang="en-US" sz="1800" dirty="0" smtClean="0"/>
                        <a:t>Pure stopped</a:t>
                      </a:r>
                      <a:r>
                        <a:rPr lang="en-US" sz="1800" baseline="0" dirty="0" smtClean="0"/>
                        <a:t> </a:t>
                      </a:r>
                    </a:p>
                    <a:p>
                      <a:pPr algn="ctr"/>
                      <a:r>
                        <a:rPr lang="en-US" sz="1800" baseline="0" dirty="0" smtClean="0"/>
                        <a:t>K</a:t>
                      </a:r>
                      <a:r>
                        <a:rPr lang="en-US" sz="1800" baseline="30000" dirty="0" smtClean="0"/>
                        <a:t>+</a:t>
                      </a:r>
                      <a:r>
                        <a:rPr lang="en-US" sz="1800" baseline="0" dirty="0" smtClean="0"/>
                        <a:t> source</a:t>
                      </a:r>
                      <a:endParaRPr lang="en-US" sz="1800" dirty="0"/>
                    </a:p>
                  </a:txBody>
                  <a:tcPr marT="45726" marB="45726" anchor="ctr"/>
                </a:tc>
                <a:tc>
                  <a:txBody>
                    <a:bodyPr/>
                    <a:lstStyle/>
                    <a:p>
                      <a:pPr algn="r"/>
                      <a:r>
                        <a:rPr lang="en-US" sz="1800" baseline="0" dirty="0" smtClean="0"/>
                        <a:t>7 </a:t>
                      </a:r>
                      <a:r>
                        <a:rPr lang="en-US" sz="1800" baseline="0" dirty="0" smtClean="0"/>
                        <a:t>events</a:t>
                      </a:r>
                    </a:p>
                    <a:p>
                      <a:pPr algn="r"/>
                      <a:r>
                        <a:rPr lang="en-US" sz="1800" baseline="0" dirty="0" smtClean="0"/>
                        <a:t> (charged)</a:t>
                      </a:r>
                      <a:endParaRPr lang="en-US" sz="1800" dirty="0" smtClean="0"/>
                    </a:p>
                  </a:txBody>
                  <a:tcPr marT="45726" marB="45726" anchor="ctr"/>
                </a:tc>
              </a:tr>
              <a:tr h="640171">
                <a:tc>
                  <a:txBody>
                    <a:bodyPr/>
                    <a:lstStyle/>
                    <a:p>
                      <a:pPr algn="ctr"/>
                      <a:r>
                        <a:rPr lang="en-US" sz="1800" dirty="0" smtClean="0"/>
                        <a:t>CERN</a:t>
                      </a:r>
                    </a:p>
                    <a:p>
                      <a:pPr algn="ctr"/>
                      <a:r>
                        <a:rPr lang="en-US" sz="1800" dirty="0" smtClean="0"/>
                        <a:t>(NA62)</a:t>
                      </a:r>
                      <a:endParaRPr lang="en-US" sz="1800" dirty="0"/>
                    </a:p>
                  </a:txBody>
                  <a:tcPr marT="45726" marB="45726" anchor="ctr"/>
                </a:tc>
                <a:tc>
                  <a:txBody>
                    <a:bodyPr/>
                    <a:lstStyle/>
                    <a:p>
                      <a:pPr algn="r"/>
                      <a:endParaRPr lang="en-US" sz="1800" dirty="0" smtClean="0"/>
                    </a:p>
                    <a:p>
                      <a:pPr algn="r"/>
                      <a:r>
                        <a:rPr lang="en-US" sz="1800" dirty="0" smtClean="0"/>
                        <a:t>20kW</a:t>
                      </a:r>
                      <a:endParaRPr lang="en-US" sz="1800" dirty="0"/>
                    </a:p>
                  </a:txBody>
                  <a:tcPr marT="45726" marB="45726" anchor="ctr"/>
                </a:tc>
                <a:tc>
                  <a:txBody>
                    <a:bodyPr/>
                    <a:lstStyle/>
                    <a:p>
                      <a:pPr algn="r"/>
                      <a:endParaRPr lang="en-US" sz="1800" dirty="0" smtClean="0"/>
                    </a:p>
                    <a:p>
                      <a:pPr algn="r"/>
                      <a:r>
                        <a:rPr lang="en-US" sz="1800" dirty="0" smtClean="0"/>
                        <a:t>10x10</a:t>
                      </a:r>
                      <a:r>
                        <a:rPr lang="en-US" sz="1800" baseline="30000" dirty="0" smtClean="0"/>
                        <a:t>6  </a:t>
                      </a:r>
                      <a:r>
                        <a:rPr lang="en-US" sz="1800" baseline="0" dirty="0" smtClean="0"/>
                        <a:t>K</a:t>
                      </a:r>
                      <a:r>
                        <a:rPr lang="en-US" sz="1800" baseline="30000" dirty="0" smtClean="0"/>
                        <a:t>+</a:t>
                      </a:r>
                      <a:r>
                        <a:rPr lang="en-US" sz="1800" baseline="0" dirty="0" smtClean="0"/>
                        <a:t>/sec</a:t>
                      </a:r>
                      <a:endParaRPr lang="en-US" sz="1800" baseline="30000" dirty="0"/>
                    </a:p>
                  </a:txBody>
                  <a:tcPr marT="45726" marB="45726" anchor="ctr"/>
                </a:tc>
                <a:tc>
                  <a:txBody>
                    <a:bodyPr/>
                    <a:lstStyle/>
                    <a:p>
                      <a:pPr algn="ctr"/>
                      <a:r>
                        <a:rPr lang="en-US" sz="1800" baseline="0" dirty="0" smtClean="0"/>
                        <a:t>Un-separated </a:t>
                      </a:r>
                    </a:p>
                    <a:p>
                      <a:pPr algn="ctr"/>
                      <a:r>
                        <a:rPr lang="en-US" sz="1800" baseline="0" dirty="0" smtClean="0"/>
                        <a:t>1- GHz K</a:t>
                      </a:r>
                      <a:r>
                        <a:rPr lang="en-US" sz="1800" baseline="30000" dirty="0" smtClean="0"/>
                        <a:t>+</a:t>
                      </a:r>
                      <a:r>
                        <a:rPr lang="en-US" sz="1800" baseline="0" dirty="0" smtClean="0"/>
                        <a:t>/p</a:t>
                      </a:r>
                      <a:r>
                        <a:rPr lang="en-US" sz="1800" baseline="30000" dirty="0" smtClean="0"/>
                        <a:t>+</a:t>
                      </a:r>
                      <a:r>
                        <a:rPr lang="en-US" sz="1800" baseline="0" dirty="0" smtClean="0"/>
                        <a:t>/p</a:t>
                      </a:r>
                      <a:r>
                        <a:rPr lang="en-US" sz="1800" baseline="30000" dirty="0" smtClean="0"/>
                        <a:t>+</a:t>
                      </a:r>
                      <a:r>
                        <a:rPr lang="en-US" sz="1800" baseline="0" dirty="0" smtClean="0"/>
                        <a:t> beam</a:t>
                      </a:r>
                    </a:p>
                  </a:txBody>
                  <a:tcPr marT="45726" marB="45726" anchor="ctr"/>
                </a:tc>
                <a:tc>
                  <a:txBody>
                    <a:bodyPr/>
                    <a:lstStyle/>
                    <a:p>
                      <a:pPr algn="r"/>
                      <a:r>
                        <a:rPr lang="en-US" sz="1800" baseline="0" dirty="0" smtClean="0"/>
                        <a:t>80 </a:t>
                      </a:r>
                      <a:r>
                        <a:rPr lang="en-US" sz="1800" baseline="0" dirty="0" smtClean="0"/>
                        <a:t>events</a:t>
                      </a:r>
                    </a:p>
                    <a:p>
                      <a:pPr algn="r"/>
                      <a:r>
                        <a:rPr lang="en-US" sz="1800" baseline="0" dirty="0" smtClean="0"/>
                        <a:t>(charged)</a:t>
                      </a:r>
                      <a:endParaRPr lang="en-US" sz="1800" dirty="0" smtClean="0"/>
                    </a:p>
                  </a:txBody>
                  <a:tcPr marT="45726" marB="45726" anchor="ctr"/>
                </a:tc>
              </a:tr>
              <a:tr h="731624">
                <a:tc>
                  <a:txBody>
                    <a:bodyPr/>
                    <a:lstStyle/>
                    <a:p>
                      <a:pPr algn="ctr"/>
                      <a:r>
                        <a:rPr lang="en-US" sz="1800" i="1" dirty="0" smtClean="0"/>
                        <a:t>Project</a:t>
                      </a:r>
                      <a:r>
                        <a:rPr lang="en-US" sz="1800" i="1" baseline="0" dirty="0" smtClean="0"/>
                        <a:t> </a:t>
                      </a:r>
                      <a:r>
                        <a:rPr lang="en-US" sz="1800" i="1" dirty="0" smtClean="0"/>
                        <a:t>X</a:t>
                      </a:r>
                      <a:endParaRPr lang="en-US" sz="1800" i="1" dirty="0" smtClean="0"/>
                    </a:p>
                    <a:p>
                      <a:pPr algn="ctr"/>
                      <a:r>
                        <a:rPr lang="en-US" sz="2000" dirty="0" smtClean="0"/>
                        <a:t>K</a:t>
                      </a:r>
                      <a:r>
                        <a:rPr lang="en-US" sz="2000" baseline="30000" dirty="0" smtClean="0"/>
                        <a:t>+</a:t>
                      </a:r>
                      <a:r>
                        <a:rPr lang="en-US" sz="2000" baseline="0" dirty="0" smtClean="0">
                          <a:sym typeface="Wingdings" pitchFamily="2" charset="2"/>
                        </a:rPr>
                        <a:t></a:t>
                      </a:r>
                      <a:r>
                        <a:rPr lang="en-US" sz="2400" dirty="0" err="1" smtClean="0">
                          <a:latin typeface="Symbol" pitchFamily="18" charset="2"/>
                        </a:rPr>
                        <a:t>pnn</a:t>
                      </a:r>
                      <a:endParaRPr lang="en-US" sz="2000" dirty="0">
                        <a:latin typeface="Symbol" pitchFamily="18" charset="2"/>
                      </a:endParaRPr>
                    </a:p>
                  </a:txBody>
                  <a:tcPr marT="45726" marB="45726" anchor="ctr"/>
                </a:tc>
                <a:tc>
                  <a:txBody>
                    <a:bodyPr/>
                    <a:lstStyle/>
                    <a:p>
                      <a:pPr algn="r"/>
                      <a:endParaRPr lang="en-US" sz="1800" dirty="0" smtClean="0"/>
                    </a:p>
                    <a:p>
                      <a:pPr algn="r"/>
                      <a:r>
                        <a:rPr lang="en-US" sz="1800" dirty="0" smtClean="0"/>
                        <a:t>1500 kW</a:t>
                      </a:r>
                      <a:endParaRPr lang="en-US" sz="1800" dirty="0"/>
                    </a:p>
                  </a:txBody>
                  <a:tcPr marT="45726" marB="45726"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t>100x10</a:t>
                      </a:r>
                      <a:r>
                        <a:rPr lang="en-US" sz="1800" baseline="30000" dirty="0" smtClean="0"/>
                        <a:t>6 </a:t>
                      </a:r>
                      <a:r>
                        <a:rPr lang="en-US" sz="1800" baseline="0" dirty="0" smtClean="0"/>
                        <a:t> K</a:t>
                      </a:r>
                      <a:r>
                        <a:rPr lang="en-US" sz="1800" baseline="30000" dirty="0" smtClean="0"/>
                        <a:t>+</a:t>
                      </a:r>
                      <a:r>
                        <a:rPr lang="en-US" sz="1800" baseline="0" dirty="0" smtClean="0"/>
                        <a:t>/sec</a:t>
                      </a:r>
                      <a:endParaRPr lang="en-US" sz="1800" baseline="30000" dirty="0" smtClean="0"/>
                    </a:p>
                  </a:txBody>
                  <a:tcPr marT="45726" marB="45726" anchor="ctr"/>
                </a:tc>
                <a:tc>
                  <a:txBody>
                    <a:bodyPr/>
                    <a:lstStyle/>
                    <a:p>
                      <a:pPr algn="ctr"/>
                      <a:r>
                        <a:rPr lang="en-US" sz="1800" dirty="0" smtClean="0"/>
                        <a:t>Pure stopped</a:t>
                      </a:r>
                      <a:r>
                        <a:rPr lang="en-US" sz="1800" baseline="0" dirty="0" smtClean="0"/>
                        <a:t> </a:t>
                      </a:r>
                    </a:p>
                    <a:p>
                      <a:pPr algn="ctr"/>
                      <a:r>
                        <a:rPr lang="en-US" sz="1800" baseline="0" dirty="0" smtClean="0"/>
                        <a:t>K</a:t>
                      </a:r>
                      <a:r>
                        <a:rPr lang="en-US" sz="1800" baseline="30000" dirty="0" smtClean="0"/>
                        <a:t>+</a:t>
                      </a:r>
                      <a:r>
                        <a:rPr lang="en-US" sz="1800" baseline="0" dirty="0" smtClean="0"/>
                        <a:t> source</a:t>
                      </a:r>
                      <a:endParaRPr lang="en-US" sz="1800" dirty="0" smtClean="0"/>
                    </a:p>
                  </a:txBody>
                  <a:tcPr marT="45726" marB="45726" anchor="ctr"/>
                </a:tc>
                <a:tc>
                  <a:txBody>
                    <a:bodyPr/>
                    <a:lstStyle/>
                    <a:p>
                      <a:pPr algn="r"/>
                      <a:r>
                        <a:rPr lang="en-US" sz="1800" baseline="0" dirty="0" smtClean="0"/>
                        <a:t>&gt;1000 events</a:t>
                      </a:r>
                    </a:p>
                    <a:p>
                      <a:pPr algn="r"/>
                      <a:r>
                        <a:rPr lang="en-US" sz="1800" baseline="0" dirty="0" smtClean="0"/>
                        <a:t> (charged)</a:t>
                      </a:r>
                      <a:endParaRPr lang="en-US" sz="1800" baseline="0" dirty="0"/>
                    </a:p>
                  </a:txBody>
                  <a:tcPr marT="45726" marB="45726" anchor="ctr"/>
                </a:tc>
              </a:tr>
              <a:tr h="370892">
                <a:tc>
                  <a:txBody>
                    <a:bodyPr/>
                    <a:lstStyle/>
                    <a:p>
                      <a:pPr algn="ctr"/>
                      <a:endParaRPr lang="en-US" sz="1800" dirty="0"/>
                    </a:p>
                  </a:txBody>
                  <a:tcPr marT="45726" marB="45726" anchor="ctr"/>
                </a:tc>
                <a:tc>
                  <a:txBody>
                    <a:bodyPr/>
                    <a:lstStyle/>
                    <a:p>
                      <a:pPr algn="r"/>
                      <a:endParaRPr lang="en-US" sz="1800" dirty="0"/>
                    </a:p>
                  </a:txBody>
                  <a:tcPr marT="45726" marB="45726"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800" baseline="0" dirty="0" smtClean="0"/>
                    </a:p>
                  </a:txBody>
                  <a:tcPr marT="45726" marB="45726" anchor="ctr"/>
                </a:tc>
                <a:tc>
                  <a:txBody>
                    <a:bodyPr/>
                    <a:lstStyle/>
                    <a:p>
                      <a:pPr algn="ctr"/>
                      <a:endParaRPr lang="en-US" sz="1800" dirty="0" smtClean="0"/>
                    </a:p>
                  </a:txBody>
                  <a:tcPr marT="45726" marB="45726" anchor="ctr"/>
                </a:tc>
                <a:tc>
                  <a:txBody>
                    <a:bodyPr/>
                    <a:lstStyle/>
                    <a:p>
                      <a:pPr algn="r"/>
                      <a:endParaRPr lang="en-US" sz="1800" dirty="0" smtClean="0"/>
                    </a:p>
                  </a:txBody>
                  <a:tcPr marT="45726" marB="45726" anchor="ctr"/>
                </a:tc>
              </a:tr>
              <a:tr h="640171">
                <a:tc>
                  <a:txBody>
                    <a:bodyPr/>
                    <a:lstStyle/>
                    <a:p>
                      <a:pPr algn="ctr"/>
                      <a:r>
                        <a:rPr lang="en-US" sz="1800" dirty="0" smtClean="0"/>
                        <a:t>JPARC</a:t>
                      </a:r>
                    </a:p>
                    <a:p>
                      <a:pPr algn="ctr"/>
                      <a:r>
                        <a:rPr lang="en-US" sz="1800" dirty="0" smtClean="0"/>
                        <a:t>(KOTO)</a:t>
                      </a:r>
                      <a:endParaRPr lang="en-US" sz="1800" dirty="0"/>
                    </a:p>
                  </a:txBody>
                  <a:tcPr marT="45726" marB="45726" anchor="ctr"/>
                </a:tc>
                <a:tc>
                  <a:txBody>
                    <a:bodyPr/>
                    <a:lstStyle/>
                    <a:p>
                      <a:pPr algn="r"/>
                      <a:endParaRPr lang="en-US" sz="1800" dirty="0" smtClean="0"/>
                    </a:p>
                    <a:p>
                      <a:pPr algn="r"/>
                      <a:r>
                        <a:rPr lang="en-US" sz="1800" dirty="0" smtClean="0"/>
                        <a:t>&lt;300</a:t>
                      </a:r>
                      <a:r>
                        <a:rPr lang="en-US" sz="1800" baseline="0" dirty="0" smtClean="0"/>
                        <a:t> </a:t>
                      </a:r>
                      <a:r>
                        <a:rPr lang="en-US" sz="1800" dirty="0" smtClean="0"/>
                        <a:t>kW</a:t>
                      </a:r>
                      <a:endParaRPr lang="en-US" sz="1800" dirty="0"/>
                    </a:p>
                  </a:txBody>
                  <a:tcPr marT="45726" marB="45726"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800"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t>&lt;0.5x10</a:t>
                      </a:r>
                      <a:r>
                        <a:rPr lang="en-US" sz="1800" baseline="30000" dirty="0" smtClean="0"/>
                        <a:t>6 </a:t>
                      </a:r>
                      <a:r>
                        <a:rPr lang="en-US" sz="1800" baseline="0" dirty="0" smtClean="0"/>
                        <a:t> K</a:t>
                      </a:r>
                      <a:r>
                        <a:rPr lang="en-US" sz="1800" baseline="-25000" dirty="0" smtClean="0"/>
                        <a:t>L</a:t>
                      </a:r>
                      <a:r>
                        <a:rPr lang="en-US" sz="1800" baseline="0" dirty="0" smtClean="0"/>
                        <a:t>/sec</a:t>
                      </a:r>
                      <a:endParaRPr lang="en-US" sz="1800" baseline="0" dirty="0" smtClean="0"/>
                    </a:p>
                  </a:txBody>
                  <a:tcPr marT="45726" marB="45726" anchor="ctr"/>
                </a:tc>
                <a:tc>
                  <a:txBody>
                    <a:bodyPr/>
                    <a:lstStyle/>
                    <a:p>
                      <a:endParaRPr lang="en-US" sz="1800" dirty="0" smtClean="0"/>
                    </a:p>
                    <a:p>
                      <a:pPr algn="ctr"/>
                      <a:r>
                        <a:rPr lang="en-US" sz="1800" dirty="0" smtClean="0"/>
                        <a:t>Pencil</a:t>
                      </a:r>
                      <a:r>
                        <a:rPr lang="en-US" sz="1800" baseline="0" dirty="0" smtClean="0"/>
                        <a:t> beam</a:t>
                      </a:r>
                      <a:endParaRPr lang="en-US" sz="1800" dirty="0" smtClean="0"/>
                    </a:p>
                  </a:txBody>
                  <a:tcPr marT="45726" marB="45726" anchor="ctr"/>
                </a:tc>
                <a:tc>
                  <a:txBody>
                    <a:bodyPr/>
                    <a:lstStyle/>
                    <a:p>
                      <a:pPr algn="r"/>
                      <a:r>
                        <a:rPr lang="en-US" sz="1800" baseline="0" dirty="0" smtClean="0"/>
                        <a:t>1 event       </a:t>
                      </a:r>
                      <a:r>
                        <a:rPr lang="en-US" sz="1800" dirty="0" smtClean="0"/>
                        <a:t>(neutral)</a:t>
                      </a:r>
                    </a:p>
                  </a:txBody>
                  <a:tcPr marT="45726" marB="45726" anchor="ctr"/>
                </a:tc>
              </a:tr>
              <a:tr h="731624">
                <a:tc>
                  <a:txBody>
                    <a:bodyPr/>
                    <a:lstStyle/>
                    <a:p>
                      <a:pPr algn="ctr"/>
                      <a:r>
                        <a:rPr lang="en-US" sz="1800" i="1" dirty="0" smtClean="0"/>
                        <a:t>Project</a:t>
                      </a:r>
                      <a:r>
                        <a:rPr lang="en-US" sz="1800" i="1" baseline="0" dirty="0" smtClean="0"/>
                        <a:t> </a:t>
                      </a:r>
                      <a:r>
                        <a:rPr lang="en-US" sz="1800" i="1" dirty="0" smtClean="0"/>
                        <a:t>X</a:t>
                      </a:r>
                      <a:endParaRPr lang="en-US" sz="1800" i="1" dirty="0" smtClean="0"/>
                    </a:p>
                    <a:p>
                      <a:pPr algn="ctr"/>
                      <a:r>
                        <a:rPr lang="en-US" sz="2000" dirty="0" err="1" smtClean="0"/>
                        <a:t>K</a:t>
                      </a:r>
                      <a:r>
                        <a:rPr lang="en-US" sz="2000" baseline="-25000" dirty="0" err="1" smtClean="0"/>
                        <a:t>L</a:t>
                      </a:r>
                      <a:r>
                        <a:rPr lang="en-US" sz="2000" baseline="0" dirty="0" err="1" smtClean="0">
                          <a:sym typeface="Wingdings" pitchFamily="2" charset="2"/>
                        </a:rPr>
                        <a:t></a:t>
                      </a:r>
                      <a:r>
                        <a:rPr lang="en-US" sz="2400" dirty="0" err="1" smtClean="0">
                          <a:latin typeface="Symbol" pitchFamily="18" charset="2"/>
                        </a:rPr>
                        <a:t>pnn</a:t>
                      </a:r>
                      <a:endParaRPr lang="en-US" sz="2400" dirty="0">
                        <a:latin typeface="Symbol" pitchFamily="18" charset="2"/>
                      </a:endParaRPr>
                    </a:p>
                  </a:txBody>
                  <a:tcPr marT="45726" marB="45726" anchor="ctr"/>
                </a:tc>
                <a:tc>
                  <a:txBody>
                    <a:bodyPr/>
                    <a:lstStyle/>
                    <a:p>
                      <a:pPr algn="r"/>
                      <a:endParaRPr lang="en-US" sz="1800" dirty="0" smtClean="0"/>
                    </a:p>
                    <a:p>
                      <a:pPr algn="r"/>
                      <a:r>
                        <a:rPr lang="en-US" sz="1800" dirty="0" smtClean="0"/>
                        <a:t>1500kW</a:t>
                      </a:r>
                      <a:endParaRPr lang="en-US" sz="1800" dirty="0"/>
                    </a:p>
                  </a:txBody>
                  <a:tcPr marT="45726" marB="45726"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800" baseline="30000" dirty="0" smtClean="0"/>
                    </a:p>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t>50x10</a:t>
                      </a:r>
                      <a:r>
                        <a:rPr lang="en-US" sz="1800" baseline="30000" dirty="0" smtClean="0"/>
                        <a:t>6 </a:t>
                      </a:r>
                      <a:r>
                        <a:rPr lang="en-US" sz="1800" baseline="0" dirty="0" smtClean="0"/>
                        <a:t> K</a:t>
                      </a:r>
                      <a:r>
                        <a:rPr lang="en-US" sz="1800" baseline="-25000" dirty="0" smtClean="0"/>
                        <a:t>L</a:t>
                      </a:r>
                      <a:r>
                        <a:rPr lang="en-US" sz="1800" baseline="0" dirty="0" smtClean="0"/>
                        <a:t>/sec</a:t>
                      </a:r>
                    </a:p>
                  </a:txBody>
                  <a:tcPr marT="45726" marB="45726"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Pencil</a:t>
                      </a:r>
                      <a:r>
                        <a:rPr lang="en-US" sz="1800" baseline="0" dirty="0" smtClean="0"/>
                        <a:t> beam &amp; Precision TOF</a:t>
                      </a:r>
                      <a:endParaRPr lang="en-US" sz="1800" dirty="0" smtClean="0"/>
                    </a:p>
                  </a:txBody>
                  <a:tcPr marT="45726" marB="45726" anchor="ctr"/>
                </a:tc>
                <a:tc>
                  <a:txBody>
                    <a:bodyPr/>
                    <a:lstStyle/>
                    <a:p>
                      <a:pPr algn="r"/>
                      <a:r>
                        <a:rPr lang="en-US" sz="1800" baseline="0" dirty="0" smtClean="0"/>
                        <a:t>1000 events</a:t>
                      </a:r>
                    </a:p>
                    <a:p>
                      <a:pPr algn="r"/>
                      <a:r>
                        <a:rPr lang="en-US" sz="1800" baseline="0" dirty="0" smtClean="0"/>
                        <a:t>(neutral)</a:t>
                      </a:r>
                    </a:p>
                  </a:txBody>
                  <a:tcPr marT="45726" marB="45726" anchor="ctr"/>
                </a:tc>
              </a:tr>
            </a:tbl>
          </a:graphicData>
        </a:graphic>
      </p:graphicFrame>
      <p:cxnSp>
        <p:nvCxnSpPr>
          <p:cNvPr id="8" name="Straight Connector 7"/>
          <p:cNvCxnSpPr/>
          <p:nvPr/>
        </p:nvCxnSpPr>
        <p:spPr>
          <a:xfrm>
            <a:off x="1311359" y="3810000"/>
            <a:ext cx="1524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11359" y="5562600"/>
            <a:ext cx="1524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93637" y="1524000"/>
            <a:ext cx="90488"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75357" y="647700"/>
            <a:ext cx="152400" cy="0"/>
          </a:xfrm>
          <a:prstGeom prst="line">
            <a:avLst/>
          </a:prstGeom>
          <a:ln w="28575">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0"/>
          </p:nvPr>
        </p:nvSpPr>
        <p:spPr/>
        <p:txBody>
          <a:bodyPr/>
          <a:lstStyle/>
          <a:p>
            <a:pPr>
              <a:defRPr/>
            </a:pPr>
            <a:r>
              <a:rPr lang="en-US" smtClean="0"/>
              <a:t>P Oddone, DOE Planning Meeting, May 31</a:t>
            </a:r>
            <a:r>
              <a:rPr lang="en-US" baseline="30000" smtClean="0"/>
              <a:t>st</a:t>
            </a:r>
            <a:r>
              <a:rPr lang="en-US" smtClean="0"/>
              <a:t>, 2011</a:t>
            </a:r>
            <a:endParaRPr lang="en-US" sz="1200" dirty="0"/>
          </a:p>
        </p:txBody>
      </p:sp>
      <p:sp>
        <p:nvSpPr>
          <p:cNvPr id="4" name="Slide Number Placeholder 3"/>
          <p:cNvSpPr>
            <a:spLocks noGrp="1"/>
          </p:cNvSpPr>
          <p:nvPr>
            <p:ph type="sldNum" sz="quarter" idx="11"/>
          </p:nvPr>
        </p:nvSpPr>
        <p:spPr/>
        <p:txBody>
          <a:bodyPr/>
          <a:lstStyle/>
          <a:p>
            <a:pPr>
              <a:defRPr/>
            </a:pPr>
            <a:fld id="{DD335B24-A5D2-4BBF-9E7F-0C9CC4A20CBD}" type="slidenum">
              <a:rPr lang="en-US" smtClean="0"/>
              <a:pPr>
                <a:defRPr/>
              </a:pPr>
              <a:t>50</a:t>
            </a:fld>
            <a:endParaRPr lang="en-US" dirty="0"/>
          </a:p>
        </p:txBody>
      </p:sp>
      <p:sp>
        <p:nvSpPr>
          <p:cNvPr id="7" name="Rectangle 6"/>
          <p:cNvSpPr/>
          <p:nvPr/>
        </p:nvSpPr>
        <p:spPr bwMode="auto">
          <a:xfrm>
            <a:off x="7372350" y="2085975"/>
            <a:ext cx="1600199" cy="628650"/>
          </a:xfrm>
          <a:prstGeom prst="rect">
            <a:avLst/>
          </a:prstGeom>
          <a:solidFill>
            <a:srgbClr val="FFFF00">
              <a:alpha val="21961"/>
            </a:srgbClr>
          </a:solidFill>
          <a:ln w="9525" cap="flat" cmpd="sng" algn="ctr">
            <a:solidFill>
              <a:srgbClr val="000000">
                <a:alpha val="2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7386638" y="3409950"/>
            <a:ext cx="1600199" cy="628650"/>
          </a:xfrm>
          <a:prstGeom prst="rect">
            <a:avLst/>
          </a:prstGeom>
          <a:solidFill>
            <a:srgbClr val="FFFF00">
              <a:alpha val="21961"/>
            </a:srgbClr>
          </a:solidFill>
          <a:ln w="9525" cap="flat" cmpd="sng" algn="ctr">
            <a:solidFill>
              <a:srgbClr val="000000">
                <a:alpha val="2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7372349" y="4457700"/>
            <a:ext cx="1600199" cy="1384302"/>
          </a:xfrm>
          <a:prstGeom prst="rect">
            <a:avLst/>
          </a:prstGeom>
          <a:solidFill>
            <a:srgbClr val="00B0F0">
              <a:alpha val="21961"/>
            </a:srgbClr>
          </a:solidFill>
          <a:ln w="9525" cap="flat" cmpd="sng" algn="ctr">
            <a:solidFill>
              <a:srgbClr val="000000">
                <a:alpha val="20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0" presetClass="exit" presetSubtype="0" fill="hold" grpId="1" nodeType="with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animBg="1"/>
      <p:bldP spid="12" grpId="1"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3200"/>
            <a:ext cx="9143999" cy="1143000"/>
          </a:xfrm>
        </p:spPr>
        <p:txBody>
          <a:bodyPr/>
          <a:lstStyle/>
          <a:p>
            <a:pPr algn="ctr">
              <a:defRPr/>
            </a:pPr>
            <a:r>
              <a:rPr lang="en-US" dirty="0" smtClean="0">
                <a:latin typeface="Symbol" pitchFamily="18" charset="2"/>
              </a:rPr>
              <a:t>m</a:t>
            </a:r>
            <a:r>
              <a:rPr lang="en-US" baseline="30000" dirty="0" smtClean="0">
                <a:latin typeface="+mn-lt"/>
              </a:rPr>
              <a:t>-</a:t>
            </a:r>
            <a:r>
              <a:rPr lang="en-US" dirty="0" smtClean="0">
                <a:latin typeface="+mn-lt"/>
              </a:rPr>
              <a:t>A</a:t>
            </a:r>
            <a:r>
              <a:rPr lang="en-US" dirty="0" smtClean="0">
                <a:latin typeface="Wingdings 3" pitchFamily="18" charset="2"/>
              </a:rPr>
              <a:t>g</a:t>
            </a:r>
            <a:r>
              <a:rPr lang="en-US" dirty="0" smtClean="0"/>
              <a:t>e</a:t>
            </a:r>
            <a:r>
              <a:rPr lang="en-US" baseline="30000" dirty="0" smtClean="0"/>
              <a:t>-</a:t>
            </a:r>
            <a:r>
              <a:rPr lang="en-US" dirty="0" smtClean="0"/>
              <a:t>A </a:t>
            </a:r>
            <a:r>
              <a:rPr lang="en-US" dirty="0" smtClean="0"/>
              <a:t>Conversion… (Past</a:t>
            </a:r>
            <a:r>
              <a:rPr lang="en-US" dirty="0" smtClean="0"/>
              <a:t>, Present, </a:t>
            </a:r>
            <a:r>
              <a:rPr lang="en-US" dirty="0" smtClean="0"/>
              <a:t>Future)</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6288947"/>
              </p:ext>
            </p:extLst>
          </p:nvPr>
        </p:nvGraphicFramePr>
        <p:xfrm>
          <a:off x="152401" y="1459150"/>
          <a:ext cx="8782051" cy="2560400"/>
        </p:xfrm>
        <a:graphic>
          <a:graphicData uri="http://schemas.openxmlformats.org/drawingml/2006/table">
            <a:tbl>
              <a:tblPr firstRow="1" bandRow="1">
                <a:tableStyleId>{21E4AEA4-8DFA-4A89-87EB-49C32662AFE0}</a:tableStyleId>
              </a:tblPr>
              <a:tblGrid>
                <a:gridCol w="2117101"/>
                <a:gridCol w="1176168"/>
                <a:gridCol w="1568223"/>
                <a:gridCol w="2470310"/>
                <a:gridCol w="1450249"/>
              </a:tblGrid>
              <a:tr h="609989">
                <a:tc>
                  <a:txBody>
                    <a:bodyPr/>
                    <a:lstStyle/>
                    <a:p>
                      <a:pPr algn="ctr"/>
                      <a:r>
                        <a:rPr lang="en-US" sz="1800" dirty="0" smtClean="0"/>
                        <a:t>Facility</a:t>
                      </a:r>
                    </a:p>
                    <a:p>
                      <a:pPr algn="ctr"/>
                      <a:r>
                        <a:rPr lang="en-US" sz="1800" dirty="0" smtClean="0"/>
                        <a:t>(Experiment)</a:t>
                      </a:r>
                      <a:endParaRPr lang="en-US" sz="1800" dirty="0"/>
                    </a:p>
                  </a:txBody>
                  <a:tcPr marT="45730" marB="45730" anchor="ctr"/>
                </a:tc>
                <a:tc>
                  <a:txBody>
                    <a:bodyPr/>
                    <a:lstStyle/>
                    <a:p>
                      <a:pPr algn="ctr"/>
                      <a:r>
                        <a:rPr lang="en-US" sz="1800" dirty="0" smtClean="0"/>
                        <a:t>Proton</a:t>
                      </a:r>
                    </a:p>
                    <a:p>
                      <a:pPr algn="ctr"/>
                      <a:r>
                        <a:rPr lang="en-US" sz="1800" dirty="0" smtClean="0"/>
                        <a:t>Power</a:t>
                      </a:r>
                      <a:endParaRPr lang="en-US" sz="1800" dirty="0"/>
                    </a:p>
                  </a:txBody>
                  <a:tcPr marT="45730" marB="45730" anchor="ctr"/>
                </a:tc>
                <a:tc>
                  <a:txBody>
                    <a:bodyPr/>
                    <a:lstStyle/>
                    <a:p>
                      <a:pPr algn="ctr"/>
                      <a:r>
                        <a:rPr lang="en-US" sz="1800" dirty="0" smtClean="0"/>
                        <a:t>Stopped</a:t>
                      </a:r>
                      <a:r>
                        <a:rPr lang="en-US" sz="1800" baseline="0" dirty="0" smtClean="0"/>
                        <a:t> </a:t>
                      </a:r>
                      <a:r>
                        <a:rPr lang="en-US" sz="1800" baseline="0" dirty="0" err="1" smtClean="0"/>
                        <a:t>Muon</a:t>
                      </a:r>
                      <a:r>
                        <a:rPr lang="en-US" sz="1800" dirty="0" smtClean="0"/>
                        <a:t> rate</a:t>
                      </a:r>
                      <a:endParaRPr lang="en-US" sz="1800" dirty="0"/>
                    </a:p>
                  </a:txBody>
                  <a:tcPr marT="45730" marB="45730" anchor="ctr"/>
                </a:tc>
                <a:tc>
                  <a:txBody>
                    <a:bodyPr/>
                    <a:lstStyle/>
                    <a:p>
                      <a:pPr algn="ctr"/>
                      <a:r>
                        <a:rPr lang="en-US" sz="1800" dirty="0" err="1" smtClean="0"/>
                        <a:t>Muon</a:t>
                      </a:r>
                      <a:r>
                        <a:rPr lang="en-US" sz="1800" dirty="0" smtClean="0"/>
                        <a:t> </a:t>
                      </a:r>
                      <a:r>
                        <a:rPr lang="en-US" sz="1800" dirty="0" smtClean="0"/>
                        <a:t>Properties</a:t>
                      </a:r>
                      <a:endParaRPr lang="en-US" sz="1800" dirty="0"/>
                    </a:p>
                  </a:txBody>
                  <a:tcPr marT="45730" marB="45730" anchor="ctr"/>
                </a:tc>
                <a:tc>
                  <a:txBody>
                    <a:bodyPr/>
                    <a:lstStyle/>
                    <a:p>
                      <a:pPr algn="ctr"/>
                      <a:r>
                        <a:rPr lang="en-US" sz="1800" dirty="0" smtClean="0">
                          <a:latin typeface="Symbol" pitchFamily="18" charset="2"/>
                        </a:rPr>
                        <a:t>mA </a:t>
                      </a:r>
                      <a:r>
                        <a:rPr lang="en-US" sz="1800" dirty="0" err="1" smtClean="0">
                          <a:latin typeface="Symbol" pitchFamily="18" charset="2"/>
                        </a:rPr>
                        <a:t>g</a:t>
                      </a:r>
                      <a:r>
                        <a:rPr lang="en-US" sz="1800" dirty="0" err="1" smtClean="0">
                          <a:latin typeface="+mn-lt"/>
                        </a:rPr>
                        <a:t>e</a:t>
                      </a:r>
                      <a:r>
                        <a:rPr lang="en-US" sz="1800" dirty="0" err="1" smtClean="0">
                          <a:latin typeface="Symbol" pitchFamily="18" charset="2"/>
                        </a:rPr>
                        <a:t>A</a:t>
                      </a:r>
                      <a:r>
                        <a:rPr lang="en-US" sz="1800" dirty="0" smtClean="0">
                          <a:latin typeface="Symbol" pitchFamily="18" charset="2"/>
                        </a:rPr>
                        <a:t> </a:t>
                      </a:r>
                      <a:r>
                        <a:rPr lang="en-US" sz="1800" dirty="0" smtClean="0"/>
                        <a:t>Sensitivity</a:t>
                      </a:r>
                      <a:endParaRPr lang="en-US" sz="1800" dirty="0"/>
                    </a:p>
                  </a:txBody>
                  <a:tcPr marT="45730" marB="45730" anchor="ctr"/>
                </a:tc>
              </a:tr>
              <a:tr h="0">
                <a:tc>
                  <a:txBody>
                    <a:bodyPr/>
                    <a:lstStyle/>
                    <a:p>
                      <a:pPr algn="ctr"/>
                      <a:r>
                        <a:rPr lang="en-US" sz="1800" dirty="0" smtClean="0"/>
                        <a:t>PSI</a:t>
                      </a:r>
                    </a:p>
                    <a:p>
                      <a:pPr algn="ctr"/>
                      <a:r>
                        <a:rPr lang="en-US" sz="1800" dirty="0" smtClean="0"/>
                        <a:t>(SINDRUM</a:t>
                      </a:r>
                      <a:r>
                        <a:rPr lang="en-US" sz="1800" baseline="0" dirty="0" smtClean="0"/>
                        <a:t> </a:t>
                      </a:r>
                      <a:r>
                        <a:rPr lang="en-US" sz="1800" dirty="0" smtClean="0"/>
                        <a:t>II)</a:t>
                      </a:r>
                      <a:endParaRPr lang="en-US" sz="1800" dirty="0"/>
                    </a:p>
                  </a:txBody>
                  <a:tcPr marT="45730" marB="45730" anchor="ctr"/>
                </a:tc>
                <a:tc>
                  <a:txBody>
                    <a:bodyPr/>
                    <a:lstStyle/>
                    <a:p>
                      <a:pPr algn="r"/>
                      <a:r>
                        <a:rPr lang="en-US" sz="1800" dirty="0" smtClean="0"/>
                        <a:t>1</a:t>
                      </a:r>
                      <a:r>
                        <a:rPr lang="en-US" sz="1800" baseline="0" dirty="0" smtClean="0"/>
                        <a:t>000 kW</a:t>
                      </a:r>
                      <a:endParaRPr lang="en-US" sz="1800" dirty="0"/>
                    </a:p>
                  </a:txBody>
                  <a:tcPr marT="45730" marB="4573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t>10</a:t>
                      </a:r>
                      <a:r>
                        <a:rPr lang="en-US" sz="1800" baseline="30000" dirty="0" smtClean="0"/>
                        <a:t>7 </a:t>
                      </a:r>
                      <a:r>
                        <a:rPr lang="en-US" sz="1800" baseline="0" dirty="0" smtClean="0"/>
                        <a:t>m/sec </a:t>
                      </a:r>
                      <a:endParaRPr lang="en-US" sz="1800" baseline="30000" dirty="0" smtClean="0"/>
                    </a:p>
                  </a:txBody>
                  <a:tcPr marT="45730" marB="45730" anchor="ctr"/>
                </a:tc>
                <a:tc>
                  <a:txBody>
                    <a:bodyPr/>
                    <a:lstStyle/>
                    <a:p>
                      <a:pPr algn="ctr"/>
                      <a:r>
                        <a:rPr lang="en-US" sz="1800" dirty="0" smtClean="0"/>
                        <a:t>“DC” </a:t>
                      </a:r>
                      <a:r>
                        <a:rPr lang="en-US" sz="1400" dirty="0" smtClean="0"/>
                        <a:t>(50 MHz cyclotron)</a:t>
                      </a:r>
                      <a:r>
                        <a:rPr lang="en-US" sz="1800" baseline="0" dirty="0" smtClean="0"/>
                        <a:t> 52</a:t>
                      </a:r>
                      <a:r>
                        <a:rPr lang="en-US" sz="1800" dirty="0" smtClean="0"/>
                        <a:t> </a:t>
                      </a:r>
                      <a:r>
                        <a:rPr lang="en-US" sz="1800" baseline="0" dirty="0" smtClean="0"/>
                        <a:t>+/-1 MeV/c</a:t>
                      </a:r>
                      <a:endParaRPr lang="en-US" sz="1800" dirty="0"/>
                    </a:p>
                  </a:txBody>
                  <a:tcPr marT="45730" marB="45730" anchor="ctr"/>
                </a:tc>
                <a:tc>
                  <a:txBody>
                    <a:bodyPr/>
                    <a:lstStyle/>
                    <a:p>
                      <a:pPr algn="r"/>
                      <a:r>
                        <a:rPr lang="en-US" sz="1800" dirty="0" smtClean="0"/>
                        <a:t>3x10</a:t>
                      </a:r>
                      <a:r>
                        <a:rPr lang="en-US" sz="1800" baseline="30000" dirty="0" smtClean="0"/>
                        <a:t>-13</a:t>
                      </a:r>
                      <a:endParaRPr lang="en-US" sz="1800" baseline="30000" dirty="0"/>
                    </a:p>
                  </a:txBody>
                  <a:tcPr marT="45730" marB="45730" anchor="ctr"/>
                </a:tc>
              </a:tr>
              <a:tr h="609989">
                <a:tc>
                  <a:txBody>
                    <a:bodyPr/>
                    <a:lstStyle/>
                    <a:p>
                      <a:pPr algn="ctr"/>
                      <a:r>
                        <a:rPr lang="en-US" sz="1800" dirty="0" smtClean="0"/>
                        <a:t>Booster &amp; JPARC</a:t>
                      </a:r>
                    </a:p>
                    <a:p>
                      <a:pPr algn="ctr"/>
                      <a:r>
                        <a:rPr lang="en-US" sz="1800" dirty="0" smtClean="0"/>
                        <a:t>(Mu2e/COMET)</a:t>
                      </a:r>
                      <a:endParaRPr lang="en-US" sz="1800" dirty="0"/>
                    </a:p>
                  </a:txBody>
                  <a:tcPr marT="45730" marB="45730" anchor="ctr"/>
                </a:tc>
                <a:tc>
                  <a:txBody>
                    <a:bodyPr/>
                    <a:lstStyle/>
                    <a:p>
                      <a:pPr algn="r"/>
                      <a:r>
                        <a:rPr lang="en-US" sz="1800" dirty="0" smtClean="0"/>
                        <a:t>25 kW</a:t>
                      </a:r>
                      <a:endParaRPr lang="en-US" sz="1800" dirty="0"/>
                    </a:p>
                  </a:txBody>
                  <a:tcPr marT="45730" marB="45730" anchor="ctr"/>
                </a:tc>
                <a:tc>
                  <a:txBody>
                    <a:bodyPr/>
                    <a:lstStyle/>
                    <a:p>
                      <a:pPr algn="r"/>
                      <a:r>
                        <a:rPr lang="en-US" sz="1800" dirty="0" smtClean="0"/>
                        <a:t>5x10</a:t>
                      </a:r>
                      <a:r>
                        <a:rPr lang="en-US" sz="1800" baseline="30000" dirty="0" smtClean="0"/>
                        <a:t>10 </a:t>
                      </a:r>
                      <a:r>
                        <a:rPr lang="en-US" sz="1800" baseline="0" dirty="0" smtClean="0"/>
                        <a:t>m/sec</a:t>
                      </a:r>
                      <a:endParaRPr lang="en-US" sz="1800" baseline="30000" dirty="0"/>
                    </a:p>
                  </a:txBody>
                  <a:tcPr marT="45730" marB="45730" anchor="ctr"/>
                </a:tc>
                <a:tc>
                  <a:txBody>
                    <a:bodyPr/>
                    <a:lstStyle/>
                    <a:p>
                      <a:pPr algn="ctr"/>
                      <a:r>
                        <a:rPr lang="en-US" sz="1800" dirty="0" smtClean="0"/>
                        <a:t>1</a:t>
                      </a:r>
                      <a:r>
                        <a:rPr lang="en-US" sz="1800" baseline="0" dirty="0" smtClean="0"/>
                        <a:t> MHz Pulsed</a:t>
                      </a:r>
                    </a:p>
                    <a:p>
                      <a:pPr algn="ctr"/>
                      <a:r>
                        <a:rPr lang="en-US" sz="1800" baseline="0" dirty="0" smtClean="0"/>
                        <a:t>10-70 MeV/c</a:t>
                      </a:r>
                      <a:endParaRPr lang="en-US" sz="1800" dirty="0"/>
                    </a:p>
                  </a:txBody>
                  <a:tcPr marT="45730" marB="45730" anchor="ctr"/>
                </a:tc>
                <a:tc>
                  <a:txBody>
                    <a:bodyPr/>
                    <a:lstStyle/>
                    <a:p>
                      <a:pPr algn="r"/>
                      <a:r>
                        <a:rPr lang="en-US" sz="1800" dirty="0" smtClean="0"/>
                        <a:t>2x10</a:t>
                      </a:r>
                      <a:r>
                        <a:rPr lang="en-US" sz="1800" baseline="30000" dirty="0" smtClean="0"/>
                        <a:t>-17</a:t>
                      </a:r>
                      <a:endParaRPr lang="en-US" sz="1800" baseline="30000" dirty="0" smtClean="0"/>
                    </a:p>
                  </a:txBody>
                  <a:tcPr marT="45730" marB="45730" anchor="ctr"/>
                </a:tc>
              </a:tr>
              <a:tr h="546675">
                <a:tc>
                  <a:txBody>
                    <a:bodyPr/>
                    <a:lstStyle/>
                    <a:p>
                      <a:pPr algn="ctr"/>
                      <a:r>
                        <a:rPr lang="en-US" sz="1800" i="1" dirty="0" smtClean="0"/>
                        <a:t>Project</a:t>
                      </a:r>
                      <a:r>
                        <a:rPr lang="en-US" sz="1800" i="1" baseline="0" dirty="0" smtClean="0"/>
                        <a:t> </a:t>
                      </a:r>
                      <a:r>
                        <a:rPr lang="en-US" sz="1800" i="1" dirty="0" smtClean="0"/>
                        <a:t>X</a:t>
                      </a:r>
                      <a:endParaRPr lang="en-US" sz="1800" i="1" dirty="0" smtClean="0"/>
                    </a:p>
                    <a:p>
                      <a:pPr algn="ctr"/>
                      <a:r>
                        <a:rPr lang="en-US" sz="1800" dirty="0" smtClean="0"/>
                        <a:t>(PRISM-like)</a:t>
                      </a:r>
                      <a:endParaRPr lang="en-US" sz="1800" dirty="0"/>
                    </a:p>
                  </a:txBody>
                  <a:tcPr marT="45730" marB="45730" anchor="ctr"/>
                </a:tc>
                <a:tc>
                  <a:txBody>
                    <a:bodyPr/>
                    <a:lstStyle/>
                    <a:p>
                      <a:pPr algn="r"/>
                      <a:r>
                        <a:rPr lang="en-US" sz="1800" dirty="0" smtClean="0"/>
                        <a:t>1000 kW</a:t>
                      </a:r>
                      <a:endParaRPr lang="en-US" sz="1800" dirty="0"/>
                    </a:p>
                  </a:txBody>
                  <a:tcPr marT="45730" marB="45730" anchor="ct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800" dirty="0" smtClean="0"/>
                        <a:t>&gt;10</a:t>
                      </a:r>
                      <a:r>
                        <a:rPr lang="en-US" sz="1800" baseline="30000" dirty="0" smtClean="0"/>
                        <a:t>12 </a:t>
                      </a:r>
                      <a:r>
                        <a:rPr lang="en-US" sz="1800" baseline="0" dirty="0" smtClean="0"/>
                        <a:t>m/sec</a:t>
                      </a:r>
                      <a:endParaRPr lang="en-US" sz="1800" baseline="30000" dirty="0" smtClean="0"/>
                    </a:p>
                  </a:txBody>
                  <a:tcPr marT="45730" marB="45730" anchor="ctr"/>
                </a:tc>
                <a:tc>
                  <a:txBody>
                    <a:bodyPr/>
                    <a:lstStyle/>
                    <a:p>
                      <a:pPr algn="ctr"/>
                      <a:r>
                        <a:rPr lang="en-US" sz="1800" dirty="0" smtClean="0"/>
                        <a:t>Pulsed,</a:t>
                      </a:r>
                      <a:r>
                        <a:rPr lang="en-US" sz="1800" baseline="0" dirty="0" smtClean="0"/>
                        <a:t> </a:t>
                      </a:r>
                      <a:r>
                        <a:rPr lang="en-US" sz="1800" dirty="0" smtClean="0"/>
                        <a:t>narrow</a:t>
                      </a:r>
                      <a:r>
                        <a:rPr lang="en-US" sz="1800" baseline="0" dirty="0" smtClean="0"/>
                        <a:t>-band </a:t>
                      </a:r>
                    </a:p>
                    <a:p>
                      <a:pPr algn="ctr"/>
                      <a:r>
                        <a:rPr lang="en-US" sz="1800" baseline="0" dirty="0" smtClean="0"/>
                        <a:t>(30 </a:t>
                      </a:r>
                      <a:r>
                        <a:rPr lang="en-US" sz="1800" dirty="0" smtClean="0"/>
                        <a:t>+/- 1 MeV/c)</a:t>
                      </a:r>
                      <a:endParaRPr lang="en-US" sz="1800" dirty="0"/>
                    </a:p>
                  </a:txBody>
                  <a:tcPr marT="45730" marB="45730" anchor="ctr"/>
                </a:tc>
                <a:tc>
                  <a:txBody>
                    <a:bodyPr/>
                    <a:lstStyle/>
                    <a:p>
                      <a:pPr algn="r"/>
                      <a:r>
                        <a:rPr lang="en-US" sz="1800" dirty="0" smtClean="0"/>
                        <a:t>&lt;10</a:t>
                      </a:r>
                      <a:r>
                        <a:rPr lang="en-US" sz="1800" baseline="30000" dirty="0" smtClean="0"/>
                        <a:t>-18</a:t>
                      </a:r>
                      <a:endParaRPr lang="en-US" sz="1800" baseline="30000" dirty="0"/>
                    </a:p>
                  </a:txBody>
                  <a:tcPr marT="45730" marB="45730" anchor="ctr"/>
                </a:tc>
              </a:tr>
            </a:tbl>
          </a:graphicData>
        </a:graphic>
      </p:graphicFrame>
      <p:sp>
        <p:nvSpPr>
          <p:cNvPr id="6" name="TextBox 5"/>
          <p:cNvSpPr txBox="1"/>
          <p:nvPr/>
        </p:nvSpPr>
        <p:spPr>
          <a:xfrm>
            <a:off x="680484" y="4286250"/>
            <a:ext cx="8006316" cy="2769989"/>
          </a:xfrm>
          <a:prstGeom prst="rect">
            <a:avLst/>
          </a:prstGeom>
          <a:noFill/>
        </p:spPr>
        <p:txBody>
          <a:bodyPr wrap="square">
            <a:spAutoFit/>
          </a:bodyPr>
          <a:lstStyle/>
          <a:p>
            <a:pPr algn="l">
              <a:defRPr/>
            </a:pPr>
            <a:r>
              <a:rPr lang="en-US" sz="1800" dirty="0"/>
              <a:t>Mu2e/COMET breakthrough technology:  </a:t>
            </a:r>
          </a:p>
          <a:p>
            <a:pPr marL="285750" indent="-285750" algn="l">
              <a:buFont typeface="Arial" pitchFamily="34" charset="0"/>
              <a:buChar char="•"/>
              <a:defRPr/>
            </a:pPr>
            <a:r>
              <a:rPr lang="en-US" sz="1800" dirty="0"/>
              <a:t>Large </a:t>
            </a:r>
            <a:r>
              <a:rPr lang="en-US" sz="1800" dirty="0" err="1"/>
              <a:t>muon</a:t>
            </a:r>
            <a:r>
              <a:rPr lang="en-US" sz="1800" dirty="0"/>
              <a:t> yield from production target </a:t>
            </a:r>
            <a:r>
              <a:rPr lang="en-US" sz="1800" i="1" dirty="0"/>
              <a:t>inside </a:t>
            </a:r>
            <a:r>
              <a:rPr lang="en-US" sz="1800" dirty="0"/>
              <a:t>of high field solenoid.</a:t>
            </a:r>
          </a:p>
          <a:p>
            <a:pPr marL="285750" indent="-285750" algn="l">
              <a:buFont typeface="Arial" pitchFamily="34" charset="0"/>
              <a:buChar char="•"/>
              <a:defRPr/>
            </a:pPr>
            <a:r>
              <a:rPr lang="en-US" sz="1800" dirty="0"/>
              <a:t>Pulsed beam strongly suppresses pion backgrounds.</a:t>
            </a:r>
          </a:p>
          <a:p>
            <a:pPr algn="l">
              <a:defRPr/>
            </a:pPr>
            <a:endParaRPr lang="en-US" sz="1800" dirty="0"/>
          </a:p>
          <a:p>
            <a:pPr algn="l">
              <a:defRPr/>
            </a:pPr>
            <a:r>
              <a:rPr lang="en-US" sz="1800" i="1" dirty="0" smtClean="0"/>
              <a:t>Project X</a:t>
            </a:r>
            <a:r>
              <a:rPr lang="en-US" sz="1800" dirty="0" smtClean="0"/>
              <a:t> </a:t>
            </a:r>
            <a:r>
              <a:rPr lang="en-US" sz="1800" dirty="0"/>
              <a:t>breakthrough technology:</a:t>
            </a:r>
          </a:p>
          <a:p>
            <a:pPr marL="285750" indent="-285750" algn="l">
              <a:buFont typeface="Arial" pitchFamily="34" charset="0"/>
              <a:buChar char="•"/>
              <a:defRPr/>
            </a:pPr>
            <a:r>
              <a:rPr lang="en-US" sz="1800" dirty="0"/>
              <a:t>Collapse the high flux wide-band </a:t>
            </a:r>
            <a:r>
              <a:rPr lang="en-US" sz="1800" dirty="0" err="1"/>
              <a:t>muon</a:t>
            </a:r>
            <a:r>
              <a:rPr lang="en-US" sz="1800" dirty="0"/>
              <a:t> beam to a narrow-band beam with cooling techniques. </a:t>
            </a:r>
          </a:p>
          <a:p>
            <a:pPr>
              <a:defRPr/>
            </a:pPr>
            <a:r>
              <a:rPr lang="en-US" dirty="0"/>
              <a:t>  </a:t>
            </a:r>
          </a:p>
          <a:p>
            <a:pPr>
              <a:defRPr/>
            </a:pPr>
            <a:r>
              <a:rPr lang="en-US" dirty="0"/>
              <a:t> </a:t>
            </a:r>
          </a:p>
        </p:txBody>
      </p:sp>
      <p:sp>
        <p:nvSpPr>
          <p:cNvPr id="3" name="Footer Placeholder 2"/>
          <p:cNvSpPr>
            <a:spLocks noGrp="1"/>
          </p:cNvSpPr>
          <p:nvPr>
            <p:ph type="ftr" sz="quarter" idx="10"/>
          </p:nvPr>
        </p:nvSpPr>
        <p:spPr/>
        <p:txBody>
          <a:bodyPr/>
          <a:lstStyle/>
          <a:p>
            <a:pPr>
              <a:defRPr/>
            </a:pPr>
            <a:r>
              <a:rPr lang="en-US" smtClean="0"/>
              <a:t>P Oddone, DOE Planning Meeting, May 31</a:t>
            </a:r>
            <a:r>
              <a:rPr lang="en-US" baseline="30000" smtClean="0"/>
              <a:t>st</a:t>
            </a:r>
            <a:r>
              <a:rPr lang="en-US" smtClean="0"/>
              <a:t>, 2011</a:t>
            </a:r>
            <a:endParaRPr lang="en-US" sz="1200" dirty="0"/>
          </a:p>
        </p:txBody>
      </p:sp>
      <p:sp>
        <p:nvSpPr>
          <p:cNvPr id="4" name="Slide Number Placeholder 3"/>
          <p:cNvSpPr>
            <a:spLocks noGrp="1"/>
          </p:cNvSpPr>
          <p:nvPr>
            <p:ph type="sldNum" sz="quarter" idx="11"/>
          </p:nvPr>
        </p:nvSpPr>
        <p:spPr/>
        <p:txBody>
          <a:bodyPr/>
          <a:lstStyle/>
          <a:p>
            <a:pPr>
              <a:defRPr/>
            </a:pPr>
            <a:fld id="{DD335B24-A5D2-4BBF-9E7F-0C9CC4A20CBD}" type="slidenum">
              <a:rPr lang="en-US" smtClean="0"/>
              <a:pPr>
                <a:defRPr/>
              </a:pPr>
              <a:t>51</a:t>
            </a:fld>
            <a:endParaRPr lang="en-US" dirty="0"/>
          </a:p>
        </p:txBody>
      </p:sp>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Interplay:  LHC       Intensity Frontier</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B374930B-5E33-43C8-9A46-20A698C118E9}" type="slidenum">
              <a:rPr lang="en-US" smtClean="0"/>
              <a:pPr>
                <a:defRPr/>
              </a:pPr>
              <a:t>52</a:t>
            </a:fld>
            <a:endParaRPr lang="en-US" dirty="0"/>
          </a:p>
        </p:txBody>
      </p:sp>
      <p:sp>
        <p:nvSpPr>
          <p:cNvPr id="5" name="Left-Right Arrow 4"/>
          <p:cNvSpPr/>
          <p:nvPr/>
        </p:nvSpPr>
        <p:spPr bwMode="auto">
          <a:xfrm>
            <a:off x="4467225" y="647700"/>
            <a:ext cx="542925" cy="238125"/>
          </a:xfrm>
          <a:prstGeom prst="leftRightArrow">
            <a:avLst/>
          </a:prstGeom>
          <a:solidFill>
            <a:schemeClr val="accent1">
              <a:lumMod val="75000"/>
            </a:scheme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1838325" y="1428750"/>
            <a:ext cx="1609725" cy="4562475"/>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9525" cap="flat" cmpd="sng" algn="ctr">
            <a:solidFill>
              <a:srgbClr val="000000"/>
            </a:solidFill>
            <a:prstDash val="solid"/>
            <a:round/>
            <a:headEnd type="none" w="med" len="med"/>
            <a:tailEnd type="none" w="med" len="med"/>
          </a:ln>
          <a:effectLst>
            <a:outerShdw blurRad="50800" dist="50800" dir="5400000" sx="1000" sy="1000" algn="ctr" rotWithShape="0">
              <a:srgbClr val="000000"/>
            </a:outerShdw>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2247900" y="3514725"/>
            <a:ext cx="801823" cy="461665"/>
          </a:xfrm>
          <a:prstGeom prst="rect">
            <a:avLst/>
          </a:prstGeom>
          <a:noFill/>
        </p:spPr>
        <p:txBody>
          <a:bodyPr wrap="none" rtlCol="0">
            <a:spAutoFit/>
          </a:bodyPr>
          <a:lstStyle/>
          <a:p>
            <a:r>
              <a:rPr lang="en-US" dirty="0" smtClean="0"/>
              <a:t>LHC</a:t>
            </a:r>
            <a:endParaRPr lang="en-US" dirty="0"/>
          </a:p>
        </p:txBody>
      </p:sp>
      <p:sp>
        <p:nvSpPr>
          <p:cNvPr id="9" name="TextBox 8"/>
          <p:cNvSpPr txBox="1"/>
          <p:nvPr/>
        </p:nvSpPr>
        <p:spPr>
          <a:xfrm>
            <a:off x="2133600" y="1762125"/>
            <a:ext cx="1026243" cy="400110"/>
          </a:xfrm>
          <a:prstGeom prst="rect">
            <a:avLst/>
          </a:prstGeom>
          <a:noFill/>
        </p:spPr>
        <p:txBody>
          <a:bodyPr wrap="none" rtlCol="0">
            <a:spAutoFit/>
          </a:bodyPr>
          <a:lstStyle/>
          <a:p>
            <a:r>
              <a:rPr lang="en-US" sz="2000" dirty="0" smtClean="0"/>
              <a:t>nothing</a:t>
            </a:r>
            <a:endParaRPr lang="en-US" sz="2000" dirty="0"/>
          </a:p>
        </p:txBody>
      </p:sp>
      <p:sp>
        <p:nvSpPr>
          <p:cNvPr id="10" name="TextBox 9"/>
          <p:cNvSpPr txBox="1"/>
          <p:nvPr/>
        </p:nvSpPr>
        <p:spPr>
          <a:xfrm>
            <a:off x="2286000" y="5162550"/>
            <a:ext cx="668773" cy="400110"/>
          </a:xfrm>
          <a:prstGeom prst="rect">
            <a:avLst/>
          </a:prstGeom>
          <a:noFill/>
        </p:spPr>
        <p:txBody>
          <a:bodyPr wrap="none" rtlCol="0">
            <a:spAutoFit/>
          </a:bodyPr>
          <a:lstStyle/>
          <a:p>
            <a:r>
              <a:rPr lang="en-US" sz="2000" dirty="0" smtClean="0"/>
              <a:t>Lots</a:t>
            </a:r>
            <a:endParaRPr lang="en-US" sz="2000" dirty="0"/>
          </a:p>
        </p:txBody>
      </p:sp>
      <p:sp>
        <p:nvSpPr>
          <p:cNvPr id="11" name="Right Arrow 10"/>
          <p:cNvSpPr/>
          <p:nvPr/>
        </p:nvSpPr>
        <p:spPr bwMode="auto">
          <a:xfrm>
            <a:off x="3476626" y="1857375"/>
            <a:ext cx="2000250" cy="295275"/>
          </a:xfrm>
          <a:prstGeom prs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3" name="Rectangle 12"/>
          <p:cNvSpPr/>
          <p:nvPr/>
        </p:nvSpPr>
        <p:spPr bwMode="auto">
          <a:xfrm>
            <a:off x="5486399" y="1447800"/>
            <a:ext cx="2486025" cy="4572000"/>
          </a:xfrm>
          <a:prstGeom prst="rect">
            <a:avLst/>
          </a:prstGeom>
          <a:solidFill>
            <a:srgbClr val="3366FF"/>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4" name="TextBox 13"/>
          <p:cNvSpPr txBox="1"/>
          <p:nvPr/>
        </p:nvSpPr>
        <p:spPr>
          <a:xfrm>
            <a:off x="6057900" y="3257550"/>
            <a:ext cx="1415772" cy="830997"/>
          </a:xfrm>
          <a:prstGeom prst="rect">
            <a:avLst/>
          </a:prstGeom>
          <a:noFill/>
        </p:spPr>
        <p:txBody>
          <a:bodyPr wrap="none" rtlCol="0">
            <a:spAutoFit/>
          </a:bodyPr>
          <a:lstStyle/>
          <a:p>
            <a:r>
              <a:rPr lang="en-US" dirty="0" smtClean="0"/>
              <a:t>Intensity </a:t>
            </a:r>
          </a:p>
          <a:p>
            <a:r>
              <a:rPr lang="en-US" dirty="0" smtClean="0"/>
              <a:t>Frontier</a:t>
            </a:r>
            <a:endParaRPr lang="en-US" dirty="0"/>
          </a:p>
        </p:txBody>
      </p:sp>
      <p:sp>
        <p:nvSpPr>
          <p:cNvPr id="15" name="TextBox 14"/>
          <p:cNvSpPr txBox="1"/>
          <p:nvPr/>
        </p:nvSpPr>
        <p:spPr>
          <a:xfrm>
            <a:off x="5705475" y="1666875"/>
            <a:ext cx="2185214" cy="646331"/>
          </a:xfrm>
          <a:prstGeom prst="rect">
            <a:avLst/>
          </a:prstGeom>
          <a:noFill/>
        </p:spPr>
        <p:txBody>
          <a:bodyPr wrap="none" rtlCol="0">
            <a:spAutoFit/>
          </a:bodyPr>
          <a:lstStyle/>
          <a:p>
            <a:r>
              <a:rPr lang="en-US" sz="1800" dirty="0" smtClean="0"/>
              <a:t>Only handle on the </a:t>
            </a:r>
          </a:p>
          <a:p>
            <a:r>
              <a:rPr lang="en-US" sz="1800" dirty="0" smtClean="0"/>
              <a:t>next energy scale</a:t>
            </a:r>
            <a:endParaRPr lang="en-US" sz="1800" dirty="0"/>
          </a:p>
        </p:txBody>
      </p:sp>
      <p:sp>
        <p:nvSpPr>
          <p:cNvPr id="17" name="Left-Right Arrow 16"/>
          <p:cNvSpPr/>
          <p:nvPr/>
        </p:nvSpPr>
        <p:spPr bwMode="auto">
          <a:xfrm>
            <a:off x="3457575" y="5210175"/>
            <a:ext cx="2028825" cy="295275"/>
          </a:xfrm>
          <a:prstGeom prst="leftRightArrow">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18" name="TextBox 17"/>
          <p:cNvSpPr txBox="1"/>
          <p:nvPr/>
        </p:nvSpPr>
        <p:spPr>
          <a:xfrm>
            <a:off x="5867400" y="4743450"/>
            <a:ext cx="2031390" cy="1200329"/>
          </a:xfrm>
          <a:prstGeom prst="rect">
            <a:avLst/>
          </a:prstGeom>
          <a:noFill/>
        </p:spPr>
        <p:txBody>
          <a:bodyPr wrap="none" rtlCol="0">
            <a:spAutoFit/>
          </a:bodyPr>
          <a:lstStyle/>
          <a:p>
            <a:r>
              <a:rPr lang="en-US" sz="1800" dirty="0" smtClean="0"/>
              <a:t>Determine/verify</a:t>
            </a:r>
          </a:p>
          <a:p>
            <a:r>
              <a:rPr lang="en-US" sz="1800" dirty="0" smtClean="0"/>
              <a:t>structure of new </a:t>
            </a:r>
          </a:p>
          <a:p>
            <a:r>
              <a:rPr lang="en-US" sz="1800" dirty="0" smtClean="0"/>
              <a:t>physics. Anything </a:t>
            </a:r>
          </a:p>
          <a:p>
            <a:r>
              <a:rPr lang="en-US" sz="1800" dirty="0" smtClean="0"/>
              <a:t>beyond?</a:t>
            </a:r>
            <a:endParaRPr lang="en-US" sz="1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effects in kaon decay rates</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B374930B-5E33-43C8-9A46-20A698C118E9}" type="slidenum">
              <a:rPr lang="en-US" smtClean="0"/>
              <a:pPr>
                <a:defRPr/>
              </a:pPr>
              <a:t>53</a:t>
            </a:fld>
            <a:endParaRPr lang="en-US" dirty="0"/>
          </a:p>
        </p:txBody>
      </p:sp>
      <p:grpSp>
        <p:nvGrpSpPr>
          <p:cNvPr id="6" name="Group 71"/>
          <p:cNvGrpSpPr/>
          <p:nvPr/>
        </p:nvGrpSpPr>
        <p:grpSpPr>
          <a:xfrm>
            <a:off x="1197483" y="1479423"/>
            <a:ext cx="7415784" cy="2197227"/>
            <a:chOff x="1197483" y="1479423"/>
            <a:chExt cx="7415784" cy="2197227"/>
          </a:xfrm>
        </p:grpSpPr>
        <p:grpSp>
          <p:nvGrpSpPr>
            <p:cNvPr id="8" name="Group 38"/>
            <p:cNvGrpSpPr/>
            <p:nvPr/>
          </p:nvGrpSpPr>
          <p:grpSpPr>
            <a:xfrm>
              <a:off x="1197483" y="1479423"/>
              <a:ext cx="7415784" cy="2197227"/>
              <a:chOff x="1197483" y="1479423"/>
              <a:chExt cx="7415784" cy="2197227"/>
            </a:xfrm>
          </p:grpSpPr>
          <p:pic>
            <p:nvPicPr>
              <p:cNvPr id="5" name="Picture 4" descr="PAP-elliott_cheu 2 clean.jpg"/>
              <p:cNvPicPr>
                <a:picLocks noChangeAspect="1"/>
              </p:cNvPicPr>
              <p:nvPr/>
            </p:nvPicPr>
            <p:blipFill>
              <a:blip r:embed="rId2" cstate="print"/>
              <a:stretch>
                <a:fillRect/>
              </a:stretch>
            </p:blipFill>
            <p:spPr>
              <a:xfrm>
                <a:off x="1197483" y="1479423"/>
                <a:ext cx="7415784" cy="2197227"/>
              </a:xfrm>
              <a:prstGeom prst="rect">
                <a:avLst/>
              </a:prstGeom>
            </p:spPr>
          </p:pic>
          <p:sp>
            <p:nvSpPr>
              <p:cNvPr id="7" name="TextBox 6"/>
              <p:cNvSpPr txBox="1"/>
              <p:nvPr/>
            </p:nvSpPr>
            <p:spPr>
              <a:xfrm>
                <a:off x="1361539" y="1728268"/>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9" name="TextBox 8"/>
              <p:cNvSpPr txBox="1"/>
              <p:nvPr/>
            </p:nvSpPr>
            <p:spPr>
              <a:xfrm>
                <a:off x="5579424" y="1731815"/>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0" name="TextBox 9"/>
              <p:cNvSpPr txBox="1"/>
              <p:nvPr/>
            </p:nvSpPr>
            <p:spPr>
              <a:xfrm>
                <a:off x="2517569" y="197130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1" name="TextBox 10"/>
              <p:cNvSpPr txBox="1"/>
              <p:nvPr/>
            </p:nvSpPr>
            <p:spPr>
              <a:xfrm>
                <a:off x="2386936" y="2671948"/>
                <a:ext cx="309700" cy="338554"/>
              </a:xfrm>
              <a:prstGeom prst="rect">
                <a:avLst/>
              </a:prstGeom>
              <a:noFill/>
            </p:spPr>
            <p:txBody>
              <a:bodyPr wrap="none" rtlCol="0">
                <a:spAutoFit/>
              </a:bodyPr>
              <a:lstStyle/>
              <a:p>
                <a:r>
                  <a:rPr lang="en-US" sz="1600" dirty="0" smtClean="0">
                    <a:solidFill>
                      <a:schemeClr val="bg1">
                        <a:lumMod val="50000"/>
                      </a:schemeClr>
                    </a:solidFill>
                  </a:rPr>
                  <a:t>Z</a:t>
                </a:r>
                <a:endParaRPr lang="en-US" sz="1600" dirty="0">
                  <a:solidFill>
                    <a:schemeClr val="bg1">
                      <a:lumMod val="50000"/>
                    </a:schemeClr>
                  </a:solidFill>
                </a:endParaRPr>
              </a:p>
            </p:txBody>
          </p:sp>
          <p:sp>
            <p:nvSpPr>
              <p:cNvPr id="12" name="TextBox 11"/>
              <p:cNvSpPr txBox="1"/>
              <p:nvPr/>
            </p:nvSpPr>
            <p:spPr>
              <a:xfrm>
                <a:off x="2344964" y="2353787"/>
                <a:ext cx="644728" cy="276999"/>
              </a:xfrm>
              <a:prstGeom prst="rect">
                <a:avLst/>
              </a:prstGeom>
              <a:noFill/>
            </p:spPr>
            <p:txBody>
              <a:bodyPr wrap="none" rtlCol="0">
                <a:spAutoFit/>
              </a:bodyPr>
              <a:lstStyle/>
              <a:p>
                <a:r>
                  <a:rPr lang="en-US" sz="1200" dirty="0" smtClean="0">
                    <a:solidFill>
                      <a:schemeClr val="bg1">
                        <a:lumMod val="50000"/>
                      </a:schemeClr>
                    </a:solidFill>
                  </a:rPr>
                  <a:t>quarks</a:t>
                </a:r>
                <a:endParaRPr lang="en-US" sz="1200" dirty="0">
                  <a:solidFill>
                    <a:schemeClr val="bg1">
                      <a:lumMod val="50000"/>
                    </a:schemeClr>
                  </a:solidFill>
                </a:endParaRPr>
              </a:p>
            </p:txBody>
          </p:sp>
          <p:sp>
            <p:nvSpPr>
              <p:cNvPr id="13" name="Rectangle 12"/>
              <p:cNvSpPr/>
              <p:nvPr/>
            </p:nvSpPr>
            <p:spPr>
              <a:xfrm>
                <a:off x="7537561" y="174401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5" name="Rectangle 14"/>
              <p:cNvSpPr/>
              <p:nvPr/>
            </p:nvSpPr>
            <p:spPr>
              <a:xfrm>
                <a:off x="3638256" y="17249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17" name="TextBox 16"/>
              <p:cNvSpPr txBox="1"/>
              <p:nvPr/>
            </p:nvSpPr>
            <p:spPr>
              <a:xfrm>
                <a:off x="7019719" y="236500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8" name="TextBox 17"/>
              <p:cNvSpPr txBox="1"/>
              <p:nvPr/>
            </p:nvSpPr>
            <p:spPr>
              <a:xfrm>
                <a:off x="6003719" y="2371353"/>
                <a:ext cx="378630" cy="338554"/>
              </a:xfrm>
              <a:prstGeom prst="rect">
                <a:avLst/>
              </a:prstGeom>
              <a:noFill/>
            </p:spPr>
            <p:txBody>
              <a:bodyPr wrap="none" rtlCol="0">
                <a:spAutoFit/>
              </a:bodyPr>
              <a:lstStyle/>
              <a:p>
                <a:r>
                  <a:rPr lang="en-US" sz="1600" dirty="0" smtClean="0">
                    <a:solidFill>
                      <a:schemeClr val="bg1">
                        <a:lumMod val="50000"/>
                      </a:schemeClr>
                    </a:solidFill>
                  </a:rPr>
                  <a:t>W</a:t>
                </a:r>
                <a:endParaRPr lang="en-US" sz="1600" dirty="0">
                  <a:solidFill>
                    <a:schemeClr val="bg1">
                      <a:lumMod val="50000"/>
                    </a:schemeClr>
                  </a:solidFill>
                </a:endParaRPr>
              </a:p>
            </p:txBody>
          </p:sp>
          <p:sp>
            <p:nvSpPr>
              <p:cNvPr id="19" name="TextBox 18"/>
              <p:cNvSpPr txBox="1"/>
              <p:nvPr/>
            </p:nvSpPr>
            <p:spPr>
              <a:xfrm>
                <a:off x="3905250" y="31940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0" name="TextBox 19"/>
              <p:cNvSpPr txBox="1"/>
              <p:nvPr/>
            </p:nvSpPr>
            <p:spPr>
              <a:xfrm>
                <a:off x="3898900" y="2736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1" name="TextBox 20"/>
              <p:cNvSpPr txBox="1"/>
              <p:nvPr/>
            </p:nvSpPr>
            <p:spPr>
              <a:xfrm>
                <a:off x="7727950" y="289560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2" name="TextBox 21"/>
              <p:cNvSpPr txBox="1"/>
              <p:nvPr/>
            </p:nvSpPr>
            <p:spPr>
              <a:xfrm>
                <a:off x="7715250" y="3244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23" name="TextBox 22"/>
              <p:cNvSpPr txBox="1"/>
              <p:nvPr/>
            </p:nvSpPr>
            <p:spPr>
              <a:xfrm>
                <a:off x="1365250" y="21653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24" name="Rectangle 23"/>
              <p:cNvSpPr/>
              <p:nvPr/>
            </p:nvSpPr>
            <p:spPr>
              <a:xfrm>
                <a:off x="3625556" y="21948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25" name="TextBox 24"/>
              <p:cNvSpPr txBox="1"/>
              <p:nvPr/>
            </p:nvSpPr>
            <p:spPr>
              <a:xfrm>
                <a:off x="6383564" y="2201387"/>
                <a:ext cx="644728" cy="276999"/>
              </a:xfrm>
              <a:prstGeom prst="rect">
                <a:avLst/>
              </a:prstGeom>
              <a:noFill/>
            </p:spPr>
            <p:txBody>
              <a:bodyPr wrap="none" rtlCol="0">
                <a:spAutoFit/>
              </a:bodyPr>
              <a:lstStyle/>
              <a:p>
                <a:r>
                  <a:rPr lang="en-US" sz="1200" dirty="0" smtClean="0">
                    <a:solidFill>
                      <a:schemeClr val="bg1">
                        <a:lumMod val="50000"/>
                      </a:schemeClr>
                    </a:solidFill>
                  </a:rPr>
                  <a:t>quarks</a:t>
                </a:r>
                <a:endParaRPr lang="en-US" sz="1200" dirty="0">
                  <a:solidFill>
                    <a:schemeClr val="bg1">
                      <a:lumMod val="50000"/>
                    </a:schemeClr>
                  </a:solidFill>
                </a:endParaRPr>
              </a:p>
            </p:txBody>
          </p:sp>
          <p:sp>
            <p:nvSpPr>
              <p:cNvPr id="26" name="TextBox 25"/>
              <p:cNvSpPr txBox="1"/>
              <p:nvPr/>
            </p:nvSpPr>
            <p:spPr>
              <a:xfrm>
                <a:off x="5600700" y="21780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27" name="TextBox 26"/>
              <p:cNvSpPr txBox="1"/>
              <p:nvPr/>
            </p:nvSpPr>
            <p:spPr>
              <a:xfrm>
                <a:off x="6459320" y="2596897"/>
                <a:ext cx="508473" cy="276999"/>
              </a:xfrm>
              <a:prstGeom prst="rect">
                <a:avLst/>
              </a:prstGeom>
              <a:noFill/>
            </p:spPr>
            <p:txBody>
              <a:bodyPr wrap="none" rtlCol="0">
                <a:spAutoFit/>
              </a:bodyPr>
              <a:lstStyle/>
              <a:p>
                <a:r>
                  <a:rPr lang="en-US" sz="1200" dirty="0" smtClean="0">
                    <a:solidFill>
                      <a:schemeClr val="bg1">
                        <a:lumMod val="50000"/>
                      </a:schemeClr>
                    </a:solidFill>
                  </a:rPr>
                  <a:t>lepts</a:t>
                </a:r>
                <a:endParaRPr lang="en-US" sz="1200" dirty="0">
                  <a:solidFill>
                    <a:schemeClr val="bg1">
                      <a:lumMod val="50000"/>
                    </a:schemeClr>
                  </a:solidFill>
                </a:endParaRPr>
              </a:p>
            </p:txBody>
          </p:sp>
          <p:sp>
            <p:nvSpPr>
              <p:cNvPr id="28" name="Rectangle 27"/>
              <p:cNvSpPr/>
              <p:nvPr/>
            </p:nvSpPr>
            <p:spPr>
              <a:xfrm>
                <a:off x="7539441" y="2210617"/>
                <a:ext cx="29848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cxnSp>
            <p:nvCxnSpPr>
              <p:cNvPr id="31" name="Straight Connector 30"/>
              <p:cNvCxnSpPr/>
              <p:nvPr/>
            </p:nvCxnSpPr>
            <p:spPr bwMode="auto">
              <a:xfrm>
                <a:off x="1477670" y="1792224"/>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4" name="Straight Connector 33"/>
              <p:cNvCxnSpPr/>
              <p:nvPr/>
            </p:nvCxnSpPr>
            <p:spPr bwMode="auto">
              <a:xfrm>
                <a:off x="5674157" y="1797102"/>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5" name="Straight Connector 34"/>
              <p:cNvCxnSpPr/>
              <p:nvPr/>
            </p:nvCxnSpPr>
            <p:spPr bwMode="auto">
              <a:xfrm>
                <a:off x="7838236" y="2988260"/>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6" name="Straight Connector 35"/>
              <p:cNvCxnSpPr/>
              <p:nvPr/>
            </p:nvCxnSpPr>
            <p:spPr bwMode="auto">
              <a:xfrm>
                <a:off x="4011167" y="2840736"/>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7" name="Straight Connector 36"/>
              <p:cNvCxnSpPr/>
              <p:nvPr/>
            </p:nvCxnSpPr>
            <p:spPr bwMode="auto">
              <a:xfrm>
                <a:off x="3746601" y="1786129"/>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38" name="Straight Connector 37"/>
              <p:cNvCxnSpPr/>
              <p:nvPr/>
            </p:nvCxnSpPr>
            <p:spPr bwMode="auto">
              <a:xfrm>
                <a:off x="7637069" y="1806854"/>
                <a:ext cx="95098" cy="0"/>
              </a:xfrm>
              <a:prstGeom prst="line">
                <a:avLst/>
              </a:prstGeom>
              <a:noFill/>
              <a:ln w="12700" cap="flat" cmpd="sng" algn="ctr">
                <a:solidFill>
                  <a:srgbClr val="000000"/>
                </a:solidFill>
                <a:prstDash val="solid"/>
                <a:round/>
                <a:headEnd type="none" w="med" len="med"/>
                <a:tailEnd type="none" w="med" len="med"/>
              </a:ln>
              <a:effectLst/>
            </p:spPr>
          </p:cxnSp>
        </p:grpSp>
        <p:sp>
          <p:nvSpPr>
            <p:cNvPr id="68" name="Oval 67"/>
            <p:cNvSpPr/>
            <p:nvPr/>
          </p:nvSpPr>
          <p:spPr bwMode="auto">
            <a:xfrm>
              <a:off x="1375258" y="1682496"/>
              <a:ext cx="270662" cy="855878"/>
            </a:xfrm>
            <a:prstGeom prst="ellipse">
              <a:avLst/>
            </a:prstGeom>
            <a:solidFill>
              <a:srgbClr val="FFC000">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69" name="Oval 68"/>
            <p:cNvSpPr/>
            <p:nvPr/>
          </p:nvSpPr>
          <p:spPr bwMode="auto">
            <a:xfrm>
              <a:off x="5594909" y="1681277"/>
              <a:ext cx="270662" cy="855878"/>
            </a:xfrm>
            <a:prstGeom prst="ellipse">
              <a:avLst/>
            </a:prstGeom>
            <a:solidFill>
              <a:srgbClr val="FFC000">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0" name="Oval 69"/>
            <p:cNvSpPr/>
            <p:nvPr/>
          </p:nvSpPr>
          <p:spPr bwMode="auto">
            <a:xfrm>
              <a:off x="3647847" y="1709318"/>
              <a:ext cx="270662" cy="855878"/>
            </a:xfrm>
            <a:prstGeom prst="ellipse">
              <a:avLst/>
            </a:prstGeom>
            <a:solidFill>
              <a:srgbClr val="00FFFF">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1" name="Oval 70"/>
            <p:cNvSpPr/>
            <p:nvPr/>
          </p:nvSpPr>
          <p:spPr bwMode="auto">
            <a:xfrm>
              <a:off x="7552944" y="1715414"/>
              <a:ext cx="270662" cy="855878"/>
            </a:xfrm>
            <a:prstGeom prst="ellipse">
              <a:avLst/>
            </a:prstGeom>
            <a:solidFill>
              <a:srgbClr val="00FFFF">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grpSp>
      <p:grpSp>
        <p:nvGrpSpPr>
          <p:cNvPr id="14" name="Group 72"/>
          <p:cNvGrpSpPr/>
          <p:nvPr/>
        </p:nvGrpSpPr>
        <p:grpSpPr>
          <a:xfrm>
            <a:off x="1210895" y="4045839"/>
            <a:ext cx="7415784" cy="2197227"/>
            <a:chOff x="1197483" y="1479423"/>
            <a:chExt cx="7415784" cy="2197227"/>
          </a:xfrm>
        </p:grpSpPr>
        <p:grpSp>
          <p:nvGrpSpPr>
            <p:cNvPr id="16" name="Group 38"/>
            <p:cNvGrpSpPr/>
            <p:nvPr/>
          </p:nvGrpSpPr>
          <p:grpSpPr>
            <a:xfrm>
              <a:off x="1197483" y="1479423"/>
              <a:ext cx="7415784" cy="2197227"/>
              <a:chOff x="1197483" y="1479423"/>
              <a:chExt cx="7415784" cy="2197227"/>
            </a:xfrm>
          </p:grpSpPr>
          <p:pic>
            <p:nvPicPr>
              <p:cNvPr id="79" name="Picture 78" descr="PAP-elliott_cheu 2 clean.jpg"/>
              <p:cNvPicPr>
                <a:picLocks noChangeAspect="1"/>
              </p:cNvPicPr>
              <p:nvPr/>
            </p:nvPicPr>
            <p:blipFill>
              <a:blip r:embed="rId2" cstate="print"/>
              <a:stretch>
                <a:fillRect/>
              </a:stretch>
            </p:blipFill>
            <p:spPr>
              <a:xfrm>
                <a:off x="1197483" y="1479423"/>
                <a:ext cx="7415784" cy="2197227"/>
              </a:xfrm>
              <a:prstGeom prst="rect">
                <a:avLst/>
              </a:prstGeom>
            </p:spPr>
          </p:pic>
          <p:sp>
            <p:nvSpPr>
              <p:cNvPr id="80" name="TextBox 79"/>
              <p:cNvSpPr txBox="1"/>
              <p:nvPr/>
            </p:nvSpPr>
            <p:spPr>
              <a:xfrm>
                <a:off x="1361539" y="1728268"/>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1" name="TextBox 80"/>
              <p:cNvSpPr txBox="1"/>
              <p:nvPr/>
            </p:nvSpPr>
            <p:spPr>
              <a:xfrm>
                <a:off x="5579424" y="1731815"/>
                <a:ext cx="309700" cy="338554"/>
              </a:xfrm>
              <a:prstGeom prst="rect">
                <a:avLst/>
              </a:prstGeom>
              <a:noFill/>
            </p:spPr>
            <p:txBody>
              <a:bodyPr wrap="none" rtlCol="0">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2" name="TextBox 81"/>
              <p:cNvSpPr txBox="1"/>
              <p:nvPr/>
            </p:nvSpPr>
            <p:spPr>
              <a:xfrm>
                <a:off x="2517569" y="197130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3" name="TextBox 82"/>
              <p:cNvSpPr txBox="1"/>
              <p:nvPr/>
            </p:nvSpPr>
            <p:spPr>
              <a:xfrm>
                <a:off x="2386936" y="2671948"/>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4" name="TextBox 83"/>
              <p:cNvSpPr txBox="1"/>
              <p:nvPr/>
            </p:nvSpPr>
            <p:spPr>
              <a:xfrm>
                <a:off x="2279129" y="2317212"/>
                <a:ext cx="721672" cy="276999"/>
              </a:xfrm>
              <a:prstGeom prst="rect">
                <a:avLst/>
              </a:prstGeom>
              <a:noFill/>
            </p:spPr>
            <p:txBody>
              <a:bodyPr wrap="none" rtlCol="0">
                <a:spAutoFit/>
              </a:bodyPr>
              <a:lstStyle/>
              <a:p>
                <a:r>
                  <a:rPr lang="en-US" sz="1200" dirty="0" smtClean="0">
                    <a:solidFill>
                      <a:srgbClr val="FF0000"/>
                    </a:solidFill>
                  </a:rPr>
                  <a:t>squarks</a:t>
                </a:r>
                <a:endParaRPr lang="en-US" sz="1200" dirty="0">
                  <a:solidFill>
                    <a:srgbClr val="FF0000"/>
                  </a:solidFill>
                </a:endParaRPr>
              </a:p>
            </p:txBody>
          </p:sp>
          <p:sp>
            <p:nvSpPr>
              <p:cNvPr id="85" name="Rectangle 84"/>
              <p:cNvSpPr/>
              <p:nvPr/>
            </p:nvSpPr>
            <p:spPr>
              <a:xfrm>
                <a:off x="7537561" y="174401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6" name="Rectangle 85"/>
              <p:cNvSpPr/>
              <p:nvPr/>
            </p:nvSpPr>
            <p:spPr>
              <a:xfrm>
                <a:off x="3638256" y="17249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87" name="TextBox 86"/>
              <p:cNvSpPr txBox="1"/>
              <p:nvPr/>
            </p:nvSpPr>
            <p:spPr>
              <a:xfrm>
                <a:off x="7019719" y="236500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8" name="TextBox 87"/>
              <p:cNvSpPr txBox="1"/>
              <p:nvPr/>
            </p:nvSpPr>
            <p:spPr>
              <a:xfrm>
                <a:off x="6003719" y="2371353"/>
                <a:ext cx="184731" cy="338554"/>
              </a:xfrm>
              <a:prstGeom prst="rect">
                <a:avLst/>
              </a:prstGeom>
              <a:noFill/>
            </p:spPr>
            <p:txBody>
              <a:bodyPr wrap="none" rtlCol="0">
                <a:spAutoFit/>
              </a:bodyPr>
              <a:lstStyle/>
              <a:p>
                <a:endParaRPr lang="en-US" sz="1600" dirty="0">
                  <a:solidFill>
                    <a:schemeClr val="bg1">
                      <a:lumMod val="50000"/>
                    </a:schemeClr>
                  </a:solidFill>
                </a:endParaRPr>
              </a:p>
            </p:txBody>
          </p:sp>
          <p:sp>
            <p:nvSpPr>
              <p:cNvPr id="89" name="TextBox 88"/>
              <p:cNvSpPr txBox="1"/>
              <p:nvPr/>
            </p:nvSpPr>
            <p:spPr>
              <a:xfrm>
                <a:off x="3905250" y="31940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0" name="TextBox 89"/>
              <p:cNvSpPr txBox="1"/>
              <p:nvPr/>
            </p:nvSpPr>
            <p:spPr>
              <a:xfrm>
                <a:off x="3898900" y="2736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1" name="TextBox 90"/>
              <p:cNvSpPr txBox="1"/>
              <p:nvPr/>
            </p:nvSpPr>
            <p:spPr>
              <a:xfrm>
                <a:off x="7727950" y="289560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2" name="TextBox 91"/>
              <p:cNvSpPr txBox="1"/>
              <p:nvPr/>
            </p:nvSpPr>
            <p:spPr>
              <a:xfrm>
                <a:off x="7715250" y="3244850"/>
                <a:ext cx="292068" cy="338554"/>
              </a:xfrm>
              <a:prstGeom prst="rect">
                <a:avLst/>
              </a:prstGeom>
              <a:noFill/>
            </p:spPr>
            <p:txBody>
              <a:bodyPr wrap="none" rtlCol="0">
                <a:spAutoFit/>
              </a:bodyPr>
              <a:lstStyle/>
              <a:p>
                <a:r>
                  <a:rPr lang="en-US" sz="1600" dirty="0" smtClean="0">
                    <a:solidFill>
                      <a:schemeClr val="bg1">
                        <a:lumMod val="50000"/>
                      </a:schemeClr>
                    </a:solidFill>
                    <a:latin typeface="Symbol" pitchFamily="18" charset="2"/>
                  </a:rPr>
                  <a:t>n</a:t>
                </a:r>
                <a:endParaRPr lang="en-US" sz="1600" dirty="0">
                  <a:solidFill>
                    <a:schemeClr val="bg1">
                      <a:lumMod val="50000"/>
                    </a:schemeClr>
                  </a:solidFill>
                  <a:latin typeface="Symbol" pitchFamily="18" charset="2"/>
                </a:endParaRPr>
              </a:p>
            </p:txBody>
          </p:sp>
          <p:sp>
            <p:nvSpPr>
              <p:cNvPr id="93" name="TextBox 92"/>
              <p:cNvSpPr txBox="1"/>
              <p:nvPr/>
            </p:nvSpPr>
            <p:spPr>
              <a:xfrm>
                <a:off x="1365250" y="21653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94" name="Rectangle 93"/>
              <p:cNvSpPr/>
              <p:nvPr/>
            </p:nvSpPr>
            <p:spPr>
              <a:xfrm>
                <a:off x="3625556" y="2194868"/>
                <a:ext cx="30970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sp>
            <p:nvSpPr>
              <p:cNvPr id="95" name="TextBox 94"/>
              <p:cNvSpPr txBox="1"/>
              <p:nvPr/>
            </p:nvSpPr>
            <p:spPr>
              <a:xfrm>
                <a:off x="6325044" y="2201387"/>
                <a:ext cx="721672" cy="276999"/>
              </a:xfrm>
              <a:prstGeom prst="rect">
                <a:avLst/>
              </a:prstGeom>
              <a:noFill/>
            </p:spPr>
            <p:txBody>
              <a:bodyPr wrap="none" rtlCol="0">
                <a:spAutoFit/>
              </a:bodyPr>
              <a:lstStyle/>
              <a:p>
                <a:r>
                  <a:rPr lang="en-US" sz="1200" dirty="0" smtClean="0">
                    <a:solidFill>
                      <a:srgbClr val="FF0000"/>
                    </a:solidFill>
                  </a:rPr>
                  <a:t>squarks</a:t>
                </a:r>
                <a:endParaRPr lang="en-US" sz="1200" dirty="0">
                  <a:solidFill>
                    <a:srgbClr val="FF0000"/>
                  </a:solidFill>
                </a:endParaRPr>
              </a:p>
            </p:txBody>
          </p:sp>
          <p:sp>
            <p:nvSpPr>
              <p:cNvPr id="96" name="TextBox 95"/>
              <p:cNvSpPr txBox="1"/>
              <p:nvPr/>
            </p:nvSpPr>
            <p:spPr>
              <a:xfrm>
                <a:off x="5600700" y="2178050"/>
                <a:ext cx="287258" cy="338554"/>
              </a:xfrm>
              <a:prstGeom prst="rect">
                <a:avLst/>
              </a:prstGeom>
              <a:noFill/>
            </p:spPr>
            <p:txBody>
              <a:bodyPr wrap="none" rtlCol="0">
                <a:spAutoFit/>
              </a:bodyPr>
              <a:lstStyle/>
              <a:p>
                <a:r>
                  <a:rPr lang="en-US" sz="1600" dirty="0" smtClean="0">
                    <a:solidFill>
                      <a:schemeClr val="bg1">
                        <a:lumMod val="50000"/>
                      </a:schemeClr>
                    </a:solidFill>
                  </a:rPr>
                  <a:t>s</a:t>
                </a:r>
                <a:endParaRPr lang="en-US" sz="1600" dirty="0">
                  <a:solidFill>
                    <a:schemeClr val="bg1">
                      <a:lumMod val="50000"/>
                    </a:schemeClr>
                  </a:solidFill>
                </a:endParaRPr>
              </a:p>
            </p:txBody>
          </p:sp>
          <p:sp>
            <p:nvSpPr>
              <p:cNvPr id="97" name="TextBox 96"/>
              <p:cNvSpPr txBox="1"/>
              <p:nvPr/>
            </p:nvSpPr>
            <p:spPr>
              <a:xfrm>
                <a:off x="6393485" y="2596897"/>
                <a:ext cx="585417" cy="276999"/>
              </a:xfrm>
              <a:prstGeom prst="rect">
                <a:avLst/>
              </a:prstGeom>
              <a:noFill/>
            </p:spPr>
            <p:txBody>
              <a:bodyPr wrap="none" rtlCol="0">
                <a:spAutoFit/>
              </a:bodyPr>
              <a:lstStyle/>
              <a:p>
                <a:r>
                  <a:rPr lang="en-US" sz="1200" dirty="0" smtClean="0">
                    <a:solidFill>
                      <a:srgbClr val="FF0000"/>
                    </a:solidFill>
                  </a:rPr>
                  <a:t>slepts</a:t>
                </a:r>
                <a:endParaRPr lang="en-US" sz="1200" dirty="0">
                  <a:solidFill>
                    <a:srgbClr val="FF0000"/>
                  </a:solidFill>
                </a:endParaRPr>
              </a:p>
            </p:txBody>
          </p:sp>
          <p:sp>
            <p:nvSpPr>
              <p:cNvPr id="98" name="Rectangle 97"/>
              <p:cNvSpPr/>
              <p:nvPr/>
            </p:nvSpPr>
            <p:spPr>
              <a:xfrm>
                <a:off x="7539441" y="2210617"/>
                <a:ext cx="298480" cy="338554"/>
              </a:xfrm>
              <a:prstGeom prst="rect">
                <a:avLst/>
              </a:prstGeom>
            </p:spPr>
            <p:txBody>
              <a:bodyPr wrap="none">
                <a:spAutoFit/>
              </a:bodyPr>
              <a:lstStyle/>
              <a:p>
                <a:r>
                  <a:rPr lang="en-US" sz="1600" dirty="0" smtClean="0">
                    <a:solidFill>
                      <a:schemeClr val="bg1">
                        <a:lumMod val="50000"/>
                      </a:schemeClr>
                    </a:solidFill>
                  </a:rPr>
                  <a:t>d</a:t>
                </a:r>
                <a:endParaRPr lang="en-US" sz="1600" dirty="0">
                  <a:solidFill>
                    <a:schemeClr val="bg1">
                      <a:lumMod val="50000"/>
                    </a:schemeClr>
                  </a:solidFill>
                </a:endParaRPr>
              </a:p>
            </p:txBody>
          </p:sp>
          <p:cxnSp>
            <p:nvCxnSpPr>
              <p:cNvPr id="99" name="Straight Connector 98"/>
              <p:cNvCxnSpPr/>
              <p:nvPr/>
            </p:nvCxnSpPr>
            <p:spPr bwMode="auto">
              <a:xfrm>
                <a:off x="1477670" y="1792224"/>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0" name="Straight Connector 99"/>
              <p:cNvCxnSpPr/>
              <p:nvPr/>
            </p:nvCxnSpPr>
            <p:spPr bwMode="auto">
              <a:xfrm>
                <a:off x="5674157" y="1797102"/>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1" name="Straight Connector 100"/>
              <p:cNvCxnSpPr/>
              <p:nvPr/>
            </p:nvCxnSpPr>
            <p:spPr bwMode="auto">
              <a:xfrm>
                <a:off x="7838236" y="2988260"/>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2" name="Straight Connector 101"/>
              <p:cNvCxnSpPr/>
              <p:nvPr/>
            </p:nvCxnSpPr>
            <p:spPr bwMode="auto">
              <a:xfrm>
                <a:off x="4011167" y="2840736"/>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3" name="Straight Connector 102"/>
              <p:cNvCxnSpPr/>
              <p:nvPr/>
            </p:nvCxnSpPr>
            <p:spPr bwMode="auto">
              <a:xfrm>
                <a:off x="3746601" y="1786129"/>
                <a:ext cx="95098" cy="0"/>
              </a:xfrm>
              <a:prstGeom prst="line">
                <a:avLst/>
              </a:prstGeom>
              <a:noFill/>
              <a:ln w="12700" cap="flat" cmpd="sng" algn="ctr">
                <a:solidFill>
                  <a:srgbClr val="000000"/>
                </a:solidFill>
                <a:prstDash val="solid"/>
                <a:round/>
                <a:headEnd type="none" w="med" len="med"/>
                <a:tailEnd type="none" w="med" len="med"/>
              </a:ln>
              <a:effectLst/>
            </p:spPr>
          </p:cxnSp>
          <p:cxnSp>
            <p:nvCxnSpPr>
              <p:cNvPr id="104" name="Straight Connector 103"/>
              <p:cNvCxnSpPr/>
              <p:nvPr/>
            </p:nvCxnSpPr>
            <p:spPr bwMode="auto">
              <a:xfrm>
                <a:off x="7637069" y="1806854"/>
                <a:ext cx="95098" cy="0"/>
              </a:xfrm>
              <a:prstGeom prst="line">
                <a:avLst/>
              </a:prstGeom>
              <a:noFill/>
              <a:ln w="12700" cap="flat" cmpd="sng" algn="ctr">
                <a:solidFill>
                  <a:srgbClr val="000000"/>
                </a:solidFill>
                <a:prstDash val="solid"/>
                <a:round/>
                <a:headEnd type="none" w="med" len="med"/>
                <a:tailEnd type="none" w="med" len="med"/>
              </a:ln>
              <a:effectLst/>
            </p:spPr>
          </p:cxnSp>
        </p:grpSp>
        <p:sp>
          <p:nvSpPr>
            <p:cNvPr id="75" name="Oval 74"/>
            <p:cNvSpPr/>
            <p:nvPr/>
          </p:nvSpPr>
          <p:spPr bwMode="auto">
            <a:xfrm>
              <a:off x="1375258" y="1682496"/>
              <a:ext cx="270662" cy="855878"/>
            </a:xfrm>
            <a:prstGeom prst="ellipse">
              <a:avLst/>
            </a:prstGeom>
            <a:solidFill>
              <a:srgbClr val="FFC000">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6" name="Oval 75"/>
            <p:cNvSpPr/>
            <p:nvPr/>
          </p:nvSpPr>
          <p:spPr bwMode="auto">
            <a:xfrm>
              <a:off x="5594909" y="1681277"/>
              <a:ext cx="270662" cy="855878"/>
            </a:xfrm>
            <a:prstGeom prst="ellipse">
              <a:avLst/>
            </a:prstGeom>
            <a:solidFill>
              <a:srgbClr val="FFC000">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7" name="Oval 76"/>
            <p:cNvSpPr/>
            <p:nvPr/>
          </p:nvSpPr>
          <p:spPr bwMode="auto">
            <a:xfrm>
              <a:off x="3647847" y="1709318"/>
              <a:ext cx="270662" cy="855878"/>
            </a:xfrm>
            <a:prstGeom prst="ellipse">
              <a:avLst/>
            </a:prstGeom>
            <a:solidFill>
              <a:srgbClr val="00FFFF">
                <a:alpha val="34902"/>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sp>
          <p:nvSpPr>
            <p:cNvPr id="78" name="Oval 77"/>
            <p:cNvSpPr/>
            <p:nvPr/>
          </p:nvSpPr>
          <p:spPr bwMode="auto">
            <a:xfrm>
              <a:off x="7552944" y="1715414"/>
              <a:ext cx="270662" cy="855878"/>
            </a:xfrm>
            <a:prstGeom prst="ellipse">
              <a:avLst/>
            </a:prstGeom>
            <a:solidFill>
              <a:srgbClr val="00FFFF">
                <a:alpha val="34118"/>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dirty="0" smtClean="0">
                <a:ln>
                  <a:noFill/>
                </a:ln>
                <a:solidFill>
                  <a:schemeClr val="tx1"/>
                </a:solidFill>
                <a:effectLst/>
                <a:latin typeface="Arial" charset="0"/>
              </a:endParaRPr>
            </a:p>
          </p:txBody>
        </p:sp>
      </p:grpSp>
      <p:sp>
        <p:nvSpPr>
          <p:cNvPr id="105" name="TextBox 104"/>
          <p:cNvSpPr txBox="1"/>
          <p:nvPr/>
        </p:nvSpPr>
        <p:spPr>
          <a:xfrm>
            <a:off x="6122822" y="5113325"/>
            <a:ext cx="160935" cy="461665"/>
          </a:xfrm>
          <a:prstGeom prst="rect">
            <a:avLst/>
          </a:prstGeom>
          <a:noFill/>
        </p:spPr>
        <p:txBody>
          <a:bodyPr wrap="square" rtlCol="0">
            <a:spAutoFit/>
          </a:bodyPr>
          <a:lstStyle/>
          <a:p>
            <a:endParaRPr lang="en-US" dirty="0"/>
          </a:p>
        </p:txBody>
      </p:sp>
      <p:sp>
        <p:nvSpPr>
          <p:cNvPr id="106" name="TextBox 105"/>
          <p:cNvSpPr txBox="1"/>
          <p:nvPr/>
        </p:nvSpPr>
        <p:spPr>
          <a:xfrm>
            <a:off x="2384755" y="5157213"/>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7" name="TextBox 106"/>
          <p:cNvSpPr txBox="1"/>
          <p:nvPr/>
        </p:nvSpPr>
        <p:spPr>
          <a:xfrm>
            <a:off x="2515210" y="4439106"/>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8" name="TextBox 107"/>
          <p:cNvSpPr txBox="1"/>
          <p:nvPr/>
        </p:nvSpPr>
        <p:spPr>
          <a:xfrm>
            <a:off x="7042100" y="4840225"/>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09" name="TextBox 108"/>
          <p:cNvSpPr txBox="1"/>
          <p:nvPr/>
        </p:nvSpPr>
        <p:spPr>
          <a:xfrm>
            <a:off x="6075275" y="4839005"/>
            <a:ext cx="325730" cy="400110"/>
          </a:xfrm>
          <a:prstGeom prst="rect">
            <a:avLst/>
          </a:prstGeom>
          <a:noFill/>
        </p:spPr>
        <p:txBody>
          <a:bodyPr wrap="none" rtlCol="0">
            <a:spAutoFit/>
          </a:bodyPr>
          <a:lstStyle/>
          <a:p>
            <a:r>
              <a:rPr lang="en-US" sz="2000" dirty="0" smtClean="0">
                <a:solidFill>
                  <a:srgbClr val="FF0000"/>
                </a:solidFill>
                <a:latin typeface="Symbol" pitchFamily="18" charset="2"/>
              </a:rPr>
              <a:t>c</a:t>
            </a:r>
            <a:endParaRPr lang="en-US" sz="2000" dirty="0">
              <a:solidFill>
                <a:srgbClr val="FF0000"/>
              </a:solidFill>
              <a:latin typeface="Symbol" pitchFamily="18" charset="2"/>
            </a:endParaRPr>
          </a:p>
        </p:txBody>
      </p:sp>
      <p:sp>
        <p:nvSpPr>
          <p:cNvPr id="110" name="TextBox 109"/>
          <p:cNvSpPr txBox="1"/>
          <p:nvPr/>
        </p:nvSpPr>
        <p:spPr>
          <a:xfrm>
            <a:off x="4411065" y="3189427"/>
            <a:ext cx="2403030" cy="461665"/>
          </a:xfrm>
          <a:prstGeom prst="rect">
            <a:avLst/>
          </a:prstGeom>
          <a:noFill/>
        </p:spPr>
        <p:txBody>
          <a:bodyPr wrap="none" rtlCol="0">
            <a:spAutoFit/>
          </a:bodyPr>
          <a:lstStyle/>
          <a:p>
            <a:r>
              <a:rPr lang="en-US" dirty="0" smtClean="0">
                <a:solidFill>
                  <a:schemeClr val="bg1"/>
                </a:solidFill>
              </a:rPr>
              <a:t>SM:  </a:t>
            </a:r>
            <a:r>
              <a:rPr lang="en-US" dirty="0" smtClean="0">
                <a:solidFill>
                  <a:schemeClr val="bg1"/>
                </a:solidFill>
                <a:latin typeface="Symbol" pitchFamily="18" charset="2"/>
              </a:rPr>
              <a:t>K</a:t>
            </a:r>
            <a:r>
              <a:rPr lang="en-US" baseline="-25000" dirty="0" smtClean="0">
                <a:solidFill>
                  <a:schemeClr val="bg1"/>
                </a:solidFill>
              </a:rPr>
              <a:t>L</a:t>
            </a:r>
            <a:r>
              <a:rPr lang="en-US" dirty="0" smtClean="0">
                <a:solidFill>
                  <a:schemeClr val="bg1"/>
                </a:solidFill>
              </a:rPr>
              <a:t>    </a:t>
            </a:r>
            <a:r>
              <a:rPr lang="en-US" dirty="0" smtClean="0">
                <a:solidFill>
                  <a:schemeClr val="bg1"/>
                </a:solidFill>
                <a:latin typeface="Symbol" pitchFamily="18" charset="2"/>
              </a:rPr>
              <a:t>p</a:t>
            </a:r>
            <a:r>
              <a:rPr lang="en-US" baseline="30000" dirty="0" smtClean="0">
                <a:solidFill>
                  <a:schemeClr val="bg1"/>
                </a:solidFill>
                <a:latin typeface="Symbol" pitchFamily="18" charset="2"/>
              </a:rPr>
              <a:t>0</a:t>
            </a:r>
            <a:r>
              <a:rPr lang="en-US" dirty="0" smtClean="0">
                <a:solidFill>
                  <a:schemeClr val="bg1"/>
                </a:solidFill>
                <a:latin typeface="Symbol" pitchFamily="18" charset="2"/>
              </a:rPr>
              <a:t> n n</a:t>
            </a:r>
            <a:endParaRPr lang="en-US" dirty="0">
              <a:solidFill>
                <a:schemeClr val="bg1"/>
              </a:solidFill>
            </a:endParaRPr>
          </a:p>
        </p:txBody>
      </p:sp>
      <p:sp>
        <p:nvSpPr>
          <p:cNvPr id="111" name="TextBox 110"/>
          <p:cNvSpPr txBox="1"/>
          <p:nvPr/>
        </p:nvSpPr>
        <p:spPr>
          <a:xfrm>
            <a:off x="4468367" y="5770473"/>
            <a:ext cx="2520626" cy="461665"/>
          </a:xfrm>
          <a:prstGeom prst="rect">
            <a:avLst/>
          </a:prstGeom>
          <a:noFill/>
        </p:spPr>
        <p:txBody>
          <a:bodyPr wrap="none" rtlCol="0">
            <a:spAutoFit/>
          </a:bodyPr>
          <a:lstStyle/>
          <a:p>
            <a:r>
              <a:rPr lang="en-US" dirty="0" smtClean="0">
                <a:solidFill>
                  <a:srgbClr val="FF0000"/>
                </a:solidFill>
              </a:rPr>
              <a:t>BSM:  </a:t>
            </a:r>
            <a:r>
              <a:rPr lang="en-US" dirty="0" smtClean="0">
                <a:solidFill>
                  <a:schemeClr val="bg1"/>
                </a:solidFill>
                <a:latin typeface="Symbol" pitchFamily="18" charset="2"/>
              </a:rPr>
              <a:t>K</a:t>
            </a:r>
            <a:r>
              <a:rPr lang="en-US" baseline="-25000" dirty="0" smtClean="0">
                <a:solidFill>
                  <a:schemeClr val="bg1"/>
                </a:solidFill>
              </a:rPr>
              <a:t>L</a:t>
            </a:r>
            <a:r>
              <a:rPr lang="en-US" dirty="0" smtClean="0">
                <a:solidFill>
                  <a:schemeClr val="bg1"/>
                </a:solidFill>
              </a:rPr>
              <a:t>    </a:t>
            </a:r>
            <a:r>
              <a:rPr lang="en-US" dirty="0" smtClean="0">
                <a:solidFill>
                  <a:schemeClr val="bg1"/>
                </a:solidFill>
                <a:latin typeface="Symbol" pitchFamily="18" charset="2"/>
              </a:rPr>
              <a:t>p</a:t>
            </a:r>
            <a:r>
              <a:rPr lang="en-US" baseline="30000" dirty="0" smtClean="0">
                <a:solidFill>
                  <a:schemeClr val="bg1"/>
                </a:solidFill>
                <a:latin typeface="Symbol" pitchFamily="18" charset="2"/>
              </a:rPr>
              <a:t>0</a:t>
            </a:r>
            <a:r>
              <a:rPr lang="en-US" dirty="0" smtClean="0">
                <a:solidFill>
                  <a:schemeClr val="bg1"/>
                </a:solidFill>
                <a:latin typeface="Symbol" pitchFamily="18" charset="2"/>
              </a:rPr>
              <a:t> n n</a:t>
            </a:r>
            <a:endParaRPr lang="en-US" dirty="0">
              <a:solidFill>
                <a:schemeClr val="bg1"/>
              </a:solidFill>
            </a:endParaRPr>
          </a:p>
        </p:txBody>
      </p:sp>
      <p:cxnSp>
        <p:nvCxnSpPr>
          <p:cNvPr id="113" name="Straight Arrow Connector 112"/>
          <p:cNvCxnSpPr/>
          <p:nvPr/>
        </p:nvCxnSpPr>
        <p:spPr bwMode="auto">
          <a:xfrm>
            <a:off x="5552238" y="3438143"/>
            <a:ext cx="219456" cy="1588"/>
          </a:xfrm>
          <a:prstGeom prst="straightConnector1">
            <a:avLst/>
          </a:prstGeom>
          <a:noFill/>
          <a:ln w="12700" cap="flat" cmpd="sng" algn="ctr">
            <a:solidFill>
              <a:srgbClr val="000000"/>
            </a:solidFill>
            <a:prstDash val="solid"/>
            <a:round/>
            <a:headEnd type="none" w="med" len="med"/>
            <a:tailEnd type="arrow"/>
          </a:ln>
          <a:effectLst/>
        </p:spPr>
      </p:cxnSp>
      <p:cxnSp>
        <p:nvCxnSpPr>
          <p:cNvPr id="114" name="Straight Arrow Connector 113"/>
          <p:cNvCxnSpPr/>
          <p:nvPr/>
        </p:nvCxnSpPr>
        <p:spPr bwMode="auto">
          <a:xfrm>
            <a:off x="5814361" y="6033819"/>
            <a:ext cx="219456" cy="1588"/>
          </a:xfrm>
          <a:prstGeom prst="straightConnector1">
            <a:avLst/>
          </a:prstGeom>
          <a:noFill/>
          <a:ln w="12700" cap="flat" cmpd="sng" algn="ctr">
            <a:solidFill>
              <a:schemeClr val="bg1"/>
            </a:solidFill>
            <a:prstDash val="solid"/>
            <a:round/>
            <a:headEnd type="none" w="med" len="med"/>
            <a:tailEnd type="arrow"/>
          </a:ln>
          <a:effectLst/>
        </p:spPr>
      </p:cxnSp>
      <p:cxnSp>
        <p:nvCxnSpPr>
          <p:cNvPr id="116" name="Straight Connector 115"/>
          <p:cNvCxnSpPr/>
          <p:nvPr/>
        </p:nvCxnSpPr>
        <p:spPr bwMode="auto">
          <a:xfrm>
            <a:off x="6473952" y="3350361"/>
            <a:ext cx="117044" cy="0"/>
          </a:xfrm>
          <a:prstGeom prst="line">
            <a:avLst/>
          </a:prstGeom>
          <a:noFill/>
          <a:ln w="12700" cap="flat" cmpd="sng" algn="ctr">
            <a:solidFill>
              <a:srgbClr val="000000"/>
            </a:solidFill>
            <a:prstDash val="solid"/>
            <a:round/>
            <a:headEnd type="none" w="med" len="med"/>
            <a:tailEnd type="none" w="med" len="med"/>
          </a:ln>
          <a:effectLst/>
        </p:spPr>
      </p:cxnSp>
      <p:cxnSp>
        <p:nvCxnSpPr>
          <p:cNvPr id="117" name="Straight Connector 116"/>
          <p:cNvCxnSpPr/>
          <p:nvPr/>
        </p:nvCxnSpPr>
        <p:spPr bwMode="auto">
          <a:xfrm>
            <a:off x="6736075" y="5938722"/>
            <a:ext cx="117044" cy="0"/>
          </a:xfrm>
          <a:prstGeom prst="line">
            <a:avLst/>
          </a:prstGeom>
          <a:noFill/>
          <a:ln w="12700" cap="flat" cmpd="sng" algn="ctr">
            <a:solidFill>
              <a:schemeClr val="bg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54</a:t>
            </a:fld>
            <a:endParaRPr lang="en-US" dirty="0"/>
          </a:p>
        </p:txBody>
      </p:sp>
      <p:pic>
        <p:nvPicPr>
          <p:cNvPr id="5" name="Picture 4" descr="Kuno Muons 21.jpg"/>
          <p:cNvPicPr>
            <a:picLocks noChangeAspect="1"/>
          </p:cNvPicPr>
          <p:nvPr/>
        </p:nvPicPr>
        <p:blipFill>
          <a:blip r:embed="rId2" cstate="print"/>
          <a:stretch>
            <a:fillRect/>
          </a:stretch>
        </p:blipFill>
        <p:spPr>
          <a:xfrm>
            <a:off x="0" y="1"/>
            <a:ext cx="9144000" cy="6343650"/>
          </a:xfrm>
          <a:prstGeom prst="rect">
            <a:avLst/>
          </a:prstGeom>
          <a:solidFill>
            <a:srgbClr val="FFFF00">
              <a:alpha val="30196"/>
            </a:srgbClr>
          </a:solidFill>
        </p:spPr>
      </p:pic>
      <p:sp>
        <p:nvSpPr>
          <p:cNvPr id="6" name="Rectangle 5"/>
          <p:cNvSpPr/>
          <p:nvPr/>
        </p:nvSpPr>
        <p:spPr bwMode="auto">
          <a:xfrm>
            <a:off x="1057275" y="1971675"/>
            <a:ext cx="4772025" cy="209550"/>
          </a:xfrm>
          <a:prstGeom prst="rect">
            <a:avLst/>
          </a:prstGeom>
          <a:solidFill>
            <a:srgbClr val="FFFF00">
              <a:alpha val="2902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1057275" y="3686175"/>
            <a:ext cx="4772025" cy="657225"/>
          </a:xfrm>
          <a:prstGeom prst="rect">
            <a:avLst/>
          </a:prstGeom>
          <a:solidFill>
            <a:srgbClr val="FFFF00">
              <a:alpha val="2902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057275" y="4552950"/>
            <a:ext cx="4772025" cy="847725"/>
          </a:xfrm>
          <a:prstGeom prst="rect">
            <a:avLst/>
          </a:prstGeom>
          <a:solidFill>
            <a:srgbClr val="FFFF00">
              <a:alpha val="29020"/>
            </a:srgbClr>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55</a:t>
            </a:fld>
            <a:endParaRPr lang="en-US" dirty="0"/>
          </a:p>
        </p:txBody>
      </p:sp>
      <p:pic>
        <p:nvPicPr>
          <p:cNvPr id="5" name="Picture 4" descr="Kuno Muons 14.jpg"/>
          <p:cNvPicPr>
            <a:picLocks noChangeAspect="1"/>
          </p:cNvPicPr>
          <p:nvPr/>
        </p:nvPicPr>
        <p:blipFill>
          <a:blip r:embed="rId2" cstate="print"/>
          <a:stretch>
            <a:fillRect/>
          </a:stretch>
        </p:blipFill>
        <p:spPr>
          <a:xfrm>
            <a:off x="0" y="0"/>
            <a:ext cx="9144000" cy="6362700"/>
          </a:xfrm>
          <a:prstGeom prst="rect">
            <a:avLst/>
          </a:prstGeom>
          <a:solidFill>
            <a:schemeClr val="bg2">
              <a:lumMod val="50000"/>
              <a:lumOff val="50000"/>
            </a:schemeClr>
          </a:solid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Project X</a:t>
            </a:r>
            <a:r>
              <a:rPr lang="en-US" dirty="0" smtClean="0"/>
              <a:t> is central to the strategy</a:t>
            </a:r>
            <a:endParaRPr lang="en-US" dirty="0"/>
          </a:p>
        </p:txBody>
      </p:sp>
      <p:sp>
        <p:nvSpPr>
          <p:cNvPr id="3" name="Content Placeholder 2"/>
          <p:cNvSpPr>
            <a:spLocks noGrp="1"/>
          </p:cNvSpPr>
          <p:nvPr>
            <p:ph idx="1"/>
          </p:nvPr>
        </p:nvSpPr>
        <p:spPr/>
        <p:txBody>
          <a:bodyPr/>
          <a:lstStyle/>
          <a:p>
            <a:r>
              <a:rPr lang="en-US" dirty="0" smtClean="0"/>
              <a:t>The CW </a:t>
            </a:r>
            <a:r>
              <a:rPr lang="en-US" dirty="0" err="1" smtClean="0"/>
              <a:t>linac</a:t>
            </a:r>
            <a:r>
              <a:rPr lang="en-US" dirty="0" smtClean="0"/>
              <a:t> coupled to an 8 GeV pulsed LINAC and to the Recycler and Main Injector, gives the most intense beams of neutrinos at high energy (LBNE) and low energy (for the successors to Mini and MicroBooNE)</a:t>
            </a:r>
          </a:p>
          <a:p>
            <a:endParaRPr lang="en-US" sz="1000" dirty="0" smtClean="0"/>
          </a:p>
          <a:p>
            <a:r>
              <a:rPr lang="en-US" dirty="0" smtClean="0"/>
              <a:t>Makes use of modern accelerators at Fermilab (Recycler and Main Injector) and its scope would be difficult to reproduce elsewhere without this established base</a:t>
            </a:r>
          </a:p>
          <a:p>
            <a:endParaRPr lang="en-US" sz="1000" dirty="0" smtClean="0"/>
          </a:p>
          <a:p>
            <a:r>
              <a:rPr lang="en-US" dirty="0" smtClean="0"/>
              <a:t>Eliminates proton economics as the major limitation: all experiments run simultaneously</a:t>
            </a:r>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Project X</a:t>
            </a:r>
            <a:r>
              <a:rPr lang="en-US" dirty="0" smtClean="0"/>
              <a:t> and other projects </a:t>
            </a:r>
            <a:endParaRPr lang="en-US" dirty="0"/>
          </a:p>
        </p:txBody>
      </p:sp>
      <p:sp>
        <p:nvSpPr>
          <p:cNvPr id="3" name="Content Placeholder 2"/>
          <p:cNvSpPr>
            <a:spLocks noGrp="1"/>
          </p:cNvSpPr>
          <p:nvPr>
            <p:ph idx="1"/>
          </p:nvPr>
        </p:nvSpPr>
        <p:spPr/>
        <p:txBody>
          <a:bodyPr/>
          <a:lstStyle/>
          <a:p>
            <a:r>
              <a:rPr lang="en-US" i="1" dirty="0" smtClean="0"/>
              <a:t>Project X </a:t>
            </a:r>
            <a:r>
              <a:rPr lang="en-US" dirty="0" smtClean="0"/>
              <a:t>benefits from the word-wide ILC R&amp;D: SCRF and photo-e cloud. SCRF R&amp;D positions the US to play a leading role in ILC.  </a:t>
            </a:r>
          </a:p>
          <a:p>
            <a:endParaRPr lang="en-US" sz="1000" dirty="0" smtClean="0"/>
          </a:p>
          <a:p>
            <a:r>
              <a:rPr lang="en-US" dirty="0" smtClean="0"/>
              <a:t>Capabilities and infrastructure developed for </a:t>
            </a:r>
            <a:r>
              <a:rPr lang="en-US" i="1" dirty="0" smtClean="0"/>
              <a:t>Project X</a:t>
            </a:r>
            <a:r>
              <a:rPr lang="en-US" dirty="0" smtClean="0"/>
              <a:t> will be useful for other domestic non HEP projects.</a:t>
            </a:r>
          </a:p>
          <a:p>
            <a:endParaRPr lang="en-US" sz="1000" dirty="0" smtClean="0"/>
          </a:p>
          <a:p>
            <a:r>
              <a:rPr lang="en-US" i="1" dirty="0" smtClean="0"/>
              <a:t>Project X</a:t>
            </a:r>
            <a:r>
              <a:rPr lang="en-US" dirty="0" smtClean="0"/>
              <a:t> with upgrades can be the front end of a neutrino factory or a </a:t>
            </a:r>
            <a:r>
              <a:rPr lang="en-US" dirty="0" err="1" smtClean="0"/>
              <a:t>muon</a:t>
            </a:r>
            <a:r>
              <a:rPr lang="en-US" dirty="0" smtClean="0"/>
              <a:t> collider, opening paths for development of the intensity frontier and a road back to the energy frontier</a:t>
            </a:r>
          </a:p>
          <a:p>
            <a:endParaRPr lang="en-US" sz="1000" dirty="0" smtClean="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 and play” - physics</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58</a:t>
            </a:fld>
            <a:endParaRPr lang="en-US" dirty="0"/>
          </a:p>
        </p:txBody>
      </p:sp>
      <p:sp>
        <p:nvSpPr>
          <p:cNvPr id="6" name="Rectangle 5"/>
          <p:cNvSpPr/>
          <p:nvPr/>
        </p:nvSpPr>
        <p:spPr bwMode="auto">
          <a:xfrm>
            <a:off x="1815152" y="1583140"/>
            <a:ext cx="6387152" cy="4572000"/>
          </a:xfrm>
          <a:prstGeom prst="rect">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1815152" y="1569493"/>
            <a:ext cx="1828800" cy="1542197"/>
          </a:xfrm>
          <a:prstGeom prst="rect">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smtClean="0">
                <a:solidFill>
                  <a:schemeClr val="bg1"/>
                </a:solidFill>
              </a:rPr>
              <a:t>3 </a:t>
            </a:r>
            <a:r>
              <a:rPr lang="en-US" sz="2000" dirty="0" err="1" smtClean="0">
                <a:solidFill>
                  <a:schemeClr val="bg1"/>
                </a:solidFill>
              </a:rPr>
              <a:t>GeV</a:t>
            </a:r>
            <a:r>
              <a:rPr lang="en-US" sz="2000" dirty="0" smtClean="0">
                <a:solidFill>
                  <a:schemeClr val="bg1"/>
                </a:solidFill>
              </a:rPr>
              <a:t> CW</a:t>
            </a: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err="1" smtClean="0">
                <a:solidFill>
                  <a:schemeClr val="bg1"/>
                </a:solidFill>
              </a:rPr>
              <a:t>linac</a:t>
            </a:r>
            <a:endParaRPr kumimoji="0" lang="en-US" sz="2000" b="0" i="0" u="none" strike="noStrike" cap="none" normalizeH="0" baseline="0" dirty="0" smtClean="0">
              <a:ln>
                <a:noFill/>
              </a:ln>
              <a:solidFill>
                <a:schemeClr val="bg1"/>
              </a:solidFill>
              <a:effectLst/>
              <a:latin typeface="Arial" charset="0"/>
            </a:endParaRPr>
          </a:p>
        </p:txBody>
      </p:sp>
      <p:sp>
        <p:nvSpPr>
          <p:cNvPr id="9" name="Rectangle 8"/>
          <p:cNvSpPr/>
          <p:nvPr/>
        </p:nvSpPr>
        <p:spPr bwMode="auto">
          <a:xfrm>
            <a:off x="1817424" y="3113989"/>
            <a:ext cx="1828800" cy="1542197"/>
          </a:xfrm>
          <a:prstGeom prst="rect">
            <a:avLst/>
          </a:prstGeom>
          <a:solidFill>
            <a:srgbClr val="99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smtClean="0">
                <a:solidFill>
                  <a:schemeClr val="bg1"/>
                </a:solidFill>
              </a:rPr>
              <a:t>3-8 </a:t>
            </a:r>
            <a:r>
              <a:rPr lang="en-US" sz="2000" dirty="0" err="1" smtClean="0">
                <a:solidFill>
                  <a:schemeClr val="bg1"/>
                </a:solidFill>
              </a:rPr>
              <a:t>GeV</a:t>
            </a:r>
            <a:r>
              <a:rPr lang="en-US" sz="2000" dirty="0" smtClean="0">
                <a:solidFill>
                  <a:schemeClr val="bg1"/>
                </a:solidFill>
              </a:rPr>
              <a:t> pulsed </a:t>
            </a:r>
            <a:r>
              <a:rPr lang="en-US" sz="2000" dirty="0" err="1" smtClean="0">
                <a:solidFill>
                  <a:schemeClr val="bg1"/>
                </a:solidFill>
              </a:rPr>
              <a:t>linac</a:t>
            </a:r>
            <a:endParaRPr kumimoji="0" lang="en-US" sz="2000" b="0" i="0" u="none" strike="noStrike" cap="none" normalizeH="0" baseline="0" dirty="0" smtClean="0">
              <a:ln>
                <a:noFill/>
              </a:ln>
              <a:solidFill>
                <a:schemeClr val="bg1"/>
              </a:solidFill>
              <a:effectLst/>
              <a:latin typeface="Arial" charset="0"/>
            </a:endParaRPr>
          </a:p>
        </p:txBody>
      </p:sp>
      <p:sp>
        <p:nvSpPr>
          <p:cNvPr id="10" name="Rectangle 9"/>
          <p:cNvSpPr/>
          <p:nvPr/>
        </p:nvSpPr>
        <p:spPr bwMode="auto">
          <a:xfrm>
            <a:off x="1819696" y="4658485"/>
            <a:ext cx="1828800" cy="1542197"/>
          </a:xfrm>
          <a:prstGeom prst="rect">
            <a:avLst/>
          </a:prstGeom>
          <a:solidFill>
            <a:srgbClr val="FF99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smtClean="0">
                <a:solidFill>
                  <a:schemeClr val="bg1"/>
                </a:solidFill>
              </a:rPr>
              <a:t>8-120 </a:t>
            </a:r>
            <a:r>
              <a:rPr lang="en-US" sz="2000" dirty="0" err="1" smtClean="0">
                <a:solidFill>
                  <a:schemeClr val="bg1"/>
                </a:solidFill>
              </a:rPr>
              <a:t>GeV</a:t>
            </a:r>
            <a:endParaRPr lang="en-US" sz="2000" dirty="0" smtClean="0">
              <a:solidFill>
                <a:schemeClr val="bg1"/>
              </a:solidFill>
            </a:endParaRPr>
          </a:p>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smtClean="0">
                <a:solidFill>
                  <a:schemeClr val="bg1"/>
                </a:solidFill>
              </a:rPr>
              <a:t>e</a:t>
            </a:r>
            <a:r>
              <a:rPr kumimoji="0" lang="en-US" sz="2000" b="0" i="0" u="none" strike="noStrike" cap="none" normalizeH="0" baseline="0" dirty="0" smtClean="0">
                <a:ln>
                  <a:noFill/>
                </a:ln>
                <a:solidFill>
                  <a:schemeClr val="bg1"/>
                </a:solidFill>
                <a:effectLst/>
                <a:latin typeface="Arial" charset="0"/>
              </a:rPr>
              <a:t>xisting</a:t>
            </a:r>
            <a:r>
              <a:rPr kumimoji="0" lang="en-US" sz="2000" b="0" i="0" u="none" strike="noStrike" cap="none" normalizeH="0" dirty="0" smtClean="0">
                <a:ln>
                  <a:noFill/>
                </a:ln>
                <a:solidFill>
                  <a:schemeClr val="bg1"/>
                </a:solidFill>
                <a:effectLst/>
                <a:latin typeface="Arial" charset="0"/>
              </a:rPr>
              <a:t> machines</a:t>
            </a:r>
            <a:endParaRPr kumimoji="0" lang="en-US" sz="2000" b="0" i="0" u="none" strike="noStrike" cap="none" normalizeH="0" baseline="0" dirty="0" smtClean="0">
              <a:ln>
                <a:noFill/>
              </a:ln>
              <a:solidFill>
                <a:schemeClr val="bg1"/>
              </a:solidFill>
              <a:effectLst/>
              <a:latin typeface="Arial" charset="0"/>
            </a:endParaRPr>
          </a:p>
        </p:txBody>
      </p:sp>
      <p:sp>
        <p:nvSpPr>
          <p:cNvPr id="11" name="Rectangle 10"/>
          <p:cNvSpPr/>
          <p:nvPr/>
        </p:nvSpPr>
        <p:spPr bwMode="auto">
          <a:xfrm>
            <a:off x="3810000" y="1585415"/>
            <a:ext cx="4392304" cy="1542197"/>
          </a:xfrm>
          <a:prstGeom prst="rect">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FFFF00"/>
              </a:buClr>
              <a:buSzPct val="80000"/>
              <a:buFont typeface="Arial" pitchFamily="34" charset="0"/>
              <a:buChar char="•"/>
              <a:tabLst/>
            </a:pPr>
            <a:r>
              <a:rPr lang="en-US" sz="2000" dirty="0" smtClean="0">
                <a:solidFill>
                  <a:schemeClr val="bg1"/>
                </a:solidFill>
              </a:rPr>
              <a:t> </a:t>
            </a:r>
            <a:r>
              <a:rPr lang="en-US" sz="2000" dirty="0" err="1" smtClean="0">
                <a:solidFill>
                  <a:schemeClr val="bg1"/>
                </a:solidFill>
              </a:rPr>
              <a:t>Muons</a:t>
            </a:r>
            <a:endParaRPr lang="en-US" sz="2000" dirty="0" smtClean="0">
              <a:solidFill>
                <a:schemeClr val="bg1"/>
              </a:solidFill>
            </a:endParaRPr>
          </a:p>
          <a:p>
            <a:pPr marL="0" marR="0" indent="0" defTabSz="914400" rtl="0" eaLnBrk="1" fontAlgn="base" latinLnBrk="0" hangingPunct="1">
              <a:lnSpc>
                <a:spcPct val="100000"/>
              </a:lnSpc>
              <a:spcBef>
                <a:spcPct val="20000"/>
              </a:spcBef>
              <a:spcAft>
                <a:spcPct val="0"/>
              </a:spcAft>
              <a:buClr>
                <a:srgbClr val="FFFF00"/>
              </a:buClr>
              <a:buSzPct val="80000"/>
              <a:buFont typeface="Arial" pitchFamily="34" charset="0"/>
              <a:buChar char="•"/>
              <a:tabLst/>
            </a:pPr>
            <a:r>
              <a:rPr lang="en-US" sz="2000" dirty="0" smtClean="0">
                <a:solidFill>
                  <a:schemeClr val="bg1"/>
                </a:solidFill>
              </a:rPr>
              <a:t> </a:t>
            </a:r>
            <a:r>
              <a:rPr lang="en-US" sz="2000" dirty="0" err="1" smtClean="0">
                <a:solidFill>
                  <a:schemeClr val="bg1"/>
                </a:solidFill>
              </a:rPr>
              <a:t>Kaons</a:t>
            </a:r>
            <a:endParaRPr lang="en-US" sz="2000" dirty="0" smtClean="0">
              <a:solidFill>
                <a:schemeClr val="bg1"/>
              </a:solidFill>
            </a:endParaRPr>
          </a:p>
          <a:p>
            <a:pPr marL="0" marR="0" indent="0" defTabSz="914400" rtl="0" eaLnBrk="1" fontAlgn="base" latinLnBrk="0" hangingPunct="1">
              <a:lnSpc>
                <a:spcPct val="100000"/>
              </a:lnSpc>
              <a:spcBef>
                <a:spcPct val="20000"/>
              </a:spcBef>
              <a:spcAft>
                <a:spcPct val="0"/>
              </a:spcAft>
              <a:buClr>
                <a:srgbClr val="FFFF00"/>
              </a:buClr>
              <a:buSzPct val="80000"/>
              <a:buFont typeface="Arial" pitchFamily="34" charset="0"/>
              <a:buChar char="•"/>
              <a:tabLst/>
            </a:pPr>
            <a:r>
              <a:rPr lang="en-US" sz="2000" dirty="0" smtClean="0">
                <a:solidFill>
                  <a:schemeClr val="bg1"/>
                </a:solidFill>
              </a:rPr>
              <a:t> Nuclei (ISOL)</a:t>
            </a:r>
          </a:p>
          <a:p>
            <a:pPr marL="0" marR="0" indent="0" defTabSz="914400" rtl="0" eaLnBrk="1" fontAlgn="base" latinLnBrk="0" hangingPunct="1">
              <a:lnSpc>
                <a:spcPct val="100000"/>
              </a:lnSpc>
              <a:spcBef>
                <a:spcPct val="20000"/>
              </a:spcBef>
              <a:spcAft>
                <a:spcPct val="0"/>
              </a:spcAft>
              <a:buClr>
                <a:srgbClr val="FFFF00"/>
              </a:buClr>
              <a:buSzPct val="80000"/>
              <a:buFont typeface="Arial" pitchFamily="34" charset="0"/>
              <a:buChar char="•"/>
              <a:tabLst/>
            </a:pPr>
            <a:r>
              <a:rPr lang="en-US" sz="2000" dirty="0" smtClean="0">
                <a:solidFill>
                  <a:schemeClr val="bg1"/>
                </a:solidFill>
              </a:rPr>
              <a:t> Materials (ADS)</a:t>
            </a:r>
          </a:p>
        </p:txBody>
      </p:sp>
      <p:sp>
        <p:nvSpPr>
          <p:cNvPr id="12" name="Rectangle 11"/>
          <p:cNvSpPr/>
          <p:nvPr/>
        </p:nvSpPr>
        <p:spPr bwMode="auto">
          <a:xfrm>
            <a:off x="3812272" y="3129912"/>
            <a:ext cx="4390032" cy="1542197"/>
          </a:xfrm>
          <a:prstGeom prst="rect">
            <a:avLst/>
          </a:prstGeom>
          <a:solidFill>
            <a:srgbClr val="99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FFFF00"/>
              </a:buClr>
              <a:buSzPct val="80000"/>
              <a:buFont typeface="Arial" pitchFamily="34" charset="0"/>
              <a:buChar char="•"/>
              <a:tabLst/>
            </a:pPr>
            <a:r>
              <a:rPr lang="en-US" sz="2000" dirty="0" smtClean="0">
                <a:solidFill>
                  <a:schemeClr val="bg1"/>
                </a:solidFill>
              </a:rPr>
              <a:t> Neutrinos vs. antineutrinos</a:t>
            </a:r>
          </a:p>
          <a:p>
            <a:pPr marL="0" marR="0" indent="0" defTabSz="914400" rtl="0" eaLnBrk="1" fontAlgn="base" latinLnBrk="0" hangingPunct="1">
              <a:lnSpc>
                <a:spcPct val="100000"/>
              </a:lnSpc>
              <a:spcBef>
                <a:spcPct val="20000"/>
              </a:spcBef>
              <a:spcAft>
                <a:spcPct val="0"/>
              </a:spcAft>
              <a:buClr>
                <a:srgbClr val="FFFF00"/>
              </a:buClr>
              <a:buSzPct val="80000"/>
              <a:buFont typeface="Arial" pitchFamily="34" charset="0"/>
              <a:buChar char="•"/>
              <a:tabLst/>
            </a:pPr>
            <a:r>
              <a:rPr lang="en-US" sz="2000" dirty="0" smtClean="0">
                <a:solidFill>
                  <a:schemeClr val="bg1"/>
                </a:solidFill>
              </a:rPr>
              <a:t> </a:t>
            </a:r>
            <a:r>
              <a:rPr lang="en-US" sz="2000" dirty="0" err="1" smtClean="0">
                <a:solidFill>
                  <a:schemeClr val="bg1"/>
                </a:solidFill>
              </a:rPr>
              <a:t>Muons</a:t>
            </a:r>
            <a:endParaRPr lang="en-US" sz="2000" dirty="0" smtClean="0">
              <a:solidFill>
                <a:schemeClr val="bg1"/>
              </a:solidFill>
            </a:endParaRPr>
          </a:p>
          <a:p>
            <a:pPr marL="0" marR="0" indent="0"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000" b="0" i="0" u="none" strike="noStrike" cap="none" normalizeH="0" baseline="0" dirty="0" smtClean="0">
              <a:ln>
                <a:noFill/>
              </a:ln>
              <a:solidFill>
                <a:schemeClr val="bg1"/>
              </a:solidFill>
              <a:effectLst/>
              <a:latin typeface="Arial" charset="0"/>
            </a:endParaRPr>
          </a:p>
        </p:txBody>
      </p:sp>
      <p:sp>
        <p:nvSpPr>
          <p:cNvPr id="14" name="Rectangle 13"/>
          <p:cNvSpPr/>
          <p:nvPr/>
        </p:nvSpPr>
        <p:spPr bwMode="auto">
          <a:xfrm>
            <a:off x="3814540" y="4660760"/>
            <a:ext cx="4401412" cy="1542197"/>
          </a:xfrm>
          <a:prstGeom prst="rect">
            <a:avLst/>
          </a:prstGeom>
          <a:solidFill>
            <a:srgbClr val="FF99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
                <a:srgbClr val="FFFF00"/>
              </a:buClr>
              <a:buSzPct val="80000"/>
              <a:buFont typeface="Arial" pitchFamily="34" charset="0"/>
              <a:buChar char="•"/>
              <a:tabLst/>
            </a:pPr>
            <a:r>
              <a:rPr lang="en-US" sz="2000" dirty="0" smtClean="0">
                <a:solidFill>
                  <a:schemeClr val="bg1"/>
                </a:solidFill>
              </a:rPr>
              <a:t>Long base line neutrino oscillations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Sequencing is flexible</a:t>
            </a:r>
            <a:endParaRPr lang="en-US" dirty="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59</a:t>
            </a:fld>
            <a:endParaRPr lang="en-US" dirty="0"/>
          </a:p>
        </p:txBody>
      </p:sp>
      <p:grpSp>
        <p:nvGrpSpPr>
          <p:cNvPr id="13" name="Group 13"/>
          <p:cNvGrpSpPr/>
          <p:nvPr/>
        </p:nvGrpSpPr>
        <p:grpSpPr>
          <a:xfrm>
            <a:off x="1519445" y="1824300"/>
            <a:ext cx="6889856" cy="932548"/>
            <a:chOff x="1478502" y="2806939"/>
            <a:chExt cx="6889856" cy="932548"/>
          </a:xfrm>
        </p:grpSpPr>
        <p:sp>
          <p:nvSpPr>
            <p:cNvPr id="6" name="Rectangle 5"/>
            <p:cNvSpPr/>
            <p:nvPr/>
          </p:nvSpPr>
          <p:spPr bwMode="auto">
            <a:xfrm>
              <a:off x="1478502" y="2816037"/>
              <a:ext cx="1660483" cy="923449"/>
            </a:xfrm>
            <a:prstGeom prst="rect">
              <a:avLst/>
            </a:prstGeom>
            <a:solidFill>
              <a:srgbClr val="FF99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smtClean="0">
                  <a:solidFill>
                    <a:schemeClr val="bg1"/>
                  </a:solidFill>
                </a:rPr>
                <a:t>LBNE at 700 kW</a:t>
              </a:r>
            </a:p>
          </p:txBody>
        </p:sp>
        <p:sp>
          <p:nvSpPr>
            <p:cNvPr id="7" name="Rectangle 6"/>
            <p:cNvSpPr/>
            <p:nvPr/>
          </p:nvSpPr>
          <p:spPr bwMode="auto">
            <a:xfrm>
              <a:off x="5051930" y="2813738"/>
              <a:ext cx="1608178" cy="925749"/>
            </a:xfrm>
            <a:prstGeom prst="rect">
              <a:avLst/>
            </a:prstGeom>
            <a:solidFill>
              <a:srgbClr val="99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smtClean="0">
                  <a:solidFill>
                    <a:schemeClr val="bg1"/>
                  </a:solidFill>
                </a:rPr>
                <a:t>8 </a:t>
              </a:r>
              <a:r>
                <a:rPr lang="en-US" sz="2000" dirty="0" err="1" smtClean="0">
                  <a:solidFill>
                    <a:schemeClr val="bg1"/>
                  </a:solidFill>
                </a:rPr>
                <a:t>GeV</a:t>
              </a:r>
              <a:r>
                <a:rPr lang="en-US" sz="2000" dirty="0" smtClean="0">
                  <a:solidFill>
                    <a:schemeClr val="bg1"/>
                  </a:solidFill>
                </a:rPr>
                <a:t> initial program</a:t>
              </a:r>
              <a:endParaRPr kumimoji="0" lang="en-US" sz="2000" b="0" i="0" u="none" strike="noStrike" cap="none" normalizeH="0" baseline="0" dirty="0" smtClean="0">
                <a:ln>
                  <a:noFill/>
                </a:ln>
                <a:solidFill>
                  <a:schemeClr val="bg1"/>
                </a:solidFill>
                <a:effectLst/>
                <a:latin typeface="Arial" charset="0"/>
              </a:endParaRPr>
            </a:p>
          </p:txBody>
        </p:sp>
        <p:sp>
          <p:nvSpPr>
            <p:cNvPr id="8" name="Rectangle 7"/>
            <p:cNvSpPr/>
            <p:nvPr/>
          </p:nvSpPr>
          <p:spPr bwMode="auto">
            <a:xfrm>
              <a:off x="3302749" y="2825087"/>
              <a:ext cx="1555854" cy="914399"/>
            </a:xfrm>
            <a:prstGeom prst="rect">
              <a:avLst/>
            </a:prstGeom>
            <a:solidFill>
              <a:schemeClr val="tx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smtClean="0">
                  <a:solidFill>
                    <a:schemeClr val="bg1"/>
                  </a:solidFill>
                </a:rPr>
                <a:t>3 </a:t>
              </a:r>
              <a:r>
                <a:rPr lang="en-US" sz="2000" dirty="0" err="1" smtClean="0">
                  <a:solidFill>
                    <a:schemeClr val="bg1"/>
                  </a:solidFill>
                </a:rPr>
                <a:t>GeV</a:t>
              </a:r>
              <a:r>
                <a:rPr lang="en-US" sz="2000" dirty="0" smtClean="0">
                  <a:solidFill>
                    <a:schemeClr val="bg1"/>
                  </a:solidFill>
                </a:rPr>
                <a:t> initial program</a:t>
              </a:r>
            </a:p>
          </p:txBody>
        </p:sp>
        <p:sp>
          <p:nvSpPr>
            <p:cNvPr id="12" name="Rectangle 11"/>
            <p:cNvSpPr/>
            <p:nvPr/>
          </p:nvSpPr>
          <p:spPr bwMode="auto">
            <a:xfrm>
              <a:off x="6826155" y="2806939"/>
              <a:ext cx="1542203" cy="923449"/>
            </a:xfrm>
            <a:prstGeom prst="rect">
              <a:avLst/>
            </a:prstGeom>
            <a:solidFill>
              <a:srgbClr val="FF999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r>
                <a:rPr lang="en-US" sz="2000" dirty="0" smtClean="0">
                  <a:solidFill>
                    <a:schemeClr val="bg1"/>
                  </a:solidFill>
                </a:rPr>
                <a:t>LBNE at 2300kW</a:t>
              </a:r>
            </a:p>
          </p:txBody>
        </p:sp>
      </p:grpSp>
      <p:sp>
        <p:nvSpPr>
          <p:cNvPr id="16" name="TextBox 15"/>
          <p:cNvSpPr txBox="1"/>
          <p:nvPr/>
        </p:nvSpPr>
        <p:spPr>
          <a:xfrm>
            <a:off x="1528549" y="3414348"/>
            <a:ext cx="7178723" cy="1938992"/>
          </a:xfrm>
          <a:prstGeom prst="rect">
            <a:avLst/>
          </a:prstGeom>
          <a:noFill/>
        </p:spPr>
        <p:txBody>
          <a:bodyPr wrap="square" rtlCol="0">
            <a:spAutoFit/>
          </a:bodyPr>
          <a:lstStyle/>
          <a:p>
            <a:r>
              <a:rPr lang="en-US" dirty="0" smtClean="0"/>
              <a:t>We are capable of doing the whole program at once in the next ten years, or it can be sequenced over a longer period.  First part, LBNE, $1.4B with underground development, contingency and escalation.</a:t>
            </a:r>
            <a:endParaRPr lang="en-US" dirty="0"/>
          </a:p>
        </p:txBody>
      </p:sp>
      <p:sp>
        <p:nvSpPr>
          <p:cNvPr id="17" name="Right Arrow 16"/>
          <p:cNvSpPr/>
          <p:nvPr/>
        </p:nvSpPr>
        <p:spPr bwMode="auto">
          <a:xfrm>
            <a:off x="1528549" y="2947916"/>
            <a:ext cx="6823881" cy="122830"/>
          </a:xfrm>
          <a:prstGeom prst="rightArrow">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drivers: science</a:t>
            </a: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6</a:t>
            </a:fld>
            <a:endParaRPr lang="en-US" dirty="0"/>
          </a:p>
        </p:txBody>
      </p:sp>
      <p:sp>
        <p:nvSpPr>
          <p:cNvPr id="6" name="Content Placeholder 5"/>
          <p:cNvSpPr>
            <a:spLocks noGrp="1"/>
          </p:cNvSpPr>
          <p:nvPr>
            <p:ph idx="1"/>
          </p:nvPr>
        </p:nvSpPr>
        <p:spPr/>
        <p:txBody>
          <a:bodyPr/>
          <a:lstStyle/>
          <a:p>
            <a:r>
              <a:rPr lang="en-US" sz="2000" dirty="0" smtClean="0"/>
              <a:t>These questions fire the imagination of the public and the press</a:t>
            </a:r>
          </a:p>
          <a:p>
            <a:endParaRPr lang="en-US" sz="2000" dirty="0" smtClean="0"/>
          </a:p>
          <a:p>
            <a:r>
              <a:rPr lang="en-US" sz="2000" dirty="0" smtClean="0"/>
              <a:t>As the national laboratory for particle physics, we place the US in a leadership position in the world</a:t>
            </a:r>
          </a:p>
          <a:p>
            <a:endParaRPr lang="en-US" sz="2000" dirty="0" smtClean="0"/>
          </a:p>
          <a:p>
            <a:r>
              <a:rPr lang="en-US" sz="2000" dirty="0" smtClean="0"/>
              <a:t>Most elements are in place: exciting opportunities and national  strategic plan at each of the three frontiers of particle physics: energy, intensity and cosmic frontiers</a:t>
            </a:r>
          </a:p>
          <a:p>
            <a:endParaRPr lang="en-US" sz="2000" dirty="0" smtClean="0"/>
          </a:p>
          <a:p>
            <a:r>
              <a:rPr lang="en-US" sz="2000" dirty="0" smtClean="0"/>
              <a:t>Historically many applications in society through development of  accelerator, detector and computational technology</a:t>
            </a:r>
          </a:p>
          <a:p>
            <a:pPr>
              <a:buNone/>
            </a:pPr>
            <a:endParaRPr lang="en-US" dirty="0" smtClean="0"/>
          </a:p>
          <a:p>
            <a:endParaRPr lang="en-US" dirty="0"/>
          </a:p>
        </p:txBody>
      </p:sp>
      <p:pic>
        <p:nvPicPr>
          <p:cNvPr id="7" name="Picture 5" descr="ThreeFrontiersGraphic_RGB_060108.jpg"/>
          <p:cNvPicPr>
            <a:picLocks noChangeAspect="1"/>
          </p:cNvPicPr>
          <p:nvPr/>
        </p:nvPicPr>
        <p:blipFill>
          <a:blip r:embed="rId2" cstate="print"/>
          <a:srcRect l="5255" t="5296" r="4152" b="5083"/>
          <a:stretch>
            <a:fillRect/>
          </a:stretch>
        </p:blipFill>
        <p:spPr bwMode="auto">
          <a:xfrm>
            <a:off x="405448" y="3449507"/>
            <a:ext cx="1509077" cy="14203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Fermilab</a:t>
            </a:r>
            <a:r>
              <a:rPr lang="en-US" b="1" dirty="0" smtClean="0"/>
              <a:t> accelerator strategy </a:t>
            </a:r>
            <a:endParaRPr lang="en-US" sz="3200" b="1" dirty="0"/>
          </a:p>
        </p:txBody>
      </p:sp>
      <p:sp>
        <p:nvSpPr>
          <p:cNvPr id="4" name="Slide Number Placeholder 3"/>
          <p:cNvSpPr>
            <a:spLocks noGrp="1"/>
          </p:cNvSpPr>
          <p:nvPr>
            <p:ph type="sldNum" sz="quarter" idx="11"/>
          </p:nvPr>
        </p:nvSpPr>
        <p:spPr/>
        <p:txBody>
          <a:bodyPr/>
          <a:lstStyle/>
          <a:p>
            <a:pPr>
              <a:defRPr/>
            </a:pPr>
            <a:fld id="{CCBA97B7-8AF9-4904-B4B5-EE14A07C5722}" type="slidenum">
              <a:rPr lang="en-US" smtClean="0"/>
              <a:pPr>
                <a:defRPr/>
              </a:pPr>
              <a:t>60</a:t>
            </a:fld>
            <a:endParaRPr lang="en-US"/>
          </a:p>
        </p:txBody>
      </p:sp>
      <p:graphicFrame>
        <p:nvGraphicFramePr>
          <p:cNvPr id="5" name="Diagram 4"/>
          <p:cNvGraphicFramePr/>
          <p:nvPr>
            <p:extLst>
              <p:ext uri="{D42A27DB-BD31-4B8C-83A1-F6EECF244321}">
                <p14:modId xmlns:p14="http://schemas.microsoft.com/office/powerpoint/2010/main" val="4221912697"/>
              </p:ext>
            </p:extLst>
          </p:nvPr>
        </p:nvGraphicFramePr>
        <p:xfrm>
          <a:off x="533400" y="1121254"/>
          <a:ext cx="8305800" cy="3886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533400" y="1208324"/>
            <a:ext cx="8071017" cy="1169551"/>
          </a:xfrm>
          <a:prstGeom prst="rect">
            <a:avLst/>
          </a:prstGeom>
          <a:noFill/>
        </p:spPr>
        <p:txBody>
          <a:bodyPr wrap="square" rtlCol="0">
            <a:spAutoFit/>
          </a:bodyPr>
          <a:lstStyle/>
          <a:p>
            <a:pPr>
              <a:spcBef>
                <a:spcPts val="1200"/>
              </a:spcBef>
              <a:buClr>
                <a:srgbClr val="92D050"/>
              </a:buClr>
              <a:buSzPct val="110000"/>
              <a:defRPr/>
            </a:pPr>
            <a:r>
              <a:rPr lang="en-US" sz="2000" b="1" dirty="0">
                <a:solidFill>
                  <a:srgbClr val="F8F8F8"/>
                </a:solidFill>
              </a:rPr>
              <a:t>T</a:t>
            </a:r>
            <a:r>
              <a:rPr lang="en-US" sz="2000" b="1" dirty="0" smtClean="0">
                <a:solidFill>
                  <a:srgbClr val="F8F8F8"/>
                </a:solidFill>
              </a:rPr>
              <a:t>o create a </a:t>
            </a:r>
            <a:r>
              <a:rPr lang="en-US" sz="2000" b="1" dirty="0">
                <a:solidFill>
                  <a:srgbClr val="F8F8F8"/>
                </a:solidFill>
              </a:rPr>
              <a:t>world-leading </a:t>
            </a:r>
            <a:r>
              <a:rPr lang="en-US" sz="2000" b="1" dirty="0" smtClean="0">
                <a:solidFill>
                  <a:srgbClr val="F8F8F8"/>
                </a:solidFill>
              </a:rPr>
              <a:t>program at </a:t>
            </a:r>
            <a:r>
              <a:rPr lang="en-US" sz="2000" b="1" dirty="0">
                <a:solidFill>
                  <a:srgbClr val="F8F8F8"/>
                </a:solidFill>
              </a:rPr>
              <a:t>the </a:t>
            </a:r>
            <a:r>
              <a:rPr lang="en-US" sz="2000" b="1" u="sng" dirty="0">
                <a:solidFill>
                  <a:srgbClr val="F8F8F8"/>
                </a:solidFill>
              </a:rPr>
              <a:t>Intensity </a:t>
            </a:r>
            <a:r>
              <a:rPr lang="en-US" sz="2000" b="1" u="sng" dirty="0" smtClean="0">
                <a:solidFill>
                  <a:srgbClr val="F8F8F8"/>
                </a:solidFill>
              </a:rPr>
              <a:t>Frontier</a:t>
            </a:r>
            <a:r>
              <a:rPr lang="en-US" sz="2000" b="1" dirty="0">
                <a:solidFill>
                  <a:srgbClr val="F8F8F8"/>
                </a:solidFill>
              </a:rPr>
              <a:t>…and use this </a:t>
            </a:r>
            <a:r>
              <a:rPr lang="en-US" sz="2000" b="1" dirty="0" smtClean="0">
                <a:solidFill>
                  <a:srgbClr val="F8F8F8"/>
                </a:solidFill>
              </a:rPr>
              <a:t>program </a:t>
            </a:r>
            <a:r>
              <a:rPr lang="en-US" sz="2000" b="1" dirty="0">
                <a:solidFill>
                  <a:srgbClr val="F8F8F8"/>
                </a:solidFill>
              </a:rPr>
              <a:t>as a bridge to an </a:t>
            </a:r>
            <a:r>
              <a:rPr lang="en-US" sz="2000" b="1" u="sng" dirty="0">
                <a:solidFill>
                  <a:srgbClr val="F8F8F8"/>
                </a:solidFill>
              </a:rPr>
              <a:t>Energy Frontier</a:t>
            </a:r>
            <a:r>
              <a:rPr lang="en-US" sz="2000" b="1" dirty="0">
                <a:solidFill>
                  <a:srgbClr val="F8F8F8"/>
                </a:solidFill>
              </a:rPr>
              <a:t> facility </a:t>
            </a:r>
          </a:p>
          <a:p>
            <a:pPr marL="0" indent="0" algn="l">
              <a:spcBef>
                <a:spcPts val="1200"/>
              </a:spcBef>
              <a:buClr>
                <a:srgbClr val="92D050"/>
              </a:buClr>
              <a:buSzPct val="110000"/>
              <a:buFontTx/>
              <a:buNone/>
              <a:defRPr/>
            </a:pPr>
            <a:endParaRPr lang="en-US" sz="2000" b="1" dirty="0">
              <a:solidFill>
                <a:srgbClr val="F8F8F8"/>
              </a:solidFill>
            </a:endParaRPr>
          </a:p>
        </p:txBody>
      </p:sp>
      <p:grpSp>
        <p:nvGrpSpPr>
          <p:cNvPr id="6" name="Group 5"/>
          <p:cNvGrpSpPr/>
          <p:nvPr/>
        </p:nvGrpSpPr>
        <p:grpSpPr>
          <a:xfrm>
            <a:off x="536732" y="4277326"/>
            <a:ext cx="8299133" cy="1430812"/>
            <a:chOff x="536732" y="4473274"/>
            <a:chExt cx="8299133" cy="1430812"/>
          </a:xfrm>
        </p:grpSpPr>
        <p:sp>
          <p:nvSpPr>
            <p:cNvPr id="8" name="Freeform 7"/>
            <p:cNvSpPr/>
            <p:nvPr/>
          </p:nvSpPr>
          <p:spPr>
            <a:xfrm>
              <a:off x="536732" y="4473274"/>
              <a:ext cx="1404321" cy="1422971"/>
            </a:xfrm>
            <a:custGeom>
              <a:avLst/>
              <a:gdLst>
                <a:gd name="connsiteX0" fmla="*/ 0 w 1404321"/>
                <a:gd name="connsiteY0" fmla="*/ 128967 h 1289670"/>
                <a:gd name="connsiteX1" fmla="*/ 128967 w 1404321"/>
                <a:gd name="connsiteY1" fmla="*/ 0 h 1289670"/>
                <a:gd name="connsiteX2" fmla="*/ 1275354 w 1404321"/>
                <a:gd name="connsiteY2" fmla="*/ 0 h 1289670"/>
                <a:gd name="connsiteX3" fmla="*/ 1404321 w 1404321"/>
                <a:gd name="connsiteY3" fmla="*/ 128967 h 1289670"/>
                <a:gd name="connsiteX4" fmla="*/ 1404321 w 1404321"/>
                <a:gd name="connsiteY4" fmla="*/ 1160703 h 1289670"/>
                <a:gd name="connsiteX5" fmla="*/ 1275354 w 1404321"/>
                <a:gd name="connsiteY5" fmla="*/ 1289670 h 1289670"/>
                <a:gd name="connsiteX6" fmla="*/ 128967 w 1404321"/>
                <a:gd name="connsiteY6" fmla="*/ 1289670 h 1289670"/>
                <a:gd name="connsiteX7" fmla="*/ 0 w 1404321"/>
                <a:gd name="connsiteY7" fmla="*/ 1160703 h 1289670"/>
                <a:gd name="connsiteX8" fmla="*/ 0 w 1404321"/>
                <a:gd name="connsiteY8" fmla="*/ 128967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321" h="1289670">
                  <a:moveTo>
                    <a:pt x="0" y="128967"/>
                  </a:moveTo>
                  <a:cubicBezTo>
                    <a:pt x="0" y="57740"/>
                    <a:pt x="57740" y="0"/>
                    <a:pt x="128967" y="0"/>
                  </a:cubicBezTo>
                  <a:lnTo>
                    <a:pt x="1275354" y="0"/>
                  </a:lnTo>
                  <a:cubicBezTo>
                    <a:pt x="1346581" y="0"/>
                    <a:pt x="1404321" y="57740"/>
                    <a:pt x="1404321" y="128967"/>
                  </a:cubicBezTo>
                  <a:lnTo>
                    <a:pt x="1404321" y="1160703"/>
                  </a:lnTo>
                  <a:cubicBezTo>
                    <a:pt x="1404321" y="1231930"/>
                    <a:pt x="1346581" y="1289670"/>
                    <a:pt x="1275354" y="1289670"/>
                  </a:cubicBezTo>
                  <a:lnTo>
                    <a:pt x="128967" y="1289670"/>
                  </a:lnTo>
                  <a:cubicBezTo>
                    <a:pt x="57740" y="1289670"/>
                    <a:pt x="0" y="1231930"/>
                    <a:pt x="0" y="1160703"/>
                  </a:cubicBezTo>
                  <a:lnTo>
                    <a:pt x="0" y="128967"/>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0163" tIns="110163" rIns="110163" bIns="110163" numCol="1" spcCol="1270" anchor="ctr" anchorCtr="0">
              <a:noAutofit/>
            </a:bodyPr>
            <a:lstStyle/>
            <a:p>
              <a:pPr lvl="0" algn="ctr" defTabSz="844550">
                <a:lnSpc>
                  <a:spcPct val="90000"/>
                </a:lnSpc>
                <a:spcBef>
                  <a:spcPct val="0"/>
                </a:spcBef>
                <a:spcAft>
                  <a:spcPct val="35000"/>
                </a:spcAft>
              </a:pPr>
              <a:r>
                <a:rPr lang="en-US" sz="1900" kern="1200" dirty="0" smtClean="0"/>
                <a:t>LHC </a:t>
              </a:r>
            </a:p>
            <a:p>
              <a:pPr lvl="0" algn="ctr" defTabSz="844550">
                <a:lnSpc>
                  <a:spcPct val="90000"/>
                </a:lnSpc>
                <a:spcBef>
                  <a:spcPct val="0"/>
                </a:spcBef>
                <a:spcAft>
                  <a:spcPct val="35000"/>
                </a:spcAft>
              </a:pPr>
              <a:r>
                <a:rPr lang="en-US" sz="1900" kern="1200" dirty="0" err="1" smtClean="0"/>
                <a:t>Tevatron</a:t>
              </a:r>
              <a:endParaRPr lang="en-US" sz="1900" kern="1200" dirty="0"/>
            </a:p>
          </p:txBody>
        </p:sp>
        <p:sp>
          <p:nvSpPr>
            <p:cNvPr id="10" name="Freeform 9"/>
            <p:cNvSpPr/>
            <p:nvPr/>
          </p:nvSpPr>
          <p:spPr>
            <a:xfrm rot="10800000">
              <a:off x="2099408" y="5040112"/>
              <a:ext cx="327198" cy="342991"/>
            </a:xfrm>
            <a:custGeom>
              <a:avLst/>
              <a:gdLst>
                <a:gd name="connsiteX0" fmla="*/ 0 w 428892"/>
                <a:gd name="connsiteY0" fmla="*/ 51681 h 258407"/>
                <a:gd name="connsiteX1" fmla="*/ 299689 w 428892"/>
                <a:gd name="connsiteY1" fmla="*/ 51681 h 258407"/>
                <a:gd name="connsiteX2" fmla="*/ 299689 w 428892"/>
                <a:gd name="connsiteY2" fmla="*/ 0 h 258407"/>
                <a:gd name="connsiteX3" fmla="*/ 428892 w 428892"/>
                <a:gd name="connsiteY3" fmla="*/ 129204 h 258407"/>
                <a:gd name="connsiteX4" fmla="*/ 299689 w 428892"/>
                <a:gd name="connsiteY4" fmla="*/ 258407 h 258407"/>
                <a:gd name="connsiteX5" fmla="*/ 299689 w 428892"/>
                <a:gd name="connsiteY5" fmla="*/ 206726 h 258407"/>
                <a:gd name="connsiteX6" fmla="*/ 0 w 428892"/>
                <a:gd name="connsiteY6" fmla="*/ 206726 h 258407"/>
                <a:gd name="connsiteX7" fmla="*/ 0 w 428892"/>
                <a:gd name="connsiteY7" fmla="*/ 51681 h 2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892" h="258407">
                  <a:moveTo>
                    <a:pt x="428892" y="51682"/>
                  </a:moveTo>
                  <a:lnTo>
                    <a:pt x="129203" y="51682"/>
                  </a:lnTo>
                  <a:lnTo>
                    <a:pt x="129203" y="1"/>
                  </a:lnTo>
                  <a:lnTo>
                    <a:pt x="0" y="129204"/>
                  </a:lnTo>
                  <a:lnTo>
                    <a:pt x="129203" y="258406"/>
                  </a:lnTo>
                  <a:lnTo>
                    <a:pt x="129203" y="206725"/>
                  </a:lnTo>
                  <a:lnTo>
                    <a:pt x="428892" y="206725"/>
                  </a:lnTo>
                  <a:lnTo>
                    <a:pt x="428892" y="51682"/>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77520" tIns="51682" rIns="2" bIns="51680" numCol="1" spcCol="1270" anchor="ctr" anchorCtr="0">
              <a:noAutofit/>
            </a:bodyPr>
            <a:lstStyle/>
            <a:p>
              <a:pPr lvl="0" algn="ctr" defTabSz="488950">
                <a:lnSpc>
                  <a:spcPct val="90000"/>
                </a:lnSpc>
                <a:spcBef>
                  <a:spcPct val="0"/>
                </a:spcBef>
                <a:spcAft>
                  <a:spcPct val="35000"/>
                </a:spcAft>
              </a:pPr>
              <a:endParaRPr lang="en-US" sz="1100" kern="1200"/>
            </a:p>
          </p:txBody>
        </p:sp>
        <p:sp>
          <p:nvSpPr>
            <p:cNvPr id="11" name="Freeform 10"/>
            <p:cNvSpPr/>
            <p:nvPr/>
          </p:nvSpPr>
          <p:spPr>
            <a:xfrm>
              <a:off x="2580891" y="4473274"/>
              <a:ext cx="4287993" cy="1430812"/>
            </a:xfrm>
            <a:custGeom>
              <a:avLst/>
              <a:gdLst>
                <a:gd name="connsiteX0" fmla="*/ 0 w 4095820"/>
                <a:gd name="connsiteY0" fmla="*/ 128967 h 1289670"/>
                <a:gd name="connsiteX1" fmla="*/ 128967 w 4095820"/>
                <a:gd name="connsiteY1" fmla="*/ 0 h 1289670"/>
                <a:gd name="connsiteX2" fmla="*/ 3966853 w 4095820"/>
                <a:gd name="connsiteY2" fmla="*/ 0 h 1289670"/>
                <a:gd name="connsiteX3" fmla="*/ 4095820 w 4095820"/>
                <a:gd name="connsiteY3" fmla="*/ 128967 h 1289670"/>
                <a:gd name="connsiteX4" fmla="*/ 4095820 w 4095820"/>
                <a:gd name="connsiteY4" fmla="*/ 1160703 h 1289670"/>
                <a:gd name="connsiteX5" fmla="*/ 3966853 w 4095820"/>
                <a:gd name="connsiteY5" fmla="*/ 1289670 h 1289670"/>
                <a:gd name="connsiteX6" fmla="*/ 128967 w 4095820"/>
                <a:gd name="connsiteY6" fmla="*/ 1289670 h 1289670"/>
                <a:gd name="connsiteX7" fmla="*/ 0 w 4095820"/>
                <a:gd name="connsiteY7" fmla="*/ 1160703 h 1289670"/>
                <a:gd name="connsiteX8" fmla="*/ 0 w 4095820"/>
                <a:gd name="connsiteY8" fmla="*/ 128967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820" h="1289670">
                  <a:moveTo>
                    <a:pt x="0" y="128967"/>
                  </a:moveTo>
                  <a:cubicBezTo>
                    <a:pt x="0" y="57740"/>
                    <a:pt x="57740" y="0"/>
                    <a:pt x="128967" y="0"/>
                  </a:cubicBezTo>
                  <a:lnTo>
                    <a:pt x="3966853" y="0"/>
                  </a:lnTo>
                  <a:cubicBezTo>
                    <a:pt x="4038080" y="0"/>
                    <a:pt x="4095820" y="57740"/>
                    <a:pt x="4095820" y="128967"/>
                  </a:cubicBezTo>
                  <a:lnTo>
                    <a:pt x="4095820" y="1160703"/>
                  </a:lnTo>
                  <a:cubicBezTo>
                    <a:pt x="4095820" y="1231930"/>
                    <a:pt x="4038080" y="1289670"/>
                    <a:pt x="3966853" y="1289670"/>
                  </a:cubicBezTo>
                  <a:lnTo>
                    <a:pt x="128967" y="1289670"/>
                  </a:lnTo>
                  <a:cubicBezTo>
                    <a:pt x="57740" y="1289670"/>
                    <a:pt x="0" y="1231930"/>
                    <a:pt x="0" y="1160703"/>
                  </a:cubicBezTo>
                  <a:lnTo>
                    <a:pt x="0" y="128967"/>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10163" tIns="110163" rIns="110163" bIns="110163" numCol="1" spcCol="1270" anchor="ctr" anchorCtr="0">
              <a:noAutofit/>
            </a:bodyPr>
            <a:lstStyle/>
            <a:p>
              <a:pPr lvl="0" algn="ctr" defTabSz="844550">
                <a:lnSpc>
                  <a:spcPct val="90000"/>
                </a:lnSpc>
                <a:spcBef>
                  <a:spcPct val="0"/>
                </a:spcBef>
                <a:spcAft>
                  <a:spcPct val="35000"/>
                </a:spcAft>
              </a:pPr>
              <a:r>
                <a:rPr lang="en-US" sz="1900" kern="1200" dirty="0" smtClean="0"/>
                <a:t>LHC Upgrades in</a:t>
              </a:r>
            </a:p>
            <a:p>
              <a:pPr lvl="0" algn="ctr" defTabSz="844550">
                <a:lnSpc>
                  <a:spcPct val="90000"/>
                </a:lnSpc>
                <a:spcBef>
                  <a:spcPct val="0"/>
                </a:spcBef>
                <a:spcAft>
                  <a:spcPct val="35000"/>
                </a:spcAft>
              </a:pPr>
              <a:r>
                <a:rPr lang="en-US" sz="1900" kern="1200" dirty="0" smtClean="0"/>
                <a:t>luminosity and energy</a:t>
              </a:r>
              <a:endParaRPr lang="en-US" sz="1900" kern="1200" dirty="0"/>
            </a:p>
          </p:txBody>
        </p:sp>
        <p:sp>
          <p:nvSpPr>
            <p:cNvPr id="12" name="Freeform 11"/>
            <p:cNvSpPr/>
            <p:nvPr/>
          </p:nvSpPr>
          <p:spPr>
            <a:xfrm>
              <a:off x="7017207" y="5043108"/>
              <a:ext cx="363305" cy="320903"/>
            </a:xfrm>
            <a:custGeom>
              <a:avLst/>
              <a:gdLst>
                <a:gd name="connsiteX0" fmla="*/ 0 w 453398"/>
                <a:gd name="connsiteY0" fmla="*/ 106613 h 533063"/>
                <a:gd name="connsiteX1" fmla="*/ 226699 w 453398"/>
                <a:gd name="connsiteY1" fmla="*/ 106613 h 533063"/>
                <a:gd name="connsiteX2" fmla="*/ 226699 w 453398"/>
                <a:gd name="connsiteY2" fmla="*/ 0 h 533063"/>
                <a:gd name="connsiteX3" fmla="*/ 453398 w 453398"/>
                <a:gd name="connsiteY3" fmla="*/ 266532 h 533063"/>
                <a:gd name="connsiteX4" fmla="*/ 226699 w 453398"/>
                <a:gd name="connsiteY4" fmla="*/ 533063 h 533063"/>
                <a:gd name="connsiteX5" fmla="*/ 226699 w 453398"/>
                <a:gd name="connsiteY5" fmla="*/ 426450 h 533063"/>
                <a:gd name="connsiteX6" fmla="*/ 0 w 453398"/>
                <a:gd name="connsiteY6" fmla="*/ 426450 h 533063"/>
                <a:gd name="connsiteX7" fmla="*/ 0 w 453398"/>
                <a:gd name="connsiteY7" fmla="*/ 106613 h 5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8" h="533063">
                  <a:moveTo>
                    <a:pt x="0" y="106613"/>
                  </a:moveTo>
                  <a:lnTo>
                    <a:pt x="226699" y="106613"/>
                  </a:lnTo>
                  <a:lnTo>
                    <a:pt x="226699" y="0"/>
                  </a:lnTo>
                  <a:lnTo>
                    <a:pt x="453398" y="266532"/>
                  </a:lnTo>
                  <a:lnTo>
                    <a:pt x="226699" y="533063"/>
                  </a:lnTo>
                  <a:lnTo>
                    <a:pt x="226699" y="426450"/>
                  </a:lnTo>
                  <a:lnTo>
                    <a:pt x="0" y="426450"/>
                  </a:lnTo>
                  <a:lnTo>
                    <a:pt x="0" y="106613"/>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1" tIns="106612" rIns="136019" bIns="106613" numCol="1" spcCol="1270" anchor="ctr" anchorCtr="0">
              <a:noAutofit/>
            </a:bodyPr>
            <a:lstStyle/>
            <a:p>
              <a:pPr lvl="0" algn="ctr" defTabSz="666750">
                <a:lnSpc>
                  <a:spcPct val="90000"/>
                </a:lnSpc>
                <a:spcBef>
                  <a:spcPct val="0"/>
                </a:spcBef>
                <a:spcAft>
                  <a:spcPct val="35000"/>
                </a:spcAft>
              </a:pPr>
              <a:endParaRPr lang="en-US" sz="1500" kern="1200"/>
            </a:p>
          </p:txBody>
        </p:sp>
        <p:sp>
          <p:nvSpPr>
            <p:cNvPr id="13" name="Freeform 12"/>
            <p:cNvSpPr/>
            <p:nvPr/>
          </p:nvSpPr>
          <p:spPr>
            <a:xfrm>
              <a:off x="7489370" y="4473274"/>
              <a:ext cx="1346495" cy="1406318"/>
            </a:xfrm>
            <a:custGeom>
              <a:avLst/>
              <a:gdLst>
                <a:gd name="connsiteX0" fmla="*/ 0 w 1079432"/>
                <a:gd name="connsiteY0" fmla="*/ 107943 h 1289670"/>
                <a:gd name="connsiteX1" fmla="*/ 107943 w 1079432"/>
                <a:gd name="connsiteY1" fmla="*/ 0 h 1289670"/>
                <a:gd name="connsiteX2" fmla="*/ 971489 w 1079432"/>
                <a:gd name="connsiteY2" fmla="*/ 0 h 1289670"/>
                <a:gd name="connsiteX3" fmla="*/ 1079432 w 1079432"/>
                <a:gd name="connsiteY3" fmla="*/ 107943 h 1289670"/>
                <a:gd name="connsiteX4" fmla="*/ 1079432 w 1079432"/>
                <a:gd name="connsiteY4" fmla="*/ 1181727 h 1289670"/>
                <a:gd name="connsiteX5" fmla="*/ 971489 w 1079432"/>
                <a:gd name="connsiteY5" fmla="*/ 1289670 h 1289670"/>
                <a:gd name="connsiteX6" fmla="*/ 107943 w 1079432"/>
                <a:gd name="connsiteY6" fmla="*/ 1289670 h 1289670"/>
                <a:gd name="connsiteX7" fmla="*/ 0 w 1079432"/>
                <a:gd name="connsiteY7" fmla="*/ 1181727 h 1289670"/>
                <a:gd name="connsiteX8" fmla="*/ 0 w 1079432"/>
                <a:gd name="connsiteY8" fmla="*/ 107943 h 128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432" h="1289670">
                  <a:moveTo>
                    <a:pt x="0" y="107943"/>
                  </a:moveTo>
                  <a:cubicBezTo>
                    <a:pt x="0" y="48328"/>
                    <a:pt x="48328" y="0"/>
                    <a:pt x="107943" y="0"/>
                  </a:cubicBezTo>
                  <a:lnTo>
                    <a:pt x="971489" y="0"/>
                  </a:lnTo>
                  <a:cubicBezTo>
                    <a:pt x="1031104" y="0"/>
                    <a:pt x="1079432" y="48328"/>
                    <a:pt x="1079432" y="107943"/>
                  </a:cubicBezTo>
                  <a:lnTo>
                    <a:pt x="1079432" y="1181727"/>
                  </a:lnTo>
                  <a:cubicBezTo>
                    <a:pt x="1079432" y="1241342"/>
                    <a:pt x="1031104" y="1289670"/>
                    <a:pt x="971489" y="1289670"/>
                  </a:cubicBezTo>
                  <a:lnTo>
                    <a:pt x="107943" y="1289670"/>
                  </a:lnTo>
                  <a:cubicBezTo>
                    <a:pt x="48328" y="1289670"/>
                    <a:pt x="0" y="1241342"/>
                    <a:pt x="0" y="1181727"/>
                  </a:cubicBezTo>
                  <a:lnTo>
                    <a:pt x="0" y="107943"/>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04005" tIns="104005" rIns="104005" bIns="104005" numCol="1" spcCol="1270" anchor="ctr" anchorCtr="0">
              <a:noAutofit/>
            </a:bodyPr>
            <a:lstStyle/>
            <a:p>
              <a:pPr lvl="0" algn="ctr" defTabSz="844550">
                <a:lnSpc>
                  <a:spcPct val="90000"/>
                </a:lnSpc>
                <a:spcBef>
                  <a:spcPct val="0"/>
                </a:spcBef>
                <a:spcAft>
                  <a:spcPct val="35000"/>
                </a:spcAft>
              </a:pPr>
              <a:r>
                <a:rPr lang="en-US" sz="1900" dirty="0" smtClean="0"/>
                <a:t>Lepton Colliders</a:t>
              </a:r>
              <a:endParaRPr lang="en-US" sz="1900" kern="1200" dirty="0" smtClean="0"/>
            </a:p>
          </p:txBody>
        </p:sp>
      </p:grpSp>
      <p:sp>
        <p:nvSpPr>
          <p:cNvPr id="19" name="Right Arrow 18"/>
          <p:cNvSpPr/>
          <p:nvPr/>
        </p:nvSpPr>
        <p:spPr>
          <a:xfrm>
            <a:off x="533400" y="5727188"/>
            <a:ext cx="8305800" cy="777240"/>
          </a:xfrm>
          <a:prstGeom prst="rightArrow">
            <a:avLst/>
          </a:prstGeom>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4" name="TextBox 20"/>
          <p:cNvSpPr txBox="1">
            <a:spLocks noChangeArrowheads="1"/>
          </p:cNvSpPr>
          <p:nvPr/>
        </p:nvSpPr>
        <p:spPr bwMode="auto">
          <a:xfrm>
            <a:off x="533400" y="5891828"/>
            <a:ext cx="7994817" cy="400110"/>
          </a:xfrm>
          <a:prstGeom prst="rect">
            <a:avLst/>
          </a:prstGeom>
          <a:noFill/>
          <a:ln w="9525">
            <a:noFill/>
            <a:miter lim="800000"/>
            <a:headEnd/>
            <a:tailEnd/>
          </a:ln>
        </p:spPr>
        <p:txBody>
          <a:bodyPr wrap="none">
            <a:spAutoFit/>
          </a:bodyPr>
          <a:lstStyle/>
          <a:p>
            <a:r>
              <a:rPr lang="en-US" sz="2000" b="1" dirty="0" smtClean="0">
                <a:solidFill>
                  <a:schemeClr val="bg1">
                    <a:lumMod val="60000"/>
                    <a:lumOff val="40000"/>
                  </a:schemeClr>
                </a:solidFill>
              </a:rPr>
              <a:t>Fundamental Accelerator Science and Technology Development</a:t>
            </a:r>
            <a:endParaRPr lang="en-US" sz="2000" b="1" dirty="0">
              <a:solidFill>
                <a:schemeClr val="bg1">
                  <a:lumMod val="60000"/>
                  <a:lumOff val="40000"/>
                </a:schemeClr>
              </a:solidFill>
            </a:endParaRPr>
          </a:p>
        </p:txBody>
      </p:sp>
      <p:sp>
        <p:nvSpPr>
          <p:cNvPr id="23" name="Freeform 22"/>
          <p:cNvSpPr/>
          <p:nvPr/>
        </p:nvSpPr>
        <p:spPr>
          <a:xfrm rot="2667915">
            <a:off x="6929266" y="3926521"/>
            <a:ext cx="363305" cy="320903"/>
          </a:xfrm>
          <a:custGeom>
            <a:avLst/>
            <a:gdLst>
              <a:gd name="connsiteX0" fmla="*/ 0 w 453398"/>
              <a:gd name="connsiteY0" fmla="*/ 106613 h 533063"/>
              <a:gd name="connsiteX1" fmla="*/ 226699 w 453398"/>
              <a:gd name="connsiteY1" fmla="*/ 106613 h 533063"/>
              <a:gd name="connsiteX2" fmla="*/ 226699 w 453398"/>
              <a:gd name="connsiteY2" fmla="*/ 0 h 533063"/>
              <a:gd name="connsiteX3" fmla="*/ 453398 w 453398"/>
              <a:gd name="connsiteY3" fmla="*/ 266532 h 533063"/>
              <a:gd name="connsiteX4" fmla="*/ 226699 w 453398"/>
              <a:gd name="connsiteY4" fmla="*/ 533063 h 533063"/>
              <a:gd name="connsiteX5" fmla="*/ 226699 w 453398"/>
              <a:gd name="connsiteY5" fmla="*/ 426450 h 533063"/>
              <a:gd name="connsiteX6" fmla="*/ 0 w 453398"/>
              <a:gd name="connsiteY6" fmla="*/ 426450 h 533063"/>
              <a:gd name="connsiteX7" fmla="*/ 0 w 453398"/>
              <a:gd name="connsiteY7" fmla="*/ 106613 h 53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398" h="533063">
                <a:moveTo>
                  <a:pt x="0" y="106613"/>
                </a:moveTo>
                <a:lnTo>
                  <a:pt x="226699" y="106613"/>
                </a:lnTo>
                <a:lnTo>
                  <a:pt x="226699" y="0"/>
                </a:lnTo>
                <a:lnTo>
                  <a:pt x="453398" y="266532"/>
                </a:lnTo>
                <a:lnTo>
                  <a:pt x="226699" y="533063"/>
                </a:lnTo>
                <a:lnTo>
                  <a:pt x="226699" y="426450"/>
                </a:lnTo>
                <a:lnTo>
                  <a:pt x="0" y="426450"/>
                </a:lnTo>
                <a:lnTo>
                  <a:pt x="0" y="106613"/>
                </a:lnTo>
                <a:close/>
              </a:path>
            </a:pathLst>
          </a:custGeom>
        </p:spPr>
        <p:style>
          <a:lnRef idx="0">
            <a:schemeClr val="accent2">
              <a:tint val="60000"/>
              <a:hueOff val="0"/>
              <a:satOff val="0"/>
              <a:lumOff val="0"/>
              <a:alphaOff val="0"/>
            </a:schemeClr>
          </a:lnRef>
          <a:fillRef idx="3">
            <a:schemeClr val="accent2">
              <a:tint val="60000"/>
              <a:hueOff val="0"/>
              <a:satOff val="0"/>
              <a:lumOff val="0"/>
              <a:alphaOff val="0"/>
            </a:schemeClr>
          </a:fillRef>
          <a:effectRef idx="3">
            <a:schemeClr val="accent2">
              <a:tint val="60000"/>
              <a:hueOff val="0"/>
              <a:satOff val="0"/>
              <a:lumOff val="0"/>
              <a:alphaOff val="0"/>
            </a:schemeClr>
          </a:effectRef>
          <a:fontRef idx="minor">
            <a:schemeClr val="lt1"/>
          </a:fontRef>
        </p:style>
        <p:txBody>
          <a:bodyPr spcFirstLastPara="0" vert="horz" wrap="square" lIns="-1" tIns="106612" rIns="136019" bIns="106613" numCol="1" spcCol="1270" anchor="ctr" anchorCtr="0">
            <a:noAutofit/>
          </a:bodyPr>
          <a:lstStyle/>
          <a:p>
            <a:pPr lvl="0" algn="ctr" defTabSz="666750">
              <a:lnSpc>
                <a:spcPct val="90000"/>
              </a:lnSpc>
              <a:spcBef>
                <a:spcPct val="0"/>
              </a:spcBef>
              <a:spcAft>
                <a:spcPct val="35000"/>
              </a:spcAft>
            </a:pPr>
            <a:endParaRPr lang="en-US" sz="1500" kern="1200"/>
          </a:p>
        </p:txBody>
      </p:sp>
      <p:sp>
        <p:nvSpPr>
          <p:cNvPr id="15" name="Footer Placeholder 14"/>
          <p:cNvSpPr>
            <a:spLocks noGrp="1"/>
          </p:cNvSpPr>
          <p:nvPr>
            <p:ph type="ftr" sz="quarter" idx="10"/>
          </p:nvPr>
        </p:nvSpPr>
        <p:spPr/>
        <p:txBody>
          <a:bodyPr/>
          <a:lstStyle/>
          <a:p>
            <a:pPr>
              <a:defRPr/>
            </a:pPr>
            <a:r>
              <a:rPr lang="en-US" dirty="0" smtClean="0"/>
              <a:t>P Oddone, DOE Planning Meeting, May 31st, 2011</a:t>
            </a:r>
            <a:endParaRPr lang="en-US" sz="1200" dirty="0"/>
          </a:p>
        </p:txBody>
      </p:sp>
    </p:spTree>
    <p:extLst>
      <p:ext uri="{BB962C8B-B14F-4D97-AF65-F5344CB8AC3E}">
        <p14:creationId xmlns:p14="http://schemas.microsoft.com/office/powerpoint/2010/main" val="232904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583140" y="1405719"/>
            <a:ext cx="7069541" cy="4449171"/>
          </a:xfrm>
          <a:prstGeom prst="rect">
            <a:avLst/>
          </a:prstGeom>
          <a:solidFill>
            <a:schemeClr val="bg2"/>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How to think about total program ?</a:t>
            </a:r>
            <a:endParaRPr lang="en-US" dirty="0"/>
          </a:p>
        </p:txBody>
      </p:sp>
      <p:sp>
        <p:nvSpPr>
          <p:cNvPr id="3" name="Content Placeholder 2"/>
          <p:cNvSpPr>
            <a:spLocks noGrp="1"/>
          </p:cNvSpPr>
          <p:nvPr>
            <p:ph sz="half" idx="1"/>
          </p:nvPr>
        </p:nvSpPr>
        <p:spPr>
          <a:xfrm>
            <a:off x="1600199" y="1530350"/>
            <a:ext cx="5305568" cy="4114800"/>
          </a:xfrm>
        </p:spPr>
        <p:txBody>
          <a:bodyPr/>
          <a:lstStyle/>
          <a:p>
            <a:r>
              <a:rPr lang="en-US" sz="2000" dirty="0" smtClean="0"/>
              <a:t>Total cost of </a:t>
            </a:r>
            <a:r>
              <a:rPr lang="en-US" sz="2000" i="1" dirty="0" smtClean="0"/>
              <a:t>Project X</a:t>
            </a:r>
            <a:r>
              <a:rPr lang="en-US" sz="2000" dirty="0" smtClean="0"/>
              <a:t> + LBNE + day one intensity frontier experiments  (on the same time frame SNS would be $2.2B)….           </a:t>
            </a:r>
          </a:p>
          <a:p>
            <a:endParaRPr lang="en-US" sz="1100" dirty="0" smtClean="0"/>
          </a:p>
          <a:p>
            <a:r>
              <a:rPr lang="en-US" sz="2000" dirty="0" smtClean="0"/>
              <a:t>Offsets: India + Europe + China(?) + NSF</a:t>
            </a:r>
          </a:p>
          <a:p>
            <a:endParaRPr lang="en-US" sz="1100" dirty="0" smtClean="0"/>
          </a:p>
          <a:p>
            <a:r>
              <a:rPr lang="en-US" sz="2000" dirty="0" smtClean="0"/>
              <a:t>Net cost for the DOE……………………….</a:t>
            </a:r>
          </a:p>
          <a:p>
            <a:endParaRPr lang="en-US" sz="1100" dirty="0" smtClean="0"/>
          </a:p>
          <a:p>
            <a:r>
              <a:rPr lang="en-US" sz="2000" dirty="0" smtClean="0"/>
              <a:t>In present  </a:t>
            </a:r>
            <a:r>
              <a:rPr lang="en-US" sz="2000" dirty="0" err="1" smtClean="0"/>
              <a:t>Fermilab</a:t>
            </a:r>
            <a:r>
              <a:rPr lang="en-US" sz="2000" dirty="0" smtClean="0"/>
              <a:t> budget: ramp down of </a:t>
            </a:r>
            <a:r>
              <a:rPr lang="en-US" sz="2000" dirty="0" err="1" smtClean="0"/>
              <a:t>NOvA</a:t>
            </a:r>
            <a:r>
              <a:rPr lang="en-US" sz="2000" dirty="0" smtClean="0"/>
              <a:t> and </a:t>
            </a:r>
            <a:r>
              <a:rPr lang="en-US" sz="2000" dirty="0" err="1" smtClean="0"/>
              <a:t>Tevatron</a:t>
            </a:r>
            <a:r>
              <a:rPr lang="en-US" sz="2000" dirty="0" smtClean="0"/>
              <a:t> times ten years…......</a:t>
            </a:r>
          </a:p>
          <a:p>
            <a:endParaRPr lang="en-US" sz="2000" dirty="0" smtClean="0"/>
          </a:p>
          <a:p>
            <a:r>
              <a:rPr lang="en-US" sz="2000" dirty="0" smtClean="0"/>
              <a:t>Net additional investment  on HEP over ten years for the entire program</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61</a:t>
            </a:fld>
            <a:endParaRPr lang="en-US" dirty="0"/>
          </a:p>
        </p:txBody>
      </p:sp>
      <p:sp>
        <p:nvSpPr>
          <p:cNvPr id="7" name="TextBox 6"/>
          <p:cNvSpPr txBox="1"/>
          <p:nvPr/>
        </p:nvSpPr>
        <p:spPr>
          <a:xfrm>
            <a:off x="7465333" y="2156346"/>
            <a:ext cx="1167307" cy="3508653"/>
          </a:xfrm>
          <a:prstGeom prst="rect">
            <a:avLst/>
          </a:prstGeom>
          <a:noFill/>
        </p:spPr>
        <p:txBody>
          <a:bodyPr wrap="none" rtlCol="0">
            <a:spAutoFit/>
          </a:bodyPr>
          <a:lstStyle/>
          <a:p>
            <a:r>
              <a:rPr lang="en-US" sz="2000" dirty="0" smtClean="0"/>
              <a:t>$3.5B</a:t>
            </a:r>
          </a:p>
          <a:p>
            <a:endParaRPr lang="en-US" sz="1600" dirty="0" smtClean="0"/>
          </a:p>
          <a:p>
            <a:r>
              <a:rPr lang="en-US" sz="2000" dirty="0" smtClean="0"/>
              <a:t>($0.85B)</a:t>
            </a:r>
          </a:p>
          <a:p>
            <a:endParaRPr lang="en-US" sz="1800" dirty="0" smtClean="0"/>
          </a:p>
          <a:p>
            <a:r>
              <a:rPr lang="en-US" sz="2000" dirty="0" smtClean="0"/>
              <a:t>$2.65B</a:t>
            </a:r>
          </a:p>
          <a:p>
            <a:endParaRPr lang="en-US" sz="2000" dirty="0" smtClean="0"/>
          </a:p>
          <a:p>
            <a:endParaRPr lang="en-US" sz="1600" dirty="0" smtClean="0"/>
          </a:p>
          <a:p>
            <a:r>
              <a:rPr lang="en-US" sz="2000" dirty="0" smtClean="0"/>
              <a:t> ($0.9B)</a:t>
            </a:r>
          </a:p>
          <a:p>
            <a:endParaRPr lang="en-US" sz="2000" dirty="0" smtClean="0"/>
          </a:p>
          <a:p>
            <a:endParaRPr lang="en-US" sz="3200" dirty="0" smtClean="0"/>
          </a:p>
          <a:p>
            <a:r>
              <a:rPr lang="en-US" sz="2000" dirty="0" smtClean="0"/>
              <a:t>$1.75B</a:t>
            </a:r>
            <a:endParaRPr lang="en-US" sz="2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76200"/>
            <a:ext cx="8577943" cy="762000"/>
          </a:xfrm>
        </p:spPr>
        <p:txBody>
          <a:bodyPr/>
          <a:lstStyle/>
          <a:p>
            <a:r>
              <a:rPr lang="en-US" b="1" dirty="0" smtClean="0"/>
              <a:t>Accelerator activities: </a:t>
            </a:r>
            <a:r>
              <a:rPr lang="en-US" b="1" dirty="0"/>
              <a:t>a</a:t>
            </a:r>
            <a:r>
              <a:rPr lang="en-US" sz="3200" b="1" dirty="0" smtClean="0"/>
              <a:t>ligned with </a:t>
            </a:r>
            <a:r>
              <a:rPr lang="en-US" b="1" dirty="0" smtClean="0"/>
              <a:t>mission</a:t>
            </a:r>
            <a:endParaRPr lang="en-US" sz="3200" b="1" dirty="0"/>
          </a:p>
        </p:txBody>
      </p:sp>
      <p:sp>
        <p:nvSpPr>
          <p:cNvPr id="4" name="Slide Number Placeholder 3"/>
          <p:cNvSpPr>
            <a:spLocks noGrp="1"/>
          </p:cNvSpPr>
          <p:nvPr>
            <p:ph type="sldNum" sz="quarter" idx="11"/>
          </p:nvPr>
        </p:nvSpPr>
        <p:spPr/>
        <p:txBody>
          <a:bodyPr/>
          <a:lstStyle/>
          <a:p>
            <a:pPr>
              <a:defRPr/>
            </a:pPr>
            <a:fld id="{CCBA97B7-8AF9-4904-B4B5-EE14A07C5722}" type="slidenum">
              <a:rPr lang="en-US" smtClean="0"/>
              <a:pPr>
                <a:defRPr/>
              </a:pPr>
              <a:t>62</a:t>
            </a:fld>
            <a:endParaRPr lang="en-US"/>
          </a:p>
        </p:txBody>
      </p:sp>
      <p:graphicFrame>
        <p:nvGraphicFramePr>
          <p:cNvPr id="5" name="Diagram 4"/>
          <p:cNvGraphicFramePr/>
          <p:nvPr>
            <p:extLst>
              <p:ext uri="{D42A27DB-BD31-4B8C-83A1-F6EECF244321}">
                <p14:modId xmlns:p14="http://schemas.microsoft.com/office/powerpoint/2010/main" val="1843892192"/>
              </p:ext>
            </p:extLst>
          </p:nvPr>
        </p:nvGraphicFramePr>
        <p:xfrm>
          <a:off x="228600" y="914398"/>
          <a:ext cx="8763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Footer Placeholder 1"/>
          <p:cNvSpPr>
            <a:spLocks noGrp="1"/>
          </p:cNvSpPr>
          <p:nvPr>
            <p:ph type="ftr" sz="quarter" idx="10"/>
          </p:nvPr>
        </p:nvSpPr>
        <p:spPr>
          <a:xfrm>
            <a:off x="2667000" y="6324600"/>
            <a:ext cx="37147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defRPr>
            </a:lvl9pPr>
          </a:lstStyle>
          <a:p>
            <a:pPr eaLnBrk="1" hangingPunct="1"/>
            <a:r>
              <a:rPr lang="en-US" sz="1200" smtClean="0">
                <a:solidFill>
                  <a:srgbClr val="FFFFFF"/>
                </a:solidFill>
              </a:rPr>
              <a:t>P Oddone, DOE Planning Meeting, May 31st, 2011</a:t>
            </a:r>
            <a:endParaRPr lang="en-US" sz="1200" dirty="0" smtClean="0">
              <a:solidFill>
                <a:srgbClr val="FFFFFF"/>
              </a:solidFill>
            </a:endParaRPr>
          </a:p>
        </p:txBody>
      </p:sp>
    </p:spTree>
    <p:extLst>
      <p:ext uri="{BB962C8B-B14F-4D97-AF65-F5344CB8AC3E}">
        <p14:creationId xmlns:p14="http://schemas.microsoft.com/office/powerpoint/2010/main" val="11145512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28"/>
          <p:cNvGrpSpPr>
            <a:grpSpLocks/>
          </p:cNvGrpSpPr>
          <p:nvPr/>
        </p:nvGrpSpPr>
        <p:grpSpPr bwMode="auto">
          <a:xfrm>
            <a:off x="4514850" y="1292225"/>
            <a:ext cx="4433888" cy="4438650"/>
            <a:chOff x="4514850" y="971550"/>
            <a:chExt cx="4433325" cy="4438650"/>
          </a:xfrm>
        </p:grpSpPr>
        <p:pic>
          <p:nvPicPr>
            <p:cNvPr id="1030" name="Picture 4" descr="Muon_collider_site_map_072409.jpg"/>
            <p:cNvPicPr>
              <a:picLocks noChangeAspect="1"/>
            </p:cNvPicPr>
            <p:nvPr/>
          </p:nvPicPr>
          <p:blipFill>
            <a:blip r:embed="rId5">
              <a:extLst>
                <a:ext uri="{28A0092B-C50C-407E-A947-70E740481C1C}">
                  <a14:useLocalDpi xmlns:a14="http://schemas.microsoft.com/office/drawing/2010/main" val="0"/>
                </a:ext>
              </a:extLst>
            </a:blip>
            <a:srcRect l="31458" t="4167" r="3542" b="6389"/>
            <a:stretch>
              <a:fillRect/>
            </a:stretch>
          </p:blipFill>
          <p:spPr bwMode="auto">
            <a:xfrm>
              <a:off x="4647371" y="971550"/>
              <a:ext cx="4300804"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514850" y="990600"/>
              <a:ext cx="704761" cy="5143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5" name="Slide Number Placeholder 4"/>
          <p:cNvSpPr>
            <a:spLocks noGrp="1"/>
          </p:cNvSpPr>
          <p:nvPr>
            <p:ph type="sldNum" sz="quarter" idx="11"/>
          </p:nvPr>
        </p:nvSpPr>
        <p:spPr/>
        <p:txBody>
          <a:bodyPr/>
          <a:lstStyle/>
          <a:p>
            <a:pPr>
              <a:defRPr/>
            </a:pPr>
            <a:fld id="{E1959D2C-367D-4E7A-885F-8D616F1DE1FD}" type="slidenum">
              <a:rPr lang="en-US" smtClean="0"/>
              <a:pPr>
                <a:defRPr/>
              </a:pPr>
              <a:t>63</a:t>
            </a:fld>
            <a:endParaRPr lang="en-US" dirty="0"/>
          </a:p>
        </p:txBody>
      </p:sp>
      <p:sp>
        <p:nvSpPr>
          <p:cNvPr id="7" name="Footer Placeholder 6"/>
          <p:cNvSpPr>
            <a:spLocks noGrp="1"/>
          </p:cNvSpPr>
          <p:nvPr>
            <p:ph type="ftr" sz="quarter" idx="10"/>
          </p:nvPr>
        </p:nvSpPr>
        <p:spPr/>
        <p:txBody>
          <a:bodyPr/>
          <a:lstStyle/>
          <a:p>
            <a:pPr>
              <a:defRPr/>
            </a:pPr>
            <a:r>
              <a:rPr lang="en-US" smtClean="0"/>
              <a:t>P Oddone, DOE Planning Meeting, May 31st, 2011</a:t>
            </a:r>
            <a:endParaRPr lang="en-US" sz="1200"/>
          </a:p>
        </p:txBody>
      </p:sp>
    </p:spTree>
    <p:controls>
      <mc:AlternateContent xmlns:mc="http://schemas.openxmlformats.org/markup-compatibility/2006">
        <mc:Choice xmlns:v="urn:schemas-microsoft-com:vml" Requires="v">
          <p:control spid="92171" name="ShockwaveFlash1" r:id="rId2" imgW="9143749" imgH="6832566"/>
        </mc:Choice>
        <mc:Fallback>
          <p:control name="ShockwaveFlash1" r:id="rId2" imgW="9143749" imgH="6832566">
            <p:pic>
              <p:nvPicPr>
                <p:cNvPr id="0" name="ShockwaveFlash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326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ransition advTm="183722"/>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need from DOE</a:t>
            </a:r>
            <a:endParaRPr lang="en-US" dirty="0"/>
          </a:p>
        </p:txBody>
      </p:sp>
      <p:sp>
        <p:nvSpPr>
          <p:cNvPr id="3" name="Content Placeholder 2"/>
          <p:cNvSpPr>
            <a:spLocks noGrp="1"/>
          </p:cNvSpPr>
          <p:nvPr>
            <p:ph idx="1"/>
          </p:nvPr>
        </p:nvSpPr>
        <p:spPr/>
        <p:txBody>
          <a:bodyPr/>
          <a:lstStyle/>
          <a:p>
            <a:r>
              <a:rPr lang="en-US" sz="2000" dirty="0"/>
              <a:t>Support the development of world-class facilities in the domain we propose.  It is the </a:t>
            </a:r>
            <a:r>
              <a:rPr lang="en-US" sz="2000" dirty="0" smtClean="0"/>
              <a:t>most cost effective way for the US to </a:t>
            </a:r>
            <a:r>
              <a:rPr lang="en-US" sz="2000" dirty="0"/>
              <a:t>maintain a leadership position in the world of </a:t>
            </a:r>
            <a:r>
              <a:rPr lang="en-US" sz="2000" dirty="0" smtClean="0"/>
              <a:t>HEP</a:t>
            </a:r>
          </a:p>
          <a:p>
            <a:endParaRPr lang="en-US" sz="2000" dirty="0" smtClean="0"/>
          </a:p>
          <a:p>
            <a:pPr lvl="1"/>
            <a:r>
              <a:rPr lang="en-US" sz="1600" dirty="0" smtClean="0">
                <a:solidFill>
                  <a:srgbClr val="FFFF00"/>
                </a:solidFill>
              </a:rPr>
              <a:t>LBNE</a:t>
            </a:r>
            <a:r>
              <a:rPr lang="en-US" sz="1600" dirty="0" smtClean="0"/>
              <a:t>: continue to develop the underground option: following the CD-1, CD-2, CD-3……route, now using LBNE as vehicle for future development of the underground.</a:t>
            </a:r>
            <a:r>
              <a:rPr lang="en-US" sz="1600" dirty="0"/>
              <a:t> </a:t>
            </a:r>
            <a:r>
              <a:rPr lang="en-US" sz="1600" dirty="0" smtClean="0"/>
              <a:t> Politically we need the Office of Science to advocate with the administration for this program – we can do our part as well.  We understand it is a very difficult time to do this</a:t>
            </a:r>
          </a:p>
          <a:p>
            <a:pPr lvl="1"/>
            <a:endParaRPr lang="en-US" sz="1600" dirty="0" smtClean="0"/>
          </a:p>
          <a:p>
            <a:pPr lvl="1"/>
            <a:r>
              <a:rPr lang="en-US" sz="1600" i="1" dirty="0" smtClean="0">
                <a:solidFill>
                  <a:srgbClr val="FFFF00"/>
                </a:solidFill>
              </a:rPr>
              <a:t>Project X</a:t>
            </a:r>
            <a:r>
              <a:rPr lang="en-US" sz="1600" dirty="0" smtClean="0"/>
              <a:t>: provide CD-0 to help us develop a strong international collaboration; continue with the R&amp;D to be ready to start construction in a few years </a:t>
            </a:r>
            <a:endParaRPr lang="en-US" sz="1600" dirty="0"/>
          </a:p>
          <a:p>
            <a:pPr lvl="1"/>
            <a:r>
              <a:rPr lang="en-US" dirty="0" smtClean="0"/>
              <a:t> </a:t>
            </a:r>
            <a:endParaRPr lang="en-US" dirty="0"/>
          </a:p>
          <a:p>
            <a:endParaRPr lang="en-US" sz="2000" dirty="0" smtClean="0"/>
          </a:p>
          <a:p>
            <a:endParaRPr lang="en-US" sz="2000" dirty="0" smtClean="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64</a:t>
            </a:fld>
            <a:endParaRPr lang="en-US" dirty="0"/>
          </a:p>
        </p:txBody>
      </p:sp>
    </p:spTree>
    <p:extLst>
      <p:ext uri="{BB962C8B-B14F-4D97-AF65-F5344CB8AC3E}">
        <p14:creationId xmlns:p14="http://schemas.microsoft.com/office/powerpoint/2010/main" val="32800749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need from DOE</a:t>
            </a:r>
            <a:endParaRPr lang="en-US" dirty="0"/>
          </a:p>
        </p:txBody>
      </p:sp>
      <p:sp>
        <p:nvSpPr>
          <p:cNvPr id="3" name="Content Placeholder 2"/>
          <p:cNvSpPr>
            <a:spLocks noGrp="1"/>
          </p:cNvSpPr>
          <p:nvPr>
            <p:ph idx="1"/>
          </p:nvPr>
        </p:nvSpPr>
        <p:spPr/>
        <p:txBody>
          <a:bodyPr/>
          <a:lstStyle/>
          <a:p>
            <a:r>
              <a:rPr lang="en-US" sz="2000" dirty="0" smtClean="0"/>
              <a:t>The financial pendulum swings: </a:t>
            </a:r>
            <a:r>
              <a:rPr lang="en-US" sz="2000" dirty="0" smtClean="0">
                <a:solidFill>
                  <a:srgbClr val="FFFF00"/>
                </a:solidFill>
              </a:rPr>
              <a:t>start with LBNE </a:t>
            </a:r>
            <a:r>
              <a:rPr lang="en-US" sz="2000" dirty="0" smtClean="0"/>
              <a:t>and </a:t>
            </a:r>
            <a:r>
              <a:rPr lang="en-US" sz="2000" dirty="0" smtClean="0">
                <a:solidFill>
                  <a:srgbClr val="FFFF00"/>
                </a:solidFill>
              </a:rPr>
              <a:t>sequence </a:t>
            </a:r>
            <a:r>
              <a:rPr lang="en-US" sz="2000" i="1" dirty="0" smtClean="0">
                <a:solidFill>
                  <a:srgbClr val="FFFF00"/>
                </a:solidFill>
              </a:rPr>
              <a:t>Project X</a:t>
            </a:r>
            <a:r>
              <a:rPr lang="en-US" sz="2000" dirty="0" smtClean="0">
                <a:solidFill>
                  <a:srgbClr val="FFFF00"/>
                </a:solidFill>
              </a:rPr>
              <a:t> </a:t>
            </a:r>
            <a:r>
              <a:rPr lang="en-US" sz="2000" dirty="0" smtClean="0"/>
              <a:t>as appropriate to circumstances at the time.  </a:t>
            </a:r>
          </a:p>
          <a:p>
            <a:endParaRPr lang="en-US" sz="1800" dirty="0"/>
          </a:p>
          <a:p>
            <a:r>
              <a:rPr lang="en-US" sz="2000" dirty="0" smtClean="0"/>
              <a:t>Support </a:t>
            </a:r>
            <a:r>
              <a:rPr lang="en-US" sz="2000" dirty="0"/>
              <a:t>the </a:t>
            </a:r>
            <a:r>
              <a:rPr lang="en-US" sz="2000" dirty="0" smtClean="0"/>
              <a:t>interim program that runs before </a:t>
            </a:r>
            <a:r>
              <a:rPr lang="en-US" sz="2000" i="1" dirty="0" smtClean="0"/>
              <a:t>Project X</a:t>
            </a:r>
            <a:r>
              <a:rPr lang="en-US" sz="2000" dirty="0" smtClean="0"/>
              <a:t>, to maintain the productivity of </a:t>
            </a:r>
            <a:r>
              <a:rPr lang="en-US" sz="2000" dirty="0" err="1" smtClean="0"/>
              <a:t>Fermilab</a:t>
            </a:r>
            <a:r>
              <a:rPr lang="en-US" sz="2000" dirty="0" smtClean="0"/>
              <a:t> during the rest of the decade.  This involves full operations of the accelerator complex, the near term improvements, and the development of the planned experiments.  </a:t>
            </a:r>
          </a:p>
          <a:p>
            <a:endParaRPr lang="en-US" sz="1600" dirty="0"/>
          </a:p>
          <a:p>
            <a:r>
              <a:rPr lang="en-US" sz="2000" dirty="0" smtClean="0"/>
              <a:t>We need your help with the public perception that we </a:t>
            </a:r>
            <a:r>
              <a:rPr lang="en-US" sz="2000" dirty="0" smtClean="0"/>
              <a:t>are shutting</a:t>
            </a:r>
            <a:r>
              <a:rPr lang="en-US" sz="2000" dirty="0" smtClean="0"/>
              <a:t> </a:t>
            </a:r>
            <a:r>
              <a:rPr lang="en-US" sz="2000" dirty="0" smtClean="0"/>
              <a:t>down Fermilab: means understanding and supporting the near term program.</a:t>
            </a:r>
          </a:p>
          <a:p>
            <a:endParaRPr lang="en-US" sz="2000" dirty="0" smtClean="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65</a:t>
            </a:fld>
            <a:endParaRPr lang="en-US" dirty="0"/>
          </a:p>
        </p:txBody>
      </p:sp>
    </p:spTree>
    <p:extLst>
      <p:ext uri="{BB962C8B-B14F-4D97-AF65-F5344CB8AC3E}">
        <p14:creationId xmlns:p14="http://schemas.microsoft.com/office/powerpoint/2010/main" val="21411178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Additional Material</a:t>
            </a:r>
            <a:endParaRPr lang="en-US" dirty="0"/>
          </a:p>
        </p:txBody>
      </p:sp>
    </p:spTree>
    <p:extLst>
      <p:ext uri="{BB962C8B-B14F-4D97-AF65-F5344CB8AC3E}">
        <p14:creationId xmlns:p14="http://schemas.microsoft.com/office/powerpoint/2010/main" val="10059135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Future program: at the three frontiers</a:t>
            </a:r>
            <a:endParaRPr lang="en-US" dirty="0"/>
          </a:p>
        </p:txBody>
      </p:sp>
      <p:sp>
        <p:nvSpPr>
          <p:cNvPr id="2" name="Footer Placeholder 1"/>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3" name="Slide Number Placeholder 2"/>
          <p:cNvSpPr>
            <a:spLocks noGrp="1"/>
          </p:cNvSpPr>
          <p:nvPr>
            <p:ph type="sldNum" sz="quarter" idx="11"/>
          </p:nvPr>
        </p:nvSpPr>
        <p:spPr/>
        <p:txBody>
          <a:bodyPr/>
          <a:lstStyle/>
          <a:p>
            <a:pPr>
              <a:defRPr/>
            </a:pPr>
            <a:fld id="{4EE63935-E45B-46A4-BFD3-287CB7A07C9F}" type="slidenum">
              <a:rPr lang="en-US" smtClean="0"/>
              <a:pPr>
                <a:defRPr/>
              </a:pPr>
              <a:t>67</a:t>
            </a:fld>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981689" y="1106920"/>
            <a:ext cx="5856025" cy="53330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energy frontier</a:t>
            </a:r>
            <a:endParaRPr lang="en-US" dirty="0"/>
          </a:p>
        </p:txBody>
      </p:sp>
      <p:sp>
        <p:nvSpPr>
          <p:cNvPr id="3" name="Content Placeholder 2"/>
          <p:cNvSpPr>
            <a:spLocks noGrp="1"/>
          </p:cNvSpPr>
          <p:nvPr>
            <p:ph idx="1"/>
          </p:nvPr>
        </p:nvSpPr>
        <p:spPr/>
        <p:txBody>
          <a:bodyPr/>
          <a:lstStyle/>
          <a:p>
            <a:r>
              <a:rPr lang="en-US" sz="2000" dirty="0" smtClean="0"/>
              <a:t>Next two decades: dominated by LHC.  Upgrades to machine and detectors</a:t>
            </a:r>
          </a:p>
          <a:p>
            <a:endParaRPr lang="en-US" sz="1100" dirty="0" smtClean="0"/>
          </a:p>
          <a:p>
            <a:r>
              <a:rPr lang="en-US" sz="2000" dirty="0" smtClean="0"/>
              <a:t>Biggest gap: what follows the LHC? Depends on results and at what energy results occur</a:t>
            </a:r>
          </a:p>
          <a:p>
            <a:endParaRPr lang="en-US" sz="1100" dirty="0" smtClean="0"/>
          </a:p>
          <a:p>
            <a:r>
              <a:rPr lang="en-US" sz="2000" dirty="0" smtClean="0"/>
              <a:t>Fermilab strategy: completion of the </a:t>
            </a:r>
            <a:r>
              <a:rPr lang="en-US" sz="2000" dirty="0" err="1" smtClean="0"/>
              <a:t>Tevatron</a:t>
            </a:r>
            <a:r>
              <a:rPr lang="en-US" sz="2000" dirty="0" smtClean="0"/>
              <a:t> program and physics exploitation and upgrades of LHC.  R&amp;D on future machines:  ILC if at “low” energy; </a:t>
            </a:r>
            <a:r>
              <a:rPr lang="en-US" sz="2000" dirty="0" err="1" smtClean="0"/>
              <a:t>muon</a:t>
            </a:r>
            <a:r>
              <a:rPr lang="en-US" sz="2000" dirty="0" smtClean="0"/>
              <a:t> collider if at high energy; new high field magnets for extension of LHC or future proton colliders at ultra-LHC energies </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68</a:t>
            </a:fld>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2"/>
          <p:cNvSpPr>
            <a:spLocks noChangeArrowheads="1"/>
          </p:cNvSpPr>
          <p:nvPr/>
        </p:nvSpPr>
        <p:spPr bwMode="auto">
          <a:xfrm>
            <a:off x="906463" y="1604963"/>
            <a:ext cx="7323137" cy="1362075"/>
          </a:xfrm>
          <a:prstGeom prst="rect">
            <a:avLst/>
          </a:prstGeom>
          <a:solidFill>
            <a:srgbClr val="FFFF66">
              <a:alpha val="21176"/>
            </a:srgbClr>
          </a:solidFill>
          <a:ln w="9525" algn="ctr">
            <a:solidFill>
              <a:srgbClr val="000000"/>
            </a:solidFill>
            <a:round/>
            <a:headEnd/>
            <a:tailEnd/>
          </a:ln>
        </p:spPr>
        <p:txBody>
          <a:bodyPr/>
          <a:lstStyle/>
          <a:p>
            <a:endParaRPr lang="en-US"/>
          </a:p>
        </p:txBody>
      </p:sp>
      <p:sp>
        <p:nvSpPr>
          <p:cNvPr id="9219" name="Title 1"/>
          <p:cNvSpPr>
            <a:spLocks noGrp="1"/>
          </p:cNvSpPr>
          <p:nvPr>
            <p:ph type="title"/>
          </p:nvPr>
        </p:nvSpPr>
        <p:spPr/>
        <p:txBody>
          <a:bodyPr/>
          <a:lstStyle/>
          <a:p>
            <a:r>
              <a:rPr lang="en-US" dirty="0" smtClean="0"/>
              <a:t>Roles: energy frontier</a:t>
            </a:r>
          </a:p>
        </p:txBody>
      </p:sp>
      <p:sp>
        <p:nvSpPr>
          <p:cNvPr id="9220" name="Footer Placeholder 2"/>
          <p:cNvSpPr>
            <a:spLocks noGrp="1"/>
          </p:cNvSpPr>
          <p:nvPr>
            <p:ph type="ftr" sz="quarter" idx="10"/>
          </p:nvPr>
        </p:nvSpPr>
        <p:spPr>
          <a:noFill/>
        </p:spPr>
        <p:txBody>
          <a:bodyPr/>
          <a:lstStyle/>
          <a:p>
            <a:r>
              <a:rPr lang="en-US" smtClean="0"/>
              <a:t>P Oddone, DOE Planning Meeting, May 31st, 2011</a:t>
            </a:r>
          </a:p>
        </p:txBody>
      </p:sp>
      <p:sp>
        <p:nvSpPr>
          <p:cNvPr id="9221" name="Slide Number Placeholder 3"/>
          <p:cNvSpPr>
            <a:spLocks noGrp="1"/>
          </p:cNvSpPr>
          <p:nvPr>
            <p:ph type="sldNum" sz="quarter" idx="11"/>
          </p:nvPr>
        </p:nvSpPr>
        <p:spPr>
          <a:noFill/>
        </p:spPr>
        <p:txBody>
          <a:bodyPr/>
          <a:lstStyle/>
          <a:p>
            <a:fld id="{C86AFC4C-F2D8-47BA-854E-0B04C52A4C76}" type="slidenum">
              <a:rPr lang="en-US" smtClean="0"/>
              <a:pPr/>
              <a:t>69</a:t>
            </a:fld>
            <a:endParaRPr lang="en-US" smtClean="0"/>
          </a:p>
        </p:txBody>
      </p:sp>
      <p:cxnSp>
        <p:nvCxnSpPr>
          <p:cNvPr id="9222" name="Straight Connector 5"/>
          <p:cNvCxnSpPr>
            <a:cxnSpLocks noChangeShapeType="1"/>
          </p:cNvCxnSpPr>
          <p:nvPr/>
        </p:nvCxnSpPr>
        <p:spPr bwMode="auto">
          <a:xfrm rot="16200000" flipH="1">
            <a:off x="220663" y="2268538"/>
            <a:ext cx="1382712" cy="23812"/>
          </a:xfrm>
          <a:prstGeom prst="line">
            <a:avLst/>
          </a:prstGeom>
          <a:noFill/>
          <a:ln w="9525" algn="ctr">
            <a:solidFill>
              <a:srgbClr val="FFFFFF"/>
            </a:solidFill>
            <a:round/>
            <a:headEnd/>
            <a:tailEnd/>
          </a:ln>
        </p:spPr>
      </p:cxnSp>
      <p:cxnSp>
        <p:nvCxnSpPr>
          <p:cNvPr id="9223" name="Straight Connector 8"/>
          <p:cNvCxnSpPr>
            <a:cxnSpLocks noChangeShapeType="1"/>
          </p:cNvCxnSpPr>
          <p:nvPr/>
        </p:nvCxnSpPr>
        <p:spPr bwMode="auto">
          <a:xfrm>
            <a:off x="900113" y="1589088"/>
            <a:ext cx="7315200" cy="14287"/>
          </a:xfrm>
          <a:prstGeom prst="line">
            <a:avLst/>
          </a:prstGeom>
          <a:noFill/>
          <a:ln w="9525" algn="ctr">
            <a:solidFill>
              <a:srgbClr val="FFFFFF"/>
            </a:solidFill>
            <a:round/>
            <a:headEnd/>
            <a:tailEnd/>
          </a:ln>
        </p:spPr>
      </p:cxnSp>
      <p:cxnSp>
        <p:nvCxnSpPr>
          <p:cNvPr id="9224" name="Straight Connector 9"/>
          <p:cNvCxnSpPr>
            <a:cxnSpLocks noChangeShapeType="1"/>
          </p:cNvCxnSpPr>
          <p:nvPr/>
        </p:nvCxnSpPr>
        <p:spPr bwMode="auto">
          <a:xfrm rot="16200000" flipH="1">
            <a:off x="7540625" y="2282825"/>
            <a:ext cx="1355725" cy="3175"/>
          </a:xfrm>
          <a:prstGeom prst="line">
            <a:avLst/>
          </a:prstGeom>
          <a:noFill/>
          <a:ln w="9525" algn="ctr">
            <a:solidFill>
              <a:srgbClr val="FFFFFF"/>
            </a:solidFill>
            <a:round/>
            <a:headEnd/>
            <a:tailEnd/>
          </a:ln>
        </p:spPr>
      </p:cxnSp>
      <p:cxnSp>
        <p:nvCxnSpPr>
          <p:cNvPr id="9225" name="Straight Connector 11"/>
          <p:cNvCxnSpPr>
            <a:cxnSpLocks noChangeShapeType="1"/>
          </p:cNvCxnSpPr>
          <p:nvPr/>
        </p:nvCxnSpPr>
        <p:spPr bwMode="auto">
          <a:xfrm flipV="1">
            <a:off x="900113" y="2957513"/>
            <a:ext cx="7327900" cy="11112"/>
          </a:xfrm>
          <a:prstGeom prst="line">
            <a:avLst/>
          </a:prstGeom>
          <a:noFill/>
          <a:ln w="9525" algn="ctr">
            <a:solidFill>
              <a:srgbClr val="FFFFFF"/>
            </a:solidFill>
            <a:round/>
            <a:headEnd/>
            <a:tailEnd/>
          </a:ln>
        </p:spPr>
      </p:cxnSp>
      <p:cxnSp>
        <p:nvCxnSpPr>
          <p:cNvPr id="9226" name="Straight Connector 13"/>
          <p:cNvCxnSpPr>
            <a:cxnSpLocks noChangeShapeType="1"/>
          </p:cNvCxnSpPr>
          <p:nvPr/>
        </p:nvCxnSpPr>
        <p:spPr bwMode="auto">
          <a:xfrm rot="16200000" flipH="1">
            <a:off x="2061369" y="2289969"/>
            <a:ext cx="1341437" cy="3175"/>
          </a:xfrm>
          <a:prstGeom prst="line">
            <a:avLst/>
          </a:prstGeom>
          <a:noFill/>
          <a:ln w="9525" algn="ctr">
            <a:solidFill>
              <a:srgbClr val="FFFFFF"/>
            </a:solidFill>
            <a:round/>
            <a:headEnd/>
            <a:tailEnd/>
          </a:ln>
        </p:spPr>
      </p:cxnSp>
      <p:cxnSp>
        <p:nvCxnSpPr>
          <p:cNvPr id="9227" name="Straight Connector 14"/>
          <p:cNvCxnSpPr>
            <a:cxnSpLocks noChangeShapeType="1"/>
            <a:endCxn id="9218" idx="2"/>
          </p:cNvCxnSpPr>
          <p:nvPr/>
        </p:nvCxnSpPr>
        <p:spPr bwMode="auto">
          <a:xfrm rot="16200000" flipH="1">
            <a:off x="3890963" y="2289175"/>
            <a:ext cx="1346200" cy="9525"/>
          </a:xfrm>
          <a:prstGeom prst="line">
            <a:avLst/>
          </a:prstGeom>
          <a:noFill/>
          <a:ln w="9525" algn="ctr">
            <a:solidFill>
              <a:srgbClr val="FFFFFF"/>
            </a:solidFill>
            <a:round/>
            <a:headEnd/>
            <a:tailEnd/>
          </a:ln>
        </p:spPr>
      </p:cxnSp>
      <p:sp>
        <p:nvSpPr>
          <p:cNvPr id="9228" name="TextBox 15"/>
          <p:cNvSpPr txBox="1">
            <a:spLocks noChangeArrowheads="1"/>
          </p:cNvSpPr>
          <p:nvPr/>
        </p:nvSpPr>
        <p:spPr bwMode="auto">
          <a:xfrm>
            <a:off x="1289050" y="1903413"/>
            <a:ext cx="1069975" cy="701675"/>
          </a:xfrm>
          <a:prstGeom prst="rect">
            <a:avLst/>
          </a:prstGeom>
          <a:noFill/>
          <a:ln w="9525">
            <a:noFill/>
            <a:miter lim="800000"/>
            <a:headEnd/>
            <a:tailEnd/>
          </a:ln>
        </p:spPr>
        <p:txBody>
          <a:bodyPr wrap="none">
            <a:spAutoFit/>
          </a:bodyPr>
          <a:lstStyle/>
          <a:p>
            <a:r>
              <a:rPr lang="en-US" sz="1800"/>
              <a:t>Tevatron</a:t>
            </a:r>
          </a:p>
          <a:p>
            <a:r>
              <a:rPr lang="en-US" sz="1800"/>
              <a:t>LHC</a:t>
            </a:r>
          </a:p>
        </p:txBody>
      </p:sp>
      <p:sp>
        <p:nvSpPr>
          <p:cNvPr id="9229" name="TextBox 16"/>
          <p:cNvSpPr txBox="1">
            <a:spLocks noChangeArrowheads="1"/>
          </p:cNvSpPr>
          <p:nvPr/>
        </p:nvSpPr>
        <p:spPr bwMode="auto">
          <a:xfrm>
            <a:off x="2809875" y="1912938"/>
            <a:ext cx="646113" cy="369887"/>
          </a:xfrm>
          <a:prstGeom prst="rect">
            <a:avLst/>
          </a:prstGeom>
          <a:noFill/>
          <a:ln w="9525">
            <a:noFill/>
            <a:miter lim="800000"/>
            <a:headEnd/>
            <a:tailEnd/>
          </a:ln>
        </p:spPr>
        <p:txBody>
          <a:bodyPr wrap="none">
            <a:spAutoFit/>
          </a:bodyPr>
          <a:lstStyle/>
          <a:p>
            <a:r>
              <a:rPr lang="en-US" sz="1800"/>
              <a:t>LHC</a:t>
            </a:r>
          </a:p>
        </p:txBody>
      </p:sp>
      <p:sp>
        <p:nvSpPr>
          <p:cNvPr id="9230" name="TextBox 19"/>
          <p:cNvSpPr txBox="1">
            <a:spLocks noChangeArrowheads="1"/>
          </p:cNvSpPr>
          <p:nvPr/>
        </p:nvSpPr>
        <p:spPr bwMode="auto">
          <a:xfrm>
            <a:off x="6594475" y="1890713"/>
            <a:ext cx="1608138" cy="923925"/>
          </a:xfrm>
          <a:prstGeom prst="rect">
            <a:avLst/>
          </a:prstGeom>
          <a:noFill/>
          <a:ln w="9525">
            <a:noFill/>
            <a:miter lim="800000"/>
            <a:headEnd/>
            <a:tailEnd/>
          </a:ln>
        </p:spPr>
        <p:txBody>
          <a:bodyPr wrap="none">
            <a:spAutoFit/>
          </a:bodyPr>
          <a:lstStyle/>
          <a:p>
            <a:r>
              <a:rPr lang="en-US" sz="1800" dirty="0">
                <a:solidFill>
                  <a:srgbClr val="FFFF00"/>
                </a:solidFill>
              </a:rPr>
              <a:t>LHC</a:t>
            </a:r>
          </a:p>
          <a:p>
            <a:r>
              <a:rPr lang="en-US" sz="1800" dirty="0">
                <a:solidFill>
                  <a:srgbClr val="FFFF00"/>
                </a:solidFill>
              </a:rPr>
              <a:t>ILC, CLIC or</a:t>
            </a:r>
          </a:p>
          <a:p>
            <a:r>
              <a:rPr lang="en-US" sz="1800" dirty="0" err="1">
                <a:solidFill>
                  <a:srgbClr val="FFFF00"/>
                </a:solidFill>
              </a:rPr>
              <a:t>Muon</a:t>
            </a:r>
            <a:r>
              <a:rPr lang="en-US" sz="1800" dirty="0">
                <a:solidFill>
                  <a:srgbClr val="FFFF00"/>
                </a:solidFill>
              </a:rPr>
              <a:t> Collider</a:t>
            </a:r>
          </a:p>
        </p:txBody>
      </p:sp>
      <p:sp>
        <p:nvSpPr>
          <p:cNvPr id="9231" name="TextBox 20"/>
          <p:cNvSpPr txBox="1">
            <a:spLocks noChangeArrowheads="1"/>
          </p:cNvSpPr>
          <p:nvPr/>
        </p:nvSpPr>
        <p:spPr bwMode="auto">
          <a:xfrm>
            <a:off x="654050" y="3011488"/>
            <a:ext cx="711200" cy="369887"/>
          </a:xfrm>
          <a:prstGeom prst="rect">
            <a:avLst/>
          </a:prstGeom>
          <a:noFill/>
          <a:ln w="9525">
            <a:noFill/>
            <a:miter lim="800000"/>
            <a:headEnd/>
            <a:tailEnd/>
          </a:ln>
        </p:spPr>
        <p:txBody>
          <a:bodyPr wrap="none">
            <a:spAutoFit/>
          </a:bodyPr>
          <a:lstStyle/>
          <a:p>
            <a:r>
              <a:rPr lang="en-US" sz="1800"/>
              <a:t>Now </a:t>
            </a:r>
          </a:p>
        </p:txBody>
      </p:sp>
      <p:sp>
        <p:nvSpPr>
          <p:cNvPr id="9232" name="TextBox 21"/>
          <p:cNvSpPr txBox="1">
            <a:spLocks noChangeArrowheads="1"/>
          </p:cNvSpPr>
          <p:nvPr/>
        </p:nvSpPr>
        <p:spPr bwMode="auto">
          <a:xfrm>
            <a:off x="4192588" y="2989263"/>
            <a:ext cx="762000" cy="369887"/>
          </a:xfrm>
          <a:prstGeom prst="rect">
            <a:avLst/>
          </a:prstGeom>
          <a:noFill/>
          <a:ln w="9525">
            <a:noFill/>
            <a:miter lim="800000"/>
            <a:headEnd/>
            <a:tailEnd/>
          </a:ln>
        </p:spPr>
        <p:txBody>
          <a:bodyPr wrap="none">
            <a:spAutoFit/>
          </a:bodyPr>
          <a:lstStyle/>
          <a:p>
            <a:r>
              <a:rPr lang="en-US" sz="1800"/>
              <a:t> 2016</a:t>
            </a:r>
          </a:p>
        </p:txBody>
      </p:sp>
      <p:cxnSp>
        <p:nvCxnSpPr>
          <p:cNvPr id="9233" name="Straight Connector 26"/>
          <p:cNvCxnSpPr>
            <a:cxnSpLocks noChangeShapeType="1"/>
          </p:cNvCxnSpPr>
          <p:nvPr/>
        </p:nvCxnSpPr>
        <p:spPr bwMode="auto">
          <a:xfrm rot="16200000" flipH="1">
            <a:off x="5724525" y="2276475"/>
            <a:ext cx="1343025" cy="9525"/>
          </a:xfrm>
          <a:prstGeom prst="line">
            <a:avLst/>
          </a:prstGeom>
          <a:noFill/>
          <a:ln w="9525" algn="ctr">
            <a:solidFill>
              <a:srgbClr val="FFFFFF"/>
            </a:solidFill>
            <a:round/>
            <a:headEnd/>
            <a:tailEnd/>
          </a:ln>
        </p:spPr>
      </p:cxnSp>
      <p:sp>
        <p:nvSpPr>
          <p:cNvPr id="9234" name="TextBox 27"/>
          <p:cNvSpPr txBox="1">
            <a:spLocks noChangeArrowheads="1"/>
          </p:cNvSpPr>
          <p:nvPr/>
        </p:nvSpPr>
        <p:spPr bwMode="auto">
          <a:xfrm>
            <a:off x="4683125" y="1903413"/>
            <a:ext cx="1711325" cy="646112"/>
          </a:xfrm>
          <a:prstGeom prst="rect">
            <a:avLst/>
          </a:prstGeom>
          <a:noFill/>
          <a:ln w="9525">
            <a:noFill/>
            <a:miter lim="800000"/>
            <a:headEnd/>
            <a:tailEnd/>
          </a:ln>
        </p:spPr>
        <p:txBody>
          <a:bodyPr wrap="none">
            <a:spAutoFit/>
          </a:bodyPr>
          <a:lstStyle/>
          <a:p>
            <a:r>
              <a:rPr lang="en-US" sz="1800" dirty="0"/>
              <a:t>LHC Upgrades</a:t>
            </a:r>
          </a:p>
          <a:p>
            <a:r>
              <a:rPr lang="en-US" sz="1800" dirty="0">
                <a:solidFill>
                  <a:srgbClr val="FFFF00"/>
                </a:solidFill>
              </a:rPr>
              <a:t>ILC??</a:t>
            </a:r>
          </a:p>
        </p:txBody>
      </p:sp>
      <p:sp>
        <p:nvSpPr>
          <p:cNvPr id="9235" name="TextBox 30"/>
          <p:cNvSpPr txBox="1">
            <a:spLocks noChangeArrowheads="1"/>
          </p:cNvSpPr>
          <p:nvPr/>
        </p:nvSpPr>
        <p:spPr bwMode="auto">
          <a:xfrm>
            <a:off x="2416175" y="3024188"/>
            <a:ext cx="696913" cy="369887"/>
          </a:xfrm>
          <a:prstGeom prst="rect">
            <a:avLst/>
          </a:prstGeom>
          <a:noFill/>
          <a:ln w="9525">
            <a:noFill/>
            <a:miter lim="800000"/>
            <a:headEnd/>
            <a:tailEnd/>
          </a:ln>
        </p:spPr>
        <p:txBody>
          <a:bodyPr wrap="none">
            <a:spAutoFit/>
          </a:bodyPr>
          <a:lstStyle/>
          <a:p>
            <a:r>
              <a:rPr lang="en-US" sz="1800"/>
              <a:t>2013</a:t>
            </a:r>
          </a:p>
        </p:txBody>
      </p:sp>
      <p:sp>
        <p:nvSpPr>
          <p:cNvPr id="9236" name="TextBox 31"/>
          <p:cNvSpPr txBox="1">
            <a:spLocks noChangeArrowheads="1"/>
          </p:cNvSpPr>
          <p:nvPr/>
        </p:nvSpPr>
        <p:spPr bwMode="auto">
          <a:xfrm>
            <a:off x="6062663" y="2960688"/>
            <a:ext cx="696912" cy="369887"/>
          </a:xfrm>
          <a:prstGeom prst="rect">
            <a:avLst/>
          </a:prstGeom>
          <a:noFill/>
          <a:ln w="9525">
            <a:noFill/>
            <a:miter lim="800000"/>
            <a:headEnd/>
            <a:tailEnd/>
          </a:ln>
        </p:spPr>
        <p:txBody>
          <a:bodyPr wrap="none">
            <a:spAutoFit/>
          </a:bodyPr>
          <a:lstStyle/>
          <a:p>
            <a:r>
              <a:rPr lang="en-US" sz="1800"/>
              <a:t>2019</a:t>
            </a:r>
          </a:p>
        </p:txBody>
      </p:sp>
      <p:pic>
        <p:nvPicPr>
          <p:cNvPr id="9237" name="Picture 2"/>
          <p:cNvPicPr>
            <a:picLocks noChangeAspect="1" noChangeArrowheads="1"/>
          </p:cNvPicPr>
          <p:nvPr/>
        </p:nvPicPr>
        <p:blipFill>
          <a:blip r:embed="rId2" cstate="print"/>
          <a:srcRect/>
          <a:stretch>
            <a:fillRect/>
          </a:stretch>
        </p:blipFill>
        <p:spPr bwMode="auto">
          <a:xfrm>
            <a:off x="709613" y="3657600"/>
            <a:ext cx="2176462" cy="2378075"/>
          </a:xfrm>
          <a:prstGeom prst="rect">
            <a:avLst/>
          </a:prstGeom>
          <a:noFill/>
          <a:ln w="9525">
            <a:noFill/>
            <a:miter lim="800000"/>
            <a:headEnd/>
            <a:tailEnd/>
          </a:ln>
        </p:spPr>
      </p:pic>
      <p:pic>
        <p:nvPicPr>
          <p:cNvPr id="9238" name="Picture 3"/>
          <p:cNvPicPr>
            <a:picLocks noChangeAspect="1" noChangeArrowheads="1"/>
          </p:cNvPicPr>
          <p:nvPr/>
        </p:nvPicPr>
        <p:blipFill>
          <a:blip r:embed="rId3" cstate="print"/>
          <a:srcRect/>
          <a:stretch>
            <a:fillRect/>
          </a:stretch>
        </p:blipFill>
        <p:spPr bwMode="auto">
          <a:xfrm>
            <a:off x="2886075" y="3762375"/>
            <a:ext cx="2416175" cy="2162175"/>
          </a:xfrm>
          <a:prstGeom prst="rect">
            <a:avLst/>
          </a:prstGeom>
          <a:noFill/>
          <a:ln w="9525">
            <a:noFill/>
            <a:miter lim="800000"/>
            <a:headEnd/>
            <a:tailEnd/>
          </a:ln>
        </p:spPr>
      </p:pic>
      <p:sp>
        <p:nvSpPr>
          <p:cNvPr id="25" name="5-Point Star 24"/>
          <p:cNvSpPr/>
          <p:nvPr/>
        </p:nvSpPr>
        <p:spPr bwMode="auto">
          <a:xfrm>
            <a:off x="2455021" y="4144906"/>
            <a:ext cx="115887" cy="111125"/>
          </a:xfrm>
          <a:prstGeom prst="star5">
            <a:avLst/>
          </a:prstGeom>
          <a:solidFill>
            <a:srgbClr val="FF0000"/>
          </a:solidFill>
          <a:ln w="9525" cap="flat" cmpd="sng" algn="ctr">
            <a:solidFill>
              <a:srgbClr val="FF0000"/>
            </a:solidFill>
            <a:prstDash val="solid"/>
            <a:round/>
            <a:headEnd type="none" w="med" len="med"/>
            <a:tailEnd type="none" w="med" len="med"/>
          </a:ln>
          <a:effectLst/>
        </p:spPr>
        <p:txBody>
          <a:bodyPr/>
          <a:lstStyle/>
          <a:p>
            <a:pPr algn="r">
              <a:spcBef>
                <a:spcPct val="20000"/>
              </a:spcBef>
              <a:buClr>
                <a:srgbClr val="FFFF00"/>
              </a:buClr>
              <a:buSzPct val="80000"/>
              <a:buFont typeface="Wingdings" pitchFamily="2" charset="2"/>
              <a:buNone/>
              <a:defRPr/>
            </a:pPr>
            <a:endParaRPr lang="en-US" dirty="0"/>
          </a:p>
        </p:txBody>
      </p:sp>
      <p:sp>
        <p:nvSpPr>
          <p:cNvPr id="9240" name="Rectangle 25"/>
          <p:cNvSpPr>
            <a:spLocks noChangeArrowheads="1"/>
          </p:cNvSpPr>
          <p:nvPr/>
        </p:nvSpPr>
        <p:spPr bwMode="auto">
          <a:xfrm>
            <a:off x="7823200" y="2951163"/>
            <a:ext cx="696913" cy="368300"/>
          </a:xfrm>
          <a:prstGeom prst="rect">
            <a:avLst/>
          </a:prstGeom>
          <a:noFill/>
          <a:ln w="9525">
            <a:noFill/>
            <a:miter lim="800000"/>
            <a:headEnd/>
            <a:tailEnd/>
          </a:ln>
        </p:spPr>
        <p:txBody>
          <a:bodyPr wrap="none">
            <a:spAutoFit/>
          </a:bodyPr>
          <a:lstStyle/>
          <a:p>
            <a:r>
              <a:rPr lang="en-US" sz="1800"/>
              <a:t>2022</a:t>
            </a:r>
          </a:p>
        </p:txBody>
      </p:sp>
      <p:cxnSp>
        <p:nvCxnSpPr>
          <p:cNvPr id="9241" name="Straight Arrow Connector 26"/>
          <p:cNvCxnSpPr>
            <a:cxnSpLocks noChangeShapeType="1"/>
          </p:cNvCxnSpPr>
          <p:nvPr/>
        </p:nvCxnSpPr>
        <p:spPr bwMode="auto">
          <a:xfrm rot="5400000" flipH="1" flipV="1">
            <a:off x="2341410" y="4498975"/>
            <a:ext cx="336550" cy="9525"/>
          </a:xfrm>
          <a:prstGeom prst="straightConnector1">
            <a:avLst/>
          </a:prstGeom>
          <a:noFill/>
          <a:ln w="9525" algn="ctr">
            <a:solidFill>
              <a:srgbClr val="FFFF00"/>
            </a:solidFill>
            <a:round/>
            <a:headEnd/>
            <a:tailEnd type="arrow" w="med" len="med"/>
          </a:ln>
        </p:spPr>
      </p:cxnSp>
      <p:pic>
        <p:nvPicPr>
          <p:cNvPr id="9242" name="Picture 27" descr="NML.jpg"/>
          <p:cNvPicPr>
            <a:picLocks noChangeAspect="1"/>
          </p:cNvPicPr>
          <p:nvPr/>
        </p:nvPicPr>
        <p:blipFill>
          <a:blip r:embed="rId4" cstate="print"/>
          <a:srcRect/>
          <a:stretch>
            <a:fillRect/>
          </a:stretch>
        </p:blipFill>
        <p:spPr bwMode="auto">
          <a:xfrm>
            <a:off x="5372100" y="3754438"/>
            <a:ext cx="2838450" cy="2160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presentation</a:t>
            </a:r>
            <a:endParaRPr lang="en-US" dirty="0"/>
          </a:p>
        </p:txBody>
      </p:sp>
      <p:sp>
        <p:nvSpPr>
          <p:cNvPr id="3" name="Content Placeholder 2"/>
          <p:cNvSpPr>
            <a:spLocks noGrp="1"/>
          </p:cNvSpPr>
          <p:nvPr>
            <p:ph idx="1"/>
          </p:nvPr>
        </p:nvSpPr>
        <p:spPr/>
        <p:txBody>
          <a:bodyPr/>
          <a:lstStyle/>
          <a:p>
            <a:r>
              <a:rPr lang="en-US" sz="2000" dirty="0" smtClean="0"/>
              <a:t>We will concentrate on the overarching strategy for particle physics, Fermilab’s role in it and what we need in order to achieve it</a:t>
            </a:r>
          </a:p>
          <a:p>
            <a:endParaRPr lang="en-US" sz="2000" dirty="0"/>
          </a:p>
          <a:p>
            <a:r>
              <a:rPr lang="en-US" sz="2000" dirty="0" smtClean="0"/>
              <a:t>Particle physics in the US is at a critical juncture: the most important planning issue is to agree on a clear strategy and to obtain the means to support it</a:t>
            </a:r>
          </a:p>
          <a:p>
            <a:endParaRPr lang="en-US" sz="2000" dirty="0"/>
          </a:p>
          <a:p>
            <a:r>
              <a:rPr lang="en-US" sz="2000" dirty="0" smtClean="0"/>
              <a:t>Many of the requested details for this presentation are in the </a:t>
            </a:r>
            <a:r>
              <a:rPr lang="en-US" sz="2000" dirty="0"/>
              <a:t>p</a:t>
            </a:r>
            <a:r>
              <a:rPr lang="en-US" sz="2000" dirty="0" smtClean="0"/>
              <a:t>lanning document we provided.  They are important and underpin Fermilab’s ability to implement the proposed strategy</a:t>
            </a:r>
          </a:p>
          <a:p>
            <a:endParaRPr lang="en-US" dirty="0"/>
          </a:p>
          <a:p>
            <a:pPr marL="0" indent="0">
              <a:buNone/>
            </a:pPr>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7</a:t>
            </a:fld>
            <a:endParaRPr lang="en-US" dirty="0"/>
          </a:p>
        </p:txBody>
      </p:sp>
    </p:spTree>
    <p:extLst>
      <p:ext uri="{BB962C8B-B14F-4D97-AF65-F5344CB8AC3E}">
        <p14:creationId xmlns:p14="http://schemas.microsoft.com/office/powerpoint/2010/main" val="60194915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cosmic frontier</a:t>
            </a:r>
            <a:endParaRPr lang="en-US" dirty="0"/>
          </a:p>
        </p:txBody>
      </p:sp>
      <p:sp>
        <p:nvSpPr>
          <p:cNvPr id="3" name="Content Placeholder 2"/>
          <p:cNvSpPr>
            <a:spLocks noGrp="1"/>
          </p:cNvSpPr>
          <p:nvPr>
            <p:ph idx="1"/>
          </p:nvPr>
        </p:nvSpPr>
        <p:spPr>
          <a:xfrm>
            <a:off x="1545608" y="1339281"/>
            <a:ext cx="7188959" cy="4114800"/>
          </a:xfrm>
        </p:spPr>
        <p:txBody>
          <a:bodyPr/>
          <a:lstStyle/>
          <a:p>
            <a:r>
              <a:rPr lang="en-US" sz="2000" dirty="0" smtClean="0"/>
              <a:t>The principal connection to particle physics today: the nature of dark matter and dark energy</a:t>
            </a:r>
          </a:p>
          <a:p>
            <a:endParaRPr lang="en-US" sz="900" dirty="0" smtClean="0"/>
          </a:p>
          <a:p>
            <a:r>
              <a:rPr lang="en-US" sz="2000" dirty="0" smtClean="0"/>
              <a:t>Gap in the direct search for dark matter: get to  “zero—background” technology. Gap in understanding dark energy is establishment of time evolution of the acceleration: new major telescopes (ground and space)</a:t>
            </a:r>
          </a:p>
          <a:p>
            <a:endParaRPr lang="en-US" sz="900" dirty="0" smtClean="0"/>
          </a:p>
          <a:p>
            <a:r>
              <a:rPr lang="en-US" sz="2000" dirty="0" smtClean="0"/>
              <a:t>Fermilab strategy: establish scalable “zero-background” technology for dark matter.  Commission and exploit DES. Participate in future ground and space telescopes (the principal agencies are NSF and NASA, not DOE) </a:t>
            </a:r>
            <a:endParaRPr lang="en-US" sz="20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70</a:t>
            </a:fld>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Roles: cosmic frontier </a:t>
            </a:r>
          </a:p>
        </p:txBody>
      </p:sp>
      <p:sp>
        <p:nvSpPr>
          <p:cNvPr id="11267" name="Footer Placeholder 2"/>
          <p:cNvSpPr>
            <a:spLocks noGrp="1"/>
          </p:cNvSpPr>
          <p:nvPr>
            <p:ph type="ftr" sz="quarter" idx="10"/>
          </p:nvPr>
        </p:nvSpPr>
        <p:spPr>
          <a:noFill/>
        </p:spPr>
        <p:txBody>
          <a:bodyPr/>
          <a:lstStyle/>
          <a:p>
            <a:r>
              <a:rPr lang="en-US" smtClean="0"/>
              <a:t>P Oddone, DOE Planning Meeting, May 31st, 2011</a:t>
            </a:r>
          </a:p>
        </p:txBody>
      </p:sp>
      <p:sp>
        <p:nvSpPr>
          <p:cNvPr id="11268" name="Slide Number Placeholder 3"/>
          <p:cNvSpPr>
            <a:spLocks noGrp="1"/>
          </p:cNvSpPr>
          <p:nvPr>
            <p:ph type="sldNum" sz="quarter" idx="11"/>
          </p:nvPr>
        </p:nvSpPr>
        <p:spPr>
          <a:noFill/>
        </p:spPr>
        <p:txBody>
          <a:bodyPr/>
          <a:lstStyle/>
          <a:p>
            <a:fld id="{2F618CC6-ED79-4DD4-8224-4A099C0D56A0}" type="slidenum">
              <a:rPr lang="en-US" smtClean="0"/>
              <a:pPr/>
              <a:t>71</a:t>
            </a:fld>
            <a:endParaRPr lang="en-US" smtClean="0"/>
          </a:p>
        </p:txBody>
      </p:sp>
      <p:pic>
        <p:nvPicPr>
          <p:cNvPr id="11270" name="Picture 10" descr="4mDome"/>
          <p:cNvPicPr>
            <a:picLocks noChangeAspect="1" noChangeArrowheads="1"/>
          </p:cNvPicPr>
          <p:nvPr/>
        </p:nvPicPr>
        <p:blipFill>
          <a:blip r:embed="rId2" cstate="print">
            <a:lum bright="14000"/>
          </a:blip>
          <a:srcRect t="7381" b="11520"/>
          <a:stretch>
            <a:fillRect/>
          </a:stretch>
        </p:blipFill>
        <p:spPr bwMode="auto">
          <a:xfrm>
            <a:off x="6545263" y="2727325"/>
            <a:ext cx="1808162" cy="1406525"/>
          </a:xfrm>
          <a:prstGeom prst="rect">
            <a:avLst/>
          </a:prstGeom>
          <a:noFill/>
          <a:ln w="9525">
            <a:noFill/>
            <a:miter lim="800000"/>
            <a:headEnd/>
            <a:tailEnd/>
          </a:ln>
        </p:spPr>
      </p:pic>
      <p:sp>
        <p:nvSpPr>
          <p:cNvPr id="11271" name="Rectangle 34"/>
          <p:cNvSpPr>
            <a:spLocks noChangeArrowheads="1"/>
          </p:cNvSpPr>
          <p:nvPr/>
        </p:nvSpPr>
        <p:spPr bwMode="auto">
          <a:xfrm>
            <a:off x="781050" y="4352925"/>
            <a:ext cx="7599363" cy="1368425"/>
          </a:xfrm>
          <a:prstGeom prst="rect">
            <a:avLst/>
          </a:prstGeom>
          <a:solidFill>
            <a:srgbClr val="00B0F0">
              <a:alpha val="20000"/>
            </a:srgbClr>
          </a:solidFill>
          <a:ln w="9525" algn="ctr">
            <a:solidFill>
              <a:srgbClr val="000000"/>
            </a:solidFill>
            <a:round/>
            <a:headEnd/>
            <a:tailEnd/>
          </a:ln>
        </p:spPr>
        <p:txBody>
          <a:bodyPr/>
          <a:lstStyle/>
          <a:p>
            <a:endParaRPr lang="en-US"/>
          </a:p>
        </p:txBody>
      </p:sp>
      <p:cxnSp>
        <p:nvCxnSpPr>
          <p:cNvPr id="11272" name="Straight Connector 5"/>
          <p:cNvCxnSpPr>
            <a:cxnSpLocks noChangeShapeType="1"/>
          </p:cNvCxnSpPr>
          <p:nvPr/>
        </p:nvCxnSpPr>
        <p:spPr bwMode="auto">
          <a:xfrm rot="5400000">
            <a:off x="119857" y="5003006"/>
            <a:ext cx="1347788" cy="9525"/>
          </a:xfrm>
          <a:prstGeom prst="line">
            <a:avLst/>
          </a:prstGeom>
          <a:noFill/>
          <a:ln w="9525" algn="ctr">
            <a:solidFill>
              <a:srgbClr val="FFFFFF"/>
            </a:solidFill>
            <a:round/>
            <a:headEnd/>
            <a:tailEnd/>
          </a:ln>
        </p:spPr>
      </p:cxnSp>
      <p:cxnSp>
        <p:nvCxnSpPr>
          <p:cNvPr id="11273" name="Straight Connector 9"/>
          <p:cNvCxnSpPr>
            <a:cxnSpLocks noChangeShapeType="1"/>
          </p:cNvCxnSpPr>
          <p:nvPr/>
        </p:nvCxnSpPr>
        <p:spPr bwMode="auto">
          <a:xfrm rot="16200000" flipH="1">
            <a:off x="7697787" y="5016501"/>
            <a:ext cx="1382713" cy="17462"/>
          </a:xfrm>
          <a:prstGeom prst="line">
            <a:avLst/>
          </a:prstGeom>
          <a:noFill/>
          <a:ln w="9525" algn="ctr">
            <a:solidFill>
              <a:srgbClr val="FFFFFF"/>
            </a:solidFill>
            <a:round/>
            <a:headEnd/>
            <a:tailEnd/>
          </a:ln>
        </p:spPr>
      </p:cxnSp>
      <p:cxnSp>
        <p:nvCxnSpPr>
          <p:cNvPr id="11274" name="Straight Connector 10"/>
          <p:cNvCxnSpPr>
            <a:cxnSpLocks noChangeShapeType="1"/>
          </p:cNvCxnSpPr>
          <p:nvPr/>
        </p:nvCxnSpPr>
        <p:spPr bwMode="auto">
          <a:xfrm>
            <a:off x="774700" y="5711825"/>
            <a:ext cx="7607300" cy="3175"/>
          </a:xfrm>
          <a:prstGeom prst="line">
            <a:avLst/>
          </a:prstGeom>
          <a:noFill/>
          <a:ln w="9525" algn="ctr">
            <a:solidFill>
              <a:srgbClr val="FFFFFF"/>
            </a:solidFill>
            <a:round/>
            <a:headEnd/>
            <a:tailEnd/>
          </a:ln>
        </p:spPr>
      </p:cxnSp>
      <p:cxnSp>
        <p:nvCxnSpPr>
          <p:cNvPr id="11275" name="Straight Connector 12"/>
          <p:cNvCxnSpPr>
            <a:cxnSpLocks noChangeShapeType="1"/>
          </p:cNvCxnSpPr>
          <p:nvPr/>
        </p:nvCxnSpPr>
        <p:spPr bwMode="auto">
          <a:xfrm>
            <a:off x="747713" y="4332288"/>
            <a:ext cx="7632700" cy="1587"/>
          </a:xfrm>
          <a:prstGeom prst="line">
            <a:avLst/>
          </a:prstGeom>
          <a:noFill/>
          <a:ln w="9525" algn="ctr">
            <a:solidFill>
              <a:srgbClr val="FFFFFF"/>
            </a:solidFill>
            <a:round/>
            <a:headEnd/>
            <a:tailEnd/>
          </a:ln>
        </p:spPr>
      </p:cxnSp>
      <p:cxnSp>
        <p:nvCxnSpPr>
          <p:cNvPr id="11276" name="Straight Connector 13"/>
          <p:cNvCxnSpPr>
            <a:cxnSpLocks noChangeShapeType="1"/>
          </p:cNvCxnSpPr>
          <p:nvPr/>
        </p:nvCxnSpPr>
        <p:spPr bwMode="auto">
          <a:xfrm rot="16200000" flipH="1">
            <a:off x="1995488" y="5018088"/>
            <a:ext cx="1387475" cy="3175"/>
          </a:xfrm>
          <a:prstGeom prst="line">
            <a:avLst/>
          </a:prstGeom>
          <a:noFill/>
          <a:ln w="9525" algn="ctr">
            <a:solidFill>
              <a:srgbClr val="FFFFFF"/>
            </a:solidFill>
            <a:round/>
            <a:headEnd/>
            <a:tailEnd/>
          </a:ln>
        </p:spPr>
      </p:cxnSp>
      <p:cxnSp>
        <p:nvCxnSpPr>
          <p:cNvPr id="11277" name="Straight Connector 14"/>
          <p:cNvCxnSpPr>
            <a:cxnSpLocks noChangeShapeType="1"/>
            <a:stCxn id="11271" idx="0"/>
          </p:cNvCxnSpPr>
          <p:nvPr/>
        </p:nvCxnSpPr>
        <p:spPr bwMode="auto">
          <a:xfrm rot="16200000" flipH="1">
            <a:off x="3896519" y="5036344"/>
            <a:ext cx="1374775" cy="7937"/>
          </a:xfrm>
          <a:prstGeom prst="line">
            <a:avLst/>
          </a:prstGeom>
          <a:noFill/>
          <a:ln w="9525" algn="ctr">
            <a:solidFill>
              <a:srgbClr val="FFFFFF"/>
            </a:solidFill>
            <a:round/>
            <a:headEnd/>
            <a:tailEnd/>
          </a:ln>
        </p:spPr>
      </p:cxnSp>
      <p:sp>
        <p:nvSpPr>
          <p:cNvPr id="11278" name="TextBox 20"/>
          <p:cNvSpPr txBox="1">
            <a:spLocks noChangeArrowheads="1"/>
          </p:cNvSpPr>
          <p:nvPr/>
        </p:nvSpPr>
        <p:spPr bwMode="auto">
          <a:xfrm>
            <a:off x="647700" y="5830888"/>
            <a:ext cx="738188" cy="369887"/>
          </a:xfrm>
          <a:prstGeom prst="rect">
            <a:avLst/>
          </a:prstGeom>
          <a:noFill/>
          <a:ln w="9525">
            <a:noFill/>
            <a:miter lim="800000"/>
            <a:headEnd/>
            <a:tailEnd/>
          </a:ln>
        </p:spPr>
        <p:txBody>
          <a:bodyPr wrap="none">
            <a:spAutoFit/>
          </a:bodyPr>
          <a:lstStyle/>
          <a:p>
            <a:r>
              <a:rPr lang="en-US" sz="1800"/>
              <a:t>Now </a:t>
            </a:r>
          </a:p>
        </p:txBody>
      </p:sp>
      <p:sp>
        <p:nvSpPr>
          <p:cNvPr id="11279" name="TextBox 21"/>
          <p:cNvSpPr txBox="1">
            <a:spLocks noChangeArrowheads="1"/>
          </p:cNvSpPr>
          <p:nvPr/>
        </p:nvSpPr>
        <p:spPr bwMode="auto">
          <a:xfrm>
            <a:off x="4141788" y="5770563"/>
            <a:ext cx="790575" cy="369887"/>
          </a:xfrm>
          <a:prstGeom prst="rect">
            <a:avLst/>
          </a:prstGeom>
          <a:noFill/>
          <a:ln w="9525">
            <a:noFill/>
            <a:miter lim="800000"/>
            <a:headEnd/>
            <a:tailEnd/>
          </a:ln>
        </p:spPr>
        <p:txBody>
          <a:bodyPr wrap="none">
            <a:spAutoFit/>
          </a:bodyPr>
          <a:lstStyle/>
          <a:p>
            <a:r>
              <a:rPr lang="en-US" sz="1800"/>
              <a:t> 2016</a:t>
            </a:r>
          </a:p>
        </p:txBody>
      </p:sp>
      <p:cxnSp>
        <p:nvCxnSpPr>
          <p:cNvPr id="11280" name="Straight Connector 26"/>
          <p:cNvCxnSpPr>
            <a:cxnSpLocks noChangeShapeType="1"/>
          </p:cNvCxnSpPr>
          <p:nvPr/>
        </p:nvCxnSpPr>
        <p:spPr bwMode="auto">
          <a:xfrm rot="5400000">
            <a:off x="5795962" y="5021263"/>
            <a:ext cx="1382713" cy="7938"/>
          </a:xfrm>
          <a:prstGeom prst="line">
            <a:avLst/>
          </a:prstGeom>
          <a:noFill/>
          <a:ln w="9525" algn="ctr">
            <a:solidFill>
              <a:srgbClr val="FFFFFF"/>
            </a:solidFill>
            <a:round/>
            <a:headEnd/>
            <a:tailEnd/>
          </a:ln>
        </p:spPr>
      </p:cxnSp>
      <p:sp>
        <p:nvSpPr>
          <p:cNvPr id="11281" name="TextBox 30"/>
          <p:cNvSpPr txBox="1">
            <a:spLocks noChangeArrowheads="1"/>
          </p:cNvSpPr>
          <p:nvPr/>
        </p:nvSpPr>
        <p:spPr bwMode="auto">
          <a:xfrm>
            <a:off x="2357438" y="5786438"/>
            <a:ext cx="723900" cy="369887"/>
          </a:xfrm>
          <a:prstGeom prst="rect">
            <a:avLst/>
          </a:prstGeom>
          <a:noFill/>
          <a:ln w="9525">
            <a:noFill/>
            <a:miter lim="800000"/>
            <a:headEnd/>
            <a:tailEnd/>
          </a:ln>
        </p:spPr>
        <p:txBody>
          <a:bodyPr wrap="none">
            <a:spAutoFit/>
          </a:bodyPr>
          <a:lstStyle/>
          <a:p>
            <a:r>
              <a:rPr lang="en-US" sz="1800"/>
              <a:t>2013</a:t>
            </a:r>
          </a:p>
        </p:txBody>
      </p:sp>
      <p:sp>
        <p:nvSpPr>
          <p:cNvPr id="11282" name="TextBox 31"/>
          <p:cNvSpPr txBox="1">
            <a:spLocks noChangeArrowheads="1"/>
          </p:cNvSpPr>
          <p:nvPr/>
        </p:nvSpPr>
        <p:spPr bwMode="auto">
          <a:xfrm>
            <a:off x="6122988" y="5741988"/>
            <a:ext cx="722312" cy="369887"/>
          </a:xfrm>
          <a:prstGeom prst="rect">
            <a:avLst/>
          </a:prstGeom>
          <a:noFill/>
          <a:ln w="9525">
            <a:noFill/>
            <a:miter lim="800000"/>
            <a:headEnd/>
            <a:tailEnd/>
          </a:ln>
        </p:spPr>
        <p:txBody>
          <a:bodyPr wrap="none">
            <a:spAutoFit/>
          </a:bodyPr>
          <a:lstStyle/>
          <a:p>
            <a:r>
              <a:rPr lang="en-US" sz="1800"/>
              <a:t>2019</a:t>
            </a:r>
          </a:p>
        </p:txBody>
      </p:sp>
      <p:sp>
        <p:nvSpPr>
          <p:cNvPr id="11283" name="TextBox 32"/>
          <p:cNvSpPr txBox="1">
            <a:spLocks noChangeArrowheads="1"/>
          </p:cNvSpPr>
          <p:nvPr/>
        </p:nvSpPr>
        <p:spPr bwMode="auto">
          <a:xfrm>
            <a:off x="920750" y="4508500"/>
            <a:ext cx="1423988" cy="923925"/>
          </a:xfrm>
          <a:prstGeom prst="rect">
            <a:avLst/>
          </a:prstGeom>
          <a:noFill/>
          <a:ln w="9525">
            <a:noFill/>
            <a:miter lim="800000"/>
            <a:headEnd/>
            <a:tailEnd/>
          </a:ln>
        </p:spPr>
        <p:txBody>
          <a:bodyPr wrap="none">
            <a:spAutoFit/>
          </a:bodyPr>
          <a:lstStyle/>
          <a:p>
            <a:r>
              <a:rPr lang="en-US" sz="1800"/>
              <a:t>DM: ~10 kg</a:t>
            </a:r>
          </a:p>
          <a:p>
            <a:r>
              <a:rPr lang="en-US" sz="1800"/>
              <a:t>DE: SDSS</a:t>
            </a:r>
          </a:p>
          <a:p>
            <a:r>
              <a:rPr lang="en-US" sz="1800"/>
              <a:t>P. Auger</a:t>
            </a:r>
          </a:p>
        </p:txBody>
      </p:sp>
      <p:sp>
        <p:nvSpPr>
          <p:cNvPr id="11284" name="TextBox 33"/>
          <p:cNvSpPr txBox="1">
            <a:spLocks noChangeArrowheads="1"/>
          </p:cNvSpPr>
          <p:nvPr/>
        </p:nvSpPr>
        <p:spPr bwMode="auto">
          <a:xfrm>
            <a:off x="2790825" y="4479925"/>
            <a:ext cx="1555750" cy="1477963"/>
          </a:xfrm>
          <a:prstGeom prst="rect">
            <a:avLst/>
          </a:prstGeom>
          <a:noFill/>
          <a:ln w="9525">
            <a:noFill/>
            <a:miter lim="800000"/>
            <a:headEnd/>
            <a:tailEnd/>
          </a:ln>
        </p:spPr>
        <p:txBody>
          <a:bodyPr wrap="none">
            <a:spAutoFit/>
          </a:bodyPr>
          <a:lstStyle/>
          <a:p>
            <a:r>
              <a:rPr lang="en-US" sz="1800"/>
              <a:t>DM: ~100 kg</a:t>
            </a:r>
          </a:p>
          <a:p>
            <a:r>
              <a:rPr lang="en-US" sz="1800"/>
              <a:t>DE: DES</a:t>
            </a:r>
          </a:p>
          <a:p>
            <a:r>
              <a:rPr lang="en-US" sz="1800"/>
              <a:t>P. Auger</a:t>
            </a:r>
          </a:p>
          <a:p>
            <a:r>
              <a:rPr lang="en-US" sz="1800"/>
              <a:t>Holometer?</a:t>
            </a:r>
          </a:p>
          <a:p>
            <a:endParaRPr lang="en-US" sz="1800"/>
          </a:p>
        </p:txBody>
      </p:sp>
      <p:sp>
        <p:nvSpPr>
          <p:cNvPr id="11285" name="TextBox 34"/>
          <p:cNvSpPr txBox="1">
            <a:spLocks noChangeArrowheads="1"/>
          </p:cNvSpPr>
          <p:nvPr/>
        </p:nvSpPr>
        <p:spPr bwMode="auto">
          <a:xfrm>
            <a:off x="4676775" y="4194175"/>
            <a:ext cx="1470025" cy="1477963"/>
          </a:xfrm>
          <a:prstGeom prst="rect">
            <a:avLst/>
          </a:prstGeom>
          <a:noFill/>
          <a:ln w="9525">
            <a:noFill/>
            <a:miter lim="800000"/>
            <a:headEnd/>
            <a:tailEnd/>
          </a:ln>
        </p:spPr>
        <p:txBody>
          <a:bodyPr wrap="none">
            <a:spAutoFit/>
          </a:bodyPr>
          <a:lstStyle/>
          <a:p>
            <a:endParaRPr lang="en-US" sz="1800" dirty="0"/>
          </a:p>
          <a:p>
            <a:r>
              <a:rPr lang="en-US" sz="1800" dirty="0">
                <a:solidFill>
                  <a:srgbClr val="FFFF00"/>
                </a:solidFill>
              </a:rPr>
              <a:t>DM: ~1 ton</a:t>
            </a:r>
          </a:p>
          <a:p>
            <a:r>
              <a:rPr lang="en-US" sz="1800" dirty="0"/>
              <a:t>DE: LSST </a:t>
            </a:r>
          </a:p>
          <a:p>
            <a:r>
              <a:rPr lang="en-US" sz="1800" dirty="0">
                <a:solidFill>
                  <a:srgbClr val="FFFF00"/>
                </a:solidFill>
              </a:rPr>
              <a:t>WFIRST??</a:t>
            </a:r>
          </a:p>
          <a:p>
            <a:r>
              <a:rPr lang="en-US" sz="1800" dirty="0" err="1">
                <a:solidFill>
                  <a:srgbClr val="FFFF00"/>
                </a:solidFill>
              </a:rPr>
              <a:t>BigBOSS</a:t>
            </a:r>
            <a:r>
              <a:rPr lang="en-US" sz="1800" dirty="0">
                <a:solidFill>
                  <a:srgbClr val="FFFF00"/>
                </a:solidFill>
              </a:rPr>
              <a:t>??</a:t>
            </a:r>
          </a:p>
        </p:txBody>
      </p:sp>
      <p:sp>
        <p:nvSpPr>
          <p:cNvPr id="11286" name="TextBox 35"/>
          <p:cNvSpPr txBox="1">
            <a:spLocks noChangeArrowheads="1"/>
          </p:cNvSpPr>
          <p:nvPr/>
        </p:nvSpPr>
        <p:spPr bwMode="auto">
          <a:xfrm>
            <a:off x="6732588" y="4467225"/>
            <a:ext cx="1443037" cy="646113"/>
          </a:xfrm>
          <a:prstGeom prst="rect">
            <a:avLst/>
          </a:prstGeom>
          <a:noFill/>
          <a:ln w="9525">
            <a:noFill/>
            <a:miter lim="800000"/>
            <a:headEnd/>
            <a:tailEnd/>
          </a:ln>
        </p:spPr>
        <p:txBody>
          <a:bodyPr wrap="none">
            <a:spAutoFit/>
          </a:bodyPr>
          <a:lstStyle/>
          <a:p>
            <a:pPr algn="just"/>
            <a:r>
              <a:rPr lang="en-US" sz="1800" dirty="0">
                <a:solidFill>
                  <a:srgbClr val="FFFFFF"/>
                </a:solidFill>
              </a:rPr>
              <a:t>DE: LSST</a:t>
            </a:r>
          </a:p>
          <a:p>
            <a:pPr algn="just"/>
            <a:r>
              <a:rPr lang="en-US" sz="1800" dirty="0">
                <a:solidFill>
                  <a:srgbClr val="FFFF00"/>
                </a:solidFill>
              </a:rPr>
              <a:t>WFIRST?? </a:t>
            </a:r>
          </a:p>
        </p:txBody>
      </p:sp>
      <p:sp>
        <p:nvSpPr>
          <p:cNvPr id="11287" name="Rectangle 25"/>
          <p:cNvSpPr>
            <a:spLocks noChangeArrowheads="1"/>
          </p:cNvSpPr>
          <p:nvPr/>
        </p:nvSpPr>
        <p:spPr bwMode="auto">
          <a:xfrm>
            <a:off x="7989888" y="5727700"/>
            <a:ext cx="725487" cy="369888"/>
          </a:xfrm>
          <a:prstGeom prst="rect">
            <a:avLst/>
          </a:prstGeom>
          <a:noFill/>
          <a:ln w="9525">
            <a:noFill/>
            <a:miter lim="800000"/>
            <a:headEnd/>
            <a:tailEnd/>
          </a:ln>
        </p:spPr>
        <p:txBody>
          <a:bodyPr wrap="none">
            <a:spAutoFit/>
          </a:bodyPr>
          <a:lstStyle/>
          <a:p>
            <a:r>
              <a:rPr lang="en-US" sz="1800"/>
              <a:t>2022</a:t>
            </a:r>
          </a:p>
        </p:txBody>
      </p:sp>
      <p:pic>
        <p:nvPicPr>
          <p:cNvPr id="11288" name="Picture 25" descr="CDMS.jpg"/>
          <p:cNvPicPr>
            <a:picLocks noChangeAspect="1"/>
          </p:cNvPicPr>
          <p:nvPr/>
        </p:nvPicPr>
        <p:blipFill>
          <a:blip r:embed="rId3" cstate="print"/>
          <a:srcRect/>
          <a:stretch>
            <a:fillRect/>
          </a:stretch>
        </p:blipFill>
        <p:spPr bwMode="auto">
          <a:xfrm>
            <a:off x="4716463" y="1409700"/>
            <a:ext cx="1806575" cy="2714625"/>
          </a:xfrm>
          <a:prstGeom prst="rect">
            <a:avLst/>
          </a:prstGeom>
          <a:noFill/>
          <a:ln w="9525">
            <a:noFill/>
            <a:miter lim="800000"/>
            <a:headEnd/>
            <a:tailEnd/>
          </a:ln>
        </p:spPr>
      </p:pic>
      <p:pic>
        <p:nvPicPr>
          <p:cNvPr id="11289" name="Picture 26" descr="COUPP 4 kg.jpg"/>
          <p:cNvPicPr>
            <a:picLocks noChangeAspect="1"/>
          </p:cNvPicPr>
          <p:nvPr/>
        </p:nvPicPr>
        <p:blipFill>
          <a:blip r:embed="rId4" cstate="print"/>
          <a:srcRect/>
          <a:stretch>
            <a:fillRect/>
          </a:stretch>
        </p:blipFill>
        <p:spPr bwMode="auto">
          <a:xfrm>
            <a:off x="2940050" y="1400175"/>
            <a:ext cx="1754188" cy="2692400"/>
          </a:xfrm>
          <a:prstGeom prst="rect">
            <a:avLst/>
          </a:prstGeom>
          <a:noFill/>
          <a:ln w="9525">
            <a:noFill/>
            <a:miter lim="800000"/>
            <a:headEnd/>
            <a:tailEnd/>
          </a:ln>
        </p:spPr>
      </p:pic>
      <p:pic>
        <p:nvPicPr>
          <p:cNvPr id="11291" name="Picture 27" descr="Telescope_Aug_2010-470.jpg"/>
          <p:cNvPicPr>
            <a:picLocks noChangeAspect="1"/>
          </p:cNvPicPr>
          <p:nvPr/>
        </p:nvPicPr>
        <p:blipFill>
          <a:blip r:embed="rId5" cstate="print"/>
          <a:srcRect/>
          <a:stretch>
            <a:fillRect/>
          </a:stretch>
        </p:blipFill>
        <p:spPr bwMode="auto">
          <a:xfrm>
            <a:off x="6543675" y="1408113"/>
            <a:ext cx="1800225" cy="1506537"/>
          </a:xfrm>
          <a:prstGeom prst="rect">
            <a:avLst/>
          </a:prstGeom>
          <a:noFill/>
          <a:ln w="9525">
            <a:noFill/>
            <a:miter lim="800000"/>
            <a:headEnd/>
            <a:tailEnd/>
          </a:ln>
        </p:spPr>
      </p:pic>
      <p:pic>
        <p:nvPicPr>
          <p:cNvPr id="28" name="Picture 27" descr="11-0035-08D.jpg"/>
          <p:cNvPicPr>
            <a:picLocks noChangeAspect="1"/>
          </p:cNvPicPr>
          <p:nvPr/>
        </p:nvPicPr>
        <p:blipFill>
          <a:blip r:embed="rId6" cstate="print"/>
          <a:stretch>
            <a:fillRect/>
          </a:stretch>
        </p:blipFill>
        <p:spPr>
          <a:xfrm>
            <a:off x="895349" y="1427956"/>
            <a:ext cx="1981208" cy="2664619"/>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Gaps and roles: intensity frontier</a:t>
            </a:r>
            <a:endParaRPr lang="en-US" dirty="0"/>
          </a:p>
        </p:txBody>
      </p:sp>
      <p:sp>
        <p:nvSpPr>
          <p:cNvPr id="3" name="Content Placeholder 2"/>
          <p:cNvSpPr>
            <a:spLocks noGrp="1"/>
          </p:cNvSpPr>
          <p:nvPr>
            <p:ph idx="1"/>
          </p:nvPr>
        </p:nvSpPr>
        <p:spPr/>
        <p:txBody>
          <a:bodyPr/>
          <a:lstStyle/>
          <a:p>
            <a:r>
              <a:rPr lang="en-US" sz="2000" dirty="0" smtClean="0"/>
              <a:t>Two principal approaches: 1) proton super-beams to study neutrinos and rare decays and 2) quark factories: in </a:t>
            </a:r>
            <a:r>
              <a:rPr lang="en-US" sz="2000" dirty="0" err="1" smtClean="0"/>
              <a:t>e</a:t>
            </a:r>
            <a:r>
              <a:rPr lang="en-US" sz="2000" baseline="30000" dirty="0" err="1" smtClean="0"/>
              <a:t>+</a:t>
            </a:r>
            <a:r>
              <a:rPr lang="en-US" sz="2000" dirty="0" err="1" smtClean="0"/>
              <a:t>e</a:t>
            </a:r>
            <a:r>
              <a:rPr lang="en-US" sz="2000" baseline="30000" dirty="0" smtClean="0"/>
              <a:t>- </a:t>
            </a:r>
            <a:r>
              <a:rPr lang="en-US" sz="2000" dirty="0" smtClean="0"/>
              <a:t> and </a:t>
            </a:r>
            <a:r>
              <a:rPr lang="en-US" sz="2000" dirty="0" err="1" smtClean="0"/>
              <a:t>LHCb</a:t>
            </a:r>
            <a:endParaRPr lang="en-US" sz="2000" dirty="0" smtClean="0"/>
          </a:p>
          <a:p>
            <a:endParaRPr lang="en-US" sz="900" dirty="0" smtClean="0"/>
          </a:p>
          <a:p>
            <a:r>
              <a:rPr lang="en-US" sz="2000" dirty="0" smtClean="0"/>
              <a:t>Principal gap is the understanding of neutrinos and the observation of rare decays coupled to new physics processes</a:t>
            </a:r>
          </a:p>
          <a:p>
            <a:pPr>
              <a:buNone/>
            </a:pPr>
            <a:endParaRPr lang="en-US" sz="900" dirty="0" smtClean="0"/>
          </a:p>
          <a:p>
            <a:r>
              <a:rPr lang="en-US" sz="2000" dirty="0" smtClean="0"/>
              <a:t>Fermilab strategy: develop the most powerful set of facilities in the world for the study of neutrinos and rare processes, well beyond the present state of the art.  Complementary to LHC and with discovery potential beyond LHC.  DOE has the central role. Will define the role of US facilities in the world’s program.</a:t>
            </a:r>
          </a:p>
          <a:p>
            <a:pPr lvl="1">
              <a:buNone/>
            </a:pPr>
            <a:r>
              <a:rPr lang="en-US" sz="1800" dirty="0" smtClean="0"/>
              <a:t> </a:t>
            </a:r>
            <a:endParaRPr lang="en-US" sz="1800"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72</a:t>
            </a:fld>
            <a:endParaRPr lang="en-US"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3"/>
          <p:cNvSpPr>
            <a:spLocks noChangeArrowheads="1"/>
          </p:cNvSpPr>
          <p:nvPr/>
        </p:nvSpPr>
        <p:spPr bwMode="auto">
          <a:xfrm>
            <a:off x="864394" y="2782094"/>
            <a:ext cx="7323137" cy="1726405"/>
          </a:xfrm>
          <a:prstGeom prst="rect">
            <a:avLst/>
          </a:prstGeom>
          <a:solidFill>
            <a:srgbClr val="FF0000">
              <a:alpha val="18823"/>
            </a:srgbClr>
          </a:solidFill>
          <a:ln w="9525" algn="ctr">
            <a:solidFill>
              <a:srgbClr val="000000"/>
            </a:solidFill>
            <a:round/>
            <a:headEnd/>
            <a:tailEnd/>
          </a:ln>
        </p:spPr>
        <p:txBody>
          <a:bodyPr/>
          <a:lstStyle/>
          <a:p>
            <a:endParaRPr lang="en-US"/>
          </a:p>
        </p:txBody>
      </p:sp>
      <p:sp>
        <p:nvSpPr>
          <p:cNvPr id="10243" name="Title 1"/>
          <p:cNvSpPr>
            <a:spLocks noGrp="1"/>
          </p:cNvSpPr>
          <p:nvPr>
            <p:ph type="title"/>
          </p:nvPr>
        </p:nvSpPr>
        <p:spPr/>
        <p:txBody>
          <a:bodyPr/>
          <a:lstStyle/>
          <a:p>
            <a:r>
              <a:rPr lang="en-US" dirty="0" smtClean="0"/>
              <a:t>Roles: intensity frontier</a:t>
            </a:r>
          </a:p>
        </p:txBody>
      </p:sp>
      <p:sp>
        <p:nvSpPr>
          <p:cNvPr id="10244" name="Footer Placeholder 2"/>
          <p:cNvSpPr>
            <a:spLocks noGrp="1"/>
          </p:cNvSpPr>
          <p:nvPr>
            <p:ph type="ftr" sz="quarter" idx="10"/>
          </p:nvPr>
        </p:nvSpPr>
        <p:spPr>
          <a:noFill/>
        </p:spPr>
        <p:txBody>
          <a:bodyPr/>
          <a:lstStyle/>
          <a:p>
            <a:r>
              <a:rPr lang="en-US" smtClean="0"/>
              <a:t>P Oddone, DOE Planning Meeting, May 31st, 2011</a:t>
            </a:r>
          </a:p>
        </p:txBody>
      </p:sp>
      <p:sp>
        <p:nvSpPr>
          <p:cNvPr id="10245" name="Slide Number Placeholder 3"/>
          <p:cNvSpPr>
            <a:spLocks noGrp="1"/>
          </p:cNvSpPr>
          <p:nvPr>
            <p:ph type="sldNum" sz="quarter" idx="11"/>
          </p:nvPr>
        </p:nvSpPr>
        <p:spPr>
          <a:noFill/>
        </p:spPr>
        <p:txBody>
          <a:bodyPr/>
          <a:lstStyle/>
          <a:p>
            <a:fld id="{2C88271C-889E-471A-A184-E429D17AED4C}" type="slidenum">
              <a:rPr lang="en-US" smtClean="0"/>
              <a:pPr/>
              <a:t>73</a:t>
            </a:fld>
            <a:endParaRPr lang="en-US" smtClean="0"/>
          </a:p>
        </p:txBody>
      </p:sp>
      <p:cxnSp>
        <p:nvCxnSpPr>
          <p:cNvPr id="10246" name="Straight Connector 5"/>
          <p:cNvCxnSpPr>
            <a:cxnSpLocks noChangeShapeType="1"/>
          </p:cNvCxnSpPr>
          <p:nvPr/>
        </p:nvCxnSpPr>
        <p:spPr bwMode="auto">
          <a:xfrm>
            <a:off x="864394" y="2766220"/>
            <a:ext cx="0" cy="1739105"/>
          </a:xfrm>
          <a:prstGeom prst="line">
            <a:avLst/>
          </a:prstGeom>
          <a:noFill/>
          <a:ln w="9525" algn="ctr">
            <a:solidFill>
              <a:srgbClr val="FFFFFF"/>
            </a:solidFill>
            <a:round/>
            <a:headEnd/>
            <a:tailEnd/>
          </a:ln>
        </p:spPr>
      </p:cxnSp>
      <p:cxnSp>
        <p:nvCxnSpPr>
          <p:cNvPr id="10247" name="Straight Connector 9"/>
          <p:cNvCxnSpPr>
            <a:cxnSpLocks noChangeShapeType="1"/>
            <a:endCxn id="10267" idx="0"/>
          </p:cNvCxnSpPr>
          <p:nvPr/>
        </p:nvCxnSpPr>
        <p:spPr bwMode="auto">
          <a:xfrm>
            <a:off x="8219282" y="2766220"/>
            <a:ext cx="0" cy="1680368"/>
          </a:xfrm>
          <a:prstGeom prst="line">
            <a:avLst/>
          </a:prstGeom>
          <a:noFill/>
          <a:ln w="9525" algn="ctr">
            <a:solidFill>
              <a:srgbClr val="FFFFFF"/>
            </a:solidFill>
            <a:round/>
            <a:headEnd/>
            <a:tailEnd/>
          </a:ln>
        </p:spPr>
      </p:cxnSp>
      <p:cxnSp>
        <p:nvCxnSpPr>
          <p:cNvPr id="10248" name="Straight Connector 11"/>
          <p:cNvCxnSpPr>
            <a:cxnSpLocks noChangeShapeType="1"/>
          </p:cNvCxnSpPr>
          <p:nvPr/>
        </p:nvCxnSpPr>
        <p:spPr bwMode="auto">
          <a:xfrm flipV="1">
            <a:off x="884238" y="2766220"/>
            <a:ext cx="7327900" cy="11112"/>
          </a:xfrm>
          <a:prstGeom prst="line">
            <a:avLst/>
          </a:prstGeom>
          <a:noFill/>
          <a:ln w="9525" algn="ctr">
            <a:solidFill>
              <a:srgbClr val="FFFFFF"/>
            </a:solidFill>
            <a:round/>
            <a:headEnd/>
            <a:tailEnd/>
          </a:ln>
        </p:spPr>
      </p:cxnSp>
      <p:cxnSp>
        <p:nvCxnSpPr>
          <p:cNvPr id="10249" name="Straight Connector 12"/>
          <p:cNvCxnSpPr>
            <a:cxnSpLocks noChangeShapeType="1"/>
          </p:cNvCxnSpPr>
          <p:nvPr/>
        </p:nvCxnSpPr>
        <p:spPr bwMode="auto">
          <a:xfrm>
            <a:off x="874713" y="4503738"/>
            <a:ext cx="7354887" cy="1587"/>
          </a:xfrm>
          <a:prstGeom prst="line">
            <a:avLst/>
          </a:prstGeom>
          <a:noFill/>
          <a:ln w="9525" algn="ctr">
            <a:solidFill>
              <a:srgbClr val="FFFFFF"/>
            </a:solidFill>
            <a:round/>
            <a:headEnd/>
            <a:tailEnd/>
          </a:ln>
        </p:spPr>
      </p:cxnSp>
      <p:cxnSp>
        <p:nvCxnSpPr>
          <p:cNvPr id="10250" name="Straight Connector 13"/>
          <p:cNvCxnSpPr>
            <a:cxnSpLocks noChangeShapeType="1"/>
            <a:endCxn id="10259" idx="0"/>
          </p:cNvCxnSpPr>
          <p:nvPr/>
        </p:nvCxnSpPr>
        <p:spPr bwMode="auto">
          <a:xfrm>
            <a:off x="2738439" y="2782094"/>
            <a:ext cx="20636" cy="1634331"/>
          </a:xfrm>
          <a:prstGeom prst="line">
            <a:avLst/>
          </a:prstGeom>
          <a:noFill/>
          <a:ln w="9525" algn="ctr">
            <a:solidFill>
              <a:srgbClr val="FFFFFF"/>
            </a:solidFill>
            <a:round/>
            <a:headEnd/>
            <a:tailEnd/>
          </a:ln>
        </p:spPr>
      </p:cxnSp>
      <p:cxnSp>
        <p:nvCxnSpPr>
          <p:cNvPr id="10251" name="Straight Connector 14"/>
          <p:cNvCxnSpPr>
            <a:cxnSpLocks noChangeShapeType="1"/>
            <a:stCxn id="10242" idx="0"/>
            <a:endCxn id="10242" idx="2"/>
          </p:cNvCxnSpPr>
          <p:nvPr/>
        </p:nvCxnSpPr>
        <p:spPr bwMode="auto">
          <a:xfrm>
            <a:off x="4525963" y="2782094"/>
            <a:ext cx="0" cy="1726405"/>
          </a:xfrm>
          <a:prstGeom prst="line">
            <a:avLst/>
          </a:prstGeom>
          <a:noFill/>
          <a:ln w="9525" algn="ctr">
            <a:solidFill>
              <a:srgbClr val="FFFFFF"/>
            </a:solidFill>
            <a:round/>
            <a:headEnd/>
            <a:tailEnd/>
          </a:ln>
        </p:spPr>
      </p:cxnSp>
      <p:sp>
        <p:nvSpPr>
          <p:cNvPr id="10252" name="TextBox 17"/>
          <p:cNvSpPr txBox="1">
            <a:spLocks noChangeArrowheads="1"/>
          </p:cNvSpPr>
          <p:nvPr/>
        </p:nvSpPr>
        <p:spPr bwMode="auto">
          <a:xfrm>
            <a:off x="1154113" y="3014663"/>
            <a:ext cx="1350962" cy="1200150"/>
          </a:xfrm>
          <a:prstGeom prst="rect">
            <a:avLst/>
          </a:prstGeom>
          <a:noFill/>
          <a:ln w="9525">
            <a:noFill/>
            <a:miter lim="800000"/>
            <a:headEnd/>
            <a:tailEnd/>
          </a:ln>
        </p:spPr>
        <p:txBody>
          <a:bodyPr wrap="none">
            <a:spAutoFit/>
          </a:bodyPr>
          <a:lstStyle/>
          <a:p>
            <a:r>
              <a:rPr lang="en-US" sz="1800"/>
              <a:t>MINOS</a:t>
            </a:r>
          </a:p>
          <a:p>
            <a:r>
              <a:rPr lang="en-US" sz="1800"/>
              <a:t>MiniBooNE</a:t>
            </a:r>
          </a:p>
          <a:p>
            <a:r>
              <a:rPr lang="en-US" sz="1800"/>
              <a:t>MINERvA</a:t>
            </a:r>
          </a:p>
          <a:p>
            <a:r>
              <a:rPr lang="en-US" sz="1800"/>
              <a:t>SeaQuest</a:t>
            </a:r>
          </a:p>
        </p:txBody>
      </p:sp>
      <p:sp>
        <p:nvSpPr>
          <p:cNvPr id="10253" name="TextBox 18"/>
          <p:cNvSpPr txBox="1">
            <a:spLocks noChangeArrowheads="1"/>
          </p:cNvSpPr>
          <p:nvPr/>
        </p:nvSpPr>
        <p:spPr bwMode="auto">
          <a:xfrm>
            <a:off x="2914650" y="2765425"/>
            <a:ext cx="1479892" cy="1754326"/>
          </a:xfrm>
          <a:prstGeom prst="rect">
            <a:avLst/>
          </a:prstGeom>
          <a:noFill/>
          <a:ln w="9525">
            <a:noFill/>
            <a:miter lim="800000"/>
            <a:headEnd/>
            <a:tailEnd/>
          </a:ln>
        </p:spPr>
        <p:txBody>
          <a:bodyPr wrap="none">
            <a:spAutoFit/>
          </a:bodyPr>
          <a:lstStyle/>
          <a:p>
            <a:r>
              <a:rPr lang="en-US" sz="1800" dirty="0" err="1"/>
              <a:t>NOvA</a:t>
            </a:r>
            <a:endParaRPr lang="en-US" sz="1800" dirty="0"/>
          </a:p>
          <a:p>
            <a:r>
              <a:rPr lang="en-US" sz="1800" dirty="0"/>
              <a:t>MicroBooNE</a:t>
            </a:r>
          </a:p>
          <a:p>
            <a:r>
              <a:rPr lang="en-US" sz="1800" dirty="0" smtClean="0">
                <a:solidFill>
                  <a:srgbClr val="FFFF00"/>
                </a:solidFill>
              </a:rPr>
              <a:t>g-2</a:t>
            </a:r>
          </a:p>
          <a:p>
            <a:r>
              <a:rPr lang="en-US" sz="1800" dirty="0" err="1" smtClean="0"/>
              <a:t>MINERvA</a:t>
            </a:r>
            <a:endParaRPr lang="en-US" sz="1800" dirty="0" smtClean="0"/>
          </a:p>
          <a:p>
            <a:r>
              <a:rPr lang="en-US" sz="1800" dirty="0" smtClean="0">
                <a:solidFill>
                  <a:srgbClr val="FFFF00"/>
                </a:solidFill>
              </a:rPr>
              <a:t>MINOS</a:t>
            </a:r>
            <a:endParaRPr lang="en-US" sz="1800" dirty="0">
              <a:solidFill>
                <a:srgbClr val="FFFF00"/>
              </a:solidFill>
            </a:endParaRPr>
          </a:p>
          <a:p>
            <a:r>
              <a:rPr lang="en-US" sz="1800" dirty="0" err="1"/>
              <a:t>SeaQuest</a:t>
            </a:r>
            <a:endParaRPr lang="en-US" sz="1800" dirty="0"/>
          </a:p>
        </p:txBody>
      </p:sp>
      <p:sp>
        <p:nvSpPr>
          <p:cNvPr id="10254" name="TextBox 20"/>
          <p:cNvSpPr txBox="1">
            <a:spLocks noChangeArrowheads="1"/>
          </p:cNvSpPr>
          <p:nvPr/>
        </p:nvSpPr>
        <p:spPr bwMode="auto">
          <a:xfrm>
            <a:off x="604838" y="4408488"/>
            <a:ext cx="711200" cy="369887"/>
          </a:xfrm>
          <a:prstGeom prst="rect">
            <a:avLst/>
          </a:prstGeom>
          <a:noFill/>
          <a:ln w="9525">
            <a:noFill/>
            <a:miter lim="800000"/>
            <a:headEnd/>
            <a:tailEnd/>
          </a:ln>
        </p:spPr>
        <p:txBody>
          <a:bodyPr wrap="none">
            <a:spAutoFit/>
          </a:bodyPr>
          <a:lstStyle/>
          <a:p>
            <a:r>
              <a:rPr lang="en-US" sz="1800" dirty="0"/>
              <a:t>Now </a:t>
            </a:r>
          </a:p>
        </p:txBody>
      </p:sp>
      <p:sp>
        <p:nvSpPr>
          <p:cNvPr id="10255" name="TextBox 21"/>
          <p:cNvSpPr txBox="1">
            <a:spLocks noChangeArrowheads="1"/>
          </p:cNvSpPr>
          <p:nvPr/>
        </p:nvSpPr>
        <p:spPr bwMode="auto">
          <a:xfrm>
            <a:off x="4144963" y="4433888"/>
            <a:ext cx="762000" cy="369887"/>
          </a:xfrm>
          <a:prstGeom prst="rect">
            <a:avLst/>
          </a:prstGeom>
          <a:noFill/>
          <a:ln w="9525">
            <a:noFill/>
            <a:miter lim="800000"/>
            <a:headEnd/>
            <a:tailEnd/>
          </a:ln>
        </p:spPr>
        <p:txBody>
          <a:bodyPr wrap="none">
            <a:spAutoFit/>
          </a:bodyPr>
          <a:lstStyle/>
          <a:p>
            <a:r>
              <a:rPr lang="en-US" sz="1800" dirty="0"/>
              <a:t> 2016</a:t>
            </a:r>
          </a:p>
        </p:txBody>
      </p:sp>
      <p:cxnSp>
        <p:nvCxnSpPr>
          <p:cNvPr id="10256" name="Straight Connector 26"/>
          <p:cNvCxnSpPr>
            <a:cxnSpLocks noChangeShapeType="1"/>
          </p:cNvCxnSpPr>
          <p:nvPr/>
        </p:nvCxnSpPr>
        <p:spPr bwMode="auto">
          <a:xfrm>
            <a:off x="6353175" y="2782094"/>
            <a:ext cx="24209" cy="1664494"/>
          </a:xfrm>
          <a:prstGeom prst="line">
            <a:avLst/>
          </a:prstGeom>
          <a:noFill/>
          <a:ln w="9525" algn="ctr">
            <a:solidFill>
              <a:srgbClr val="FFFFFF"/>
            </a:solidFill>
            <a:round/>
            <a:headEnd/>
            <a:tailEnd/>
          </a:ln>
        </p:spPr>
      </p:cxnSp>
      <p:sp>
        <p:nvSpPr>
          <p:cNvPr id="10257" name="TextBox 28"/>
          <p:cNvSpPr txBox="1">
            <a:spLocks noChangeArrowheads="1"/>
          </p:cNvSpPr>
          <p:nvPr/>
        </p:nvSpPr>
        <p:spPr bwMode="auto">
          <a:xfrm>
            <a:off x="5006975" y="3043238"/>
            <a:ext cx="800219" cy="1200329"/>
          </a:xfrm>
          <a:prstGeom prst="rect">
            <a:avLst/>
          </a:prstGeom>
          <a:noFill/>
          <a:ln w="9525">
            <a:noFill/>
            <a:miter lim="800000"/>
            <a:headEnd/>
            <a:tailEnd/>
          </a:ln>
        </p:spPr>
        <p:txBody>
          <a:bodyPr wrap="none">
            <a:spAutoFit/>
          </a:bodyPr>
          <a:lstStyle/>
          <a:p>
            <a:r>
              <a:rPr lang="en-US" sz="1800" dirty="0" err="1" smtClean="0"/>
              <a:t>NOvA</a:t>
            </a:r>
            <a:endParaRPr lang="en-US" sz="1800" dirty="0" smtClean="0"/>
          </a:p>
          <a:p>
            <a:r>
              <a:rPr lang="en-US" sz="1800" dirty="0" smtClean="0">
                <a:solidFill>
                  <a:srgbClr val="FFFF00"/>
                </a:solidFill>
              </a:rPr>
              <a:t>g-2</a:t>
            </a:r>
          </a:p>
          <a:p>
            <a:r>
              <a:rPr lang="en-US" sz="1800" dirty="0" smtClean="0"/>
              <a:t>LBNE</a:t>
            </a:r>
            <a:endParaRPr lang="en-US" sz="1800" dirty="0"/>
          </a:p>
          <a:p>
            <a:r>
              <a:rPr lang="en-US" sz="1800" dirty="0"/>
              <a:t>Mu2e</a:t>
            </a:r>
          </a:p>
        </p:txBody>
      </p:sp>
      <p:sp>
        <p:nvSpPr>
          <p:cNvPr id="10258" name="TextBox 29"/>
          <p:cNvSpPr txBox="1">
            <a:spLocks noChangeArrowheads="1"/>
          </p:cNvSpPr>
          <p:nvPr/>
        </p:nvSpPr>
        <p:spPr bwMode="auto">
          <a:xfrm>
            <a:off x="6353175" y="3206750"/>
            <a:ext cx="1858963" cy="923925"/>
          </a:xfrm>
          <a:prstGeom prst="rect">
            <a:avLst/>
          </a:prstGeom>
          <a:noFill/>
          <a:ln w="9525">
            <a:noFill/>
            <a:miter lim="800000"/>
            <a:headEnd/>
            <a:tailEnd/>
          </a:ln>
        </p:spPr>
        <p:txBody>
          <a:bodyPr wrap="none">
            <a:spAutoFit/>
          </a:bodyPr>
          <a:lstStyle/>
          <a:p>
            <a:r>
              <a:rPr lang="en-US" sz="1800" dirty="0">
                <a:solidFill>
                  <a:srgbClr val="FFFF00"/>
                </a:solidFill>
              </a:rPr>
              <a:t>Project X</a:t>
            </a:r>
            <a:r>
              <a:rPr lang="en-US" sz="1800" dirty="0"/>
              <a:t>+LBNE</a:t>
            </a:r>
          </a:p>
          <a:p>
            <a:r>
              <a:rPr lang="en-US" sz="1800" dirty="0">
                <a:solidFill>
                  <a:srgbClr val="FFFF00"/>
                </a:solidFill>
                <a:latin typeface="Symbol" pitchFamily="18" charset="2"/>
              </a:rPr>
              <a:t>m</a:t>
            </a:r>
            <a:r>
              <a:rPr lang="en-US" sz="1800" dirty="0">
                <a:solidFill>
                  <a:srgbClr val="FFFF00"/>
                </a:solidFill>
              </a:rPr>
              <a:t>, K, nuclear, …</a:t>
            </a:r>
          </a:p>
          <a:p>
            <a:r>
              <a:rPr lang="en-US" sz="1800" dirty="0">
                <a:solidFill>
                  <a:srgbClr val="FFFF00"/>
                </a:solidFill>
                <a:latin typeface="Symbol" pitchFamily="18" charset="2"/>
              </a:rPr>
              <a:t>n</a:t>
            </a:r>
            <a:r>
              <a:rPr lang="en-US" sz="1800" dirty="0">
                <a:solidFill>
                  <a:srgbClr val="FFFF00"/>
                </a:solidFill>
              </a:rPr>
              <a:t> Factory ??</a:t>
            </a:r>
          </a:p>
        </p:txBody>
      </p:sp>
      <p:sp>
        <p:nvSpPr>
          <p:cNvPr id="10259" name="TextBox 30"/>
          <p:cNvSpPr txBox="1">
            <a:spLocks noChangeArrowheads="1"/>
          </p:cNvSpPr>
          <p:nvPr/>
        </p:nvSpPr>
        <p:spPr bwMode="auto">
          <a:xfrm>
            <a:off x="2409825" y="4416425"/>
            <a:ext cx="698500" cy="368300"/>
          </a:xfrm>
          <a:prstGeom prst="rect">
            <a:avLst/>
          </a:prstGeom>
          <a:noFill/>
          <a:ln w="9525">
            <a:noFill/>
            <a:miter lim="800000"/>
            <a:headEnd/>
            <a:tailEnd/>
          </a:ln>
        </p:spPr>
        <p:txBody>
          <a:bodyPr wrap="none">
            <a:spAutoFit/>
          </a:bodyPr>
          <a:lstStyle/>
          <a:p>
            <a:r>
              <a:rPr lang="en-US" sz="1800" dirty="0"/>
              <a:t>2013</a:t>
            </a:r>
          </a:p>
        </p:txBody>
      </p:sp>
      <p:sp>
        <p:nvSpPr>
          <p:cNvPr id="10260" name="TextBox 31"/>
          <p:cNvSpPr txBox="1">
            <a:spLocks noChangeArrowheads="1"/>
          </p:cNvSpPr>
          <p:nvPr/>
        </p:nvSpPr>
        <p:spPr bwMode="auto">
          <a:xfrm>
            <a:off x="6053138" y="4459288"/>
            <a:ext cx="696912" cy="369887"/>
          </a:xfrm>
          <a:prstGeom prst="rect">
            <a:avLst/>
          </a:prstGeom>
          <a:noFill/>
          <a:ln w="9525">
            <a:noFill/>
            <a:miter lim="800000"/>
            <a:headEnd/>
            <a:tailEnd/>
          </a:ln>
        </p:spPr>
        <p:txBody>
          <a:bodyPr wrap="none">
            <a:spAutoFit/>
          </a:bodyPr>
          <a:lstStyle/>
          <a:p>
            <a:r>
              <a:rPr lang="en-US" sz="1800" dirty="0"/>
              <a:t>2019</a:t>
            </a:r>
          </a:p>
        </p:txBody>
      </p:sp>
      <p:pic>
        <p:nvPicPr>
          <p:cNvPr id="10261" name="Picture 5" descr="MiniBooNEPPT"/>
          <p:cNvPicPr>
            <a:picLocks noChangeAspect="1" noChangeArrowheads="1"/>
          </p:cNvPicPr>
          <p:nvPr/>
        </p:nvPicPr>
        <p:blipFill>
          <a:blip r:embed="rId2" cstate="print"/>
          <a:srcRect l="17526" t="2295" r="16290"/>
          <a:stretch>
            <a:fillRect/>
          </a:stretch>
        </p:blipFill>
        <p:spPr bwMode="auto">
          <a:xfrm>
            <a:off x="928689" y="1190982"/>
            <a:ext cx="1138236" cy="1495425"/>
          </a:xfrm>
          <a:prstGeom prst="rect">
            <a:avLst/>
          </a:prstGeom>
          <a:noFill/>
          <a:ln w="9525">
            <a:noFill/>
            <a:miter lim="800000"/>
            <a:headEnd/>
            <a:tailEnd/>
          </a:ln>
        </p:spPr>
      </p:pic>
      <p:pic>
        <p:nvPicPr>
          <p:cNvPr id="10262" name="Picture 3" descr="Minos detectorPPT"/>
          <p:cNvPicPr>
            <a:picLocks noChangeAspect="1" noChangeArrowheads="1"/>
          </p:cNvPicPr>
          <p:nvPr/>
        </p:nvPicPr>
        <p:blipFill>
          <a:blip r:embed="rId3" cstate="print"/>
          <a:srcRect/>
          <a:stretch>
            <a:fillRect/>
          </a:stretch>
        </p:blipFill>
        <p:spPr bwMode="auto">
          <a:xfrm>
            <a:off x="930275" y="4791075"/>
            <a:ext cx="1716088" cy="1446213"/>
          </a:xfrm>
          <a:prstGeom prst="rect">
            <a:avLst/>
          </a:prstGeom>
          <a:noFill/>
          <a:ln w="9525">
            <a:noFill/>
            <a:miter lim="800000"/>
            <a:headEnd/>
            <a:tailEnd/>
          </a:ln>
        </p:spPr>
      </p:pic>
      <p:pic>
        <p:nvPicPr>
          <p:cNvPr id="10263" name="Picture 6"/>
          <p:cNvPicPr>
            <a:picLocks noChangeAspect="1" noChangeArrowheads="1"/>
          </p:cNvPicPr>
          <p:nvPr/>
        </p:nvPicPr>
        <p:blipFill>
          <a:blip r:embed="rId4" cstate="print"/>
          <a:srcRect/>
          <a:stretch>
            <a:fillRect/>
          </a:stretch>
        </p:blipFill>
        <p:spPr bwMode="auto">
          <a:xfrm>
            <a:off x="2149475" y="1183045"/>
            <a:ext cx="1803400" cy="1503362"/>
          </a:xfrm>
          <a:prstGeom prst="rect">
            <a:avLst/>
          </a:prstGeom>
          <a:noFill/>
          <a:ln w="9525">
            <a:noFill/>
            <a:miter lim="800000"/>
            <a:headEnd/>
            <a:tailEnd/>
          </a:ln>
        </p:spPr>
      </p:pic>
      <p:pic>
        <p:nvPicPr>
          <p:cNvPr id="10264" name="Picture 11" descr="TP_in_wideband.jpg"/>
          <p:cNvPicPr>
            <a:picLocks noChangeAspect="1"/>
          </p:cNvPicPr>
          <p:nvPr/>
        </p:nvPicPr>
        <p:blipFill>
          <a:blip r:embed="rId5" cstate="print"/>
          <a:srcRect/>
          <a:stretch>
            <a:fillRect/>
          </a:stretch>
        </p:blipFill>
        <p:spPr bwMode="auto">
          <a:xfrm>
            <a:off x="2738438" y="4791075"/>
            <a:ext cx="1843087" cy="1436687"/>
          </a:xfrm>
          <a:prstGeom prst="rect">
            <a:avLst/>
          </a:prstGeom>
          <a:noFill/>
          <a:ln w="9525">
            <a:noFill/>
            <a:miter lim="800000"/>
            <a:headEnd/>
            <a:tailEnd/>
          </a:ln>
        </p:spPr>
      </p:pic>
      <p:pic>
        <p:nvPicPr>
          <p:cNvPr id="10265" name="Picture 4" descr="full_meco_apparatus"/>
          <p:cNvPicPr>
            <a:picLocks noChangeAspect="1" noChangeArrowheads="1"/>
          </p:cNvPicPr>
          <p:nvPr/>
        </p:nvPicPr>
        <p:blipFill>
          <a:blip r:embed="rId6" cstate="print"/>
          <a:srcRect/>
          <a:stretch>
            <a:fillRect/>
          </a:stretch>
        </p:blipFill>
        <p:spPr bwMode="auto">
          <a:xfrm>
            <a:off x="4022725" y="1182688"/>
            <a:ext cx="2930525" cy="1503719"/>
          </a:xfrm>
          <a:prstGeom prst="rect">
            <a:avLst/>
          </a:prstGeom>
          <a:noFill/>
          <a:ln w="9525">
            <a:noFill/>
            <a:miter lim="800000"/>
            <a:headEnd/>
            <a:tailEnd/>
          </a:ln>
        </p:spPr>
      </p:pic>
      <p:pic>
        <p:nvPicPr>
          <p:cNvPr id="10266" name="Picture 4" descr="ArgoNeuT_NCpi0.jpg"/>
          <p:cNvPicPr>
            <a:picLocks noChangeAspect="1"/>
          </p:cNvPicPr>
          <p:nvPr/>
        </p:nvPicPr>
        <p:blipFill>
          <a:blip r:embed="rId7" cstate="print"/>
          <a:srcRect t="9027"/>
          <a:stretch>
            <a:fillRect/>
          </a:stretch>
        </p:blipFill>
        <p:spPr bwMode="auto">
          <a:xfrm>
            <a:off x="4657725" y="4791075"/>
            <a:ext cx="2063750" cy="1436687"/>
          </a:xfrm>
          <a:prstGeom prst="rect">
            <a:avLst/>
          </a:prstGeom>
          <a:noFill/>
          <a:ln w="9525">
            <a:noFill/>
            <a:miter lim="800000"/>
            <a:headEnd/>
            <a:tailEnd/>
          </a:ln>
        </p:spPr>
      </p:pic>
      <p:sp>
        <p:nvSpPr>
          <p:cNvPr id="10267" name="Rectangle 27"/>
          <p:cNvSpPr>
            <a:spLocks noChangeArrowheads="1"/>
          </p:cNvSpPr>
          <p:nvPr/>
        </p:nvSpPr>
        <p:spPr bwMode="auto">
          <a:xfrm>
            <a:off x="7870825" y="4446588"/>
            <a:ext cx="696913" cy="368300"/>
          </a:xfrm>
          <a:prstGeom prst="rect">
            <a:avLst/>
          </a:prstGeom>
          <a:noFill/>
          <a:ln w="9525">
            <a:noFill/>
            <a:miter lim="800000"/>
            <a:headEnd/>
            <a:tailEnd/>
          </a:ln>
        </p:spPr>
        <p:txBody>
          <a:bodyPr wrap="none">
            <a:spAutoFit/>
          </a:bodyPr>
          <a:lstStyle/>
          <a:p>
            <a:r>
              <a:rPr lang="en-US" sz="1800" dirty="0"/>
              <a:t>2022</a:t>
            </a:r>
          </a:p>
        </p:txBody>
      </p:sp>
      <p:pic>
        <p:nvPicPr>
          <p:cNvPr id="10268" name="Picture 9"/>
          <p:cNvPicPr>
            <a:picLocks noChangeAspect="1" noChangeArrowheads="1"/>
          </p:cNvPicPr>
          <p:nvPr/>
        </p:nvPicPr>
        <p:blipFill>
          <a:blip r:embed="rId8" cstate="print"/>
          <a:srcRect/>
          <a:stretch>
            <a:fillRect/>
          </a:stretch>
        </p:blipFill>
        <p:spPr bwMode="auto">
          <a:xfrm>
            <a:off x="6800850" y="4791074"/>
            <a:ext cx="1389063" cy="1436687"/>
          </a:xfrm>
          <a:prstGeom prst="rect">
            <a:avLst/>
          </a:prstGeom>
          <a:noFill/>
          <a:ln w="9525">
            <a:noFill/>
            <a:miter lim="800000"/>
            <a:headEnd/>
            <a:tailEnd/>
          </a:ln>
        </p:spPr>
      </p:pic>
      <p:pic>
        <p:nvPicPr>
          <p:cNvPr id="10269" name="Picture 2"/>
          <p:cNvPicPr>
            <a:picLocks noChangeAspect="1" noChangeArrowheads="1"/>
          </p:cNvPicPr>
          <p:nvPr/>
        </p:nvPicPr>
        <p:blipFill>
          <a:blip r:embed="rId9" cstate="print"/>
          <a:srcRect l="2682" t="3345" b="3348"/>
          <a:stretch>
            <a:fillRect/>
          </a:stretch>
        </p:blipFill>
        <p:spPr bwMode="auto">
          <a:xfrm>
            <a:off x="7038632" y="1190982"/>
            <a:ext cx="1069496" cy="1495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strategy</a:t>
            </a:r>
            <a:endParaRPr lang="en-US" dirty="0"/>
          </a:p>
        </p:txBody>
      </p:sp>
      <p:sp>
        <p:nvSpPr>
          <p:cNvPr id="6" name="Content Placeholder 5"/>
          <p:cNvSpPr>
            <a:spLocks noGrp="1"/>
          </p:cNvSpPr>
          <p:nvPr>
            <p:ph idx="1"/>
          </p:nvPr>
        </p:nvSpPr>
        <p:spPr/>
        <p:txBody>
          <a:bodyPr/>
          <a:lstStyle/>
          <a:p>
            <a:r>
              <a:rPr lang="en-US" sz="2000" dirty="0" smtClean="0"/>
              <a:t>Should address critical and exciting questions</a:t>
            </a:r>
          </a:p>
          <a:p>
            <a:endParaRPr lang="en-US" sz="1200" dirty="0" smtClean="0"/>
          </a:p>
          <a:p>
            <a:r>
              <a:rPr lang="en-US" sz="2000" dirty="0" smtClean="0"/>
              <a:t>Should be bold and establish world leadership in at least one domain</a:t>
            </a:r>
          </a:p>
          <a:p>
            <a:endParaRPr lang="en-US" sz="1200" dirty="0" smtClean="0"/>
          </a:p>
          <a:p>
            <a:r>
              <a:rPr lang="en-US" sz="2000" dirty="0" smtClean="0"/>
              <a:t>Should attract partners to leverage our investments through international collaboration</a:t>
            </a:r>
          </a:p>
          <a:p>
            <a:endParaRPr lang="en-US" sz="1200" dirty="0" smtClean="0"/>
          </a:p>
          <a:p>
            <a:r>
              <a:rPr lang="en-US" sz="2000" dirty="0" smtClean="0"/>
              <a:t>Should fit within a global strategy for the field and within reasonable US funding</a:t>
            </a:r>
          </a:p>
          <a:p>
            <a:endParaRPr lang="en-US" sz="1200" dirty="0" smtClean="0"/>
          </a:p>
          <a:p>
            <a:r>
              <a:rPr lang="en-US" sz="2000" dirty="0" smtClean="0"/>
              <a:t>Should be broad enough to be resilient against physics discoveries and funding fluctuations</a:t>
            </a:r>
            <a:endParaRPr lang="en-US" sz="2000" dirty="0"/>
          </a:p>
        </p:txBody>
      </p:sp>
      <p:sp>
        <p:nvSpPr>
          <p:cNvPr id="3" name="Footer Placeholder 2"/>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4" name="Slide Number Placeholder 3"/>
          <p:cNvSpPr>
            <a:spLocks noGrp="1"/>
          </p:cNvSpPr>
          <p:nvPr>
            <p:ph type="sldNum" sz="quarter" idx="11"/>
          </p:nvPr>
        </p:nvSpPr>
        <p:spPr/>
        <p:txBody>
          <a:bodyPr/>
          <a:lstStyle/>
          <a:p>
            <a:pPr>
              <a:defRPr/>
            </a:pPr>
            <a:fld id="{35B77CE8-6CCD-40BE-BE5B-35486880A513}" type="slidenum">
              <a:rPr lang="en-US" smtClean="0"/>
              <a:pPr>
                <a:defRPr/>
              </a:pPr>
              <a:t>8</a:t>
            </a:fld>
            <a:endParaRPr lang="en-US" dirty="0"/>
          </a:p>
        </p:txBody>
      </p:sp>
    </p:spTree>
    <p:extLst>
      <p:ext uri="{BB962C8B-B14F-4D97-AF65-F5344CB8AC3E}">
        <p14:creationId xmlns:p14="http://schemas.microsoft.com/office/powerpoint/2010/main" val="1447139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developing the strategy</a:t>
            </a:r>
            <a:endParaRPr lang="en-US" dirty="0"/>
          </a:p>
        </p:txBody>
      </p:sp>
      <p:sp>
        <p:nvSpPr>
          <p:cNvPr id="3" name="Content Placeholder 2"/>
          <p:cNvSpPr>
            <a:spLocks noGrp="1"/>
          </p:cNvSpPr>
          <p:nvPr>
            <p:ph idx="1"/>
          </p:nvPr>
        </p:nvSpPr>
        <p:spPr/>
        <p:txBody>
          <a:bodyPr/>
          <a:lstStyle/>
          <a:p>
            <a:r>
              <a:rPr lang="en-US" sz="2000" dirty="0" smtClean="0"/>
              <a:t>We need to understand the state of knowledge in particle physics</a:t>
            </a:r>
          </a:p>
          <a:p>
            <a:endParaRPr lang="en-US" sz="1200" dirty="0"/>
          </a:p>
          <a:p>
            <a:r>
              <a:rPr lang="en-US" sz="2000" dirty="0" smtClean="0"/>
              <a:t>We need to analyze the international situation to insure we add maximum value to the global program</a:t>
            </a:r>
          </a:p>
          <a:p>
            <a:endParaRPr lang="en-US" sz="1200" dirty="0"/>
          </a:p>
          <a:p>
            <a:r>
              <a:rPr lang="en-US" sz="2000" dirty="0" smtClean="0"/>
              <a:t>We need to make realistic budgetary assumptions</a:t>
            </a:r>
          </a:p>
          <a:p>
            <a:endParaRPr lang="en-US" sz="1200" dirty="0"/>
          </a:p>
          <a:p>
            <a:r>
              <a:rPr lang="en-US" sz="2000" dirty="0" smtClean="0"/>
              <a:t>We need to think very long term (2-3 decades) </a:t>
            </a:r>
          </a:p>
          <a:p>
            <a:endParaRPr lang="en-US" dirty="0"/>
          </a:p>
        </p:txBody>
      </p:sp>
      <p:sp>
        <p:nvSpPr>
          <p:cNvPr id="4" name="Footer Placeholder 3"/>
          <p:cNvSpPr>
            <a:spLocks noGrp="1"/>
          </p:cNvSpPr>
          <p:nvPr>
            <p:ph type="ftr" sz="quarter" idx="10"/>
          </p:nvPr>
        </p:nvSpPr>
        <p:spPr/>
        <p:txBody>
          <a:bodyPr/>
          <a:lstStyle/>
          <a:p>
            <a:pPr>
              <a:defRPr/>
            </a:pPr>
            <a:r>
              <a:rPr lang="en-US" smtClean="0"/>
              <a:t>P Oddone, DOE Planning Meeting, May 31st, 2011</a:t>
            </a:r>
            <a:endParaRPr lang="en-US" sz="1200" dirty="0"/>
          </a:p>
        </p:txBody>
      </p:sp>
      <p:sp>
        <p:nvSpPr>
          <p:cNvPr id="5" name="Slide Number Placeholder 4"/>
          <p:cNvSpPr>
            <a:spLocks noGrp="1"/>
          </p:cNvSpPr>
          <p:nvPr>
            <p:ph type="sldNum" sz="quarter" idx="11"/>
          </p:nvPr>
        </p:nvSpPr>
        <p:spPr/>
        <p:txBody>
          <a:bodyPr/>
          <a:lstStyle/>
          <a:p>
            <a:pPr>
              <a:defRPr/>
            </a:pPr>
            <a:fld id="{DD335B24-A5D2-4BBF-9E7F-0C9CC4A20CBD}" type="slidenum">
              <a:rPr lang="en-US" smtClean="0"/>
              <a:pPr>
                <a:defRPr/>
              </a:pPr>
              <a:t>9</a:t>
            </a:fld>
            <a:endParaRPr lang="en-US" dirty="0"/>
          </a:p>
        </p:txBody>
      </p:sp>
    </p:spTree>
    <p:extLst>
      <p:ext uri="{BB962C8B-B14F-4D97-AF65-F5344CB8AC3E}">
        <p14:creationId xmlns:p14="http://schemas.microsoft.com/office/powerpoint/2010/main" val="24616165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9.7"/>
</p:tagLst>
</file>

<file path=ppt/tags/tag2.xml><?xml version="1.0" encoding="utf-8"?>
<p:tagLst xmlns:a="http://schemas.openxmlformats.org/drawingml/2006/main" xmlns:r="http://schemas.openxmlformats.org/officeDocument/2006/relationships" xmlns:p="http://schemas.openxmlformats.org/presentationml/2006/main">
  <p:tag name="TIMING" val="|68.8|27.5"/>
</p:tagLst>
</file>

<file path=ppt/theme/theme1.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Designs\Factory.pot</Template>
  <TotalTime>13619</TotalTime>
  <Words>5034</Words>
  <Application>Microsoft Office PowerPoint</Application>
  <PresentationFormat>On-screen Show (4:3)</PresentationFormat>
  <Paragraphs>900</Paragraphs>
  <Slides>73</Slides>
  <Notes>2</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Factory</vt:lpstr>
      <vt:lpstr>Office of Science Planning Meeting   Washington DC, May 31st, 2011 </vt:lpstr>
      <vt:lpstr>Fermilab characteristics (FY2010)</vt:lpstr>
      <vt:lpstr>Mission: the national particle physics lab</vt:lpstr>
      <vt:lpstr>Collaborative Efforts</vt:lpstr>
      <vt:lpstr>Program drivers: science</vt:lpstr>
      <vt:lpstr>Program drivers: science</vt:lpstr>
      <vt:lpstr>Overview of presentation</vt:lpstr>
      <vt:lpstr>The strategy</vt:lpstr>
      <vt:lpstr>In developing the strategy</vt:lpstr>
      <vt:lpstr>The state of knowledge</vt:lpstr>
      <vt:lpstr>Hunting grounds: energy frontier</vt:lpstr>
      <vt:lpstr>Tevatron: a legendary machine</vt:lpstr>
      <vt:lpstr>Status of the LHC</vt:lpstr>
      <vt:lpstr>Range of outcomes from LHC</vt:lpstr>
      <vt:lpstr>The hunting grounds: quarks</vt:lpstr>
      <vt:lpstr>The hunting grounds: leptons</vt:lpstr>
      <vt:lpstr>The hunting grounds: cosmic frontier</vt:lpstr>
      <vt:lpstr>The international context</vt:lpstr>
      <vt:lpstr>The international context</vt:lpstr>
      <vt:lpstr>The international context</vt:lpstr>
      <vt:lpstr>The international context</vt:lpstr>
      <vt:lpstr>The international context</vt:lpstr>
      <vt:lpstr>The international context</vt:lpstr>
      <vt:lpstr>The international context: a map</vt:lpstr>
      <vt:lpstr>US leadership domains</vt:lpstr>
      <vt:lpstr>US leadership domains</vt:lpstr>
      <vt:lpstr>What is the proposed program?</vt:lpstr>
      <vt:lpstr>An aside…..</vt:lpstr>
      <vt:lpstr>Near and intermediate stages</vt:lpstr>
      <vt:lpstr>Intensity Frontier Today at Fermilab</vt:lpstr>
      <vt:lpstr>MINOS Results on Dm223 and q23</vt:lpstr>
      <vt:lpstr>MINOS Results on q13</vt:lpstr>
      <vt:lpstr>MINOS Run extension (FY13-14) – TBD</vt:lpstr>
      <vt:lpstr>MiniBooNE</vt:lpstr>
      <vt:lpstr>MINERvA program of cross sections</vt:lpstr>
      <vt:lpstr>MicroBooNE</vt:lpstr>
      <vt:lpstr>NOvA</vt:lpstr>
      <vt:lpstr>A new (g-2) to uncertainty 0.14*10-11</vt:lpstr>
      <vt:lpstr>Mu2e experiment can probe 103–104 TeV</vt:lpstr>
      <vt:lpstr>Implementing the vision: LBNE</vt:lpstr>
      <vt:lpstr>PowerPoint Presentation</vt:lpstr>
      <vt:lpstr>PowerPoint Presentation</vt:lpstr>
      <vt:lpstr>DUSEL Lab Layout</vt:lpstr>
      <vt:lpstr>Neutrino physics sensitivities</vt:lpstr>
      <vt:lpstr>Consequences of NSF decision</vt:lpstr>
      <vt:lpstr>What is the long term program?</vt:lpstr>
      <vt:lpstr>Project X Reference Design</vt:lpstr>
      <vt:lpstr>Project X Siting</vt:lpstr>
      <vt:lpstr>Project X: CW linac</vt:lpstr>
      <vt:lpstr>Kgpnn…Past, Present, Future </vt:lpstr>
      <vt:lpstr>m-Age-A Conversion… (Past, Present, Future)</vt:lpstr>
      <vt:lpstr>Interplay:  LHC       Intensity Frontier</vt:lpstr>
      <vt:lpstr>Large effects in kaon decay rates</vt:lpstr>
      <vt:lpstr>PowerPoint Presentation</vt:lpstr>
      <vt:lpstr>PowerPoint Presentation</vt:lpstr>
      <vt:lpstr>Project X is central to the strategy</vt:lpstr>
      <vt:lpstr>Project X and other projects </vt:lpstr>
      <vt:lpstr>“Plug and play” - physics</vt:lpstr>
      <vt:lpstr>Sequencing is flexible</vt:lpstr>
      <vt:lpstr>Fermilab accelerator strategy </vt:lpstr>
      <vt:lpstr>How to think about total program ?</vt:lpstr>
      <vt:lpstr>Accelerator activities: aligned with mission</vt:lpstr>
      <vt:lpstr>PowerPoint Presentation</vt:lpstr>
      <vt:lpstr>What do we need from DOE</vt:lpstr>
      <vt:lpstr>What do we need from DOE</vt:lpstr>
      <vt:lpstr>Additional Material</vt:lpstr>
      <vt:lpstr>Future program: at the three frontiers</vt:lpstr>
      <vt:lpstr>Gaps and roles: energy frontier</vt:lpstr>
      <vt:lpstr>Roles: energy frontier</vt:lpstr>
      <vt:lpstr>Gaps and roles: cosmic frontier</vt:lpstr>
      <vt:lpstr>Roles: cosmic frontier </vt:lpstr>
      <vt:lpstr>Gaps and roles: intensity frontier</vt:lpstr>
      <vt:lpstr>Roles: intensity frontier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Important communication talk</dc:title>
  <dc:creator>Young-kee Kim x3384 05917V</dc:creator>
  <cp:lastModifiedBy>Young-Kee Kim</cp:lastModifiedBy>
  <cp:revision>530</cp:revision>
  <cp:lastPrinted>2011-05-27T14:50:23Z</cp:lastPrinted>
  <dcterms:created xsi:type="dcterms:W3CDTF">2008-08-01T20:03:26Z</dcterms:created>
  <dcterms:modified xsi:type="dcterms:W3CDTF">2011-05-29T19:58:34Z</dcterms:modified>
</cp:coreProperties>
</file>