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3264" y="-9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8145" cy="461193"/>
          </a:xfrm>
          <a:prstGeom prst="rect">
            <a:avLst/>
          </a:prstGeom>
        </p:spPr>
        <p:txBody>
          <a:bodyPr vert="horz" lIns="87292" tIns="43647" rIns="87292" bIns="4364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3"/>
            <a:ext cx="3038145" cy="461193"/>
          </a:xfrm>
          <a:prstGeom prst="rect">
            <a:avLst/>
          </a:prstGeom>
        </p:spPr>
        <p:txBody>
          <a:bodyPr vert="horz" lIns="87292" tIns="43647" rIns="87292" bIns="43647" rtlCol="0"/>
          <a:lstStyle>
            <a:lvl1pPr algn="r">
              <a:defRPr sz="1100"/>
            </a:lvl1pPr>
          </a:lstStyle>
          <a:p>
            <a:fld id="{16201473-3259-4DFE-852D-B968AAC8CEC3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292" tIns="43647" rIns="87292" bIns="436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7" y="4387444"/>
            <a:ext cx="5607712" cy="4155317"/>
          </a:xfrm>
          <a:prstGeom prst="rect">
            <a:avLst/>
          </a:prstGeom>
        </p:spPr>
        <p:txBody>
          <a:bodyPr vert="horz" lIns="87292" tIns="43647" rIns="87292" bIns="4364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3359"/>
            <a:ext cx="3038145" cy="461193"/>
          </a:xfrm>
          <a:prstGeom prst="rect">
            <a:avLst/>
          </a:prstGeom>
        </p:spPr>
        <p:txBody>
          <a:bodyPr vert="horz" lIns="87292" tIns="43647" rIns="87292" bIns="4364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773359"/>
            <a:ext cx="3038145" cy="461193"/>
          </a:xfrm>
          <a:prstGeom prst="rect">
            <a:avLst/>
          </a:prstGeom>
        </p:spPr>
        <p:txBody>
          <a:bodyPr vert="horz" lIns="87292" tIns="43647" rIns="87292" bIns="43647" rtlCol="0" anchor="b"/>
          <a:lstStyle>
            <a:lvl1pPr algn="r">
              <a:defRPr sz="1100"/>
            </a:lvl1pPr>
          </a:lstStyle>
          <a:p>
            <a:fld id="{797F7638-404F-4EC4-B426-9B9CE110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4568">
              <a:defRPr/>
            </a:pPr>
            <a:fld id="{624B141A-D04E-DD49-88DC-EFA90428BA41}" type="slidenum">
              <a:rPr lang="fr-FR">
                <a:solidFill>
                  <a:prstClr val="black"/>
                </a:solidFill>
                <a:latin typeface="Calibri"/>
              </a:rPr>
              <a:pPr defTabSz="454568">
                <a:defRPr/>
              </a:pPr>
              <a:t>1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April 8,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9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36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2467769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2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April 8, 2019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2" descr="C:\Users\jesses\Documents\BNL Logo XSmall.jpg">
            <a:extLst>
              <a:ext uri="{FF2B5EF4-FFF2-40B4-BE49-F238E27FC236}">
                <a16:creationId xmlns:a16="http://schemas.microsoft.com/office/drawing/2014/main" id="{70D97DE3-B20D-4687-8F3D-B4A2BE2ED8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277206"/>
            <a:ext cx="1407311" cy="51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85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ward.ny.gov/regional-monitoring-dashboard" TargetMode="External"/><Relationship Id="rId2" Type="http://schemas.openxmlformats.org/officeDocument/2006/relationships/hyperlink" Target="https://www.governor.ny.gov/programs/new-york-forwar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73887" y="2672358"/>
            <a:ext cx="7200000" cy="652264"/>
          </a:xfrm>
        </p:spPr>
        <p:txBody>
          <a:bodyPr/>
          <a:lstStyle/>
          <a:p>
            <a:r>
              <a:rPr lang="en-US" sz="2400" dirty="0"/>
              <a:t>BNL restart status as of May 19, 2020</a:t>
            </a:r>
            <a:br>
              <a:rPr lang="en-US" dirty="0"/>
            </a:br>
            <a:endParaRPr lang="en-GB" sz="36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73887" y="3367400"/>
            <a:ext cx="1981200" cy="990600"/>
          </a:xfrm>
        </p:spPr>
        <p:txBody>
          <a:bodyPr>
            <a:normAutofit/>
          </a:bodyPr>
          <a:lstStyle/>
          <a:p>
            <a:r>
              <a:rPr lang="en-GB" dirty="0"/>
              <a:t>M. Anerella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FB39-FA0A-46B5-B29C-54F3EFD97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 / BNL status as of May 19,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EC4B8-13D8-4091-9354-F01442E38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5400"/>
            <a:ext cx="6246000" cy="3810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The 7 criteria of ‘NY Forward’ will serve as the signposts to determine regional, staged, re-openings of regions across the State.</a:t>
            </a:r>
          </a:p>
          <a:p>
            <a:pPr lvl="1"/>
            <a:r>
              <a:rPr lang="en-US" dirty="0"/>
              <a:t>A </a:t>
            </a:r>
            <a:r>
              <a:rPr lang="en-US" u="sng" dirty="0">
                <a:hlinkClick r:id="rId2"/>
              </a:rPr>
              <a:t>plan </a:t>
            </a:r>
            <a:r>
              <a:rPr lang="en-US" dirty="0"/>
              <a:t>(New York Forward) to re-open NY on a regional basis as each region meets seven criteria was released on May 4</a:t>
            </a:r>
            <a:r>
              <a:rPr lang="en-US" baseline="30000" dirty="0"/>
              <a:t>th</a:t>
            </a:r>
            <a:r>
              <a:rPr lang="en-US" dirty="0"/>
              <a:t>.  Regions can begin re-opening once the criteria are met. At this point in time, Long Island meets</a:t>
            </a:r>
            <a:r>
              <a:rPr lang="en-US" u="sng" dirty="0">
                <a:hlinkClick r:id="rId3"/>
              </a:rPr>
              <a:t> five of the seven criteria.</a:t>
            </a:r>
            <a:r>
              <a:rPr lang="en-US" dirty="0"/>
              <a:t> One metric is not yet met and one is rated ‘Expected’ (but not yet met):</a:t>
            </a:r>
          </a:p>
          <a:p>
            <a:pPr lvl="2"/>
            <a:r>
              <a:rPr lang="en-US" dirty="0"/>
              <a:t>14-day reduction in hospital deaths (not met)</a:t>
            </a:r>
          </a:p>
          <a:p>
            <a:pPr lvl="2"/>
            <a:r>
              <a:rPr lang="en-US" dirty="0"/>
              <a:t>30 contact tracers per 100k residents (expected)</a:t>
            </a:r>
          </a:p>
          <a:p>
            <a:pPr lvl="0"/>
            <a:endParaRPr lang="en-US" i="1" dirty="0"/>
          </a:p>
          <a:p>
            <a:pPr lvl="0"/>
            <a:r>
              <a:rPr lang="en-US" dirty="0"/>
              <a:t>BNL continues to be in "Min-Safe" operating mode, which is being </a:t>
            </a:r>
            <a:r>
              <a:rPr lang="en-US" dirty="0">
                <a:solidFill>
                  <a:srgbClr val="FF0000"/>
                </a:solidFill>
              </a:rPr>
              <a:t>extended until at least May 29, 2020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378B9-7444-4191-8462-70A70D4E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7CBA9-9086-44CE-9A3A-A3E9F016C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51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D56A0-C0AB-46F4-90C1-9D9052394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SMD BNL AUP Plan (not yet approved)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CCCC0-6708-4611-9908-B7F355F32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616854-8DA9-408E-B19E-3DF47BDE4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2722"/>
            <a:ext cx="9144000" cy="329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372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Thème Office</vt:lpstr>
      <vt:lpstr>BNL restart status as of May 19, 2020 </vt:lpstr>
      <vt:lpstr>New York / BNL status as of May 19, 2020</vt:lpstr>
      <vt:lpstr>SMD BNL AUP Plan (not yet approved)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2014-11-12T20:39:13Z</dcterms:created>
  <dcterms:modified xsi:type="dcterms:W3CDTF">2020-05-19T14:10:46Z</dcterms:modified>
</cp:coreProperties>
</file>