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2" r:id="rId2"/>
  </p:sldMasterIdLst>
  <p:notesMasterIdLst>
    <p:notesMasterId r:id="rId8"/>
  </p:notesMasterIdLst>
  <p:sldIdLst>
    <p:sldId id="1173" r:id="rId3"/>
    <p:sldId id="1175" r:id="rId4"/>
    <p:sldId id="1178" r:id="rId5"/>
    <p:sldId id="1179" r:id="rId6"/>
    <p:sldId id="118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115CA9"/>
    <a:srgbClr val="C31310"/>
    <a:srgbClr val="B53511"/>
    <a:srgbClr val="21FFF0"/>
    <a:srgbClr val="21FFF5"/>
    <a:srgbClr val="F400FF"/>
    <a:srgbClr val="16B7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46" autoAdjust="0"/>
    <p:restoredTop sz="89323" autoAdjust="0"/>
  </p:normalViewPr>
  <p:slideViewPr>
    <p:cSldViewPr snapToGrid="0" snapToObjects="1">
      <p:cViewPr varScale="1">
        <p:scale>
          <a:sx n="86" d="100"/>
          <a:sy n="86" d="100"/>
        </p:scale>
        <p:origin x="1469" y="62"/>
      </p:cViewPr>
      <p:guideLst>
        <p:guide orient="horz" pos="2160"/>
        <p:guide pos="2880"/>
      </p:guideLst>
    </p:cSldViewPr>
  </p:slideViewPr>
  <p:outlineViewPr>
    <p:cViewPr>
      <p:scale>
        <a:sx n="33" d="100"/>
        <a:sy n="33" d="100"/>
      </p:scale>
      <p:origin x="0" y="800"/>
    </p:cViewPr>
  </p:outlineViewPr>
  <p:notesTextViewPr>
    <p:cViewPr>
      <p:scale>
        <a:sx n="100" d="100"/>
        <a:sy n="100" d="100"/>
      </p:scale>
      <p:origin x="0" y="0"/>
    </p:cViewPr>
  </p:notesTextViewPr>
  <p:sorterViewPr>
    <p:cViewPr>
      <p:scale>
        <a:sx n="173" d="100"/>
        <a:sy n="173" d="100"/>
      </p:scale>
      <p:origin x="0" y="22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E616E7-6442-8C42-AB7D-1A52A9F103E5}" type="datetimeFigureOut">
              <a:rPr lang="en-US" smtClean="0"/>
              <a:t>5/21/2020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5C62E9-0A14-0247-BAF3-2DD368B97050}" type="slidenum">
              <a:rPr lang="en-US" smtClean="0"/>
              <a:t>‹#›</a:t>
            </a:fld>
            <a:endParaRPr lang="en-US"/>
          </a:p>
        </p:txBody>
      </p:sp>
    </p:spTree>
    <p:extLst>
      <p:ext uri="{BB962C8B-B14F-4D97-AF65-F5344CB8AC3E}">
        <p14:creationId xmlns:p14="http://schemas.microsoft.com/office/powerpoint/2010/main" val="1256373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0B720F9-4FE2-4EA6-904F-6442087ED92B}" type="datetime1">
              <a:rPr lang="en-US" smtClean="0"/>
              <a:t>5/21/2020</a:t>
            </a:fld>
            <a:endParaRPr lang="en-US"/>
          </a:p>
        </p:txBody>
      </p:sp>
      <p:sp>
        <p:nvSpPr>
          <p:cNvPr id="5" name="Footer Placeholder 4"/>
          <p:cNvSpPr>
            <a:spLocks noGrp="1"/>
          </p:cNvSpPr>
          <p:nvPr>
            <p:ph type="ftr" sz="quarter" idx="11"/>
          </p:nvPr>
        </p:nvSpPr>
        <p:spPr/>
        <p:txBody>
          <a:bodyPr/>
          <a:lstStyle/>
          <a:p>
            <a:r>
              <a:rPr lang="en-US"/>
              <a:t>GARD ABP WG#3</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2324271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5966BA-D489-445F-8A7E-CE504E705539}" type="datetime1">
              <a:rPr lang="en-US" smtClean="0"/>
              <a:t>5/21/2020</a:t>
            </a:fld>
            <a:endParaRPr lang="en-US"/>
          </a:p>
        </p:txBody>
      </p:sp>
      <p:sp>
        <p:nvSpPr>
          <p:cNvPr id="5" name="Footer Placeholder 4"/>
          <p:cNvSpPr>
            <a:spLocks noGrp="1"/>
          </p:cNvSpPr>
          <p:nvPr>
            <p:ph type="ftr" sz="quarter" idx="11"/>
          </p:nvPr>
        </p:nvSpPr>
        <p:spPr/>
        <p:txBody>
          <a:bodyPr/>
          <a:lstStyle/>
          <a:p>
            <a:r>
              <a:rPr lang="en-US"/>
              <a:t>GARD ABP WG#3</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2655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D1AA92-78F2-42C6-A68E-9865E25F72AA}" type="datetime1">
              <a:rPr lang="en-US" smtClean="0"/>
              <a:t>5/21/2020</a:t>
            </a:fld>
            <a:endParaRPr lang="en-US"/>
          </a:p>
        </p:txBody>
      </p:sp>
      <p:sp>
        <p:nvSpPr>
          <p:cNvPr id="5" name="Footer Placeholder 4"/>
          <p:cNvSpPr>
            <a:spLocks noGrp="1"/>
          </p:cNvSpPr>
          <p:nvPr>
            <p:ph type="ftr" sz="quarter" idx="11"/>
          </p:nvPr>
        </p:nvSpPr>
        <p:spPr/>
        <p:txBody>
          <a:bodyPr/>
          <a:lstStyle/>
          <a:p>
            <a:r>
              <a:rPr lang="en-US"/>
              <a:t>GARD ABP WG#3</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632658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C36971-37F6-4FE0-B7C4-4C474929EDCE}" type="datetime1">
              <a:rPr lang="en-US" smtClean="0"/>
              <a:t>5/21/2020</a:t>
            </a:fld>
            <a:endParaRPr lang="en-US"/>
          </a:p>
        </p:txBody>
      </p:sp>
      <p:sp>
        <p:nvSpPr>
          <p:cNvPr id="4" name="Footer Placeholder 3"/>
          <p:cNvSpPr>
            <a:spLocks noGrp="1"/>
          </p:cNvSpPr>
          <p:nvPr>
            <p:ph type="ftr" sz="quarter" idx="11"/>
          </p:nvPr>
        </p:nvSpPr>
        <p:spPr/>
        <p:txBody>
          <a:bodyPr/>
          <a:lstStyle/>
          <a:p>
            <a:r>
              <a:rPr lang="en-US"/>
              <a:t>GARD ABP WG#3</a:t>
            </a:r>
            <a:endParaRPr lang="en-US" dirty="0"/>
          </a:p>
        </p:txBody>
      </p:sp>
      <p:sp>
        <p:nvSpPr>
          <p:cNvPr id="5" name="Slide Number Placeholder 4"/>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1984748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D65FDB-5C36-40CF-A9FF-359E7CB59162}" type="datetime1">
              <a:rPr lang="en-US" smtClean="0"/>
              <a:t>5/21/2020</a:t>
            </a:fld>
            <a:endParaRPr lang="en-US"/>
          </a:p>
        </p:txBody>
      </p:sp>
      <p:sp>
        <p:nvSpPr>
          <p:cNvPr id="4" name="Footer Placeholder 3"/>
          <p:cNvSpPr>
            <a:spLocks noGrp="1"/>
          </p:cNvSpPr>
          <p:nvPr>
            <p:ph type="ftr" sz="quarter" idx="11"/>
          </p:nvPr>
        </p:nvSpPr>
        <p:spPr/>
        <p:txBody>
          <a:bodyPr/>
          <a:lstStyle/>
          <a:p>
            <a:r>
              <a:rPr lang="en-US"/>
              <a:t>GARD ABP WG#3</a:t>
            </a:r>
            <a:endParaRPr lang="en-US" dirty="0"/>
          </a:p>
        </p:txBody>
      </p:sp>
      <p:sp>
        <p:nvSpPr>
          <p:cNvPr id="5" name="Slide Number Placeholder 4"/>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58990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1A3D418C-162A-4B85-8FB9-57A62AC824E9}" type="datetime1">
              <a:rPr lang="en-US" smtClean="0"/>
              <a:t>5/21/2020</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en-US"/>
              <a:t>GARD ABP WG#3</a:t>
            </a: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8A7BBD36-3257-8E4A-8984-B9E452B60DAC}" type="slidenum">
              <a:rPr lang="en-US"/>
              <a:pPr/>
              <a:t>‹#›</a:t>
            </a:fld>
            <a:endParaRPr lang="en-US"/>
          </a:p>
        </p:txBody>
      </p:sp>
    </p:spTree>
    <p:extLst>
      <p:ext uri="{BB962C8B-B14F-4D97-AF65-F5344CB8AC3E}">
        <p14:creationId xmlns:p14="http://schemas.microsoft.com/office/powerpoint/2010/main" val="3630370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5662"/>
          </a:xfrm>
        </p:spPr>
        <p:txBody>
          <a:bodyPr/>
          <a:lstStyle/>
          <a:p>
            <a:r>
              <a:rPr lang="en-US"/>
              <a:t>Click to edit Master title style</a:t>
            </a:r>
          </a:p>
        </p:txBody>
      </p:sp>
      <p:sp>
        <p:nvSpPr>
          <p:cNvPr id="3" name="Text Placeholder 2"/>
          <p:cNvSpPr>
            <a:spLocks noGrp="1"/>
          </p:cNvSpPr>
          <p:nvPr>
            <p:ph type="body" sz="half" idx="1"/>
          </p:nvPr>
        </p:nvSpPr>
        <p:spPr>
          <a:xfrm>
            <a:off x="457200" y="1312863"/>
            <a:ext cx="4038600" cy="4813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2863"/>
            <a:ext cx="4038600" cy="4813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C004AD94-DBCC-474F-B7CB-EB05CF4E6FE2}" type="datetime1">
              <a:rPr lang="en-US" smtClean="0"/>
              <a:t>5/21/2020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GARD ABP WG#3</a:t>
            </a:r>
          </a:p>
        </p:txBody>
      </p:sp>
      <p:sp>
        <p:nvSpPr>
          <p:cNvPr id="7" name="Rectangle 6"/>
          <p:cNvSpPr>
            <a:spLocks noGrp="1" noChangeArrowheads="1"/>
          </p:cNvSpPr>
          <p:nvPr>
            <p:ph type="sldNum" sz="quarter" idx="12"/>
          </p:nvPr>
        </p:nvSpPr>
        <p:spPr>
          <a:ln/>
        </p:spPr>
        <p:txBody>
          <a:bodyPr/>
          <a:lstStyle>
            <a:lvl1pPr>
              <a:defRPr/>
            </a:lvl1pPr>
          </a:lstStyle>
          <a:p>
            <a:fld id="{C1E73930-EDB2-5B4C-99D8-72732A3B2E2F}" type="slidenum">
              <a:rPr lang="en-US"/>
              <a:pPr/>
              <a:t>‹#›</a:t>
            </a:fld>
            <a:endParaRPr lang="en-US"/>
          </a:p>
        </p:txBody>
      </p:sp>
    </p:spTree>
    <p:extLst>
      <p:ext uri="{BB962C8B-B14F-4D97-AF65-F5344CB8AC3E}">
        <p14:creationId xmlns:p14="http://schemas.microsoft.com/office/powerpoint/2010/main" val="839205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E1B9392-5649-46F6-A2B0-205DDBF6FEAB}" type="datetime1">
              <a:rPr lang="en-US" smtClean="0"/>
              <a:t>5/21/2020</a:t>
            </a:fld>
            <a:endParaRPr lang="en-US"/>
          </a:p>
        </p:txBody>
      </p:sp>
      <p:sp>
        <p:nvSpPr>
          <p:cNvPr id="5" name="Footer Placeholder 4"/>
          <p:cNvSpPr>
            <a:spLocks noGrp="1"/>
          </p:cNvSpPr>
          <p:nvPr>
            <p:ph type="ftr" sz="quarter" idx="11"/>
          </p:nvPr>
        </p:nvSpPr>
        <p:spPr/>
        <p:txBody>
          <a:bodyPr/>
          <a:lstStyle/>
          <a:p>
            <a:r>
              <a:rPr lang="en-US"/>
              <a:t>GARD ABP WG#3</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4148860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097D52-A373-440F-BE3B-AEA0E17E9AC0}" type="datetime1">
              <a:rPr lang="en-US" smtClean="0"/>
              <a:t>5/21/2020</a:t>
            </a:fld>
            <a:endParaRPr lang="en-US"/>
          </a:p>
        </p:txBody>
      </p:sp>
      <p:sp>
        <p:nvSpPr>
          <p:cNvPr id="5" name="Footer Placeholder 4"/>
          <p:cNvSpPr>
            <a:spLocks noGrp="1"/>
          </p:cNvSpPr>
          <p:nvPr>
            <p:ph type="ftr" sz="quarter" idx="11"/>
          </p:nvPr>
        </p:nvSpPr>
        <p:spPr/>
        <p:txBody>
          <a:bodyPr/>
          <a:lstStyle/>
          <a:p>
            <a:r>
              <a:rPr lang="en-US"/>
              <a:t>GARD ABP WG#3</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17979456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F41BE6-77CA-43B0-BA19-9E4922126CE7}" type="datetime1">
              <a:rPr lang="en-US" smtClean="0"/>
              <a:t>5/21/2020</a:t>
            </a:fld>
            <a:endParaRPr lang="en-US"/>
          </a:p>
        </p:txBody>
      </p:sp>
      <p:sp>
        <p:nvSpPr>
          <p:cNvPr id="5" name="Footer Placeholder 4"/>
          <p:cNvSpPr>
            <a:spLocks noGrp="1"/>
          </p:cNvSpPr>
          <p:nvPr>
            <p:ph type="ftr" sz="quarter" idx="11"/>
          </p:nvPr>
        </p:nvSpPr>
        <p:spPr/>
        <p:txBody>
          <a:bodyPr/>
          <a:lstStyle/>
          <a:p>
            <a:r>
              <a:rPr lang="en-US"/>
              <a:t>GARD ABP WG#3</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4118078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4D1C50-0C39-4038-8983-92A5DEC9F9A6}" type="datetime1">
              <a:rPr lang="en-US" smtClean="0"/>
              <a:t>5/21/2020</a:t>
            </a:fld>
            <a:endParaRPr lang="en-US"/>
          </a:p>
        </p:txBody>
      </p:sp>
      <p:sp>
        <p:nvSpPr>
          <p:cNvPr id="6" name="Footer Placeholder 5"/>
          <p:cNvSpPr>
            <a:spLocks noGrp="1"/>
          </p:cNvSpPr>
          <p:nvPr>
            <p:ph type="ftr" sz="quarter" idx="11"/>
          </p:nvPr>
        </p:nvSpPr>
        <p:spPr/>
        <p:txBody>
          <a:bodyPr/>
          <a:lstStyle/>
          <a:p>
            <a:r>
              <a:rPr lang="en-US"/>
              <a:t>GARD ABP WG#3</a:t>
            </a:r>
          </a:p>
        </p:txBody>
      </p:sp>
      <p:sp>
        <p:nvSpPr>
          <p:cNvPr id="7" name="Slide Number Placeholder 6"/>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3088858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89F91F-A83A-430C-8845-BE01E3EFF854}" type="datetime1">
              <a:rPr lang="en-US" smtClean="0"/>
              <a:t>5/21/2020</a:t>
            </a:fld>
            <a:endParaRPr lang="en-US"/>
          </a:p>
        </p:txBody>
      </p:sp>
      <p:sp>
        <p:nvSpPr>
          <p:cNvPr id="5" name="Footer Placeholder 4"/>
          <p:cNvSpPr>
            <a:spLocks noGrp="1"/>
          </p:cNvSpPr>
          <p:nvPr>
            <p:ph type="ftr" sz="quarter" idx="11"/>
          </p:nvPr>
        </p:nvSpPr>
        <p:spPr/>
        <p:txBody>
          <a:bodyPr/>
          <a:lstStyle/>
          <a:p>
            <a:r>
              <a:rPr lang="en-US"/>
              <a:t>GARD ABP WG#3</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19387851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37A0AE-E5AD-424A-8970-9E012F082B64}" type="datetime1">
              <a:rPr lang="en-US" smtClean="0"/>
              <a:t>5/21/2020</a:t>
            </a:fld>
            <a:endParaRPr lang="en-US"/>
          </a:p>
        </p:txBody>
      </p:sp>
      <p:sp>
        <p:nvSpPr>
          <p:cNvPr id="8" name="Footer Placeholder 7"/>
          <p:cNvSpPr>
            <a:spLocks noGrp="1"/>
          </p:cNvSpPr>
          <p:nvPr>
            <p:ph type="ftr" sz="quarter" idx="11"/>
          </p:nvPr>
        </p:nvSpPr>
        <p:spPr/>
        <p:txBody>
          <a:bodyPr/>
          <a:lstStyle/>
          <a:p>
            <a:r>
              <a:rPr lang="en-US"/>
              <a:t>GARD ABP WG#3</a:t>
            </a:r>
          </a:p>
        </p:txBody>
      </p:sp>
      <p:sp>
        <p:nvSpPr>
          <p:cNvPr id="9" name="Slide Number Placeholder 8"/>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24925462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2F12D9-9AA8-4ACF-8F93-D9801025C102}" type="datetime1">
              <a:rPr lang="en-US" smtClean="0"/>
              <a:t>5/21/2020</a:t>
            </a:fld>
            <a:endParaRPr lang="en-US"/>
          </a:p>
        </p:txBody>
      </p:sp>
      <p:sp>
        <p:nvSpPr>
          <p:cNvPr id="4" name="Footer Placeholder 3"/>
          <p:cNvSpPr>
            <a:spLocks noGrp="1"/>
          </p:cNvSpPr>
          <p:nvPr>
            <p:ph type="ftr" sz="quarter" idx="11"/>
          </p:nvPr>
        </p:nvSpPr>
        <p:spPr/>
        <p:txBody>
          <a:bodyPr/>
          <a:lstStyle/>
          <a:p>
            <a:r>
              <a:rPr lang="en-US"/>
              <a:t>GARD ABP WG#3</a:t>
            </a:r>
          </a:p>
        </p:txBody>
      </p:sp>
      <p:sp>
        <p:nvSpPr>
          <p:cNvPr id="5" name="Slide Number Placeholder 4"/>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13843809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323B4-EDA7-4225-942C-6ECE83A66F1D}" type="datetime1">
              <a:rPr lang="en-US" smtClean="0"/>
              <a:t>5/21/2020</a:t>
            </a:fld>
            <a:endParaRPr lang="en-US"/>
          </a:p>
        </p:txBody>
      </p:sp>
      <p:sp>
        <p:nvSpPr>
          <p:cNvPr id="3" name="Footer Placeholder 2"/>
          <p:cNvSpPr>
            <a:spLocks noGrp="1"/>
          </p:cNvSpPr>
          <p:nvPr>
            <p:ph type="ftr" sz="quarter" idx="11"/>
          </p:nvPr>
        </p:nvSpPr>
        <p:spPr/>
        <p:txBody>
          <a:bodyPr/>
          <a:lstStyle/>
          <a:p>
            <a:r>
              <a:rPr lang="en-US"/>
              <a:t>GARD ABP WG#3</a:t>
            </a:r>
          </a:p>
        </p:txBody>
      </p:sp>
      <p:sp>
        <p:nvSpPr>
          <p:cNvPr id="4" name="Slide Number Placeholder 3"/>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24071578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8B0B1F-F529-4537-98CE-F85792E3061B}" type="datetime1">
              <a:rPr lang="en-US" smtClean="0"/>
              <a:t>5/21/2020</a:t>
            </a:fld>
            <a:endParaRPr lang="en-US"/>
          </a:p>
        </p:txBody>
      </p:sp>
      <p:sp>
        <p:nvSpPr>
          <p:cNvPr id="6" name="Footer Placeholder 5"/>
          <p:cNvSpPr>
            <a:spLocks noGrp="1"/>
          </p:cNvSpPr>
          <p:nvPr>
            <p:ph type="ftr" sz="quarter" idx="11"/>
          </p:nvPr>
        </p:nvSpPr>
        <p:spPr/>
        <p:txBody>
          <a:bodyPr/>
          <a:lstStyle/>
          <a:p>
            <a:r>
              <a:rPr lang="en-US"/>
              <a:t>GARD ABP WG#3</a:t>
            </a:r>
          </a:p>
        </p:txBody>
      </p:sp>
      <p:sp>
        <p:nvSpPr>
          <p:cNvPr id="7" name="Slide Number Placeholder 6"/>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36783697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94CEC1-0E25-4503-8538-74BA72323480}" type="datetime1">
              <a:rPr lang="en-US" smtClean="0"/>
              <a:t>5/21/2020</a:t>
            </a:fld>
            <a:endParaRPr lang="en-US"/>
          </a:p>
        </p:txBody>
      </p:sp>
      <p:sp>
        <p:nvSpPr>
          <p:cNvPr id="6" name="Footer Placeholder 5"/>
          <p:cNvSpPr>
            <a:spLocks noGrp="1"/>
          </p:cNvSpPr>
          <p:nvPr>
            <p:ph type="ftr" sz="quarter" idx="11"/>
          </p:nvPr>
        </p:nvSpPr>
        <p:spPr/>
        <p:txBody>
          <a:bodyPr/>
          <a:lstStyle/>
          <a:p>
            <a:r>
              <a:rPr lang="en-US"/>
              <a:t>GARD ABP WG#3</a:t>
            </a:r>
          </a:p>
        </p:txBody>
      </p:sp>
      <p:sp>
        <p:nvSpPr>
          <p:cNvPr id="7" name="Slide Number Placeholder 6"/>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11927543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B2E655-2394-43FD-A3EF-6A7C68B861A0}" type="datetime1">
              <a:rPr lang="en-US" smtClean="0"/>
              <a:t>5/21/2020</a:t>
            </a:fld>
            <a:endParaRPr lang="en-US"/>
          </a:p>
        </p:txBody>
      </p:sp>
      <p:sp>
        <p:nvSpPr>
          <p:cNvPr id="5" name="Footer Placeholder 4"/>
          <p:cNvSpPr>
            <a:spLocks noGrp="1"/>
          </p:cNvSpPr>
          <p:nvPr>
            <p:ph type="ftr" sz="quarter" idx="11"/>
          </p:nvPr>
        </p:nvSpPr>
        <p:spPr/>
        <p:txBody>
          <a:bodyPr/>
          <a:lstStyle/>
          <a:p>
            <a:r>
              <a:rPr lang="en-US"/>
              <a:t>GARD ABP WG#3</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37351643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37D74A-5248-4251-A6A2-427FD49227A8}" type="datetime1">
              <a:rPr lang="en-US" smtClean="0"/>
              <a:t>5/21/2020</a:t>
            </a:fld>
            <a:endParaRPr lang="en-US"/>
          </a:p>
        </p:txBody>
      </p:sp>
      <p:sp>
        <p:nvSpPr>
          <p:cNvPr id="5" name="Footer Placeholder 4"/>
          <p:cNvSpPr>
            <a:spLocks noGrp="1"/>
          </p:cNvSpPr>
          <p:nvPr>
            <p:ph type="ftr" sz="quarter" idx="11"/>
          </p:nvPr>
        </p:nvSpPr>
        <p:spPr/>
        <p:txBody>
          <a:bodyPr/>
          <a:lstStyle/>
          <a:p>
            <a:r>
              <a:rPr lang="en-US"/>
              <a:t>GARD ABP WG#3</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147452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D84A2F-4603-4241-9641-2CEF6BA1EF01}" type="datetime1">
              <a:rPr lang="en-US" smtClean="0"/>
              <a:t>5/21/2020</a:t>
            </a:fld>
            <a:endParaRPr lang="en-US"/>
          </a:p>
        </p:txBody>
      </p:sp>
      <p:sp>
        <p:nvSpPr>
          <p:cNvPr id="5" name="Footer Placeholder 4"/>
          <p:cNvSpPr>
            <a:spLocks noGrp="1"/>
          </p:cNvSpPr>
          <p:nvPr>
            <p:ph type="ftr" sz="quarter" idx="11"/>
          </p:nvPr>
        </p:nvSpPr>
        <p:spPr/>
        <p:txBody>
          <a:bodyPr/>
          <a:lstStyle/>
          <a:p>
            <a:r>
              <a:rPr lang="en-US"/>
              <a:t>GARD ABP WG#3</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7573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9D860D-1C8E-4BEC-9D3C-F074B31B0737}" type="datetime1">
              <a:rPr lang="en-US" smtClean="0"/>
              <a:t>5/21/2020</a:t>
            </a:fld>
            <a:endParaRPr lang="en-US"/>
          </a:p>
        </p:txBody>
      </p:sp>
      <p:sp>
        <p:nvSpPr>
          <p:cNvPr id="6" name="Footer Placeholder 5"/>
          <p:cNvSpPr>
            <a:spLocks noGrp="1"/>
          </p:cNvSpPr>
          <p:nvPr>
            <p:ph type="ftr" sz="quarter" idx="11"/>
          </p:nvPr>
        </p:nvSpPr>
        <p:spPr/>
        <p:txBody>
          <a:bodyPr/>
          <a:lstStyle/>
          <a:p>
            <a:r>
              <a:rPr lang="en-US"/>
              <a:t>GARD ABP WG#3</a:t>
            </a:r>
          </a:p>
        </p:txBody>
      </p:sp>
      <p:sp>
        <p:nvSpPr>
          <p:cNvPr id="7" name="Slide Number Placeholder 6"/>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691978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38B741-7146-4518-B58A-08EE49C208D3}" type="datetime1">
              <a:rPr lang="en-US" smtClean="0"/>
              <a:t>5/21/2020</a:t>
            </a:fld>
            <a:endParaRPr lang="en-US"/>
          </a:p>
        </p:txBody>
      </p:sp>
      <p:sp>
        <p:nvSpPr>
          <p:cNvPr id="8" name="Footer Placeholder 7"/>
          <p:cNvSpPr>
            <a:spLocks noGrp="1"/>
          </p:cNvSpPr>
          <p:nvPr>
            <p:ph type="ftr" sz="quarter" idx="11"/>
          </p:nvPr>
        </p:nvSpPr>
        <p:spPr/>
        <p:txBody>
          <a:bodyPr/>
          <a:lstStyle/>
          <a:p>
            <a:r>
              <a:rPr lang="en-US"/>
              <a:t>GARD ABP WG#3</a:t>
            </a:r>
          </a:p>
        </p:txBody>
      </p:sp>
      <p:sp>
        <p:nvSpPr>
          <p:cNvPr id="9" name="Slide Number Placeholder 8"/>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58603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286D98-D531-4109-B159-D692BD53A388}" type="datetime1">
              <a:rPr lang="en-US" smtClean="0"/>
              <a:t>5/21/2020</a:t>
            </a:fld>
            <a:endParaRPr lang="en-US"/>
          </a:p>
        </p:txBody>
      </p:sp>
      <p:sp>
        <p:nvSpPr>
          <p:cNvPr id="4" name="Footer Placeholder 3"/>
          <p:cNvSpPr>
            <a:spLocks noGrp="1"/>
          </p:cNvSpPr>
          <p:nvPr>
            <p:ph type="ftr" sz="quarter" idx="11"/>
          </p:nvPr>
        </p:nvSpPr>
        <p:spPr/>
        <p:txBody>
          <a:bodyPr/>
          <a:lstStyle/>
          <a:p>
            <a:r>
              <a:rPr lang="en-US"/>
              <a:t>GARD ABP WG#3</a:t>
            </a:r>
          </a:p>
        </p:txBody>
      </p:sp>
      <p:sp>
        <p:nvSpPr>
          <p:cNvPr id="5" name="Slide Number Placeholder 4"/>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90234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B6FA8-3A57-4AEF-92B2-D015272DF163}" type="datetime1">
              <a:rPr lang="en-US" smtClean="0"/>
              <a:t>5/21/2020</a:t>
            </a:fld>
            <a:endParaRPr lang="en-US"/>
          </a:p>
        </p:txBody>
      </p:sp>
      <p:sp>
        <p:nvSpPr>
          <p:cNvPr id="3" name="Footer Placeholder 2"/>
          <p:cNvSpPr>
            <a:spLocks noGrp="1"/>
          </p:cNvSpPr>
          <p:nvPr>
            <p:ph type="ftr" sz="quarter" idx="11"/>
          </p:nvPr>
        </p:nvSpPr>
        <p:spPr/>
        <p:txBody>
          <a:bodyPr/>
          <a:lstStyle/>
          <a:p>
            <a:r>
              <a:rPr lang="en-US"/>
              <a:t>GARD ABP WG#3</a:t>
            </a:r>
          </a:p>
        </p:txBody>
      </p:sp>
      <p:sp>
        <p:nvSpPr>
          <p:cNvPr id="4" name="Slide Number Placeholder 3"/>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2463521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E9558D-E505-4E35-A189-1D65C0CE5899}" type="datetime1">
              <a:rPr lang="en-US" smtClean="0"/>
              <a:t>5/21/2020</a:t>
            </a:fld>
            <a:endParaRPr lang="en-US"/>
          </a:p>
        </p:txBody>
      </p:sp>
      <p:sp>
        <p:nvSpPr>
          <p:cNvPr id="6" name="Footer Placeholder 5"/>
          <p:cNvSpPr>
            <a:spLocks noGrp="1"/>
          </p:cNvSpPr>
          <p:nvPr>
            <p:ph type="ftr" sz="quarter" idx="11"/>
          </p:nvPr>
        </p:nvSpPr>
        <p:spPr/>
        <p:txBody>
          <a:bodyPr/>
          <a:lstStyle/>
          <a:p>
            <a:r>
              <a:rPr lang="en-US"/>
              <a:t>GARD ABP WG#3</a:t>
            </a:r>
          </a:p>
        </p:txBody>
      </p:sp>
      <p:sp>
        <p:nvSpPr>
          <p:cNvPr id="7" name="Slide Number Placeholder 6"/>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393419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3C5CAD-02A4-4C63-87B2-61A0BD1C976A}" type="datetime1">
              <a:rPr lang="en-US" smtClean="0"/>
              <a:t>5/21/2020</a:t>
            </a:fld>
            <a:endParaRPr lang="en-US"/>
          </a:p>
        </p:txBody>
      </p:sp>
      <p:sp>
        <p:nvSpPr>
          <p:cNvPr id="6" name="Footer Placeholder 5"/>
          <p:cNvSpPr>
            <a:spLocks noGrp="1"/>
          </p:cNvSpPr>
          <p:nvPr>
            <p:ph type="ftr" sz="quarter" idx="11"/>
          </p:nvPr>
        </p:nvSpPr>
        <p:spPr/>
        <p:txBody>
          <a:bodyPr/>
          <a:lstStyle/>
          <a:p>
            <a:r>
              <a:rPr lang="en-US"/>
              <a:t>GARD ABP WG#3</a:t>
            </a:r>
          </a:p>
        </p:txBody>
      </p:sp>
      <p:sp>
        <p:nvSpPr>
          <p:cNvPr id="7" name="Slide Number Placeholder 6"/>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244719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68792"/>
            <a:ext cx="9144000" cy="83207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181958"/>
            <a:ext cx="8229600" cy="51743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A2F3D9-8DDA-4993-A9D9-56B0072FB185}" type="datetime1">
              <a:rPr lang="en-US" smtClean="0"/>
              <a:t>5/21/2020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GARD ABP WG#3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81E7D-5A17-EB4A-B013-04381A7C357D}" type="slidenum">
              <a:rPr lang="en-US" smtClean="0"/>
              <a:t>‹#›</a:t>
            </a:fld>
            <a:endParaRPr lang="en-US"/>
          </a:p>
        </p:txBody>
      </p:sp>
    </p:spTree>
    <p:extLst>
      <p:ext uri="{BB962C8B-B14F-4D97-AF65-F5344CB8AC3E}">
        <p14:creationId xmlns:p14="http://schemas.microsoft.com/office/powerpoint/2010/main" val="2627806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4" r:id="rId13"/>
    <p:sldLayoutId id="2147483676" r:id="rId14"/>
    <p:sldLayoutId id="2147483677" r:id="rId15"/>
  </p:sldLayoutIdLst>
  <p:hf hdr="0"/>
  <p:txStyles>
    <p:titleStyle>
      <a:lvl1pPr algn="ctr" defTabSz="457200" rtl="0" eaLnBrk="1" latinLnBrk="0" hangingPunct="1">
        <a:spcBef>
          <a:spcPct val="0"/>
        </a:spcBef>
        <a:buNone/>
        <a:defRPr sz="3400" kern="1200">
          <a:solidFill>
            <a:schemeClr val="bg2">
              <a:lumMod val="50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E12B-B883-40B6-AA0E-90A09B777C8E}" type="datetime1">
              <a:rPr lang="en-US" smtClean="0"/>
              <a:t>5/21/2020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GARD ABP WG#3</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9032D-4BF8-2E4C-A9D5-B04F356B7598}" type="slidenum">
              <a:rPr lang="en-US" smtClean="0"/>
              <a:t>‹#›</a:t>
            </a:fld>
            <a:endParaRPr lang="en-US"/>
          </a:p>
        </p:txBody>
      </p:sp>
    </p:spTree>
    <p:extLst>
      <p:ext uri="{BB962C8B-B14F-4D97-AF65-F5344CB8AC3E}">
        <p14:creationId xmlns:p14="http://schemas.microsoft.com/office/powerpoint/2010/main" val="238077074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20A90-09EE-4720-AFFD-173A3D43356A}"/>
              </a:ext>
            </a:extLst>
          </p:cNvPr>
          <p:cNvSpPr>
            <a:spLocks noGrp="1"/>
          </p:cNvSpPr>
          <p:nvPr>
            <p:ph type="title"/>
          </p:nvPr>
        </p:nvSpPr>
        <p:spPr>
          <a:xfrm>
            <a:off x="0" y="552708"/>
            <a:ext cx="9144000" cy="832076"/>
          </a:xfrm>
        </p:spPr>
        <p:txBody>
          <a:bodyPr>
            <a:normAutofit fontScale="90000"/>
          </a:bodyPr>
          <a:lstStyle/>
          <a:p>
            <a:r>
              <a:rPr lang="en-US" dirty="0"/>
              <a:t>WG3 Report</a:t>
            </a:r>
            <a:br>
              <a:rPr lang="en-US" dirty="0"/>
            </a:br>
            <a:r>
              <a:rPr lang="en-US" b="1" dirty="0"/>
              <a:t>Early Conceptual Integration and Optimization, Maturity Evaluation</a:t>
            </a:r>
            <a:br>
              <a:rPr lang="en-US" dirty="0"/>
            </a:br>
            <a:endParaRPr lang="en-US" dirty="0"/>
          </a:p>
        </p:txBody>
      </p:sp>
      <p:sp>
        <p:nvSpPr>
          <p:cNvPr id="3" name="Content Placeholder 2">
            <a:extLst>
              <a:ext uri="{FF2B5EF4-FFF2-40B4-BE49-F238E27FC236}">
                <a16:creationId xmlns:a16="http://schemas.microsoft.com/office/drawing/2014/main" id="{5167E5CE-E095-4FB1-B11F-89E1E930006C}"/>
              </a:ext>
            </a:extLst>
          </p:cNvPr>
          <p:cNvSpPr>
            <a:spLocks noGrp="1"/>
          </p:cNvSpPr>
          <p:nvPr>
            <p:ph idx="1"/>
          </p:nvPr>
        </p:nvSpPr>
        <p:spPr>
          <a:xfrm>
            <a:off x="457200" y="1931873"/>
            <a:ext cx="8229600" cy="1141943"/>
          </a:xfrm>
        </p:spPr>
        <p:txBody>
          <a:bodyPr>
            <a:normAutofit/>
          </a:bodyPr>
          <a:lstStyle/>
          <a:p>
            <a:pPr lvl="0"/>
            <a:r>
              <a:rPr lang="en-US" dirty="0"/>
              <a:t>Jamie </a:t>
            </a:r>
            <a:r>
              <a:rPr lang="en-US" dirty="0" err="1"/>
              <a:t>Rozenzweig</a:t>
            </a:r>
            <a:r>
              <a:rPr lang="en-US" dirty="0"/>
              <a:t>, John Seeman, Vladimir Shiltsev</a:t>
            </a:r>
          </a:p>
          <a:p>
            <a:endParaRPr lang="en-US" dirty="0"/>
          </a:p>
        </p:txBody>
      </p:sp>
      <p:sp>
        <p:nvSpPr>
          <p:cNvPr id="4" name="Date Placeholder 3">
            <a:extLst>
              <a:ext uri="{FF2B5EF4-FFF2-40B4-BE49-F238E27FC236}">
                <a16:creationId xmlns:a16="http://schemas.microsoft.com/office/drawing/2014/main" id="{6987F4EA-47CE-4CED-89A5-A919565734B4}"/>
              </a:ext>
            </a:extLst>
          </p:cNvPr>
          <p:cNvSpPr>
            <a:spLocks noGrp="1"/>
          </p:cNvSpPr>
          <p:nvPr>
            <p:ph type="dt" sz="half" idx="10"/>
          </p:nvPr>
        </p:nvSpPr>
        <p:spPr/>
        <p:txBody>
          <a:bodyPr/>
          <a:lstStyle/>
          <a:p>
            <a:fld id="{F8484F62-7AA6-470F-96C5-32E40C5FEDDC}" type="datetime1">
              <a:rPr lang="en-US" smtClean="0"/>
              <a:t>5/21/2020</a:t>
            </a:fld>
            <a:endParaRPr lang="en-US"/>
          </a:p>
        </p:txBody>
      </p:sp>
      <p:sp>
        <p:nvSpPr>
          <p:cNvPr id="5" name="Footer Placeholder 4">
            <a:extLst>
              <a:ext uri="{FF2B5EF4-FFF2-40B4-BE49-F238E27FC236}">
                <a16:creationId xmlns:a16="http://schemas.microsoft.com/office/drawing/2014/main" id="{E3AE1BE2-D3EC-46BE-8A8F-8AEE1C919901}"/>
              </a:ext>
            </a:extLst>
          </p:cNvPr>
          <p:cNvSpPr>
            <a:spLocks noGrp="1"/>
          </p:cNvSpPr>
          <p:nvPr>
            <p:ph type="ftr" sz="quarter" idx="11"/>
          </p:nvPr>
        </p:nvSpPr>
        <p:spPr/>
        <p:txBody>
          <a:bodyPr/>
          <a:lstStyle/>
          <a:p>
            <a:r>
              <a:rPr lang="en-US"/>
              <a:t>GARD ABP WG#3</a:t>
            </a:r>
          </a:p>
        </p:txBody>
      </p:sp>
      <p:sp>
        <p:nvSpPr>
          <p:cNvPr id="6" name="Slide Number Placeholder 5">
            <a:extLst>
              <a:ext uri="{FF2B5EF4-FFF2-40B4-BE49-F238E27FC236}">
                <a16:creationId xmlns:a16="http://schemas.microsoft.com/office/drawing/2014/main" id="{68C9D7C5-AF1D-4A6C-B4EE-B8B2344F6F0D}"/>
              </a:ext>
            </a:extLst>
          </p:cNvPr>
          <p:cNvSpPr>
            <a:spLocks noGrp="1"/>
          </p:cNvSpPr>
          <p:nvPr>
            <p:ph type="sldNum" sz="quarter" idx="12"/>
          </p:nvPr>
        </p:nvSpPr>
        <p:spPr/>
        <p:txBody>
          <a:bodyPr/>
          <a:lstStyle/>
          <a:p>
            <a:fld id="{FB881E7D-5A17-EB4A-B013-04381A7C357D}" type="slidenum">
              <a:rPr lang="en-US" smtClean="0"/>
              <a:t>1</a:t>
            </a:fld>
            <a:endParaRPr lang="en-US"/>
          </a:p>
        </p:txBody>
      </p:sp>
      <p:sp>
        <p:nvSpPr>
          <p:cNvPr id="9" name="Content Placeholder 2">
            <a:extLst>
              <a:ext uri="{FF2B5EF4-FFF2-40B4-BE49-F238E27FC236}">
                <a16:creationId xmlns:a16="http://schemas.microsoft.com/office/drawing/2014/main" id="{D0612454-93E6-4EDC-AC77-AB133865E05F}"/>
              </a:ext>
            </a:extLst>
          </p:cNvPr>
          <p:cNvSpPr txBox="1">
            <a:spLocks/>
          </p:cNvSpPr>
          <p:nvPr/>
        </p:nvSpPr>
        <p:spPr>
          <a:xfrm>
            <a:off x="513347" y="2805344"/>
            <a:ext cx="8229600" cy="3701988"/>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rgbClr val="0432FF"/>
                </a:solidFill>
              </a:rPr>
              <a:t>The goal of Working Group 3(WG3) of Workshop 2 was to review research needs and opportunities in GARD which will help to improve existing complex accelerators, develop new concepts of future accelerator facilities, and possible significant upgrades of existing ones.  The emphasis was on how all the accelerator physics constraints and engineering technical challenges are integrated and optimized to arrive at the desired overall conceptual design. Two general areas were identified: </a:t>
            </a:r>
          </a:p>
          <a:p>
            <a:endParaRPr lang="en-US" dirty="0">
              <a:solidFill>
                <a:srgbClr val="0432FF"/>
              </a:solidFill>
            </a:endParaRPr>
          </a:p>
        </p:txBody>
      </p:sp>
    </p:spTree>
    <p:extLst>
      <p:ext uri="{BB962C8B-B14F-4D97-AF65-F5344CB8AC3E}">
        <p14:creationId xmlns:p14="http://schemas.microsoft.com/office/powerpoint/2010/main" val="4252561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20A90-09EE-4720-AFFD-173A3D43356A}"/>
              </a:ext>
            </a:extLst>
          </p:cNvPr>
          <p:cNvSpPr>
            <a:spLocks noGrp="1"/>
          </p:cNvSpPr>
          <p:nvPr>
            <p:ph type="title"/>
          </p:nvPr>
        </p:nvSpPr>
        <p:spPr>
          <a:xfrm>
            <a:off x="0" y="11094"/>
            <a:ext cx="9144000" cy="832076"/>
          </a:xfrm>
        </p:spPr>
        <p:txBody>
          <a:bodyPr/>
          <a:lstStyle/>
          <a:p>
            <a:r>
              <a:rPr lang="en-US" dirty="0"/>
              <a:t>Area 1: “Near term” (1)</a:t>
            </a:r>
          </a:p>
        </p:txBody>
      </p:sp>
      <p:sp>
        <p:nvSpPr>
          <p:cNvPr id="4" name="Date Placeholder 3">
            <a:extLst>
              <a:ext uri="{FF2B5EF4-FFF2-40B4-BE49-F238E27FC236}">
                <a16:creationId xmlns:a16="http://schemas.microsoft.com/office/drawing/2014/main" id="{6987F4EA-47CE-4CED-89A5-A919565734B4}"/>
              </a:ext>
            </a:extLst>
          </p:cNvPr>
          <p:cNvSpPr>
            <a:spLocks noGrp="1"/>
          </p:cNvSpPr>
          <p:nvPr>
            <p:ph type="dt" sz="half" idx="10"/>
          </p:nvPr>
        </p:nvSpPr>
        <p:spPr/>
        <p:txBody>
          <a:bodyPr/>
          <a:lstStyle/>
          <a:p>
            <a:fld id="{36F32A6B-89CC-4AE8-BCE8-01AD26CF81B7}" type="datetime1">
              <a:rPr lang="en-US" smtClean="0"/>
              <a:t>5/21/2020</a:t>
            </a:fld>
            <a:endParaRPr lang="en-US"/>
          </a:p>
        </p:txBody>
      </p:sp>
      <p:sp>
        <p:nvSpPr>
          <p:cNvPr id="5" name="Footer Placeholder 4">
            <a:extLst>
              <a:ext uri="{FF2B5EF4-FFF2-40B4-BE49-F238E27FC236}">
                <a16:creationId xmlns:a16="http://schemas.microsoft.com/office/drawing/2014/main" id="{E3AE1BE2-D3EC-46BE-8A8F-8AEE1C919901}"/>
              </a:ext>
            </a:extLst>
          </p:cNvPr>
          <p:cNvSpPr>
            <a:spLocks noGrp="1"/>
          </p:cNvSpPr>
          <p:nvPr>
            <p:ph type="ftr" sz="quarter" idx="11"/>
          </p:nvPr>
        </p:nvSpPr>
        <p:spPr/>
        <p:txBody>
          <a:bodyPr/>
          <a:lstStyle/>
          <a:p>
            <a:r>
              <a:rPr lang="en-US"/>
              <a:t>GARD ABP WG#3</a:t>
            </a:r>
          </a:p>
        </p:txBody>
      </p:sp>
      <p:sp>
        <p:nvSpPr>
          <p:cNvPr id="6" name="Slide Number Placeholder 5">
            <a:extLst>
              <a:ext uri="{FF2B5EF4-FFF2-40B4-BE49-F238E27FC236}">
                <a16:creationId xmlns:a16="http://schemas.microsoft.com/office/drawing/2014/main" id="{68C9D7C5-AF1D-4A6C-B4EE-B8B2344F6F0D}"/>
              </a:ext>
            </a:extLst>
          </p:cNvPr>
          <p:cNvSpPr>
            <a:spLocks noGrp="1"/>
          </p:cNvSpPr>
          <p:nvPr>
            <p:ph type="sldNum" sz="quarter" idx="12"/>
          </p:nvPr>
        </p:nvSpPr>
        <p:spPr/>
        <p:txBody>
          <a:bodyPr/>
          <a:lstStyle/>
          <a:p>
            <a:fld id="{FB881E7D-5A17-EB4A-B013-04381A7C357D}" type="slidenum">
              <a:rPr lang="en-US" smtClean="0"/>
              <a:t>2</a:t>
            </a:fld>
            <a:endParaRPr lang="en-US"/>
          </a:p>
        </p:txBody>
      </p:sp>
      <p:sp>
        <p:nvSpPr>
          <p:cNvPr id="3" name="Content Placeholder 2">
            <a:extLst>
              <a:ext uri="{FF2B5EF4-FFF2-40B4-BE49-F238E27FC236}">
                <a16:creationId xmlns:a16="http://schemas.microsoft.com/office/drawing/2014/main" id="{5167E5CE-E095-4FB1-B11F-89E1E930006C}"/>
              </a:ext>
            </a:extLst>
          </p:cNvPr>
          <p:cNvSpPr>
            <a:spLocks noGrp="1"/>
          </p:cNvSpPr>
          <p:nvPr>
            <p:ph idx="1"/>
          </p:nvPr>
        </p:nvSpPr>
        <p:spPr>
          <a:xfrm>
            <a:off x="110970" y="678246"/>
            <a:ext cx="8757821" cy="5860666"/>
          </a:xfrm>
        </p:spPr>
        <p:txBody>
          <a:bodyPr>
            <a:normAutofit fontScale="92500"/>
          </a:bodyPr>
          <a:lstStyle/>
          <a:p>
            <a:r>
              <a:rPr lang="en-US" sz="2000" b="1" i="1" u="sng" dirty="0"/>
              <a:t>Area 1:</a:t>
            </a:r>
            <a:r>
              <a:rPr lang="en-US" sz="2000" dirty="0"/>
              <a:t> Accelerator physics topics for the near term (&lt;10 years), for example, those related to well established facility projects with CDRs/TDRs. They do not strongly rely on GARD for the present design choices or performance projections but could benefit from future  GARD ABP R&amp;D that may result in either performance enhancements, cost risk mitigation, or shorter commissioning period.  Here we discuss some relevant possibilities:  </a:t>
            </a:r>
          </a:p>
          <a:p>
            <a:pPr lvl="1"/>
            <a:r>
              <a:rPr lang="en-US" sz="1600" b="1" dirty="0"/>
              <a:t>1.1 High Power Proton Sources (1 MW – multi-MW):</a:t>
            </a:r>
            <a:endParaRPr lang="en-US" sz="1600" dirty="0"/>
          </a:p>
          <a:p>
            <a:pPr lvl="1"/>
            <a:r>
              <a:rPr lang="en-US" sz="1600" dirty="0"/>
              <a:t>Beam physics issues related to beam loss control (space-charge, instabilities, collimation, e-lens compensation, integrable optics, </a:t>
            </a:r>
            <a:r>
              <a:rPr lang="en-US" sz="1600" dirty="0" err="1"/>
              <a:t>etc</a:t>
            </a:r>
            <a:r>
              <a:rPr lang="en-US" sz="1600" dirty="0"/>
              <a:t>) will benefit from innovative approaches, theoretical and experimental studies (at e.g. IOTA, and operational accelerators in the US and abroad) and validated computer models/codes. A key challenge would be to reduce particle losses (</a:t>
            </a:r>
            <a:r>
              <a:rPr lang="en-US" sz="1600" dirty="0" err="1"/>
              <a:t>dN</a:t>
            </a:r>
            <a:r>
              <a:rPr lang="en-US" sz="1600" dirty="0"/>
              <a:t>/N) at a faster rate than increases in achieved beam intensity (power) (N). </a:t>
            </a:r>
          </a:p>
          <a:p>
            <a:pPr lvl="1"/>
            <a:r>
              <a:rPr lang="en-US" sz="1600" dirty="0"/>
              <a:t>Expanded small topical national and international collaborations could prove quite successful and useful, as well as collaborative work synergistic with the goals of EIC, MC, NUSTORM and ADS. </a:t>
            </a:r>
          </a:p>
          <a:p>
            <a:pPr lvl="1"/>
            <a:r>
              <a:rPr lang="pt-BR" sz="1600" b="1" dirty="0"/>
              <a:t>1.2 Circular e+e- colliders (FCCee, CepC):</a:t>
            </a:r>
            <a:endParaRPr lang="en-US" sz="1600" dirty="0"/>
          </a:p>
          <a:p>
            <a:pPr lvl="1"/>
            <a:r>
              <a:rPr lang="en-US" sz="1600" dirty="0"/>
              <a:t>Several new developments call for expansion of general studies of:  optimized beam and beam-beam parameters for circular Z-W-Higgs-Top factories including 3D beam size flip-flop from the beam-beam effect, polarization and IR collision optimization in a collider.</a:t>
            </a:r>
          </a:p>
          <a:p>
            <a:pPr lvl="1"/>
            <a:r>
              <a:rPr lang="en-US" sz="1600" dirty="0"/>
              <a:t>An Interaction Region (IR) design with gamma-gamma laser-beam conversion should be performed, in parallel with possible design considerations of the corresponding high-power laser system.</a:t>
            </a:r>
          </a:p>
          <a:p>
            <a:pPr lvl="1"/>
            <a:r>
              <a:rPr lang="en-US" sz="1600" dirty="0"/>
              <a:t>Pico-meter vertical emittance preservation techniques in high-charge circular colliders with strong </a:t>
            </a:r>
            <a:r>
              <a:rPr lang="en-US" sz="1600" dirty="0" err="1"/>
              <a:t>focussing</a:t>
            </a:r>
            <a:r>
              <a:rPr lang="en-US" sz="1600" dirty="0"/>
              <a:t> IR, detector solenoids, and beam-beam effects (in synergy with </a:t>
            </a:r>
            <a:r>
              <a:rPr lang="en-US" sz="1600" dirty="0" err="1"/>
              <a:t>SuperKEKB</a:t>
            </a:r>
            <a:r>
              <a:rPr lang="en-US" sz="1600" dirty="0"/>
              <a:t>).</a:t>
            </a:r>
          </a:p>
          <a:p>
            <a:pPr lvl="0"/>
            <a:endParaRPr lang="en-US" sz="2000" dirty="0"/>
          </a:p>
          <a:p>
            <a:endParaRPr lang="en-US" sz="2000" dirty="0"/>
          </a:p>
        </p:txBody>
      </p:sp>
    </p:spTree>
    <p:extLst>
      <p:ext uri="{BB962C8B-B14F-4D97-AF65-F5344CB8AC3E}">
        <p14:creationId xmlns:p14="http://schemas.microsoft.com/office/powerpoint/2010/main" val="1023688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20A90-09EE-4720-AFFD-173A3D43356A}"/>
              </a:ext>
            </a:extLst>
          </p:cNvPr>
          <p:cNvSpPr>
            <a:spLocks noGrp="1"/>
          </p:cNvSpPr>
          <p:nvPr>
            <p:ph type="title"/>
          </p:nvPr>
        </p:nvSpPr>
        <p:spPr>
          <a:xfrm>
            <a:off x="-82120" y="136525"/>
            <a:ext cx="9144000" cy="832076"/>
          </a:xfrm>
        </p:spPr>
        <p:txBody>
          <a:bodyPr/>
          <a:lstStyle/>
          <a:p>
            <a:r>
              <a:rPr lang="en-US" dirty="0"/>
              <a:t>Area 1: “Near term” (2)</a:t>
            </a:r>
          </a:p>
        </p:txBody>
      </p:sp>
      <p:sp>
        <p:nvSpPr>
          <p:cNvPr id="4" name="Date Placeholder 3">
            <a:extLst>
              <a:ext uri="{FF2B5EF4-FFF2-40B4-BE49-F238E27FC236}">
                <a16:creationId xmlns:a16="http://schemas.microsoft.com/office/drawing/2014/main" id="{6987F4EA-47CE-4CED-89A5-A919565734B4}"/>
              </a:ext>
            </a:extLst>
          </p:cNvPr>
          <p:cNvSpPr>
            <a:spLocks noGrp="1"/>
          </p:cNvSpPr>
          <p:nvPr>
            <p:ph type="dt" sz="half" idx="10"/>
          </p:nvPr>
        </p:nvSpPr>
        <p:spPr/>
        <p:txBody>
          <a:bodyPr/>
          <a:lstStyle/>
          <a:p>
            <a:fld id="{36F32A6B-89CC-4AE8-BCE8-01AD26CF81B7}" type="datetime1">
              <a:rPr lang="en-US" smtClean="0"/>
              <a:t>5/21/2020</a:t>
            </a:fld>
            <a:endParaRPr lang="en-US"/>
          </a:p>
        </p:txBody>
      </p:sp>
      <p:sp>
        <p:nvSpPr>
          <p:cNvPr id="5" name="Footer Placeholder 4">
            <a:extLst>
              <a:ext uri="{FF2B5EF4-FFF2-40B4-BE49-F238E27FC236}">
                <a16:creationId xmlns:a16="http://schemas.microsoft.com/office/drawing/2014/main" id="{E3AE1BE2-D3EC-46BE-8A8F-8AEE1C919901}"/>
              </a:ext>
            </a:extLst>
          </p:cNvPr>
          <p:cNvSpPr>
            <a:spLocks noGrp="1"/>
          </p:cNvSpPr>
          <p:nvPr>
            <p:ph type="ftr" sz="quarter" idx="11"/>
          </p:nvPr>
        </p:nvSpPr>
        <p:spPr/>
        <p:txBody>
          <a:bodyPr/>
          <a:lstStyle/>
          <a:p>
            <a:r>
              <a:rPr lang="en-US"/>
              <a:t>GARD ABP WG#3</a:t>
            </a:r>
          </a:p>
        </p:txBody>
      </p:sp>
      <p:sp>
        <p:nvSpPr>
          <p:cNvPr id="6" name="Slide Number Placeholder 5">
            <a:extLst>
              <a:ext uri="{FF2B5EF4-FFF2-40B4-BE49-F238E27FC236}">
                <a16:creationId xmlns:a16="http://schemas.microsoft.com/office/drawing/2014/main" id="{68C9D7C5-AF1D-4A6C-B4EE-B8B2344F6F0D}"/>
              </a:ext>
            </a:extLst>
          </p:cNvPr>
          <p:cNvSpPr>
            <a:spLocks noGrp="1"/>
          </p:cNvSpPr>
          <p:nvPr>
            <p:ph type="sldNum" sz="quarter" idx="12"/>
          </p:nvPr>
        </p:nvSpPr>
        <p:spPr/>
        <p:txBody>
          <a:bodyPr/>
          <a:lstStyle/>
          <a:p>
            <a:fld id="{FB881E7D-5A17-EB4A-B013-04381A7C357D}" type="slidenum">
              <a:rPr lang="en-US" smtClean="0"/>
              <a:t>3</a:t>
            </a:fld>
            <a:endParaRPr lang="en-US"/>
          </a:p>
        </p:txBody>
      </p:sp>
      <p:sp>
        <p:nvSpPr>
          <p:cNvPr id="3" name="Content Placeholder 2">
            <a:extLst>
              <a:ext uri="{FF2B5EF4-FFF2-40B4-BE49-F238E27FC236}">
                <a16:creationId xmlns:a16="http://schemas.microsoft.com/office/drawing/2014/main" id="{5167E5CE-E095-4FB1-B11F-89E1E930006C}"/>
              </a:ext>
            </a:extLst>
          </p:cNvPr>
          <p:cNvSpPr>
            <a:spLocks noGrp="1"/>
          </p:cNvSpPr>
          <p:nvPr>
            <p:ph idx="1"/>
          </p:nvPr>
        </p:nvSpPr>
        <p:spPr>
          <a:xfrm>
            <a:off x="110970" y="1077741"/>
            <a:ext cx="8757821" cy="5860666"/>
          </a:xfrm>
        </p:spPr>
        <p:txBody>
          <a:bodyPr>
            <a:normAutofit fontScale="70000" lnSpcReduction="20000"/>
          </a:bodyPr>
          <a:lstStyle/>
          <a:p>
            <a:r>
              <a:rPr lang="en-US" b="1" dirty="0"/>
              <a:t>1.3 Linear </a:t>
            </a:r>
            <a:r>
              <a:rPr lang="en-US" b="1" dirty="0" err="1"/>
              <a:t>e+e</a:t>
            </a:r>
            <a:r>
              <a:rPr lang="en-US" b="1" dirty="0"/>
              <a:t>- Colliders (ILC, CLIC, </a:t>
            </a:r>
            <a:r>
              <a:rPr lang="en-US" b="1" dirty="0" err="1"/>
              <a:t>LowT</a:t>
            </a:r>
            <a:r>
              <a:rPr lang="en-US" b="1" dirty="0"/>
              <a:t>-NCLC):</a:t>
            </a:r>
            <a:endParaRPr lang="en-US" dirty="0"/>
          </a:p>
          <a:p>
            <a:pPr lvl="1"/>
            <a:r>
              <a:rPr lang="en-US" dirty="0"/>
              <a:t>To reduce the expected commissioning time of linear colliders, end-to-end emittance preservation simulations (including parallel processing) as well as tuning tools for linear colliders should be developed. Experimental tests of the beam-based alignment techniques in presence of realistic external noise sources are needed and possible at high energy </a:t>
            </a:r>
            <a:r>
              <a:rPr lang="en-US" dirty="0" err="1"/>
              <a:t>linac</a:t>
            </a:r>
            <a:r>
              <a:rPr lang="en-US" dirty="0"/>
              <a:t>-based facilities such as XFEL, LCLS-II, and FACET-II.</a:t>
            </a:r>
          </a:p>
          <a:p>
            <a:pPr lvl="1"/>
            <a:r>
              <a:rPr lang="en-US" dirty="0"/>
              <a:t>Novel new techniques for linear collider, such as a plasma-based final focus or a cryogenic normal conducting RF </a:t>
            </a:r>
            <a:r>
              <a:rPr lang="en-US" dirty="0" err="1"/>
              <a:t>linac</a:t>
            </a:r>
            <a:r>
              <a:rPr lang="en-US" dirty="0"/>
              <a:t> design, need to be evaluated and advanced through comprehensive beam physics studies performed in tandem facility design and cost analysis. </a:t>
            </a:r>
          </a:p>
          <a:p>
            <a:r>
              <a:rPr lang="en-US" b="1" dirty="0"/>
              <a:t>1.4 Hadron Colliders (</a:t>
            </a:r>
            <a:r>
              <a:rPr lang="en-US" b="1" dirty="0" err="1"/>
              <a:t>FCChh</a:t>
            </a:r>
            <a:r>
              <a:rPr lang="en-US" b="1" dirty="0"/>
              <a:t>, </a:t>
            </a:r>
            <a:r>
              <a:rPr lang="en-US" b="1" dirty="0" err="1"/>
              <a:t>SppC</a:t>
            </a:r>
            <a:r>
              <a:rPr lang="en-US" b="1" dirty="0"/>
              <a:t>, HE-LHC):</a:t>
            </a:r>
            <a:endParaRPr lang="en-US" dirty="0"/>
          </a:p>
          <a:p>
            <a:pPr lvl="1"/>
            <a:r>
              <a:rPr lang="en-US" dirty="0"/>
              <a:t>Accelerator physics issues for vacuum system designs with electron cloud interactions in </a:t>
            </a:r>
            <a:r>
              <a:rPr lang="en-US" dirty="0" err="1"/>
              <a:t>TeV</a:t>
            </a:r>
            <a:r>
              <a:rPr lang="en-US" dirty="0"/>
              <a:t> hadron colliders with bunch spacing less than 25 </a:t>
            </a:r>
            <a:r>
              <a:rPr lang="en-US" dirty="0" err="1"/>
              <a:t>nsec</a:t>
            </a:r>
            <a:r>
              <a:rPr lang="en-US" dirty="0"/>
              <a:t>.</a:t>
            </a:r>
          </a:p>
          <a:p>
            <a:pPr lvl="1"/>
            <a:r>
              <a:rPr lang="en-US" dirty="0"/>
              <a:t>Over the next decade, many valuable accelerator physics explorations can be done at CERN, RHIC, IOTA, and other accelerators on topics of importance ranging from more efficient collimation techniques, to electron lenses, to dynamic aperture optimization methods. </a:t>
            </a:r>
          </a:p>
          <a:p>
            <a:pPr lvl="1"/>
            <a:r>
              <a:rPr lang="en-US" dirty="0"/>
              <a:t>Magnet design studies aimed at higher fields, cost reduction, and better field quality, especially for lower injection energy or with possible new integrable optics solutions.</a:t>
            </a:r>
          </a:p>
          <a:p>
            <a:pPr lvl="1"/>
            <a:r>
              <a:rPr lang="en-US" dirty="0"/>
              <a:t>Studies having obtaining of lower emittances from new particle sources for injecting beams in high-bunch-charge colliders.</a:t>
            </a:r>
          </a:p>
          <a:p>
            <a:pPr lvl="1"/>
            <a:r>
              <a:rPr lang="en-US" dirty="0"/>
              <a:t>Exploration of lower cost hadron main colliding rings by using top-up injection.</a:t>
            </a:r>
          </a:p>
          <a:p>
            <a:pPr lvl="0"/>
            <a:endParaRPr lang="en-US" sz="2000" dirty="0"/>
          </a:p>
          <a:p>
            <a:endParaRPr lang="en-US" sz="2000" dirty="0"/>
          </a:p>
        </p:txBody>
      </p:sp>
    </p:spTree>
    <p:extLst>
      <p:ext uri="{BB962C8B-B14F-4D97-AF65-F5344CB8AC3E}">
        <p14:creationId xmlns:p14="http://schemas.microsoft.com/office/powerpoint/2010/main" val="336652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20A90-09EE-4720-AFFD-173A3D43356A}"/>
              </a:ext>
            </a:extLst>
          </p:cNvPr>
          <p:cNvSpPr>
            <a:spLocks noGrp="1"/>
          </p:cNvSpPr>
          <p:nvPr>
            <p:ph type="title"/>
          </p:nvPr>
        </p:nvSpPr>
        <p:spPr>
          <a:xfrm>
            <a:off x="0" y="11094"/>
            <a:ext cx="9144000" cy="832076"/>
          </a:xfrm>
        </p:spPr>
        <p:txBody>
          <a:bodyPr/>
          <a:lstStyle/>
          <a:p>
            <a:r>
              <a:rPr lang="en-US" dirty="0"/>
              <a:t>Area 2: “Longer term” (1)</a:t>
            </a:r>
          </a:p>
        </p:txBody>
      </p:sp>
      <p:sp>
        <p:nvSpPr>
          <p:cNvPr id="4" name="Date Placeholder 3">
            <a:extLst>
              <a:ext uri="{FF2B5EF4-FFF2-40B4-BE49-F238E27FC236}">
                <a16:creationId xmlns:a16="http://schemas.microsoft.com/office/drawing/2014/main" id="{6987F4EA-47CE-4CED-89A5-A919565734B4}"/>
              </a:ext>
            </a:extLst>
          </p:cNvPr>
          <p:cNvSpPr>
            <a:spLocks noGrp="1"/>
          </p:cNvSpPr>
          <p:nvPr>
            <p:ph type="dt" sz="half" idx="10"/>
          </p:nvPr>
        </p:nvSpPr>
        <p:spPr/>
        <p:txBody>
          <a:bodyPr/>
          <a:lstStyle/>
          <a:p>
            <a:fld id="{36F32A6B-89CC-4AE8-BCE8-01AD26CF81B7}" type="datetime1">
              <a:rPr lang="en-US" smtClean="0"/>
              <a:t>5/21/2020</a:t>
            </a:fld>
            <a:endParaRPr lang="en-US"/>
          </a:p>
        </p:txBody>
      </p:sp>
      <p:sp>
        <p:nvSpPr>
          <p:cNvPr id="5" name="Footer Placeholder 4">
            <a:extLst>
              <a:ext uri="{FF2B5EF4-FFF2-40B4-BE49-F238E27FC236}">
                <a16:creationId xmlns:a16="http://schemas.microsoft.com/office/drawing/2014/main" id="{E3AE1BE2-D3EC-46BE-8A8F-8AEE1C919901}"/>
              </a:ext>
            </a:extLst>
          </p:cNvPr>
          <p:cNvSpPr>
            <a:spLocks noGrp="1"/>
          </p:cNvSpPr>
          <p:nvPr>
            <p:ph type="ftr" sz="quarter" idx="11"/>
          </p:nvPr>
        </p:nvSpPr>
        <p:spPr/>
        <p:txBody>
          <a:bodyPr/>
          <a:lstStyle/>
          <a:p>
            <a:r>
              <a:rPr lang="en-US"/>
              <a:t>GARD ABP WG#3</a:t>
            </a:r>
          </a:p>
        </p:txBody>
      </p:sp>
      <p:sp>
        <p:nvSpPr>
          <p:cNvPr id="6" name="Slide Number Placeholder 5">
            <a:extLst>
              <a:ext uri="{FF2B5EF4-FFF2-40B4-BE49-F238E27FC236}">
                <a16:creationId xmlns:a16="http://schemas.microsoft.com/office/drawing/2014/main" id="{68C9D7C5-AF1D-4A6C-B4EE-B8B2344F6F0D}"/>
              </a:ext>
            </a:extLst>
          </p:cNvPr>
          <p:cNvSpPr>
            <a:spLocks noGrp="1"/>
          </p:cNvSpPr>
          <p:nvPr>
            <p:ph type="sldNum" sz="quarter" idx="12"/>
          </p:nvPr>
        </p:nvSpPr>
        <p:spPr/>
        <p:txBody>
          <a:bodyPr/>
          <a:lstStyle/>
          <a:p>
            <a:fld id="{FB881E7D-5A17-EB4A-B013-04381A7C357D}" type="slidenum">
              <a:rPr lang="en-US" smtClean="0"/>
              <a:t>4</a:t>
            </a:fld>
            <a:endParaRPr lang="en-US"/>
          </a:p>
        </p:txBody>
      </p:sp>
      <p:sp>
        <p:nvSpPr>
          <p:cNvPr id="3" name="Content Placeholder 2">
            <a:extLst>
              <a:ext uri="{FF2B5EF4-FFF2-40B4-BE49-F238E27FC236}">
                <a16:creationId xmlns:a16="http://schemas.microsoft.com/office/drawing/2014/main" id="{5167E5CE-E095-4FB1-B11F-89E1E930006C}"/>
              </a:ext>
            </a:extLst>
          </p:cNvPr>
          <p:cNvSpPr>
            <a:spLocks noGrp="1"/>
          </p:cNvSpPr>
          <p:nvPr>
            <p:ph idx="1"/>
          </p:nvPr>
        </p:nvSpPr>
        <p:spPr>
          <a:xfrm>
            <a:off x="110970" y="678246"/>
            <a:ext cx="8757821" cy="5860666"/>
          </a:xfrm>
        </p:spPr>
        <p:txBody>
          <a:bodyPr>
            <a:normAutofit lnSpcReduction="10000"/>
          </a:bodyPr>
          <a:lstStyle/>
          <a:p>
            <a:r>
              <a:rPr lang="en-US" sz="2000" b="1" i="1" u="sng" dirty="0"/>
              <a:t>Area 2:</a:t>
            </a:r>
            <a:r>
              <a:rPr lang="en-US" sz="2000" u="sng" dirty="0"/>
              <a:t> </a:t>
            </a:r>
            <a:r>
              <a:rPr lang="en-US" sz="2000" dirty="0"/>
              <a:t>Accelerator physics problems for long term accelerator facility plans (&gt;10 years), those with intermediate readiness and others close to “strawman” machine designs, with advanced concepts, ERL-based, or low wall plug power, that are crucial to make those accelerators scientifically, technically, and fiscally possible. </a:t>
            </a:r>
            <a:endParaRPr lang="en-US" sz="1600" dirty="0"/>
          </a:p>
          <a:p>
            <a:pPr lvl="1"/>
            <a:r>
              <a:rPr lang="en-US" sz="1600" b="1" dirty="0"/>
              <a:t>2.1 </a:t>
            </a:r>
            <a:r>
              <a:rPr lang="en-US" sz="1600" b="1" dirty="0" err="1"/>
              <a:t>Superbeams</a:t>
            </a:r>
            <a:r>
              <a:rPr lang="en-US" sz="1600" b="1" dirty="0"/>
              <a:t> 3-10 MW (PIP-III) and Neutrino Factories:</a:t>
            </a:r>
            <a:endParaRPr lang="en-US" sz="1600" dirty="0"/>
          </a:p>
          <a:p>
            <a:pPr lvl="1"/>
            <a:r>
              <a:rPr lang="en-US" sz="1600" dirty="0"/>
              <a:t>Beam physics and design optimization studies towards conceptual design of 3-10 MW </a:t>
            </a:r>
            <a:r>
              <a:rPr lang="en-US" sz="1600" dirty="0" err="1"/>
              <a:t>superbeams</a:t>
            </a:r>
            <a:r>
              <a:rPr lang="en-US" sz="1600" dirty="0"/>
              <a:t> facility design (focusing on power efficiency and cost per physics result outcome).</a:t>
            </a:r>
          </a:p>
          <a:p>
            <a:pPr lvl="1"/>
            <a:r>
              <a:rPr lang="en-US" sz="1600" dirty="0"/>
              <a:t>Optics/DA methods needed (integral, VFFAG, </a:t>
            </a:r>
            <a:r>
              <a:rPr lang="en-US" sz="1600" dirty="0" err="1"/>
              <a:t>etc</a:t>
            </a:r>
            <a:r>
              <a:rPr lang="en-US" sz="1600" dirty="0"/>
              <a:t>) to increase the beam lifetime in racetracks of </a:t>
            </a:r>
            <a:r>
              <a:rPr lang="en-US" sz="1600" dirty="0" err="1"/>
              <a:t>NuFact</a:t>
            </a:r>
            <a:r>
              <a:rPr lang="en-US" sz="1600" dirty="0"/>
              <a:t>.</a:t>
            </a:r>
          </a:p>
          <a:p>
            <a:pPr lvl="1"/>
            <a:r>
              <a:rPr lang="en-US" sz="1600" dirty="0"/>
              <a:t>Very-fast-ramping and high-field radiation-hard magnets (expanding on the US MDP); very high power tunable RF (expanding on the GARD RF roadmap), laser stripping injection schemes.  </a:t>
            </a:r>
          </a:p>
          <a:p>
            <a:pPr lvl="1"/>
            <a:r>
              <a:rPr lang="en-US" sz="1600" dirty="0"/>
              <a:t> </a:t>
            </a:r>
          </a:p>
          <a:p>
            <a:pPr lvl="2"/>
            <a:r>
              <a:rPr lang="en-US" sz="1600" b="1" dirty="0"/>
              <a:t>Muon Collider and Neutrino Sources (Higgs-3-14 </a:t>
            </a:r>
            <a:r>
              <a:rPr lang="en-US" sz="1600" b="1" dirty="0" err="1"/>
              <a:t>TeV</a:t>
            </a:r>
            <a:r>
              <a:rPr lang="en-US" sz="1600" b="1" dirty="0"/>
              <a:t> MC):</a:t>
            </a:r>
            <a:endParaRPr lang="en-US" sz="1600" dirty="0"/>
          </a:p>
          <a:p>
            <a:pPr lvl="1"/>
            <a:r>
              <a:rPr lang="en-US" sz="1600" dirty="0"/>
              <a:t>Design optimization studies toward scientifically, technically, and fiscally possible muon collider – ideally, via joining the world muon effort, aimed at the CDR in 5-7 years (and TDR in 10-15 years). </a:t>
            </a:r>
          </a:p>
          <a:p>
            <a:pPr lvl="1"/>
            <a:r>
              <a:rPr lang="en-US" sz="1600" dirty="0"/>
              <a:t>Studies of new and improved muon emittance cooling mechanisms – from 6D cooling to positron ring-based muon sources. Final stage muon cooling studies are needed.</a:t>
            </a:r>
          </a:p>
          <a:p>
            <a:pPr lvl="1"/>
            <a:r>
              <a:rPr lang="en-US" sz="1600" dirty="0"/>
              <a:t>Explore challenges and opportunities of orders of magnitude higher muon production rates.</a:t>
            </a:r>
          </a:p>
          <a:p>
            <a:pPr lvl="1"/>
            <a:r>
              <a:rPr lang="en-US" sz="1600" dirty="0"/>
              <a:t>Accelerator protection from decaying muons and neutrino radiation hazard mitigation.</a:t>
            </a:r>
          </a:p>
          <a:p>
            <a:pPr lvl="1"/>
            <a:r>
              <a:rPr lang="en-US" sz="1600" dirty="0"/>
              <a:t>Very-fast-ramping and high-field radiation-hard magnets (expanding on the US MDP).</a:t>
            </a:r>
          </a:p>
          <a:p>
            <a:pPr lvl="0"/>
            <a:endParaRPr lang="en-US" sz="1400" dirty="0"/>
          </a:p>
          <a:p>
            <a:endParaRPr lang="en-US" sz="1400" dirty="0"/>
          </a:p>
        </p:txBody>
      </p:sp>
    </p:spTree>
    <p:extLst>
      <p:ext uri="{BB962C8B-B14F-4D97-AF65-F5344CB8AC3E}">
        <p14:creationId xmlns:p14="http://schemas.microsoft.com/office/powerpoint/2010/main" val="1320780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20A90-09EE-4720-AFFD-173A3D43356A}"/>
              </a:ext>
            </a:extLst>
          </p:cNvPr>
          <p:cNvSpPr>
            <a:spLocks noGrp="1"/>
          </p:cNvSpPr>
          <p:nvPr>
            <p:ph type="title"/>
          </p:nvPr>
        </p:nvSpPr>
        <p:spPr>
          <a:xfrm>
            <a:off x="0" y="11094"/>
            <a:ext cx="9144000" cy="832076"/>
          </a:xfrm>
        </p:spPr>
        <p:txBody>
          <a:bodyPr/>
          <a:lstStyle/>
          <a:p>
            <a:r>
              <a:rPr lang="en-US" dirty="0"/>
              <a:t>Area 2: “Longer term” (2)</a:t>
            </a:r>
          </a:p>
        </p:txBody>
      </p:sp>
      <p:sp>
        <p:nvSpPr>
          <p:cNvPr id="4" name="Date Placeholder 3">
            <a:extLst>
              <a:ext uri="{FF2B5EF4-FFF2-40B4-BE49-F238E27FC236}">
                <a16:creationId xmlns:a16="http://schemas.microsoft.com/office/drawing/2014/main" id="{6987F4EA-47CE-4CED-89A5-A919565734B4}"/>
              </a:ext>
            </a:extLst>
          </p:cNvPr>
          <p:cNvSpPr>
            <a:spLocks noGrp="1"/>
          </p:cNvSpPr>
          <p:nvPr>
            <p:ph type="dt" sz="half" idx="10"/>
          </p:nvPr>
        </p:nvSpPr>
        <p:spPr/>
        <p:txBody>
          <a:bodyPr/>
          <a:lstStyle/>
          <a:p>
            <a:fld id="{36F32A6B-89CC-4AE8-BCE8-01AD26CF81B7}" type="datetime1">
              <a:rPr lang="en-US" smtClean="0"/>
              <a:t>5/21/2020</a:t>
            </a:fld>
            <a:endParaRPr lang="en-US"/>
          </a:p>
        </p:txBody>
      </p:sp>
      <p:sp>
        <p:nvSpPr>
          <p:cNvPr id="5" name="Footer Placeholder 4">
            <a:extLst>
              <a:ext uri="{FF2B5EF4-FFF2-40B4-BE49-F238E27FC236}">
                <a16:creationId xmlns:a16="http://schemas.microsoft.com/office/drawing/2014/main" id="{E3AE1BE2-D3EC-46BE-8A8F-8AEE1C919901}"/>
              </a:ext>
            </a:extLst>
          </p:cNvPr>
          <p:cNvSpPr>
            <a:spLocks noGrp="1"/>
          </p:cNvSpPr>
          <p:nvPr>
            <p:ph type="ftr" sz="quarter" idx="11"/>
          </p:nvPr>
        </p:nvSpPr>
        <p:spPr/>
        <p:txBody>
          <a:bodyPr/>
          <a:lstStyle/>
          <a:p>
            <a:r>
              <a:rPr lang="en-US"/>
              <a:t>GARD ABP WG#3</a:t>
            </a:r>
          </a:p>
        </p:txBody>
      </p:sp>
      <p:sp>
        <p:nvSpPr>
          <p:cNvPr id="6" name="Slide Number Placeholder 5">
            <a:extLst>
              <a:ext uri="{FF2B5EF4-FFF2-40B4-BE49-F238E27FC236}">
                <a16:creationId xmlns:a16="http://schemas.microsoft.com/office/drawing/2014/main" id="{68C9D7C5-AF1D-4A6C-B4EE-B8B2344F6F0D}"/>
              </a:ext>
            </a:extLst>
          </p:cNvPr>
          <p:cNvSpPr>
            <a:spLocks noGrp="1"/>
          </p:cNvSpPr>
          <p:nvPr>
            <p:ph type="sldNum" sz="quarter" idx="12"/>
          </p:nvPr>
        </p:nvSpPr>
        <p:spPr/>
        <p:txBody>
          <a:bodyPr/>
          <a:lstStyle/>
          <a:p>
            <a:fld id="{FB881E7D-5A17-EB4A-B013-04381A7C357D}" type="slidenum">
              <a:rPr lang="en-US" smtClean="0"/>
              <a:t>5</a:t>
            </a:fld>
            <a:endParaRPr lang="en-US"/>
          </a:p>
        </p:txBody>
      </p:sp>
      <p:sp>
        <p:nvSpPr>
          <p:cNvPr id="3" name="Content Placeholder 2">
            <a:extLst>
              <a:ext uri="{FF2B5EF4-FFF2-40B4-BE49-F238E27FC236}">
                <a16:creationId xmlns:a16="http://schemas.microsoft.com/office/drawing/2014/main" id="{5167E5CE-E095-4FB1-B11F-89E1E930006C}"/>
              </a:ext>
            </a:extLst>
          </p:cNvPr>
          <p:cNvSpPr>
            <a:spLocks noGrp="1"/>
          </p:cNvSpPr>
          <p:nvPr>
            <p:ph idx="1"/>
          </p:nvPr>
        </p:nvSpPr>
        <p:spPr>
          <a:xfrm>
            <a:off x="110970" y="678246"/>
            <a:ext cx="8757821" cy="5860666"/>
          </a:xfrm>
        </p:spPr>
        <p:txBody>
          <a:bodyPr>
            <a:normAutofit fontScale="85000" lnSpcReduction="10000"/>
          </a:bodyPr>
          <a:lstStyle/>
          <a:p>
            <a:r>
              <a:rPr lang="en-US" b="1" dirty="0"/>
              <a:t>2.3 Advanced Concept Colliders (Beam-, Laser- Plasma, DWA, microstructures):</a:t>
            </a:r>
            <a:endParaRPr lang="en-US" dirty="0"/>
          </a:p>
          <a:p>
            <a:pPr lvl="1"/>
            <a:r>
              <a:rPr lang="en-US" dirty="0"/>
              <a:t>New collider concepts with overall comprehensive design optimization and systematic accounting of all beam physics and technology related issues.  For example, these are needed to progress the AAC collider optimization beyond current “strawman design” status. These studies should be coordinated with concurrent conceptual development of detectors. </a:t>
            </a:r>
          </a:p>
          <a:p>
            <a:pPr lvl="1"/>
            <a:r>
              <a:rPr lang="en-US" dirty="0"/>
              <a:t>Optimized AAC electron acceleration technology for a collider; optimized positron acceleration; plasma multi-cell layout optimization, and the physics of drive beam instabilities and optimization.</a:t>
            </a:r>
          </a:p>
          <a:p>
            <a:pPr lvl="1"/>
            <a:r>
              <a:rPr lang="en-US" dirty="0"/>
              <a:t>Optimized beam power to wall-plug power efficiency.</a:t>
            </a:r>
          </a:p>
          <a:p>
            <a:pPr lvl="1"/>
            <a:r>
              <a:rPr lang="en-US" dirty="0"/>
              <a:t>Overall cost reduction and component damage and lifetime studies for the AAC colliders.</a:t>
            </a:r>
          </a:p>
          <a:p>
            <a:r>
              <a:rPr lang="en-US" dirty="0">
                <a:solidFill>
                  <a:srgbClr val="0432FF"/>
                </a:solidFill>
                <a:effectLst>
                  <a:outerShdw blurRad="38100" dist="38100" dir="2700000" algn="tl">
                    <a:srgbClr val="000000">
                      <a:alpha val="43137"/>
                    </a:srgbClr>
                  </a:outerShdw>
                </a:effectLst>
              </a:rPr>
              <a:t>Overall ABP observation: </a:t>
            </a:r>
            <a:r>
              <a:rPr lang="en-US" dirty="0">
                <a:solidFill>
                  <a:srgbClr val="7030A0"/>
                </a:solidFill>
              </a:rPr>
              <a:t>It was noted that in general that HEP in the Office of Science and its GARD ABP program is the most appropriate and capable of providing systematic support of the general accelerator community related to its “Early Conceptual Integration and Optimization, Maturity Evaluation” efforts.  </a:t>
            </a:r>
          </a:p>
          <a:p>
            <a:pPr lvl="0"/>
            <a:endParaRPr lang="en-US" sz="1400" dirty="0"/>
          </a:p>
          <a:p>
            <a:endParaRPr lang="en-US" sz="1400" dirty="0"/>
          </a:p>
        </p:txBody>
      </p:sp>
    </p:spTree>
    <p:extLst>
      <p:ext uri="{BB962C8B-B14F-4D97-AF65-F5344CB8AC3E}">
        <p14:creationId xmlns:p14="http://schemas.microsoft.com/office/powerpoint/2010/main" val="535659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150848</TotalTime>
  <Words>1045</Words>
  <Application>Microsoft Office PowerPoint</Application>
  <PresentationFormat>On-screen Show (4:3)</PresentationFormat>
  <Paragraphs>57</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Office Theme</vt:lpstr>
      <vt:lpstr>Custom Design</vt:lpstr>
      <vt:lpstr>WG3 Report Early Conceptual Integration and Optimization, Maturity Evaluation </vt:lpstr>
      <vt:lpstr>Area 1: “Near term” (1)</vt:lpstr>
      <vt:lpstr>Area 1: “Near term” (2)</vt:lpstr>
      <vt:lpstr>Area 2: “Longer term” (1)</vt:lpstr>
      <vt:lpstr>Area 2: “Longer term” (2)</vt:lpstr>
    </vt:vector>
  </TitlesOfParts>
  <Company>The University of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Highlights</dc:title>
  <dc:creator>Young-Kee Kim</dc:creator>
  <cp:lastModifiedBy>Vladimir Shiltsev</cp:lastModifiedBy>
  <cp:revision>3457</cp:revision>
  <cp:lastPrinted>2020-03-12T15:19:45Z</cp:lastPrinted>
  <dcterms:created xsi:type="dcterms:W3CDTF">2014-06-24T05:51:31Z</dcterms:created>
  <dcterms:modified xsi:type="dcterms:W3CDTF">2020-05-21T17:05:41Z</dcterms:modified>
</cp:coreProperties>
</file>