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1248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 userDrawn="1">
          <p15:clr>
            <a:srgbClr val="A4A3A4"/>
          </p15:clr>
        </p15:guide>
        <p15:guide id="2" orient="horz" pos="1296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  <p15:guide id="4" orient="horz" pos="3980" userDrawn="1">
          <p15:clr>
            <a:srgbClr val="A4A3A4"/>
          </p15:clr>
        </p15:guide>
        <p15:guide id="5" orient="horz" pos="1052" userDrawn="1">
          <p15:clr>
            <a:srgbClr val="A4A3A4"/>
          </p15:clr>
        </p15:guide>
        <p15:guide id="6" orient="horz" pos="2112" userDrawn="1">
          <p15:clr>
            <a:srgbClr val="A4A3A4"/>
          </p15:clr>
        </p15:guide>
        <p15:guide id="7" orient="horz" pos="4176" userDrawn="1">
          <p15:clr>
            <a:srgbClr val="A4A3A4"/>
          </p15:clr>
        </p15:guide>
        <p15:guide id="8" orient="horz" pos="567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363" userDrawn="1">
          <p15:clr>
            <a:srgbClr val="A4A3A4"/>
          </p15:clr>
        </p15:guide>
        <p15:guide id="12" pos="5396" userDrawn="1">
          <p15:clr>
            <a:srgbClr val="A4A3A4"/>
          </p15:clr>
        </p15:guide>
        <p15:guide id="13" pos="282" userDrawn="1">
          <p15:clr>
            <a:srgbClr val="A4A3A4"/>
          </p15:clr>
        </p15:guide>
        <p15:guide id="14" pos="3784" userDrawn="1">
          <p15:clr>
            <a:srgbClr val="A4A3A4"/>
          </p15:clr>
        </p15:guide>
        <p15:guide id="15" pos="3736" userDrawn="1">
          <p15:clr>
            <a:srgbClr val="A4A3A4"/>
          </p15:clr>
        </p15:guide>
        <p15:guide id="16" pos="2179" userDrawn="1">
          <p15:clr>
            <a:srgbClr val="A4A3A4"/>
          </p15:clr>
        </p15:guide>
        <p15:guide id="17" pos="5464" userDrawn="1">
          <p15:clr>
            <a:srgbClr val="A4A3A4"/>
          </p15:clr>
        </p15:guide>
        <p15:guide id="18" pos="38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524"/>
    <a:srgbClr val="84C000"/>
    <a:srgbClr val="5058AF"/>
    <a:srgbClr val="6D76EE"/>
    <a:srgbClr val="EAD1DC"/>
    <a:srgbClr val="5C8704"/>
    <a:srgbClr val="B5A9EB"/>
    <a:srgbClr val="A74D79"/>
    <a:srgbClr val="981E32"/>
    <a:srgbClr val="411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973"/>
  </p:normalViewPr>
  <p:slideViewPr>
    <p:cSldViewPr snapToObjects="1" showGuides="1">
      <p:cViewPr varScale="1">
        <p:scale>
          <a:sx n="128" d="100"/>
          <a:sy n="128" d="100"/>
        </p:scale>
        <p:origin x="696" y="176"/>
      </p:cViewPr>
      <p:guideLst>
        <p:guide orient="horz" pos="336"/>
        <p:guide orient="horz" pos="1296"/>
        <p:guide orient="horz" pos="3792"/>
        <p:guide orient="horz" pos="3980"/>
        <p:guide orient="horz" pos="1052"/>
        <p:guide orient="horz" pos="2112"/>
        <p:guide orient="horz" pos="4176"/>
        <p:guide orient="horz" pos="567"/>
        <p:guide orient="horz" pos="2352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5/21/20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5/21/20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7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40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09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27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84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418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98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557" algn="l" defTabSz="121914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2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8434" y="6196870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0198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22" y="536584"/>
            <a:ext cx="8008937" cy="2246313"/>
          </a:xfrm>
        </p:spPr>
        <p:txBody>
          <a:bodyPr anchor="b" anchorCtr="0">
            <a:noAutofit/>
          </a:bodyPr>
          <a:lstStyle>
            <a:lvl1pPr>
              <a:defRPr sz="5733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22" y="3646177"/>
            <a:ext cx="7989887" cy="2187703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2133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22" y="2755020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5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" y="934935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90921D21-7574-3B43-A542-80248AD9F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21140" y="6477000"/>
            <a:ext cx="579282" cy="5397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" y="934935"/>
            <a:ext cx="8685251" cy="20269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31"/>
            <a:ext cx="3886200" cy="506552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" y="934935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66150" y="6318258"/>
            <a:ext cx="318932" cy="539751"/>
          </a:xfrm>
          <a:prstGeom prst="rect">
            <a:avLst/>
          </a:prstGeom>
        </p:spPr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3"/>
            <a:ext cx="2442340" cy="2432051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3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9" y="1243584"/>
            <a:ext cx="3013075" cy="5065523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" y="934935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21140" y="6477000"/>
            <a:ext cx="579282" cy="5397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3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1" y="1243584"/>
            <a:ext cx="5484812" cy="5065523"/>
          </a:xfr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9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</p:sldLayoutIdLst>
  <p:hf hdr="0" dt="0"/>
  <p:txStyles>
    <p:titleStyle>
      <a:lvl1pPr algn="l" defTabSz="1219140" rtl="0" eaLnBrk="1" latinLnBrk="0" hangingPunct="1">
        <a:spcBef>
          <a:spcPct val="0"/>
        </a:spcBef>
        <a:buNone/>
        <a:defRPr sz="3200" b="1" kern="1200" baseline="0">
          <a:solidFill>
            <a:schemeClr val="bg2"/>
          </a:solidFill>
          <a:latin typeface="Gill Sans MT" panose="020B0502020104020203" pitchFamily="34" charset="77"/>
          <a:ea typeface="+mj-ea"/>
          <a:cs typeface="Arial" pitchFamily="34" charset="0"/>
        </a:defRPr>
      </a:lvl1pPr>
    </p:titleStyle>
    <p:bodyStyle>
      <a:lvl1pPr marL="0" indent="0" algn="l" defTabSz="1219140" rtl="0" eaLnBrk="1" latinLnBrk="0" hangingPunct="1">
        <a:lnSpc>
          <a:spcPct val="120000"/>
        </a:lnSpc>
        <a:spcBef>
          <a:spcPts val="0"/>
        </a:spcBef>
        <a:spcAft>
          <a:spcPts val="400"/>
        </a:spcAft>
        <a:buClr>
          <a:schemeClr val="tx1"/>
        </a:buClr>
        <a:buFont typeface="Arial" pitchFamily="34" charset="0"/>
        <a:buNone/>
        <a:defRPr sz="3200" b="0" kern="1200" baseline="0">
          <a:solidFill>
            <a:schemeClr val="tx1"/>
          </a:solidFill>
          <a:latin typeface="Gill Sans MT" panose="020B0502020104020203" pitchFamily="34" charset="77"/>
          <a:ea typeface="+mn-ea"/>
          <a:cs typeface="Arial" pitchFamily="34" charset="0"/>
        </a:defRPr>
      </a:lvl1pPr>
      <a:lvl2pPr marL="609570" indent="-298435" algn="l" defTabSz="121914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933" kern="1200" baseline="0">
          <a:solidFill>
            <a:schemeClr val="tx1"/>
          </a:solidFill>
          <a:latin typeface="Gill Sans MT" panose="020B0502020104020203" pitchFamily="34" charset="77"/>
          <a:ea typeface="+mn-ea"/>
          <a:cs typeface="Arial" pitchFamily="34" charset="0"/>
        </a:defRPr>
      </a:lvl2pPr>
      <a:lvl3pPr marL="920705" indent="-311135" algn="l" defTabSz="121914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667" kern="1200" baseline="0">
          <a:solidFill>
            <a:schemeClr val="tx1"/>
          </a:solidFill>
          <a:latin typeface="Gill Sans MT" panose="020B0502020104020203" pitchFamily="34" charset="77"/>
          <a:ea typeface="+mn-ea"/>
          <a:cs typeface="Arial" pitchFamily="34" charset="0"/>
        </a:defRPr>
      </a:lvl3pPr>
      <a:lvl4pPr marL="1219140" indent="-298435" algn="l" defTabSz="121914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2400" kern="1200" baseline="0">
          <a:solidFill>
            <a:schemeClr val="tx1"/>
          </a:solidFill>
          <a:latin typeface="Gill Sans MT" panose="020B0502020104020203" pitchFamily="34" charset="77"/>
          <a:ea typeface="+mn-ea"/>
          <a:cs typeface="Arial" pitchFamily="34" charset="0"/>
        </a:defRPr>
      </a:lvl4pPr>
      <a:lvl5pPr marL="1530274" indent="-311135" algn="l" defTabSz="121914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02.01353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7CFA16-7F67-2E4E-BB35-69290624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13" y="221851"/>
            <a:ext cx="8103570" cy="753033"/>
          </a:xfrm>
        </p:spPr>
        <p:txBody>
          <a:bodyPr/>
          <a:lstStyle/>
          <a:p>
            <a:r>
              <a:rPr lang="en-US" sz="2400" dirty="0">
                <a:latin typeface="Gill Sans MT"/>
                <a:cs typeface="Arial"/>
              </a:rPr>
              <a:t>ML Future Directions / Needs for Accelerator R&amp;D</a:t>
            </a:r>
            <a:endParaRPr lang="en-US" dirty="0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9B23384F-42E7-A246-A8AB-F54D8500281A}"/>
              </a:ext>
            </a:extLst>
          </p:cNvPr>
          <p:cNvSpPr txBox="1">
            <a:spLocks/>
          </p:cNvSpPr>
          <p:nvPr/>
        </p:nvSpPr>
        <p:spPr>
          <a:xfrm>
            <a:off x="143926" y="1447777"/>
            <a:ext cx="4519139" cy="55510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Investments for Open Technical Challenges  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/>
                </a:solidFill>
                <a:latin typeface="+mj-lt"/>
              </a:rPr>
              <a:t>Uncertainty quantification</a:t>
            </a:r>
          </a:p>
          <a:p>
            <a:pPr marL="788670" lvl="1" indent="-171450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Detect when model may not be accurate (e.g. outside training range)</a:t>
            </a:r>
          </a:p>
          <a:p>
            <a:pPr marL="788670" lvl="1" indent="-171450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Leverage for safe exploration of parameter space</a:t>
            </a:r>
            <a:b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/>
                </a:solidFill>
                <a:latin typeface="Gill Sans MT" panose="020B0502020104020203" pitchFamily="34" charset="77"/>
              </a:rPr>
              <a:t>Active learning</a:t>
            </a:r>
          </a:p>
          <a:p>
            <a:pPr marL="788670" lvl="1" indent="-171450">
              <a:buFont typeface="System Font Regular"/>
              <a:buChar char="-"/>
            </a:pPr>
            <a:r>
              <a:rPr lang="en-US" sz="1000" dirty="0">
                <a:solidFill>
                  <a:schemeClr val="accent1"/>
                </a:solidFill>
                <a:latin typeface="Gill Sans MT"/>
                <a:cs typeface="Arial"/>
              </a:rPr>
              <a:t>Retraining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to account for drift or adapt during search 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788670" lvl="1" indent="-171450">
              <a:buFont typeface="System Font Regular"/>
              <a:buChar char="-"/>
            </a:pPr>
            <a:r>
              <a:rPr lang="en-US" sz="1000" dirty="0">
                <a:solidFill>
                  <a:schemeClr val="accent1"/>
                </a:solidFill>
                <a:latin typeface="Gill Sans MT"/>
                <a:cs typeface="Arial"/>
              </a:rPr>
              <a:t>Sampling strategies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to efficiently explore large parameter space + generate training data (maximize information with the least samples)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788670" lvl="1" indent="-171450">
              <a:buFont typeface="System Font Regular"/>
              <a:buChar char="-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1"/>
                </a:solidFill>
                <a:latin typeface="Gill Sans MT"/>
                <a:cs typeface="Arial"/>
              </a:rPr>
              <a:t>Efficient ways to handle high dimensional data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:  </a:t>
            </a:r>
          </a:p>
          <a:p>
            <a:pPr marL="690245" lvl="2" indent="-233045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Images,  6D phase space</a:t>
            </a: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690245" lvl="2" indent="-233045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More variables (full accelerator vs. small test cases)</a:t>
            </a:r>
            <a:br>
              <a:rPr lang="en-US" sz="1000" i="1" dirty="0">
                <a:latin typeface="Gill Sans MT"/>
              </a:rPr>
            </a:br>
            <a:endParaRPr lang="en-US" sz="1000" i="1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/>
                </a:solidFill>
                <a:latin typeface="Gill Sans MT" panose="020B0502020104020203" pitchFamily="34" charset="77"/>
              </a:rPr>
              <a:t>Physics-informed / constrained ML</a:t>
            </a:r>
          </a:p>
          <a:p>
            <a:pPr marL="788670" lvl="1" indent="-171450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Improve robustness / generalization to unseen regions of parameter space</a:t>
            </a:r>
          </a:p>
          <a:p>
            <a:pPr marL="788670" lvl="1" indent="-171450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rPr>
              <a:t>Reduce need for additional data</a:t>
            </a:r>
          </a:p>
          <a:p>
            <a:pPr marL="788670" lvl="1" indent="-171450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Extract physics from measured data</a:t>
            </a:r>
            <a:b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</a:b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331470" indent="-171450">
              <a:buChar char="•"/>
            </a:pPr>
            <a:r>
              <a:rPr lang="en-US" sz="1200" i="1" dirty="0">
                <a:latin typeface="Gill Sans MT"/>
                <a:cs typeface="Arial"/>
              </a:rPr>
              <a:t>Many shared challenges with other </a:t>
            </a:r>
            <a:r>
              <a:rPr lang="en-US" sz="1200" i="1" dirty="0" err="1">
                <a:latin typeface="Gill Sans MT"/>
                <a:cs typeface="Arial"/>
              </a:rPr>
              <a:t>SciML</a:t>
            </a:r>
            <a:r>
              <a:rPr lang="en-US" sz="1200" i="1" dirty="0">
                <a:latin typeface="Gill Sans MT"/>
                <a:cs typeface="Arial"/>
              </a:rPr>
              <a:t> domains, but these ones are of special interest for accelerators, and accelerators are unique test beds for these kinds of problems (benefit to ML community as well)</a:t>
            </a:r>
            <a:br>
              <a:rPr lang="en-US" sz="1200" dirty="0">
                <a:latin typeface="Gill Sans MT" panose="020B0502020104020203" pitchFamily="34" charset="77"/>
              </a:rPr>
            </a:br>
            <a:endParaRPr lang="en-US" sz="1200">
              <a:solidFill>
                <a:schemeClr val="bg2"/>
              </a:solidFill>
              <a:latin typeface="Gill Sans MT" panose="020B0502020104020203" pitchFamily="34" charset="77"/>
            </a:endParaRPr>
          </a:p>
          <a:p>
            <a:pPr marL="160020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160020"/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18F406E9-C3F0-B04D-B9ED-F3EBB1F9A401}"/>
              </a:ext>
            </a:extLst>
          </p:cNvPr>
          <p:cNvSpPr txBox="1">
            <a:spLocks/>
          </p:cNvSpPr>
          <p:nvPr/>
        </p:nvSpPr>
        <p:spPr>
          <a:xfrm>
            <a:off x="4925931" y="1284171"/>
            <a:ext cx="4098840" cy="5551044"/>
          </a:xfrm>
          <a:prstGeom prst="rect">
            <a:avLst/>
          </a:prstGeom>
        </p:spPr>
        <p:txBody>
          <a:bodyPr vert="horz" lIns="0" tIns="0" rIns="0" bIns="0" rtlCol="0" anchor="t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rgbClr val="981E32"/>
              </a:buClr>
              <a:buFont typeface="Arial" pitchFamily="34" charset="0"/>
              <a:buNone/>
              <a:defRPr sz="24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81E32"/>
              </a:buClr>
              <a:buSzPct val="12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05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20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3838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7763" indent="-233363" algn="l" defTabSz="914400" rtl="0" eaLnBrk="1" latinLnBrk="0" hangingPunct="1">
              <a:lnSpc>
                <a:spcPct val="120000"/>
              </a:lnSpc>
              <a:spcBef>
                <a:spcPts val="0"/>
              </a:spcBef>
              <a:buClr>
                <a:srgbClr val="981E32"/>
              </a:buClr>
              <a:buSzPct val="120000"/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020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Investment in Shared Infrastructure </a:t>
            </a:r>
            <a:endParaRPr lang="en-US" sz="1400">
              <a:solidFill>
                <a:schemeClr val="tx1">
                  <a:lumMod val="85000"/>
                  <a:lumOff val="15000"/>
                </a:schemeClr>
              </a:solidFill>
              <a:latin typeface="Gill Sans MT"/>
              <a:cs typeface="Arial"/>
            </a:endParaRPr>
          </a:p>
          <a:p>
            <a:pPr marL="331470" indent="-171450">
              <a:buFont typeface="Arial,Sans-Serif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Common data format standards (a la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OpenPMD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)</a:t>
            </a:r>
          </a:p>
          <a:p>
            <a:pPr marL="331470" indent="-171450">
              <a:buFont typeface="Arial,Sans-Serif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Open software infrastructure for automation (e.g. Ocelot)</a:t>
            </a:r>
          </a:p>
          <a:p>
            <a:pPr marL="331470" indent="-171450">
              <a:buFont typeface="Arial,Sans-Serif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Library of benchmark datasets + solutions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Gill Sans MT"/>
            </a:endParaRPr>
          </a:p>
          <a:p>
            <a:pPr marL="160020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Gill Sans MT"/>
              <a:cs typeface="Arial"/>
            </a:endParaRPr>
          </a:p>
          <a:p>
            <a:pPr marL="160020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ill Sans MT"/>
                <a:cs typeface="Arial"/>
              </a:rPr>
              <a:t>Cross-Communication and Coordination</a:t>
            </a: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/>
              </a:rPr>
              <a:t>Tighter coupling between </a:t>
            </a:r>
            <a:r>
              <a:rPr lang="en-US" sz="1200" dirty="0">
                <a:solidFill>
                  <a:schemeClr val="accent1"/>
                </a:solidFill>
                <a:latin typeface="+mj-lt"/>
                <a:cs typeface="Arial"/>
              </a:rPr>
              <a:t>accelerator theorists and those doing ML</a:t>
            </a:r>
          </a:p>
          <a:p>
            <a:pPr marL="788670" lvl="1" indent="-171450">
              <a:buFont typeface="System Font Regular"/>
              <a:buChar char="-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/>
                <a:sym typeface="Wingdings" pitchFamily="2" charset="2"/>
              </a:rPr>
              <a:t>Facilitate</a:t>
            </a:r>
            <a:r>
              <a:rPr lang="en-US" sz="1100" dirty="0">
                <a:solidFill>
                  <a:schemeClr val="accent1"/>
                </a:solidFill>
                <a:latin typeface="+mj-lt"/>
                <a:cs typeface="Arial"/>
                <a:sym typeface="Wingdings" pitchFamily="2" charset="2"/>
              </a:rPr>
              <a:t>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/>
                <a:sym typeface="Wingdings" pitchFamily="2" charset="2"/>
              </a:rPr>
              <a:t>new insights / methods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/>
            </a:endParaRPr>
          </a:p>
          <a:p>
            <a:pPr marL="788670" lvl="1" indent="-171450">
              <a:buFont typeface="System Font Regular"/>
              <a:buChar char="-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/>
                <a:sym typeface="Wingdings" pitchFamily="2" charset="2"/>
              </a:rPr>
              <a:t>e.g. Lie map neural network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  <a:sym typeface="Wingdings" pitchFamily="2" charset="2"/>
                <a:hlinkClick r:id="rId3"/>
              </a:rPr>
              <a:t>https://arxiv.org/pdf/1802.01353.pdf</a:t>
            </a:r>
            <a:endParaRPr lang="en-US" sz="90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788670" lvl="1" indent="-171450">
              <a:buFont typeface="System Font Regular"/>
              <a:buChar char="-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Tighter integration with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/>
                <a:cs typeface="Arial"/>
              </a:rPr>
              <a:t> </a:t>
            </a:r>
            <a:r>
              <a:rPr lang="en-US" sz="1200" dirty="0">
                <a:solidFill>
                  <a:schemeClr val="bg2"/>
                </a:solidFill>
                <a:latin typeface="Gill Sans MT"/>
                <a:cs typeface="Arial"/>
              </a:rPr>
              <a:t>broader physics/ML community </a:t>
            </a:r>
            <a:br>
              <a:rPr lang="en-US" sz="1200" dirty="0">
                <a:solidFill>
                  <a:schemeClr val="bg2"/>
                </a:solidFill>
                <a:latin typeface="Gill Sans MT"/>
                <a:cs typeface="Arial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</a:rPr>
              <a:t>(e.g. those in particle / plasma physics doing ML)</a:t>
            </a: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/>
                </a:solidFill>
                <a:latin typeface="Gill Sans MT"/>
                <a:cs typeface="Arial"/>
              </a:rPr>
              <a:t>Collaboration between BES/NP/HEP facilities </a:t>
            </a:r>
          </a:p>
          <a:p>
            <a:pPr marL="788670" lvl="1" indent="-171450">
              <a:buFont typeface="System Font Regular,Sans-Serif"/>
              <a:buChar char="-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  <a:sym typeface="Wingdings" pitchFamily="2" charset="2"/>
              </a:rPr>
              <a:t>Many shared challenges and similar problem structures for ML in accelerators</a:t>
            </a:r>
          </a:p>
          <a:p>
            <a:pPr marL="788670" lvl="1" indent="-171450">
              <a:buFont typeface="System Font Regular,Sans-Serif"/>
              <a:buChar char="-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  <a:sym typeface="Wingdings" pitchFamily="2" charset="2"/>
            </a:endParaRPr>
          </a:p>
          <a:p>
            <a:pPr marL="788670" lvl="1" indent="-171450">
              <a:buFont typeface="System Font Regular,Sans-Serif"/>
              <a:buChar char="-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  <a:sym typeface="Wingdings" pitchFamily="2" charset="2"/>
              </a:rPr>
              <a:t>ML solutions can be readily transferred between facilities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788670" lvl="1" indent="-171450">
              <a:buFont typeface="System Font Regular"/>
              <a:buChar char="-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788670" lvl="1" indent="-171450">
              <a:buFont typeface="System Font Regular"/>
              <a:buChar char="-"/>
            </a:pP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  <a:sym typeface="Wingdings" pitchFamily="2" charset="2"/>
              </a:rPr>
              <a:t>Need funding structures that better facilitate or directly encourage cross-collaboration</a:t>
            </a:r>
            <a:br>
              <a:rPr lang="en-US" sz="1000" dirty="0">
                <a:latin typeface="Gill Sans MT" panose="020B0502020104020203" pitchFamily="34" charset="77"/>
              </a:rPr>
            </a:b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788670" lvl="1" indent="-171450">
              <a:buFont typeface="System Font Regular"/>
              <a:buChar char="-"/>
            </a:pPr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  <a:sym typeface="Wingdings" pitchFamily="2" charset="2"/>
              </a:rPr>
              <a:t>e.g. FACET-II / LCLS Cu very similar designs / needs with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617220" lvl="1" indent="0">
              <a:buNone/>
            </a:pPr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Arial"/>
                <a:sym typeface="Wingdings" pitchFamily="2" charset="2"/>
              </a:rPr>
              <a:t> respect to ML-based tuning (esp. phase space manipulation)</a:t>
            </a:r>
            <a:endParaRPr lang="en-US" sz="1000" i="1" dirty="0">
              <a:solidFill>
                <a:schemeClr val="tx1">
                  <a:lumMod val="75000"/>
                  <a:lumOff val="25000"/>
                </a:schemeClr>
              </a:solidFill>
              <a:latin typeface="Gill Sans MT"/>
              <a:cs typeface="Arial"/>
            </a:endParaRPr>
          </a:p>
          <a:p>
            <a:pPr marL="788670" lvl="1" indent="-171450">
              <a:buFont typeface="System Font Regular"/>
              <a:buChar char="-"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617220" lvl="1" indent="0">
              <a:buNone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617220" lvl="1" indent="0">
              <a:buNone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160020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160020"/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  <a:p>
            <a:pPr marL="33147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C40D4-2C4C-4244-8A04-1A19F8DEC92E}"/>
              </a:ext>
            </a:extLst>
          </p:cNvPr>
          <p:cNvSpPr txBox="1"/>
          <p:nvPr/>
        </p:nvSpPr>
        <p:spPr>
          <a:xfrm>
            <a:off x="3505200" y="22785"/>
            <a:ext cx="615693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SLAC ML: </a:t>
            </a:r>
            <a:r>
              <a:rPr lang="en-US" sz="1200" i="1" u="sng" dirty="0">
                <a:solidFill>
                  <a:schemeClr val="bg1">
                    <a:lumMod val="65000"/>
                  </a:schemeClr>
                </a:solidFill>
              </a:rPr>
              <a:t>X. Huang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, J. Duris, A. Edelen, C. Emma, A. </a:t>
            </a:r>
            <a:r>
              <a:rPr lang="en-US" sz="1200" i="1" dirty="0" err="1">
                <a:solidFill>
                  <a:schemeClr val="bg1">
                    <a:lumMod val="65000"/>
                  </a:schemeClr>
                </a:solidFill>
              </a:rPr>
              <a:t>Hanuka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Z. Huang,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B. O’Shea, 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ea typeface="+mn-lt"/>
                <a:cs typeface="+mn-lt"/>
              </a:rPr>
              <a:t>D</a:t>
            </a:r>
            <a:r>
              <a:rPr lang="en-US" sz="1200" i="1" dirty="0">
                <a:solidFill>
                  <a:schemeClr val="bg1">
                    <a:lumMod val="65000"/>
                  </a:schemeClr>
                </a:solidFill>
              </a:rPr>
              <a:t>. Ratner, J. Wu </a:t>
            </a:r>
          </a:p>
        </p:txBody>
      </p:sp>
    </p:spTree>
    <p:extLst>
      <p:ext uri="{BB962C8B-B14F-4D97-AF65-F5344CB8AC3E}">
        <p14:creationId xmlns:p14="http://schemas.microsoft.com/office/powerpoint/2010/main" val="38806242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easOfScience xmlns="be4c3ea6-cad5-4867-91d9-7216788d6e80"/>
    <ContentCategory1 xmlns="be4c3ea6-cad5-4867-91d9-7216788d6e80">Talks</ContentCategory1>
    <PublishingExpirationDate xmlns="http://schemas.microsoft.com/sharepoint/v3" xsi:nil="true"/>
    <Instruments xmlns="be4c3ea6-cad5-4867-91d9-7216788d6e80">
      <Value>7</Value>
    </Instruments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9C022A5BACE4D8A86646BFE6F373A" ma:contentTypeVersion="6" ma:contentTypeDescription="Create a new document." ma:contentTypeScope="" ma:versionID="fa09eca8e9885d653412965b564ef40e">
  <xsd:schema xmlns:xsd="http://www.w3.org/2001/XMLSchema" xmlns:xs="http://www.w3.org/2001/XMLSchema" xmlns:p="http://schemas.microsoft.com/office/2006/metadata/properties" xmlns:ns1="http://schemas.microsoft.com/sharepoint/v3" xmlns:ns2="be4c3ea6-cad5-4867-91d9-7216788d6e80" targetNamespace="http://schemas.microsoft.com/office/2006/metadata/properties" ma:root="true" ma:fieldsID="5e650a32204f281424193f6b0635a9f5" ns1:_="" ns2:_="">
    <xsd:import namespace="http://schemas.microsoft.com/sharepoint/v3"/>
    <xsd:import namespace="be4c3ea6-cad5-4867-91d9-7216788d6e8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reasOfScience" minOccurs="0"/>
                <xsd:element ref="ns2:Instruments" minOccurs="0"/>
                <xsd:element ref="ns2:ContentCategory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c3ea6-cad5-4867-91d9-7216788d6e80" elementFormDefault="qualified">
    <xsd:import namespace="http://schemas.microsoft.com/office/2006/documentManagement/types"/>
    <xsd:import namespace="http://schemas.microsoft.com/office/infopath/2007/PartnerControls"/>
    <xsd:element name="AreasOfScience" ma:index="10" nillable="true" ma:displayName="AreasOfScience" ma:list="{e1f02b6c-c9b2-4349-9939-471bf3a1aa7d}" ma:internalName="AreasOfScience" ma:showField="Title" ma:web="be4c3ea6-cad5-4867-91d9-7216788d6e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struments" ma:index="11" nillable="true" ma:displayName="Instruments" ma:list="{b890da74-bd63-4911-b17a-af6e8f3c956b}" ma:internalName="Instruments" ma:showField="Title" ma:web="be4c3ea6-cad5-4867-91d9-7216788d6e80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tentCategory1" ma:index="12" nillable="true" ma:displayName="ContentCategory" ma:format="Dropdown" ma:internalName="ContentCategory1">
      <xsd:simpleType>
        <xsd:restriction base="dms:Choice">
          <xsd:enumeration value="Articles"/>
          <xsd:enumeration value="Design Documents"/>
          <xsd:enumeration value="Posters"/>
          <xsd:enumeration value="Talks"/>
          <xsd:enumeration value="XFEL Facilities"/>
          <xsd:enumeration value="X-Ray Interes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DC465C-0AFA-4B02-8D00-CB14DF55DD98}">
  <ds:schemaRefs>
    <ds:schemaRef ds:uri="http://schemas.microsoft.com/office/2006/metadata/properties"/>
    <ds:schemaRef ds:uri="http://schemas.microsoft.com/office/infopath/2007/PartnerControls"/>
    <ds:schemaRef ds:uri="be4c3ea6-cad5-4867-91d9-7216788d6e80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20C2239-B20E-4DE6-814B-AECCA40A80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4c3ea6-cad5-4867-91d9-7216788d6e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38D205-A273-4ABA-A83A-77DB3B1F8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353</Words>
  <Application>Microsoft Macintosh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Calibri</vt:lpstr>
      <vt:lpstr>Gill Sans MT</vt:lpstr>
      <vt:lpstr>System Font Regular</vt:lpstr>
      <vt:lpstr>System Font Regular,Sans-Serif</vt:lpstr>
      <vt:lpstr>Blank</vt:lpstr>
      <vt:lpstr>ML Future Directions / Needs for Accelerator R&amp;D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SLAC Presentation Template - White</dc:title>
  <dc:creator/>
  <cp:lastModifiedBy/>
  <cp:revision>198</cp:revision>
  <cp:lastPrinted>2019-06-19T01:56:30Z</cp:lastPrinted>
  <dcterms:created xsi:type="dcterms:W3CDTF">2012-06-11T23:50:00Z</dcterms:created>
  <dcterms:modified xsi:type="dcterms:W3CDTF">2020-05-21T18:40:50Z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0x0101003309C022A5BACE4D8A86646BFE6F373A</vt:lpwstr>
  </property>
</Properties>
</file>