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9"/>
  </p:notesMasterIdLst>
  <p:sldIdLst>
    <p:sldId id="256" r:id="rId3"/>
    <p:sldId id="1177" r:id="rId4"/>
    <p:sldId id="1178" r:id="rId5"/>
    <p:sldId id="1179" r:id="rId6"/>
    <p:sldId id="1180" r:id="rId7"/>
    <p:sldId id="1181" r:id="rId8"/>
    <p:sldId id="1182" r:id="rId9"/>
    <p:sldId id="1183" r:id="rId10"/>
    <p:sldId id="1173" r:id="rId11"/>
    <p:sldId id="1170" r:id="rId12"/>
    <p:sldId id="1186" r:id="rId13"/>
    <p:sldId id="1187" r:id="rId14"/>
    <p:sldId id="1171" r:id="rId15"/>
    <p:sldId id="1176" r:id="rId16"/>
    <p:sldId id="1175" r:id="rId17"/>
    <p:sldId id="286" r:id="rId18"/>
    <p:sldId id="1184" r:id="rId19"/>
    <p:sldId id="271" r:id="rId20"/>
    <p:sldId id="272" r:id="rId21"/>
    <p:sldId id="277" r:id="rId22"/>
    <p:sldId id="279" r:id="rId23"/>
    <p:sldId id="283" r:id="rId24"/>
    <p:sldId id="284"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eina" initials="" lastIdx="1" clrIdx="0"/>
  <p:cmAuthor id="2" name="Alessandro Tricoli"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31310"/>
    <a:srgbClr val="800080"/>
    <a:srgbClr val="115CA9"/>
    <a:srgbClr val="B53511"/>
    <a:srgbClr val="21FFF0"/>
    <a:srgbClr val="21FFF5"/>
    <a:srgbClr val="F400FF"/>
    <a:srgbClr val="16B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89323" autoAdjust="0"/>
  </p:normalViewPr>
  <p:slideViewPr>
    <p:cSldViewPr snapToGrid="0" snapToObjects="1">
      <p:cViewPr varScale="1">
        <p:scale>
          <a:sx n="96" d="100"/>
          <a:sy n="96" d="100"/>
        </p:scale>
        <p:origin x="739" y="72"/>
      </p:cViewPr>
      <p:guideLst>
        <p:guide orient="horz" pos="2160"/>
        <p:guide pos="2880"/>
      </p:guideLst>
    </p:cSldViewPr>
  </p:slideViewPr>
  <p:outlineViewPr>
    <p:cViewPr>
      <p:scale>
        <a:sx n="33" d="100"/>
        <a:sy n="33" d="100"/>
      </p:scale>
      <p:origin x="0" y="800"/>
    </p:cViewPr>
  </p:outlineViewPr>
  <p:notesTextViewPr>
    <p:cViewPr>
      <p:scale>
        <a:sx n="100" d="100"/>
        <a:sy n="100" d="100"/>
      </p:scale>
      <p:origin x="0" y="0"/>
    </p:cViewPr>
  </p:notesTextViewPr>
  <p:sorterViewPr>
    <p:cViewPr>
      <p:scale>
        <a:sx n="173" d="100"/>
        <a:sy n="1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0T18:26:56.121" idx="1">
    <p:pos x="6000" y="0"/>
    <p:text>Now we have Y.-K.'s OK, so we can announce the names. Should we have them here, on sl. 6, or both?</p:text>
  </p:cm>
  <p:cm authorId="2" dt="2020-05-20T18:35:19.205" idx="1">
    <p:pos x="6000" y="0"/>
    <p:text>This slide could be merged with slide 6 (as soon as Young-Kee gives us the Ok)</p:text>
  </p:cm>
  <p:cm authorId="2" dt="2020-05-20T18:35:19.205" idx="2">
    <p:pos x="6000" y="0"/>
    <p:text>No strong opinion, as you reckon best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616E7-6442-8C42-AB7D-1A52A9F103E5}" type="datetimeFigureOut">
              <a:rPr lang="en-US" smtClean="0"/>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C62E9-0A14-0247-BAF3-2DD368B97050}" type="slidenum">
              <a:rPr lang="en-US" smtClean="0"/>
              <a:t>‹#›</a:t>
            </a:fld>
            <a:endParaRPr lang="en-US"/>
          </a:p>
        </p:txBody>
      </p:sp>
    </p:spTree>
    <p:extLst>
      <p:ext uri="{BB962C8B-B14F-4D97-AF65-F5344CB8AC3E}">
        <p14:creationId xmlns:p14="http://schemas.microsoft.com/office/powerpoint/2010/main" val="1256373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85656e9a98_0_10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85656e9a98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5656e9a98_27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85656e9a98_27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85656e9a98_27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5656e9a98_2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85656e9a98_2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85656e9a98_2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85656e9a98_0_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85656e9a98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85656e9a98_1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g85656e9a98_1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5656e9a98_7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5656e9a98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6f02cadb9_2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6f02cadb9_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86f02cadb9_9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86f02cadb9_9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86f02cadb9_9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86f02cadb9_9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g86f02cadb9_9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86f02cadb9_1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86f02cadb9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5656e9a98_0_6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5656e9a98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74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86f02cadb9_16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86f02cadb9_1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86f02cadb9_16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86f02cadb9_1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6f02cadb9_16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6f02cadb9_16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86f02cadb9_16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86f02cadb9_1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86f02cadb9_16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86f02cadb9_16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86f02cadb9_16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86f02cadb9_16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6f02cadb9_13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6f02cadb9_1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86f02cadb9_32_1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g86f02cadb9_32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86f02cadb9_32_17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g86f02cadb9_32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86f02cadb9_32_18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3" name="Google Shape;823;g86f02cadb9_32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5656e9a98_1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5656e9a98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19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6f02cadb9_2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86f02cadb9_22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45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5656e9a98_0_6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5656e9a98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66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6f02cadb9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86f02cadb9_1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90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85656e9a98_0_6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85656e9a98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84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6f02cadb9_13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6f02cadb9_1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93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656e9a98_0_6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656e9a98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97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48E615-0FDA-434B-A84A-582DD7D73B78}"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232427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D6C2F-26E0-4C84-B856-A663B30DE83A}"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2655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5A186-69BA-4B5C-9F33-EECE2F4B011F}"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63265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83823-A57D-41FA-8123-D1BA6DDB9561}" type="datetime1">
              <a:rPr lang="en-US" smtClean="0"/>
              <a:t>5/21/2020</a:t>
            </a:fld>
            <a:endParaRPr lang="en-US"/>
          </a:p>
        </p:txBody>
      </p:sp>
      <p:sp>
        <p:nvSpPr>
          <p:cNvPr id="4" name="Footer Placeholder 3"/>
          <p:cNvSpPr>
            <a:spLocks noGrp="1"/>
          </p:cNvSpPr>
          <p:nvPr>
            <p:ph type="ftr" sz="quarter" idx="11"/>
          </p:nvPr>
        </p:nvSpPr>
        <p:spPr/>
        <p:txBody>
          <a:bodyPr/>
          <a:lstStyle/>
          <a:p>
            <a:r>
              <a:rPr lang="en-US"/>
              <a:t>Snowmass AF | GARD ABP </a:t>
            </a:r>
            <a:endParaRPr lang="en-US" dirty="0"/>
          </a:p>
        </p:txBody>
      </p:sp>
      <p:sp>
        <p:nvSpPr>
          <p:cNvPr id="5" name="Slide Number Placeholder 4"/>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198474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9D3992-67C3-43A9-BC88-142ADBDF06F7}" type="datetime1">
              <a:rPr lang="en-US" smtClean="0"/>
              <a:t>5/21/2020</a:t>
            </a:fld>
            <a:endParaRPr lang="en-US"/>
          </a:p>
        </p:txBody>
      </p:sp>
      <p:sp>
        <p:nvSpPr>
          <p:cNvPr id="4" name="Footer Placeholder 3"/>
          <p:cNvSpPr>
            <a:spLocks noGrp="1"/>
          </p:cNvSpPr>
          <p:nvPr>
            <p:ph type="ftr" sz="quarter" idx="11"/>
          </p:nvPr>
        </p:nvSpPr>
        <p:spPr/>
        <p:txBody>
          <a:bodyPr/>
          <a:lstStyle/>
          <a:p>
            <a:r>
              <a:rPr lang="en-US"/>
              <a:t>Snowmass AF | GARD ABP </a:t>
            </a:r>
            <a:endParaRPr lang="en-US" dirty="0"/>
          </a:p>
        </p:txBody>
      </p:sp>
      <p:sp>
        <p:nvSpPr>
          <p:cNvPr id="5" name="Slide Number Placeholder 4"/>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5899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1B0262EA-D546-409B-8E5D-731E4ED1AC66}" type="datetime1">
              <a:rPr lang="en-US" smtClean="0"/>
              <a:t>5/21/2020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Snowmass AF | GARD ABP </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A7BBD36-3257-8E4A-8984-B9E452B60DAC}" type="slidenum">
              <a:rPr lang="en-US"/>
              <a:pPr/>
              <a:t>‹#›</a:t>
            </a:fld>
            <a:endParaRPr lang="en-US"/>
          </a:p>
        </p:txBody>
      </p:sp>
    </p:spTree>
    <p:extLst>
      <p:ext uri="{BB962C8B-B14F-4D97-AF65-F5344CB8AC3E}">
        <p14:creationId xmlns:p14="http://schemas.microsoft.com/office/powerpoint/2010/main" val="3630370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a:t>Click to edit Master title style</a:t>
            </a:r>
          </a:p>
        </p:txBody>
      </p:sp>
      <p:sp>
        <p:nvSpPr>
          <p:cNvPr id="3" name="Text Placeholder 2"/>
          <p:cNvSpPr>
            <a:spLocks noGrp="1"/>
          </p:cNvSpPr>
          <p:nvPr>
            <p:ph type="body" sz="half" idx="1"/>
          </p:nvPr>
        </p:nvSpPr>
        <p:spPr>
          <a:xfrm>
            <a:off x="457200" y="1312863"/>
            <a:ext cx="4038600" cy="481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2863"/>
            <a:ext cx="4038600" cy="481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BAB9050-8779-4A2E-900E-2FEBE66E6781}" type="datetime1">
              <a:rPr lang="en-US" smtClean="0"/>
              <a:t>5/21/2020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Snowmass AF | GARD ABP </a:t>
            </a:r>
          </a:p>
        </p:txBody>
      </p:sp>
      <p:sp>
        <p:nvSpPr>
          <p:cNvPr id="7" name="Rectangle 6"/>
          <p:cNvSpPr>
            <a:spLocks noGrp="1" noChangeArrowheads="1"/>
          </p:cNvSpPr>
          <p:nvPr>
            <p:ph type="sldNum" sz="quarter" idx="12"/>
          </p:nvPr>
        </p:nvSpPr>
        <p:spPr>
          <a:ln/>
        </p:spPr>
        <p:txBody>
          <a:bodyPr/>
          <a:lstStyle>
            <a:lvl1pPr>
              <a:defRPr/>
            </a:lvl1pPr>
          </a:lstStyle>
          <a:p>
            <a:fld id="{C1E73930-EDB2-5B4C-99D8-72732A3B2E2F}" type="slidenum">
              <a:rPr lang="en-US"/>
              <a:pPr/>
              <a:t>‹#›</a:t>
            </a:fld>
            <a:endParaRPr lang="en-US"/>
          </a:p>
        </p:txBody>
      </p:sp>
    </p:spTree>
    <p:extLst>
      <p:ext uri="{BB962C8B-B14F-4D97-AF65-F5344CB8AC3E}">
        <p14:creationId xmlns:p14="http://schemas.microsoft.com/office/powerpoint/2010/main" val="83920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327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Main">
  <p:cSld name="Main">
    <p:spTree>
      <p:nvGrpSpPr>
        <p:cNvPr id="1" name="Shape 272"/>
        <p:cNvGrpSpPr/>
        <p:nvPr/>
      </p:nvGrpSpPr>
      <p:grpSpPr>
        <a:xfrm>
          <a:off x="0" y="0"/>
          <a:ext cx="0" cy="0"/>
          <a:chOff x="0" y="0"/>
          <a:chExt cx="0" cy="0"/>
        </a:xfrm>
      </p:grpSpPr>
      <p:sp>
        <p:nvSpPr>
          <p:cNvPr id="273" name="Google Shape;273;p49"/>
          <p:cNvSpPr txBox="1"/>
          <p:nvPr/>
        </p:nvSpPr>
        <p:spPr>
          <a:xfrm>
            <a:off x="8358302" y="1"/>
            <a:ext cx="785698" cy="297247"/>
          </a:xfrm>
          <a:prstGeom prst="rect">
            <a:avLst/>
          </a:prstGeom>
          <a:noFill/>
          <a:ln>
            <a:noFill/>
          </a:ln>
        </p:spPr>
        <p:txBody>
          <a:bodyPr spcFirstLastPara="1" wrap="square" lIns="43975" tIns="43975" rIns="43975" bIns="43975" anchor="t" anchorCtr="0">
            <a:noAutofit/>
          </a:bodyPr>
          <a:lstStyle/>
          <a:p>
            <a:pPr marL="38100" marR="38100" lvl="0" indent="0" algn="r" rtl="0">
              <a:lnSpc>
                <a:spcPct val="100000"/>
              </a:lnSpc>
              <a:spcBef>
                <a:spcPts val="0"/>
              </a:spcBef>
              <a:spcAft>
                <a:spcPts val="0"/>
              </a:spcAft>
              <a:buClr>
                <a:srgbClr val="000000"/>
              </a:buClr>
              <a:buSzPts val="1200"/>
              <a:buFont typeface="Times New Roman"/>
              <a:buNone/>
            </a:pPr>
            <a:r>
              <a:rPr lang="en" sz="1200" b="0" i="0" u="none" strike="noStrike" cap="none">
                <a:solidFill>
                  <a:srgbClr val="000000"/>
                </a:solidFill>
                <a:latin typeface="Times New Roman"/>
                <a:ea typeface="Times New Roman"/>
                <a:cs typeface="Times New Roman"/>
                <a:sym typeface="Times New Roman"/>
              </a:rPr>
              <a:t> </a:t>
            </a:r>
            <a:endParaRPr sz="1200"/>
          </a:p>
        </p:txBody>
      </p:sp>
      <p:sp>
        <p:nvSpPr>
          <p:cNvPr id="274" name="Google Shape;274;p49"/>
          <p:cNvSpPr txBox="1"/>
          <p:nvPr/>
        </p:nvSpPr>
        <p:spPr>
          <a:xfrm>
            <a:off x="8161879" y="6438901"/>
            <a:ext cx="973327" cy="419100"/>
          </a:xfrm>
          <a:prstGeom prst="rect">
            <a:avLst/>
          </a:prstGeom>
          <a:noFill/>
          <a:ln>
            <a:noFill/>
          </a:ln>
        </p:spPr>
        <p:txBody>
          <a:bodyPr spcFirstLastPara="1" wrap="square" lIns="43975" tIns="43975" rIns="43975" bIns="43975" anchor="t" anchorCtr="0">
            <a:noAutofit/>
          </a:bodyPr>
          <a:lstStyle/>
          <a:p>
            <a:pPr marL="38100" marR="38100" lvl="0" indent="0" algn="r" rtl="0">
              <a:lnSpc>
                <a:spcPct val="100000"/>
              </a:lnSpc>
              <a:spcBef>
                <a:spcPts val="0"/>
              </a:spcBef>
              <a:spcAft>
                <a:spcPts val="0"/>
              </a:spcAft>
              <a:buClr>
                <a:srgbClr val="000000"/>
              </a:buClr>
              <a:buSzPts val="900"/>
              <a:buFont typeface="Helvetica Neue"/>
              <a:buNone/>
            </a:pPr>
            <a:r>
              <a:rPr lang="en" sz="900" b="0" i="0" u="none" strike="noStrike" cap="none">
                <a:solidFill>
                  <a:srgbClr val="000000"/>
                </a:solidFill>
                <a:latin typeface="Helvetica Neue"/>
                <a:ea typeface="Helvetica Neue"/>
                <a:cs typeface="Helvetica Neue"/>
                <a:sym typeface="Helvetica Neue"/>
              </a:rPr>
              <a:t>Bernd Surrow</a:t>
            </a:r>
            <a:endParaRPr sz="1200"/>
          </a:p>
        </p:txBody>
      </p:sp>
      <p:sp>
        <p:nvSpPr>
          <p:cNvPr id="275" name="Google Shape;275;p49"/>
          <p:cNvSpPr txBox="1">
            <a:spLocks noGrp="1"/>
          </p:cNvSpPr>
          <p:nvPr>
            <p:ph type="title"/>
          </p:nvPr>
        </p:nvSpPr>
        <p:spPr>
          <a:xfrm>
            <a:off x="1092795" y="69851"/>
            <a:ext cx="6942287" cy="546100"/>
          </a:xfrm>
          <a:prstGeom prst="rect">
            <a:avLst/>
          </a:prstGeom>
          <a:gradFill>
            <a:gsLst>
              <a:gs pos="0">
                <a:srgbClr val="FFE3A5"/>
              </a:gs>
              <a:gs pos="100000">
                <a:srgbClr val="F1F4F3"/>
              </a:gs>
            </a:gsLst>
            <a:lin ang="10800000" scaled="0"/>
          </a:gradFill>
          <a:ln w="38100" cap="flat" cmpd="sng">
            <a:solidFill>
              <a:srgbClr val="E6E6E6"/>
            </a:solidFill>
            <a:prstDash val="solid"/>
            <a:miter lim="400000"/>
            <a:headEnd type="none" w="sm" len="sm"/>
            <a:tailEnd type="none" w="sm" len="sm"/>
          </a:ln>
          <a:effectLst>
            <a:outerShdw blurRad="63500" dist="101600" dir="2700000" rotWithShape="0">
              <a:srgbClr val="606060">
                <a:alpha val="74901"/>
              </a:srgbClr>
            </a:outerShdw>
          </a:effectLst>
        </p:spPr>
        <p:txBody>
          <a:bodyPr spcFirstLastPara="1" wrap="square" lIns="43975" tIns="43975" rIns="43975" bIns="43975" anchor="t" anchorCtr="0">
            <a:noAutofit/>
          </a:bodyPr>
          <a:lstStyle>
            <a:lvl1pPr lvl="0" algn="ctr">
              <a:lnSpc>
                <a:spcPct val="100000"/>
              </a:lnSpc>
              <a:spcBef>
                <a:spcPts val="0"/>
              </a:spcBef>
              <a:spcAft>
                <a:spcPts val="0"/>
              </a:spcAft>
              <a:buClr>
                <a:srgbClr val="000000"/>
              </a:buClr>
              <a:buSzPts val="1600"/>
              <a:buNone/>
              <a:defRPr/>
            </a:lvl1pPr>
            <a:lvl2pPr lvl="1" algn="ctr">
              <a:lnSpc>
                <a:spcPct val="100000"/>
              </a:lnSpc>
              <a:spcBef>
                <a:spcPts val="0"/>
              </a:spcBef>
              <a:spcAft>
                <a:spcPts val="0"/>
              </a:spcAft>
              <a:buClr>
                <a:srgbClr val="000000"/>
              </a:buClr>
              <a:buSzPts val="1600"/>
              <a:buNone/>
              <a:defRPr/>
            </a:lvl2pPr>
            <a:lvl3pPr lvl="2" algn="ctr">
              <a:lnSpc>
                <a:spcPct val="100000"/>
              </a:lnSpc>
              <a:spcBef>
                <a:spcPts val="0"/>
              </a:spcBef>
              <a:spcAft>
                <a:spcPts val="0"/>
              </a:spcAft>
              <a:buClr>
                <a:srgbClr val="000000"/>
              </a:buClr>
              <a:buSzPts val="1600"/>
              <a:buNone/>
              <a:defRPr/>
            </a:lvl3pPr>
            <a:lvl4pPr lvl="3" algn="ctr">
              <a:lnSpc>
                <a:spcPct val="100000"/>
              </a:lnSpc>
              <a:spcBef>
                <a:spcPts val="0"/>
              </a:spcBef>
              <a:spcAft>
                <a:spcPts val="0"/>
              </a:spcAft>
              <a:buClr>
                <a:srgbClr val="000000"/>
              </a:buClr>
              <a:buSzPts val="1600"/>
              <a:buNone/>
              <a:defRPr/>
            </a:lvl4pPr>
            <a:lvl5pPr lvl="4" algn="ctr">
              <a:lnSpc>
                <a:spcPct val="100000"/>
              </a:lnSpc>
              <a:spcBef>
                <a:spcPts val="0"/>
              </a:spcBef>
              <a:spcAft>
                <a:spcPts val="0"/>
              </a:spcAft>
              <a:buClr>
                <a:srgbClr val="000000"/>
              </a:buClr>
              <a:buSzPts val="1600"/>
              <a:buNone/>
              <a:defRPr/>
            </a:lvl5pPr>
            <a:lvl6pPr lvl="5" algn="ctr">
              <a:lnSpc>
                <a:spcPct val="100000"/>
              </a:lnSpc>
              <a:spcBef>
                <a:spcPts val="0"/>
              </a:spcBef>
              <a:spcAft>
                <a:spcPts val="0"/>
              </a:spcAft>
              <a:buClr>
                <a:srgbClr val="000000"/>
              </a:buClr>
              <a:buSzPts val="1600"/>
              <a:buNone/>
              <a:defRPr/>
            </a:lvl6pPr>
            <a:lvl7pPr lvl="6" algn="ctr">
              <a:lnSpc>
                <a:spcPct val="100000"/>
              </a:lnSpc>
              <a:spcBef>
                <a:spcPts val="0"/>
              </a:spcBef>
              <a:spcAft>
                <a:spcPts val="0"/>
              </a:spcAft>
              <a:buClr>
                <a:srgbClr val="000000"/>
              </a:buClr>
              <a:buSzPts val="1600"/>
              <a:buNone/>
              <a:defRPr/>
            </a:lvl7pPr>
            <a:lvl8pPr lvl="7" algn="ctr">
              <a:lnSpc>
                <a:spcPct val="100000"/>
              </a:lnSpc>
              <a:spcBef>
                <a:spcPts val="0"/>
              </a:spcBef>
              <a:spcAft>
                <a:spcPts val="0"/>
              </a:spcAft>
              <a:buClr>
                <a:srgbClr val="000000"/>
              </a:buClr>
              <a:buSzPts val="1600"/>
              <a:buNone/>
              <a:defRPr/>
            </a:lvl8pPr>
            <a:lvl9pPr lvl="8" algn="ctr">
              <a:lnSpc>
                <a:spcPct val="100000"/>
              </a:lnSpc>
              <a:spcBef>
                <a:spcPts val="0"/>
              </a:spcBef>
              <a:spcAft>
                <a:spcPts val="0"/>
              </a:spcAft>
              <a:buClr>
                <a:srgbClr val="000000"/>
              </a:buClr>
              <a:buSzPts val="1600"/>
              <a:buNone/>
              <a:defRPr/>
            </a:lvl9pPr>
          </a:lstStyle>
          <a:p>
            <a:endParaRPr/>
          </a:p>
        </p:txBody>
      </p:sp>
      <p:sp>
        <p:nvSpPr>
          <p:cNvPr id="276" name="Google Shape;276;p49"/>
          <p:cNvSpPr txBox="1">
            <a:spLocks noGrp="1"/>
          </p:cNvSpPr>
          <p:nvPr>
            <p:ph type="body" idx="1"/>
          </p:nvPr>
        </p:nvSpPr>
        <p:spPr>
          <a:xfrm>
            <a:off x="140723" y="709612"/>
            <a:ext cx="4116119" cy="2501901"/>
          </a:xfrm>
          <a:prstGeom prst="rect">
            <a:avLst/>
          </a:prstGeom>
          <a:noFill/>
          <a:ln>
            <a:noFill/>
          </a:ln>
        </p:spPr>
        <p:txBody>
          <a:bodyPr spcFirstLastPara="1" wrap="square" lIns="43975" tIns="43975" rIns="43975" bIns="43975" anchor="t" anchorCtr="0">
            <a:noAutofit/>
          </a:bodyPr>
          <a:lstStyle>
            <a:lvl1pPr marL="457200" lvl="0" indent="-279400" algn="l">
              <a:lnSpc>
                <a:spcPct val="75000"/>
              </a:lnSpc>
              <a:spcBef>
                <a:spcPts val="500"/>
              </a:spcBef>
              <a:spcAft>
                <a:spcPts val="0"/>
              </a:spcAft>
              <a:buSzPts val="800"/>
              <a:buChar char="•"/>
              <a:defRPr/>
            </a:lvl1pPr>
            <a:lvl2pPr marL="914400" lvl="1" indent="-279400" algn="l">
              <a:lnSpc>
                <a:spcPct val="100000"/>
              </a:lnSpc>
              <a:spcBef>
                <a:spcPts val="1000"/>
              </a:spcBef>
              <a:spcAft>
                <a:spcPts val="0"/>
              </a:spcAft>
              <a:buSzPts val="800"/>
              <a:buChar char="•"/>
              <a:defRPr/>
            </a:lvl2pPr>
            <a:lvl3pPr marL="1371600" lvl="2" indent="-279400" algn="l">
              <a:lnSpc>
                <a:spcPct val="100000"/>
              </a:lnSpc>
              <a:spcBef>
                <a:spcPts val="300"/>
              </a:spcBef>
              <a:spcAft>
                <a:spcPts val="0"/>
              </a:spcAft>
              <a:buSzPts val="800"/>
              <a:buChar char="•"/>
              <a:defRPr/>
            </a:lvl3pPr>
            <a:lvl4pPr marL="1828800" lvl="3" indent="-374650" algn="l">
              <a:lnSpc>
                <a:spcPct val="100000"/>
              </a:lnSpc>
              <a:spcBef>
                <a:spcPts val="700"/>
              </a:spcBef>
              <a:spcAft>
                <a:spcPts val="0"/>
              </a:spcAft>
              <a:buSzPts val="2300"/>
              <a:buChar char=""/>
              <a:defRPr/>
            </a:lvl4pPr>
            <a:lvl5pPr marL="2286000" lvl="4" indent="-374650" algn="l">
              <a:lnSpc>
                <a:spcPct val="100000"/>
              </a:lnSpc>
              <a:spcBef>
                <a:spcPts val="200"/>
              </a:spcBef>
              <a:spcAft>
                <a:spcPts val="0"/>
              </a:spcAft>
              <a:buSzPts val="2300"/>
              <a:buChar char=""/>
              <a:defRPr/>
            </a:lvl5pPr>
            <a:lvl6pPr marL="2743200" lvl="5" indent="-400050" algn="l">
              <a:lnSpc>
                <a:spcPct val="75000"/>
              </a:lnSpc>
              <a:spcBef>
                <a:spcPts val="500"/>
              </a:spcBef>
              <a:spcAft>
                <a:spcPts val="0"/>
              </a:spcAft>
              <a:buSzPts val="2700"/>
              <a:buChar char="•"/>
              <a:defRPr/>
            </a:lvl6pPr>
            <a:lvl7pPr marL="3200400" lvl="6" indent="-400050" algn="l">
              <a:lnSpc>
                <a:spcPct val="75000"/>
              </a:lnSpc>
              <a:spcBef>
                <a:spcPts val="500"/>
              </a:spcBef>
              <a:spcAft>
                <a:spcPts val="0"/>
              </a:spcAft>
              <a:buSzPts val="2700"/>
              <a:buChar char="•"/>
              <a:defRPr/>
            </a:lvl7pPr>
            <a:lvl8pPr marL="3657600" lvl="7" indent="-400050" algn="l">
              <a:lnSpc>
                <a:spcPct val="75000"/>
              </a:lnSpc>
              <a:spcBef>
                <a:spcPts val="500"/>
              </a:spcBef>
              <a:spcAft>
                <a:spcPts val="0"/>
              </a:spcAft>
              <a:buSzPts val="2700"/>
              <a:buChar char="•"/>
              <a:defRPr/>
            </a:lvl8pPr>
            <a:lvl9pPr marL="4114800" lvl="8" indent="-400050" algn="l">
              <a:lnSpc>
                <a:spcPct val="75000"/>
              </a:lnSpc>
              <a:spcBef>
                <a:spcPts val="500"/>
              </a:spcBef>
              <a:spcAft>
                <a:spcPts val="0"/>
              </a:spcAft>
              <a:buSzPts val="2700"/>
              <a:buChar char="•"/>
              <a:defRPr/>
            </a:lvl9pPr>
          </a:lstStyle>
          <a:p>
            <a:endParaRPr/>
          </a:p>
        </p:txBody>
      </p:sp>
      <p:sp>
        <p:nvSpPr>
          <p:cNvPr id="277" name="Google Shape;277;p49"/>
          <p:cNvSpPr txBox="1">
            <a:spLocks noGrp="1"/>
          </p:cNvSpPr>
          <p:nvPr>
            <p:ph type="sldNum" idx="12"/>
          </p:nvPr>
        </p:nvSpPr>
        <p:spPr>
          <a:xfrm>
            <a:off x="8928520" y="1"/>
            <a:ext cx="222811" cy="235905"/>
          </a:xfrm>
          <a:prstGeom prst="rect">
            <a:avLst/>
          </a:prstGeom>
          <a:noFill/>
          <a:ln>
            <a:noFill/>
          </a:ln>
        </p:spPr>
        <p:txBody>
          <a:bodyPr spcFirstLastPara="1" wrap="square" lIns="43975" tIns="43975" rIns="43975" bIns="43975" anchor="t" anchorCtr="0">
            <a:noAutofit/>
          </a:bodyPr>
          <a:lstStyle>
            <a:lvl1pPr marL="0" marR="0" lvl="0" indent="0" algn="ctr">
              <a:lnSpc>
                <a:spcPct val="100000"/>
              </a:lnSpc>
              <a:spcBef>
                <a:spcPts val="0"/>
              </a:spcBef>
              <a:spcAft>
                <a:spcPts val="0"/>
              </a:spcAft>
              <a:buClr>
                <a:srgbClr val="000000"/>
              </a:buClr>
              <a:buSzPts val="900"/>
              <a:buFont typeface="Times New Roman"/>
              <a:buNone/>
              <a:defRPr sz="900">
                <a:solidFill>
                  <a:srgbClr val="000000"/>
                </a:solidFill>
              </a:defRPr>
            </a:lvl1pPr>
            <a:lvl2pPr marL="0" marR="0" lvl="1" indent="0" algn="ctr">
              <a:lnSpc>
                <a:spcPct val="100000"/>
              </a:lnSpc>
              <a:spcBef>
                <a:spcPts val="0"/>
              </a:spcBef>
              <a:spcAft>
                <a:spcPts val="0"/>
              </a:spcAft>
              <a:buClr>
                <a:srgbClr val="000000"/>
              </a:buClr>
              <a:buSzPts val="900"/>
              <a:buFont typeface="Times New Roman"/>
              <a:buNone/>
              <a:defRPr sz="900">
                <a:solidFill>
                  <a:srgbClr val="000000"/>
                </a:solidFill>
              </a:defRPr>
            </a:lvl2pPr>
            <a:lvl3pPr marL="0" marR="0" lvl="2" indent="0" algn="ctr">
              <a:lnSpc>
                <a:spcPct val="100000"/>
              </a:lnSpc>
              <a:spcBef>
                <a:spcPts val="0"/>
              </a:spcBef>
              <a:spcAft>
                <a:spcPts val="0"/>
              </a:spcAft>
              <a:buClr>
                <a:srgbClr val="000000"/>
              </a:buClr>
              <a:buSzPts val="900"/>
              <a:buFont typeface="Times New Roman"/>
              <a:buNone/>
              <a:defRPr sz="900">
                <a:solidFill>
                  <a:srgbClr val="000000"/>
                </a:solidFill>
              </a:defRPr>
            </a:lvl3pPr>
            <a:lvl4pPr marL="0" marR="0" lvl="3" indent="0" algn="ctr">
              <a:lnSpc>
                <a:spcPct val="100000"/>
              </a:lnSpc>
              <a:spcBef>
                <a:spcPts val="0"/>
              </a:spcBef>
              <a:spcAft>
                <a:spcPts val="0"/>
              </a:spcAft>
              <a:buClr>
                <a:srgbClr val="000000"/>
              </a:buClr>
              <a:buSzPts val="900"/>
              <a:buFont typeface="Times New Roman"/>
              <a:buNone/>
              <a:defRPr sz="900">
                <a:solidFill>
                  <a:srgbClr val="000000"/>
                </a:solidFill>
              </a:defRPr>
            </a:lvl4pPr>
            <a:lvl5pPr marL="0" marR="0" lvl="4" indent="0" algn="ctr">
              <a:lnSpc>
                <a:spcPct val="100000"/>
              </a:lnSpc>
              <a:spcBef>
                <a:spcPts val="0"/>
              </a:spcBef>
              <a:spcAft>
                <a:spcPts val="0"/>
              </a:spcAft>
              <a:buClr>
                <a:srgbClr val="000000"/>
              </a:buClr>
              <a:buSzPts val="900"/>
              <a:buFont typeface="Times New Roman"/>
              <a:buNone/>
              <a:defRPr sz="900">
                <a:solidFill>
                  <a:srgbClr val="000000"/>
                </a:solidFill>
              </a:defRPr>
            </a:lvl5pPr>
            <a:lvl6pPr marL="0" marR="0" lvl="5" indent="0" algn="ctr">
              <a:lnSpc>
                <a:spcPct val="100000"/>
              </a:lnSpc>
              <a:spcBef>
                <a:spcPts val="0"/>
              </a:spcBef>
              <a:spcAft>
                <a:spcPts val="0"/>
              </a:spcAft>
              <a:buClr>
                <a:srgbClr val="000000"/>
              </a:buClr>
              <a:buSzPts val="900"/>
              <a:buFont typeface="Times New Roman"/>
              <a:buNone/>
              <a:defRPr sz="900">
                <a:solidFill>
                  <a:srgbClr val="000000"/>
                </a:solidFill>
              </a:defRPr>
            </a:lvl6pPr>
            <a:lvl7pPr marL="0" marR="0" lvl="6" indent="0" algn="ctr">
              <a:lnSpc>
                <a:spcPct val="100000"/>
              </a:lnSpc>
              <a:spcBef>
                <a:spcPts val="0"/>
              </a:spcBef>
              <a:spcAft>
                <a:spcPts val="0"/>
              </a:spcAft>
              <a:buClr>
                <a:srgbClr val="000000"/>
              </a:buClr>
              <a:buSzPts val="900"/>
              <a:buFont typeface="Times New Roman"/>
              <a:buNone/>
              <a:defRPr sz="900">
                <a:solidFill>
                  <a:srgbClr val="000000"/>
                </a:solidFill>
              </a:defRPr>
            </a:lvl7pPr>
            <a:lvl8pPr marL="0" marR="0" lvl="7" indent="0" algn="ctr">
              <a:lnSpc>
                <a:spcPct val="100000"/>
              </a:lnSpc>
              <a:spcBef>
                <a:spcPts val="0"/>
              </a:spcBef>
              <a:spcAft>
                <a:spcPts val="0"/>
              </a:spcAft>
              <a:buClr>
                <a:srgbClr val="000000"/>
              </a:buClr>
              <a:buSzPts val="900"/>
              <a:buFont typeface="Times New Roman"/>
              <a:buNone/>
              <a:defRPr sz="900">
                <a:solidFill>
                  <a:srgbClr val="000000"/>
                </a:solidFill>
              </a:defRPr>
            </a:lvl8pPr>
            <a:lvl9pPr marL="0" marR="0" lvl="8" indent="0" algn="ctr">
              <a:lnSpc>
                <a:spcPct val="100000"/>
              </a:lnSpc>
              <a:spcBef>
                <a:spcPts val="0"/>
              </a:spcBef>
              <a:spcAft>
                <a:spcPts val="0"/>
              </a:spcAft>
              <a:buClr>
                <a:srgbClr val="000000"/>
              </a:buClr>
              <a:buSzPts val="900"/>
              <a:buFont typeface="Times New Roman"/>
              <a:buNone/>
              <a:defRPr sz="900">
                <a:solidFill>
                  <a:srgbClr val="000000"/>
                </a:solidFill>
              </a:defRPr>
            </a:lvl9pPr>
          </a:lstStyle>
          <a:p>
            <a:fld id="{00000000-1234-1234-1234-123412341234}" type="slidenum">
              <a:rPr lang="en" smtClean="0"/>
              <a:pPr/>
              <a:t>‹#›</a:t>
            </a:fld>
            <a:endParaRPr lang="en"/>
          </a:p>
        </p:txBody>
      </p:sp>
      <p:pic>
        <p:nvPicPr>
          <p:cNvPr id="278" name="Google Shape;278;p49" descr="temple_201_4c.tiff"/>
          <p:cNvPicPr preferRelativeResize="0"/>
          <p:nvPr/>
        </p:nvPicPr>
        <p:blipFill rotWithShape="1">
          <a:blip r:embed="rId2">
            <a:alphaModFix/>
          </a:blip>
          <a:srcRect r="76430"/>
          <a:stretch/>
        </p:blipFill>
        <p:spPr>
          <a:xfrm>
            <a:off x="42230" y="44756"/>
            <a:ext cx="336415" cy="419101"/>
          </a:xfrm>
          <a:custGeom>
            <a:avLst/>
            <a:gdLst/>
            <a:ahLst/>
            <a:cxnLst/>
            <a:rect l="l" t="t" r="r" b="b"/>
            <a:pathLst>
              <a:path w="21600" h="21600" extrusionOk="0">
                <a:moveTo>
                  <a:pt x="0" y="0"/>
                </a:moveTo>
                <a:lnTo>
                  <a:pt x="0" y="10800"/>
                </a:lnTo>
                <a:lnTo>
                  <a:pt x="0" y="21600"/>
                </a:lnTo>
                <a:lnTo>
                  <a:pt x="21600" y="21559"/>
                </a:lnTo>
                <a:lnTo>
                  <a:pt x="21600" y="0"/>
                </a:lnTo>
                <a:lnTo>
                  <a:pt x="0" y="0"/>
                </a:lnTo>
                <a:close/>
              </a:path>
            </a:pathLst>
          </a:custGeom>
          <a:noFill/>
          <a:ln>
            <a:noFill/>
          </a:ln>
        </p:spPr>
      </p:pic>
      <p:sp>
        <p:nvSpPr>
          <p:cNvPr id="279" name="Google Shape;279;p49"/>
          <p:cNvSpPr txBox="1"/>
          <p:nvPr/>
        </p:nvSpPr>
        <p:spPr>
          <a:xfrm>
            <a:off x="-5403" y="6433184"/>
            <a:ext cx="4610634" cy="414021"/>
          </a:xfrm>
          <a:prstGeom prst="rect">
            <a:avLst/>
          </a:prstGeom>
          <a:noFill/>
          <a:ln>
            <a:noFill/>
          </a:ln>
        </p:spPr>
        <p:txBody>
          <a:bodyPr spcFirstLastPara="1" wrap="square" lIns="43975" tIns="43975" rIns="43975" bIns="43975" anchor="t" anchorCtr="0">
            <a:noAutofit/>
          </a:bodyPr>
          <a:lstStyle/>
          <a:p>
            <a:pPr marL="38100" marR="38100" lvl="0" indent="0" algn="l" rtl="0">
              <a:lnSpc>
                <a:spcPct val="100000"/>
              </a:lnSpc>
              <a:spcBef>
                <a:spcPts val="0"/>
              </a:spcBef>
              <a:spcAft>
                <a:spcPts val="0"/>
              </a:spcAft>
              <a:buClr>
                <a:srgbClr val="000000"/>
              </a:buClr>
              <a:buSzPts val="900"/>
              <a:buFont typeface="Helvetica Neue"/>
              <a:buNone/>
            </a:pPr>
            <a:r>
              <a:rPr lang="en" sz="900" b="0" i="0" u="none" strike="noStrike" cap="none">
                <a:solidFill>
                  <a:srgbClr val="000000"/>
                </a:solidFill>
                <a:latin typeface="Helvetica Neue"/>
                <a:ea typeface="Helvetica Neue"/>
                <a:cs typeface="Helvetica Neue"/>
                <a:sym typeface="Helvetica Neue"/>
              </a:rPr>
              <a:t>Snowmass Energy Frontier Kick-Off Workshop</a:t>
            </a:r>
            <a:endParaRPr sz="1200"/>
          </a:p>
          <a:p>
            <a:pPr marL="38100" marR="38100" lvl="0" indent="0" algn="l" rtl="0">
              <a:lnSpc>
                <a:spcPct val="100000"/>
              </a:lnSpc>
              <a:spcBef>
                <a:spcPts val="0"/>
              </a:spcBef>
              <a:spcAft>
                <a:spcPts val="0"/>
              </a:spcAft>
              <a:buClr>
                <a:srgbClr val="000000"/>
              </a:buClr>
              <a:buSzPts val="900"/>
              <a:buFont typeface="Helvetica Neue"/>
              <a:buNone/>
            </a:pPr>
            <a:r>
              <a:rPr lang="en" sz="900" b="0" i="0" u="none" strike="noStrike" cap="none">
                <a:solidFill>
                  <a:srgbClr val="000000"/>
                </a:solidFill>
                <a:latin typeface="Helvetica Neue"/>
                <a:ea typeface="Helvetica Neue"/>
                <a:cs typeface="Helvetica Neue"/>
                <a:sym typeface="Helvetica Neue"/>
              </a:rPr>
              <a:t>Philadelphia, PA, May 21, 2020</a:t>
            </a:r>
            <a:endParaRPr sz="1200"/>
          </a:p>
        </p:txBody>
      </p:sp>
    </p:spTree>
    <p:extLst>
      <p:ext uri="{BB962C8B-B14F-4D97-AF65-F5344CB8AC3E}">
        <p14:creationId xmlns:p14="http://schemas.microsoft.com/office/powerpoint/2010/main" val="14133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85A0E4-A136-452A-BA90-7AAA32359CAB}"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414886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CF684-CB1C-4DF8-800D-C015FC0BF099}"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79794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65591-DA92-47D0-80F7-C3AA51A78DC1}"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193878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C7F3E-7E5E-42D6-8106-B1A2B18104B8}"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41180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B48168-A9EC-4740-9755-CBA311EB3254}" type="datetime1">
              <a:rPr lang="en-US" smtClean="0"/>
              <a:t>5/21/2020</a:t>
            </a:fld>
            <a:endParaRPr lang="en-US"/>
          </a:p>
        </p:txBody>
      </p:sp>
      <p:sp>
        <p:nvSpPr>
          <p:cNvPr id="6" name="Footer Placeholder 5"/>
          <p:cNvSpPr>
            <a:spLocks noGrp="1"/>
          </p:cNvSpPr>
          <p:nvPr>
            <p:ph type="ftr" sz="quarter" idx="11"/>
          </p:nvPr>
        </p:nvSpPr>
        <p:spPr/>
        <p:txBody>
          <a:bodyPr/>
          <a:lstStyle/>
          <a:p>
            <a:r>
              <a:rPr lang="en-US"/>
              <a:t>Snowmass AF | GARD ABP </a:t>
            </a:r>
          </a:p>
        </p:txBody>
      </p:sp>
      <p:sp>
        <p:nvSpPr>
          <p:cNvPr id="7" name="Slide Number Placeholder 6"/>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3088858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498B7D-BC6B-4CA3-A86B-A221DBFADD76}" type="datetime1">
              <a:rPr lang="en-US" smtClean="0"/>
              <a:t>5/21/2020</a:t>
            </a:fld>
            <a:endParaRPr lang="en-US"/>
          </a:p>
        </p:txBody>
      </p:sp>
      <p:sp>
        <p:nvSpPr>
          <p:cNvPr id="8" name="Footer Placeholder 7"/>
          <p:cNvSpPr>
            <a:spLocks noGrp="1"/>
          </p:cNvSpPr>
          <p:nvPr>
            <p:ph type="ftr" sz="quarter" idx="11"/>
          </p:nvPr>
        </p:nvSpPr>
        <p:spPr/>
        <p:txBody>
          <a:bodyPr/>
          <a:lstStyle/>
          <a:p>
            <a:r>
              <a:rPr lang="en-US"/>
              <a:t>Snowmass AF | GARD ABP </a:t>
            </a:r>
          </a:p>
        </p:txBody>
      </p:sp>
      <p:sp>
        <p:nvSpPr>
          <p:cNvPr id="9" name="Slide Number Placeholder 8"/>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2492546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E99862-FB2E-4DE3-B3A3-F708808BBC55}" type="datetime1">
              <a:rPr lang="en-US" smtClean="0"/>
              <a:t>5/21/2020</a:t>
            </a:fld>
            <a:endParaRPr lang="en-US"/>
          </a:p>
        </p:txBody>
      </p:sp>
      <p:sp>
        <p:nvSpPr>
          <p:cNvPr id="4" name="Footer Placeholder 3"/>
          <p:cNvSpPr>
            <a:spLocks noGrp="1"/>
          </p:cNvSpPr>
          <p:nvPr>
            <p:ph type="ftr" sz="quarter" idx="11"/>
          </p:nvPr>
        </p:nvSpPr>
        <p:spPr/>
        <p:txBody>
          <a:bodyPr/>
          <a:lstStyle/>
          <a:p>
            <a:r>
              <a:rPr lang="en-US"/>
              <a:t>Snowmass AF | GARD ABP </a:t>
            </a:r>
          </a:p>
        </p:txBody>
      </p:sp>
      <p:sp>
        <p:nvSpPr>
          <p:cNvPr id="5" name="Slide Number Placeholder 4"/>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384380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A3832-952B-4F02-8469-B832E216DCB7}" type="datetime1">
              <a:rPr lang="en-US" smtClean="0"/>
              <a:t>5/21/2020</a:t>
            </a:fld>
            <a:endParaRPr lang="en-US"/>
          </a:p>
        </p:txBody>
      </p:sp>
      <p:sp>
        <p:nvSpPr>
          <p:cNvPr id="3" name="Footer Placeholder 2"/>
          <p:cNvSpPr>
            <a:spLocks noGrp="1"/>
          </p:cNvSpPr>
          <p:nvPr>
            <p:ph type="ftr" sz="quarter" idx="11"/>
          </p:nvPr>
        </p:nvSpPr>
        <p:spPr/>
        <p:txBody>
          <a:bodyPr/>
          <a:lstStyle/>
          <a:p>
            <a:r>
              <a:rPr lang="en-US"/>
              <a:t>Snowmass AF | GARD ABP </a:t>
            </a:r>
          </a:p>
        </p:txBody>
      </p:sp>
      <p:sp>
        <p:nvSpPr>
          <p:cNvPr id="4" name="Slide Number Placeholder 3"/>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240715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A4AE2-11FD-4BC4-8CFA-4277409F6039}" type="datetime1">
              <a:rPr lang="en-US" smtClean="0"/>
              <a:t>5/21/2020</a:t>
            </a:fld>
            <a:endParaRPr lang="en-US"/>
          </a:p>
        </p:txBody>
      </p:sp>
      <p:sp>
        <p:nvSpPr>
          <p:cNvPr id="6" name="Footer Placeholder 5"/>
          <p:cNvSpPr>
            <a:spLocks noGrp="1"/>
          </p:cNvSpPr>
          <p:nvPr>
            <p:ph type="ftr" sz="quarter" idx="11"/>
          </p:nvPr>
        </p:nvSpPr>
        <p:spPr/>
        <p:txBody>
          <a:bodyPr/>
          <a:lstStyle/>
          <a:p>
            <a:r>
              <a:rPr lang="en-US"/>
              <a:t>Snowmass AF | GARD ABP </a:t>
            </a:r>
          </a:p>
        </p:txBody>
      </p:sp>
      <p:sp>
        <p:nvSpPr>
          <p:cNvPr id="7" name="Slide Number Placeholder 6"/>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3678369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5E526-A74C-48FC-A078-BDE890A7CD57}" type="datetime1">
              <a:rPr lang="en-US" smtClean="0"/>
              <a:t>5/21/2020</a:t>
            </a:fld>
            <a:endParaRPr lang="en-US"/>
          </a:p>
        </p:txBody>
      </p:sp>
      <p:sp>
        <p:nvSpPr>
          <p:cNvPr id="6" name="Footer Placeholder 5"/>
          <p:cNvSpPr>
            <a:spLocks noGrp="1"/>
          </p:cNvSpPr>
          <p:nvPr>
            <p:ph type="ftr" sz="quarter" idx="11"/>
          </p:nvPr>
        </p:nvSpPr>
        <p:spPr/>
        <p:txBody>
          <a:bodyPr/>
          <a:lstStyle/>
          <a:p>
            <a:r>
              <a:rPr lang="en-US"/>
              <a:t>Snowmass AF | GARD ABP </a:t>
            </a:r>
          </a:p>
        </p:txBody>
      </p:sp>
      <p:sp>
        <p:nvSpPr>
          <p:cNvPr id="7" name="Slide Number Placeholder 6"/>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192754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154E8-A076-4440-83D2-CE77D009CB5C}"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373516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37DF6-8981-42AA-ACBC-658EF8B432AE}"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4A89032D-4BF8-2E4C-A9D5-B04F356B7598}" type="slidenum">
              <a:rPr lang="en-US" smtClean="0"/>
              <a:t>‹#›</a:t>
            </a:fld>
            <a:endParaRPr lang="en-US"/>
          </a:p>
        </p:txBody>
      </p:sp>
    </p:spTree>
    <p:extLst>
      <p:ext uri="{BB962C8B-B14F-4D97-AF65-F5344CB8AC3E}">
        <p14:creationId xmlns:p14="http://schemas.microsoft.com/office/powerpoint/2010/main" val="147452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1C735-AA4E-4722-9938-537233E98FFF}" type="datetime1">
              <a:rPr lang="en-US" smtClean="0"/>
              <a:t>5/21/2020</a:t>
            </a:fld>
            <a:endParaRPr lang="en-US"/>
          </a:p>
        </p:txBody>
      </p:sp>
      <p:sp>
        <p:nvSpPr>
          <p:cNvPr id="5" name="Footer Placeholder 4"/>
          <p:cNvSpPr>
            <a:spLocks noGrp="1"/>
          </p:cNvSpPr>
          <p:nvPr>
            <p:ph type="ftr" sz="quarter" idx="11"/>
          </p:nvPr>
        </p:nvSpPr>
        <p:spPr/>
        <p:txBody>
          <a:bodyPr/>
          <a:lstStyle/>
          <a:p>
            <a:r>
              <a:rPr lang="en-US"/>
              <a:t>Snowmass AF | GARD ABP </a:t>
            </a:r>
          </a:p>
        </p:txBody>
      </p:sp>
      <p:sp>
        <p:nvSpPr>
          <p:cNvPr id="6" name="Slide Number Placeholder 5"/>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7573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D6328-6CD7-49F0-8F77-A4068EB92B67}" type="datetime1">
              <a:rPr lang="en-US" smtClean="0"/>
              <a:t>5/21/2020</a:t>
            </a:fld>
            <a:endParaRPr lang="en-US"/>
          </a:p>
        </p:txBody>
      </p:sp>
      <p:sp>
        <p:nvSpPr>
          <p:cNvPr id="6" name="Footer Placeholder 5"/>
          <p:cNvSpPr>
            <a:spLocks noGrp="1"/>
          </p:cNvSpPr>
          <p:nvPr>
            <p:ph type="ftr" sz="quarter" idx="11"/>
          </p:nvPr>
        </p:nvSpPr>
        <p:spPr/>
        <p:txBody>
          <a:bodyPr/>
          <a:lstStyle/>
          <a:p>
            <a:r>
              <a:rPr lang="en-US"/>
              <a:t>Snowmass AF | GARD ABP </a:t>
            </a:r>
          </a:p>
        </p:txBody>
      </p:sp>
      <p:sp>
        <p:nvSpPr>
          <p:cNvPr id="7" name="Slide Number Placeholder 6"/>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6919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41A3E2-1D61-41A4-B401-CBB6F93FE011}" type="datetime1">
              <a:rPr lang="en-US" smtClean="0"/>
              <a:t>5/21/2020</a:t>
            </a:fld>
            <a:endParaRPr lang="en-US"/>
          </a:p>
        </p:txBody>
      </p:sp>
      <p:sp>
        <p:nvSpPr>
          <p:cNvPr id="8" name="Footer Placeholder 7"/>
          <p:cNvSpPr>
            <a:spLocks noGrp="1"/>
          </p:cNvSpPr>
          <p:nvPr>
            <p:ph type="ftr" sz="quarter" idx="11"/>
          </p:nvPr>
        </p:nvSpPr>
        <p:spPr/>
        <p:txBody>
          <a:bodyPr/>
          <a:lstStyle/>
          <a:p>
            <a:r>
              <a:rPr lang="en-US"/>
              <a:t>Snowmass AF | GARD ABP </a:t>
            </a:r>
          </a:p>
        </p:txBody>
      </p:sp>
      <p:sp>
        <p:nvSpPr>
          <p:cNvPr id="9" name="Slide Number Placeholder 8"/>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5860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A1CD9-2127-42C9-B8A7-C40E86E24B3C}" type="datetime1">
              <a:rPr lang="en-US" smtClean="0"/>
              <a:t>5/21/2020</a:t>
            </a:fld>
            <a:endParaRPr lang="en-US"/>
          </a:p>
        </p:txBody>
      </p:sp>
      <p:sp>
        <p:nvSpPr>
          <p:cNvPr id="4" name="Footer Placeholder 3"/>
          <p:cNvSpPr>
            <a:spLocks noGrp="1"/>
          </p:cNvSpPr>
          <p:nvPr>
            <p:ph type="ftr" sz="quarter" idx="11"/>
          </p:nvPr>
        </p:nvSpPr>
        <p:spPr/>
        <p:txBody>
          <a:bodyPr/>
          <a:lstStyle/>
          <a:p>
            <a:r>
              <a:rPr lang="en-US"/>
              <a:t>Snowmass AF | GARD ABP </a:t>
            </a:r>
          </a:p>
        </p:txBody>
      </p:sp>
      <p:sp>
        <p:nvSpPr>
          <p:cNvPr id="5" name="Slide Number Placeholder 4"/>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90234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07817-CF8D-46A8-845E-6E7057686570}" type="datetime1">
              <a:rPr lang="en-US" smtClean="0"/>
              <a:t>5/21/2020</a:t>
            </a:fld>
            <a:endParaRPr lang="en-US"/>
          </a:p>
        </p:txBody>
      </p:sp>
      <p:sp>
        <p:nvSpPr>
          <p:cNvPr id="3" name="Footer Placeholder 2"/>
          <p:cNvSpPr>
            <a:spLocks noGrp="1"/>
          </p:cNvSpPr>
          <p:nvPr>
            <p:ph type="ftr" sz="quarter" idx="11"/>
          </p:nvPr>
        </p:nvSpPr>
        <p:spPr/>
        <p:txBody>
          <a:bodyPr/>
          <a:lstStyle/>
          <a:p>
            <a:r>
              <a:rPr lang="en-US"/>
              <a:t>Snowmass AF | GARD ABP </a:t>
            </a:r>
          </a:p>
        </p:txBody>
      </p:sp>
      <p:sp>
        <p:nvSpPr>
          <p:cNvPr id="4" name="Slide Number Placeholder 3"/>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246352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75BB04-79F5-4F3B-AB59-E2F79BB2735B}" type="datetime1">
              <a:rPr lang="en-US" smtClean="0"/>
              <a:t>5/21/2020</a:t>
            </a:fld>
            <a:endParaRPr lang="en-US"/>
          </a:p>
        </p:txBody>
      </p:sp>
      <p:sp>
        <p:nvSpPr>
          <p:cNvPr id="6" name="Footer Placeholder 5"/>
          <p:cNvSpPr>
            <a:spLocks noGrp="1"/>
          </p:cNvSpPr>
          <p:nvPr>
            <p:ph type="ftr" sz="quarter" idx="11"/>
          </p:nvPr>
        </p:nvSpPr>
        <p:spPr/>
        <p:txBody>
          <a:bodyPr/>
          <a:lstStyle/>
          <a:p>
            <a:r>
              <a:rPr lang="en-US"/>
              <a:t>Snowmass AF | GARD ABP </a:t>
            </a:r>
          </a:p>
        </p:txBody>
      </p:sp>
      <p:sp>
        <p:nvSpPr>
          <p:cNvPr id="7" name="Slide Number Placeholder 6"/>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339341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B9FBB-3D11-46A2-B6E3-5B19BB13CFFF}" type="datetime1">
              <a:rPr lang="en-US" smtClean="0"/>
              <a:t>5/21/2020</a:t>
            </a:fld>
            <a:endParaRPr lang="en-US"/>
          </a:p>
        </p:txBody>
      </p:sp>
      <p:sp>
        <p:nvSpPr>
          <p:cNvPr id="6" name="Footer Placeholder 5"/>
          <p:cNvSpPr>
            <a:spLocks noGrp="1"/>
          </p:cNvSpPr>
          <p:nvPr>
            <p:ph type="ftr" sz="quarter" idx="11"/>
          </p:nvPr>
        </p:nvSpPr>
        <p:spPr/>
        <p:txBody>
          <a:bodyPr/>
          <a:lstStyle/>
          <a:p>
            <a:r>
              <a:rPr lang="en-US"/>
              <a:t>Snowmass AF | GARD ABP </a:t>
            </a:r>
          </a:p>
        </p:txBody>
      </p:sp>
      <p:sp>
        <p:nvSpPr>
          <p:cNvPr id="7" name="Slide Number Placeholder 6"/>
          <p:cNvSpPr>
            <a:spLocks noGrp="1"/>
          </p:cNvSpPr>
          <p:nvPr>
            <p:ph type="sldNum" sz="quarter" idx="12"/>
          </p:nvPr>
        </p:nvSpPr>
        <p:spPr/>
        <p:txBody>
          <a:bodyPr/>
          <a:lstStyle/>
          <a:p>
            <a:fld id="{FB881E7D-5A17-EB4A-B013-04381A7C357D}" type="slidenum">
              <a:rPr lang="en-US" smtClean="0"/>
              <a:t>‹#›</a:t>
            </a:fld>
            <a:endParaRPr lang="en-US"/>
          </a:p>
        </p:txBody>
      </p:sp>
    </p:spTree>
    <p:extLst>
      <p:ext uri="{BB962C8B-B14F-4D97-AF65-F5344CB8AC3E}">
        <p14:creationId xmlns:p14="http://schemas.microsoft.com/office/powerpoint/2010/main" val="244719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8792"/>
            <a:ext cx="9144000" cy="8320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81958"/>
            <a:ext cx="8229600" cy="5174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87AF3-F9BC-4C20-8DB2-4FC1E17126D8}" type="datetime1">
              <a:rPr lang="en-US" smtClean="0"/>
              <a:t>5/21/2020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Snowmass AF | GARD ABP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81E7D-5A17-EB4A-B013-04381A7C357D}" type="slidenum">
              <a:rPr lang="en-US" smtClean="0"/>
              <a:t>‹#›</a:t>
            </a:fld>
            <a:endParaRPr lang="en-US"/>
          </a:p>
        </p:txBody>
      </p:sp>
    </p:spTree>
    <p:extLst>
      <p:ext uri="{BB962C8B-B14F-4D97-AF65-F5344CB8AC3E}">
        <p14:creationId xmlns:p14="http://schemas.microsoft.com/office/powerpoint/2010/main" val="262780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6" r:id="rId14"/>
    <p:sldLayoutId id="2147483677" r:id="rId15"/>
    <p:sldLayoutId id="2147483678" r:id="rId16"/>
    <p:sldLayoutId id="2147483679" r:id="rId17"/>
  </p:sldLayoutIdLst>
  <p:hf hdr="0"/>
  <p:txStyles>
    <p:titleStyle>
      <a:lvl1pPr algn="ctr" defTabSz="457200" rtl="0" eaLnBrk="1" latinLnBrk="0" hangingPunct="1">
        <a:spcBef>
          <a:spcPct val="0"/>
        </a:spcBef>
        <a:buNone/>
        <a:defRPr sz="3400" kern="1200">
          <a:solidFill>
            <a:schemeClr val="bg2">
              <a:lumMod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ED0F4-CD81-4FAB-9CE5-54F2CB8DFA3B}" type="datetime1">
              <a:rPr lang="en-US" smtClean="0"/>
              <a:t>5/21/2020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Snowmass AF | GARD ABP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9032D-4BF8-2E4C-A9D5-B04F356B7598}" type="slidenum">
              <a:rPr lang="en-US" smtClean="0"/>
              <a:t>‹#›</a:t>
            </a:fld>
            <a:endParaRPr lang="en-US"/>
          </a:p>
        </p:txBody>
      </p:sp>
    </p:spTree>
    <p:extLst>
      <p:ext uri="{BB962C8B-B14F-4D97-AF65-F5344CB8AC3E}">
        <p14:creationId xmlns:p14="http://schemas.microsoft.com/office/powerpoint/2010/main" val="23807707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snowmass21.org/energy/st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indico.fnal.gov/category/110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nowmass@fnal.gov" TargetMode="External"/><Relationship Id="rId2" Type="http://schemas.openxmlformats.org/officeDocument/2006/relationships/hyperlink" Target="mailto:smsimon@umich.edu" TargetMode="External"/><Relationship Id="rId1" Type="http://schemas.openxmlformats.org/officeDocument/2006/relationships/slideLayout" Target="../slideLayouts/slideLayout2.xml"/><Relationship Id="rId6" Type="http://schemas.openxmlformats.org/officeDocument/2006/relationships/hyperlink" Target="https://urldefense.proofpoint.com/v2/url?u=https-3A__nam05.safelinks.protection.outlook.com_-3Furl-3Dhttps-253A-252F-252Furldefense.proofpoint.com-252Fv2-252Furl-253Fu-253Dhttps-2D3A-5F-5Fforms.gle-5FXpd4jW3Y6oxcXxmD7-2526d-253DDwMFaQ-2526c-253DgRgGjJ3BkIsb5y6s49QqsA-2526r-253DbV-2DIqBDDmoNErC5yxJQE5Wk90Al3pZ5C4fz7YPK25CNXIdD4cof8Fpj8oNfNJanG-2526m-253D5gc76I-2DTHykVcgcTxUTqadJXaiaWyoMWCoL7YRU4MLA-2526s-253DbRH7ta0xxRFIRVT-5F97sdxlK0aW16a6OMtv-5FppdWbrRw-2526e-253D-26data-3D02-257C01-257Cthan-2540PITT.EDU-257C4b05c632835549f0398d08d7db19c494-257C9ef9f489e0a04eeb87cc3a526112fd0d-257C1-257C0-257C637218776047937672-26sdata-3DqAArH9-252BfjLQa43ldKwWTS0VJVr7GFXX6aBJVHFkb2ck-253D-26reserved-3D0&amp;d=DwMGaQ&amp;c=gRgGjJ3BkIsb5y6s49QqsA&amp;r=HJxoTGHyvdEbY0-ar-rFbj91ce2IsZ3eTTXGW7XIYQQ&amp;m=kjmu3OrdpWVC4-zHwjkf0VJAtplZKoGp8XfJXZLcxmk&amp;s=uQI4J_uHq3DeSKcGGicnyHlJlZhHL-KFVZp3c29QwsM&amp;e=" TargetMode="External"/><Relationship Id="rId5" Type="http://schemas.openxmlformats.org/officeDocument/2006/relationships/hyperlink" Target="mailto:snowmasconveners@listserv.fnal.gov" TargetMode="External"/><Relationship Id="rId4" Type="http://schemas.openxmlformats.org/officeDocument/2006/relationships/hyperlink" Target="mailto:snowmass-young@fnal.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cA9zuSNeYTQsWbPtxJ2mdXME01MymoB5DJRzLAi3aM_bG9_w/viewform" TargetMode="External"/><Relationship Id="rId2" Type="http://schemas.openxmlformats.org/officeDocument/2006/relationships/hyperlink" Target="mailto:listserv@listserv.fnal.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abs/1910.1177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eetings.aps.org/Meeting/APR20/Session/D2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indico.fnal.gov/event/24264/"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proofpoint.com/v2/url?u=https-3A__snowmass21.org_loi&amp;d=DwMFaQ&amp;c=gRgGjJ3BkIsb5y6s49QqsA&amp;r=ZS4WSZcKIbMiRmikCDGoKuzp97bS-lcOwyTWzijH194&amp;m=k66e2xU4xWG-6L4cBtC59iXuGje8deiVm6V4GHaYfQE&amp;s=M2DIsQW9MysaYAgEsWiAeGT6PmoIMVb4mkjlqd7yLLc&amp;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nowmass21.org/lo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rldefense.proofpoint.com/v2/url?u=https-3A__snowmass21.org_submissions_start&amp;d=DwMFaQ&amp;c=gRgGjJ3BkIsb5y6s49QqsA&amp;r=ZS4WSZcKIbMiRmikCDGoKuzp97bS-lcOwyTWzijH194&amp;m=k66e2xU4xWG-6L4cBtC59iXuGje8deiVm6V4GHaYfQE&amp;s=AZZNniLRZsOph3pQDFu1gV69jDaNzzslVEpKvugybCM&amp;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urldefense.proofpoint.com/v2/url?u=https-3A__snowmass21.org_submissions_&amp;d=DwMFaQ&amp;c=gRgGjJ3BkIsb5y6s49QqsA&amp;r=ZS4WSZcKIbMiRmikCDGoKuzp97bS-lcOwyTWzijH194&amp;m=k66e2xU4xWG-6L4cBtC59iXuGje8deiVm6V4GHaYfQE&amp;s=bjPt9JM983u3bt969nyCiqeBHGFTiTxywaSUep_ggAM&amp;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hyperlink" Target="https://www.energy.gov/articles/us-department-energy-selects-brookhaven-national-laboratory-host-major-new-nuclear-physic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lac.stanford.edu/econf/C1307292/"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usparticlephysic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snowmass21.org/sta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nowmass21.org/sta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2"/>
          <p:cNvSpPr txBox="1">
            <a:spLocks noGrp="1"/>
          </p:cNvSpPr>
          <p:nvPr>
            <p:ph type="ctrTitle"/>
          </p:nvPr>
        </p:nvSpPr>
        <p:spPr>
          <a:xfrm>
            <a:off x="369850" y="881000"/>
            <a:ext cx="8520600" cy="1924800"/>
          </a:xfrm>
          <a:prstGeom prst="rect">
            <a:avLst/>
          </a:prstGeom>
        </p:spPr>
        <p:txBody>
          <a:bodyPr spcFirstLastPara="1" vert="horz" wrap="square" lIns="91425" tIns="91425" rIns="91425" bIns="91425" rtlCol="0" anchor="b" anchorCtr="0">
            <a:noAutofit/>
          </a:bodyPr>
          <a:lstStyle/>
          <a:p>
            <a:pPr>
              <a:spcBef>
                <a:spcPts val="0"/>
              </a:spcBef>
            </a:pPr>
            <a:r>
              <a:rPr lang="en" sz="4800" b="1" dirty="0">
                <a:solidFill>
                  <a:srgbClr val="002060"/>
                </a:solidFill>
              </a:rPr>
              <a:t>Snowmass 2021</a:t>
            </a:r>
            <a:endParaRPr sz="4800" b="1" dirty="0">
              <a:solidFill>
                <a:srgbClr val="002060"/>
              </a:solidFill>
            </a:endParaRPr>
          </a:p>
          <a:p>
            <a:pPr>
              <a:spcBef>
                <a:spcPts val="0"/>
              </a:spcBef>
            </a:pPr>
            <a:r>
              <a:rPr lang="en" sz="3600" dirty="0">
                <a:solidFill>
                  <a:srgbClr val="002060"/>
                </a:solidFill>
                <a:effectLst>
                  <a:outerShdw blurRad="38100" dist="38100" dir="2700000" algn="tl">
                    <a:srgbClr val="000000">
                      <a:alpha val="43137"/>
                    </a:srgbClr>
                  </a:outerShdw>
                </a:effectLst>
              </a:rPr>
              <a:t>Accelerator Frontie</a:t>
            </a:r>
            <a:r>
              <a:rPr lang="en-US" sz="3600" dirty="0">
                <a:solidFill>
                  <a:srgbClr val="002060"/>
                </a:solidFill>
                <a:effectLst>
                  <a:outerShdw blurRad="38100" dist="38100" dir="2700000" algn="tl">
                    <a:srgbClr val="000000">
                      <a:alpha val="43137"/>
                    </a:srgbClr>
                  </a:outerShdw>
                </a:effectLst>
              </a:rPr>
              <a:t>r</a:t>
            </a:r>
            <a:br>
              <a:rPr lang="en-US" dirty="0">
                <a:solidFill>
                  <a:srgbClr val="002060"/>
                </a:solidFill>
              </a:rPr>
            </a:br>
            <a:r>
              <a:rPr lang="en-US" dirty="0">
                <a:solidFill>
                  <a:srgbClr val="002060"/>
                </a:solidFill>
              </a:rPr>
              <a:t>Accelerator Sci, Edu, Outreach</a:t>
            </a:r>
            <a:endParaRPr dirty="0">
              <a:solidFill>
                <a:srgbClr val="002060"/>
              </a:solidFill>
            </a:endParaRPr>
          </a:p>
        </p:txBody>
      </p:sp>
      <p:sp>
        <p:nvSpPr>
          <p:cNvPr id="380" name="Google Shape;380;p62"/>
          <p:cNvSpPr txBox="1">
            <a:spLocks noGrp="1"/>
          </p:cNvSpPr>
          <p:nvPr>
            <p:ph type="subTitle" idx="1"/>
          </p:nvPr>
        </p:nvSpPr>
        <p:spPr>
          <a:xfrm>
            <a:off x="369850" y="3117400"/>
            <a:ext cx="8520600" cy="792600"/>
          </a:xfrm>
          <a:prstGeom prst="rect">
            <a:avLst/>
          </a:prstGeom>
        </p:spPr>
        <p:txBody>
          <a:bodyPr spcFirstLastPara="1" vert="horz" wrap="square" lIns="91425" tIns="91425" rIns="91425" bIns="91425" rtlCol="0" anchor="t" anchorCtr="0">
            <a:noAutofit/>
          </a:bodyPr>
          <a:lstStyle/>
          <a:p>
            <a:pPr>
              <a:spcBef>
                <a:spcPts val="0"/>
              </a:spcBef>
            </a:pPr>
            <a:r>
              <a:rPr lang="en" dirty="0"/>
              <a:t>K</a:t>
            </a:r>
            <a:r>
              <a:rPr lang="en-US" dirty="0"/>
              <a:t>ick-off/Info Meeting</a:t>
            </a:r>
            <a:r>
              <a:rPr lang="en" dirty="0"/>
              <a:t>, May 21 2020</a:t>
            </a:r>
          </a:p>
          <a:p>
            <a:pPr>
              <a:spcBef>
                <a:spcPts val="0"/>
              </a:spcBef>
            </a:pPr>
            <a:r>
              <a:rPr lang="en-US" dirty="0"/>
              <a:t>I</a:t>
            </a:r>
            <a:r>
              <a:rPr lang="en" dirty="0"/>
              <a:t>n conjunction with GARD ABP Workshops Summary Mtg</a:t>
            </a:r>
            <a:endParaRPr dirty="0"/>
          </a:p>
        </p:txBody>
      </p:sp>
      <p:sp>
        <p:nvSpPr>
          <p:cNvPr id="381" name="Google Shape;381;p62"/>
          <p:cNvSpPr txBox="1"/>
          <p:nvPr/>
        </p:nvSpPr>
        <p:spPr>
          <a:xfrm>
            <a:off x="2605850" y="4221600"/>
            <a:ext cx="4550324" cy="1566950"/>
          </a:xfrm>
          <a:prstGeom prst="rect">
            <a:avLst/>
          </a:prstGeom>
          <a:noFill/>
          <a:ln>
            <a:noFill/>
          </a:ln>
        </p:spPr>
        <p:txBody>
          <a:bodyPr spcFirstLastPara="1" wrap="square" lIns="91425" tIns="91425" rIns="91425" bIns="91425" anchor="t" anchorCtr="0">
            <a:noAutofit/>
          </a:bodyPr>
          <a:lstStyle/>
          <a:p>
            <a:pPr algn="ctr">
              <a:lnSpc>
                <a:spcPct val="115000"/>
              </a:lnSpc>
            </a:pPr>
            <a:r>
              <a:rPr lang="en" sz="2800" dirty="0"/>
              <a:t>     </a:t>
            </a:r>
            <a:r>
              <a:rPr lang="en" sz="2800" dirty="0">
                <a:solidFill>
                  <a:srgbClr val="1155CC"/>
                </a:solidFill>
              </a:rPr>
              <a:t>Vladimir Shiltsev</a:t>
            </a:r>
            <a:r>
              <a:rPr lang="en" sz="2800" dirty="0"/>
              <a:t> (FNAL)</a:t>
            </a:r>
            <a:endParaRPr sz="2800" dirty="0"/>
          </a:p>
          <a:p>
            <a:pPr algn="ctr">
              <a:lnSpc>
                <a:spcPct val="115000"/>
              </a:lnSpc>
            </a:pPr>
            <a:r>
              <a:rPr lang="en" sz="2800" dirty="0"/>
              <a:t>     </a:t>
            </a:r>
            <a:r>
              <a:rPr lang="en" sz="2800" dirty="0">
                <a:solidFill>
                  <a:srgbClr val="1155CC"/>
                </a:solidFill>
              </a:rPr>
              <a:t>Zhirong Huang</a:t>
            </a:r>
            <a:r>
              <a:rPr lang="en" sz="2800" dirty="0">
                <a:solidFill>
                  <a:srgbClr val="A61C00"/>
                </a:solidFill>
              </a:rPr>
              <a:t> </a:t>
            </a:r>
            <a:r>
              <a:rPr lang="en" sz="2800" dirty="0"/>
              <a:t>(SLAC)</a:t>
            </a:r>
            <a:endParaRPr sz="2800" dirty="0"/>
          </a:p>
          <a:p>
            <a:pPr algn="ctr">
              <a:lnSpc>
                <a:spcPct val="115000"/>
              </a:lnSpc>
            </a:pPr>
            <a:r>
              <a:rPr lang="en" sz="2800" dirty="0"/>
              <a:t>     </a:t>
            </a:r>
            <a:r>
              <a:rPr lang="en" sz="2800" dirty="0">
                <a:solidFill>
                  <a:srgbClr val="1155CC"/>
                </a:solidFill>
              </a:rPr>
              <a:t>et al.</a:t>
            </a:r>
            <a:endParaRPr sz="2800" dirty="0"/>
          </a:p>
          <a:p>
            <a:pPr algn="ctr">
              <a:lnSpc>
                <a:spcPct val="115000"/>
              </a:lnSpc>
            </a:pPr>
            <a:endParaRPr sz="2400" dirty="0"/>
          </a:p>
        </p:txBody>
      </p:sp>
      <p:sp>
        <p:nvSpPr>
          <p:cNvPr id="2" name="Date Placeholder 1">
            <a:extLst>
              <a:ext uri="{FF2B5EF4-FFF2-40B4-BE49-F238E27FC236}">
                <a16:creationId xmlns:a16="http://schemas.microsoft.com/office/drawing/2014/main" id="{2B95551B-A474-4923-85DC-B5A19C758FA8}"/>
              </a:ext>
            </a:extLst>
          </p:cNvPr>
          <p:cNvSpPr>
            <a:spLocks noGrp="1"/>
          </p:cNvSpPr>
          <p:nvPr>
            <p:ph type="dt" sz="half" idx="10"/>
          </p:nvPr>
        </p:nvSpPr>
        <p:spPr/>
        <p:txBody>
          <a:bodyPr/>
          <a:lstStyle/>
          <a:p>
            <a:fld id="{93F779BF-B783-47E7-BFCE-694387EECB46}" type="datetime1">
              <a:rPr lang="en-US" smtClean="0"/>
              <a:t>5/21/2020</a:t>
            </a:fld>
            <a:endParaRPr lang="en-US"/>
          </a:p>
        </p:txBody>
      </p:sp>
      <p:sp>
        <p:nvSpPr>
          <p:cNvPr id="3" name="Footer Placeholder 2">
            <a:extLst>
              <a:ext uri="{FF2B5EF4-FFF2-40B4-BE49-F238E27FC236}">
                <a16:creationId xmlns:a16="http://schemas.microsoft.com/office/drawing/2014/main" id="{E5C59C85-8910-4BDF-8619-F1A22978CAF6}"/>
              </a:ext>
            </a:extLst>
          </p:cNvPr>
          <p:cNvSpPr>
            <a:spLocks noGrp="1"/>
          </p:cNvSpPr>
          <p:nvPr>
            <p:ph type="ftr" sz="quarter" idx="11"/>
          </p:nvPr>
        </p:nvSpPr>
        <p:spPr/>
        <p:txBody>
          <a:bodyPr/>
          <a:lstStyle/>
          <a:p>
            <a:r>
              <a:rPr lang="en-US"/>
              <a:t>Snowmass AF | GARD ABP </a:t>
            </a:r>
          </a:p>
        </p:txBody>
      </p:sp>
      <p:sp>
        <p:nvSpPr>
          <p:cNvPr id="4" name="Slide Number Placeholder 3">
            <a:extLst>
              <a:ext uri="{FF2B5EF4-FFF2-40B4-BE49-F238E27FC236}">
                <a16:creationId xmlns:a16="http://schemas.microsoft.com/office/drawing/2014/main" id="{1E64159E-79F4-420E-968C-CC7B919C1668}"/>
              </a:ext>
            </a:extLst>
          </p:cNvPr>
          <p:cNvSpPr>
            <a:spLocks noGrp="1"/>
          </p:cNvSpPr>
          <p:nvPr>
            <p:ph type="sldNum" sz="quarter" idx="12"/>
          </p:nvPr>
        </p:nvSpPr>
        <p:spPr/>
        <p:txBody>
          <a:bodyPr/>
          <a:lstStyle/>
          <a:p>
            <a:fld id="{FB881E7D-5A17-EB4A-B013-04381A7C357D}"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7FDC-E575-8445-B2FB-6656D13976E8}"/>
              </a:ext>
            </a:extLst>
          </p:cNvPr>
          <p:cNvSpPr>
            <a:spLocks noGrp="1"/>
          </p:cNvSpPr>
          <p:nvPr>
            <p:ph type="title"/>
          </p:nvPr>
        </p:nvSpPr>
        <p:spPr>
          <a:xfrm>
            <a:off x="-3543" y="51828"/>
            <a:ext cx="9144000" cy="832076"/>
          </a:xfrm>
        </p:spPr>
        <p:txBody>
          <a:bodyPr>
            <a:normAutofit/>
          </a:bodyPr>
          <a:lstStyle/>
          <a:p>
            <a:r>
              <a:rPr lang="en-US" sz="4400" dirty="0"/>
              <a:t>Accelerator Frontier Conveners</a:t>
            </a:r>
          </a:p>
        </p:txBody>
      </p:sp>
      <p:sp>
        <p:nvSpPr>
          <p:cNvPr id="4" name="Date Placeholder 3">
            <a:extLst>
              <a:ext uri="{FF2B5EF4-FFF2-40B4-BE49-F238E27FC236}">
                <a16:creationId xmlns:a16="http://schemas.microsoft.com/office/drawing/2014/main" id="{79967FCD-E60D-C64B-9190-9CF4682D8246}"/>
              </a:ext>
            </a:extLst>
          </p:cNvPr>
          <p:cNvSpPr>
            <a:spLocks noGrp="1"/>
          </p:cNvSpPr>
          <p:nvPr>
            <p:ph type="dt" sz="half" idx="10"/>
          </p:nvPr>
        </p:nvSpPr>
        <p:spPr/>
        <p:txBody>
          <a:bodyPr/>
          <a:lstStyle/>
          <a:p>
            <a:fld id="{F5EFFF38-4EF3-419D-9225-75E8B0BC23DA}" type="datetime1">
              <a:rPr lang="en-US" smtClean="0"/>
              <a:t>5/21/2020</a:t>
            </a:fld>
            <a:endParaRPr lang="en-US" dirty="0"/>
          </a:p>
        </p:txBody>
      </p:sp>
      <p:sp>
        <p:nvSpPr>
          <p:cNvPr id="5" name="Footer Placeholder 4">
            <a:extLst>
              <a:ext uri="{FF2B5EF4-FFF2-40B4-BE49-F238E27FC236}">
                <a16:creationId xmlns:a16="http://schemas.microsoft.com/office/drawing/2014/main" id="{0C046B37-E699-4A48-82CD-BD2403780E62}"/>
              </a:ext>
            </a:extLst>
          </p:cNvPr>
          <p:cNvSpPr>
            <a:spLocks noGrp="1"/>
          </p:cNvSpPr>
          <p:nvPr>
            <p:ph type="ftr" sz="quarter" idx="11"/>
          </p:nvPr>
        </p:nvSpPr>
        <p:spPr/>
        <p:txBody>
          <a:bodyPr/>
          <a:lstStyle/>
          <a:p>
            <a:r>
              <a:rPr lang="en-US"/>
              <a:t>Snowmass AF | GARD ABP </a:t>
            </a:r>
            <a:endParaRPr lang="en-US" dirty="0"/>
          </a:p>
        </p:txBody>
      </p:sp>
      <p:sp>
        <p:nvSpPr>
          <p:cNvPr id="6" name="Slide Number Placeholder 5">
            <a:extLst>
              <a:ext uri="{FF2B5EF4-FFF2-40B4-BE49-F238E27FC236}">
                <a16:creationId xmlns:a16="http://schemas.microsoft.com/office/drawing/2014/main" id="{FFF5B9B0-2BC6-C143-8D42-282EA71E2984}"/>
              </a:ext>
            </a:extLst>
          </p:cNvPr>
          <p:cNvSpPr>
            <a:spLocks noGrp="1"/>
          </p:cNvSpPr>
          <p:nvPr>
            <p:ph type="sldNum" sz="quarter" idx="12"/>
          </p:nvPr>
        </p:nvSpPr>
        <p:spPr/>
        <p:txBody>
          <a:bodyPr/>
          <a:lstStyle/>
          <a:p>
            <a:fld id="{FB881E7D-5A17-EB4A-B013-04381A7C357D}" type="slidenum">
              <a:rPr lang="en-US" smtClean="0"/>
              <a:t>10</a:t>
            </a:fld>
            <a:endParaRPr lang="en-US"/>
          </a:p>
        </p:txBody>
      </p:sp>
      <p:grpSp>
        <p:nvGrpSpPr>
          <p:cNvPr id="16" name="Group 15">
            <a:extLst>
              <a:ext uri="{FF2B5EF4-FFF2-40B4-BE49-F238E27FC236}">
                <a16:creationId xmlns:a16="http://schemas.microsoft.com/office/drawing/2014/main" id="{86017DF0-28EC-1647-90A9-B8A896E0E96E}"/>
              </a:ext>
            </a:extLst>
          </p:cNvPr>
          <p:cNvGrpSpPr/>
          <p:nvPr/>
        </p:nvGrpSpPr>
        <p:grpSpPr>
          <a:xfrm>
            <a:off x="1208670" y="978112"/>
            <a:ext cx="6682378" cy="1658613"/>
            <a:chOff x="1208670" y="978112"/>
            <a:chExt cx="6682378" cy="1658613"/>
          </a:xfrm>
        </p:grpSpPr>
        <p:pic>
          <p:nvPicPr>
            <p:cNvPr id="17" name="Picture 16">
              <a:extLst>
                <a:ext uri="{FF2B5EF4-FFF2-40B4-BE49-F238E27FC236}">
                  <a16:creationId xmlns:a16="http://schemas.microsoft.com/office/drawing/2014/main" id="{872DE16A-0B91-EE47-AEE1-E4B9C94EF53E}"/>
                </a:ext>
              </a:extLst>
            </p:cNvPr>
            <p:cNvPicPr>
              <a:picLocks noChangeAspect="1"/>
            </p:cNvPicPr>
            <p:nvPr/>
          </p:nvPicPr>
          <p:blipFill>
            <a:blip r:embed="rId2"/>
            <a:stretch>
              <a:fillRect/>
            </a:stretch>
          </p:blipFill>
          <p:spPr>
            <a:xfrm>
              <a:off x="1557084" y="980755"/>
              <a:ext cx="1174630" cy="1343123"/>
            </a:xfrm>
            <a:prstGeom prst="rect">
              <a:avLst/>
            </a:prstGeom>
          </p:spPr>
        </p:pic>
        <p:pic>
          <p:nvPicPr>
            <p:cNvPr id="18" name="Picture 17">
              <a:extLst>
                <a:ext uri="{FF2B5EF4-FFF2-40B4-BE49-F238E27FC236}">
                  <a16:creationId xmlns:a16="http://schemas.microsoft.com/office/drawing/2014/main" id="{6002E237-F9AD-7E44-BBD6-A8476C8E83EC}"/>
                </a:ext>
              </a:extLst>
            </p:cNvPr>
            <p:cNvPicPr>
              <a:picLocks noChangeAspect="1"/>
            </p:cNvPicPr>
            <p:nvPr/>
          </p:nvPicPr>
          <p:blipFill>
            <a:blip r:embed="rId3"/>
            <a:stretch>
              <a:fillRect/>
            </a:stretch>
          </p:blipFill>
          <p:spPr>
            <a:xfrm>
              <a:off x="4041220" y="978112"/>
              <a:ext cx="1054474" cy="1345766"/>
            </a:xfrm>
            <a:prstGeom prst="rect">
              <a:avLst/>
            </a:prstGeom>
          </p:spPr>
        </p:pic>
        <p:pic>
          <p:nvPicPr>
            <p:cNvPr id="19" name="Picture 18">
              <a:extLst>
                <a:ext uri="{FF2B5EF4-FFF2-40B4-BE49-F238E27FC236}">
                  <a16:creationId xmlns:a16="http://schemas.microsoft.com/office/drawing/2014/main" id="{7B4A9E6B-D7EE-3E4B-A9D5-72F6DD86FB48}"/>
                </a:ext>
              </a:extLst>
            </p:cNvPr>
            <p:cNvPicPr>
              <a:picLocks noChangeAspect="1"/>
            </p:cNvPicPr>
            <p:nvPr/>
          </p:nvPicPr>
          <p:blipFill>
            <a:blip r:embed="rId4"/>
            <a:stretch>
              <a:fillRect/>
            </a:stretch>
          </p:blipFill>
          <p:spPr>
            <a:xfrm>
              <a:off x="6385890" y="978112"/>
              <a:ext cx="1087743" cy="1345766"/>
            </a:xfrm>
            <a:prstGeom prst="rect">
              <a:avLst/>
            </a:prstGeom>
          </p:spPr>
        </p:pic>
        <p:sp>
          <p:nvSpPr>
            <p:cNvPr id="20" name="TextBox 19">
              <a:extLst>
                <a:ext uri="{FF2B5EF4-FFF2-40B4-BE49-F238E27FC236}">
                  <a16:creationId xmlns:a16="http://schemas.microsoft.com/office/drawing/2014/main" id="{75676926-1DF5-1644-B2DD-2228512DB9AE}"/>
                </a:ext>
              </a:extLst>
            </p:cNvPr>
            <p:cNvSpPr txBox="1"/>
            <p:nvPr/>
          </p:nvSpPr>
          <p:spPr>
            <a:xfrm>
              <a:off x="1208670" y="2323878"/>
              <a:ext cx="1871457" cy="307777"/>
            </a:xfrm>
            <a:prstGeom prst="rect">
              <a:avLst/>
            </a:prstGeom>
            <a:noFill/>
          </p:spPr>
          <p:txBody>
            <a:bodyPr wrap="square" rtlCol="0">
              <a:spAutoFit/>
            </a:bodyPr>
            <a:lstStyle/>
            <a:p>
              <a:pPr algn="ctr"/>
              <a:r>
                <a:rPr lang="en-US" sz="1400" dirty="0"/>
                <a:t>Steve </a:t>
              </a:r>
              <a:r>
                <a:rPr lang="en-US" sz="1400" dirty="0" err="1"/>
                <a:t>Gourlay</a:t>
              </a:r>
              <a:r>
                <a:rPr lang="en-US" sz="1400" dirty="0"/>
                <a:t> (LBNL)</a:t>
              </a:r>
            </a:p>
          </p:txBody>
        </p:sp>
        <p:sp>
          <p:nvSpPr>
            <p:cNvPr id="21" name="TextBox 20">
              <a:extLst>
                <a:ext uri="{FF2B5EF4-FFF2-40B4-BE49-F238E27FC236}">
                  <a16:creationId xmlns:a16="http://schemas.microsoft.com/office/drawing/2014/main" id="{C2714B43-5D3C-1B43-8820-28F86D04E97D}"/>
                </a:ext>
              </a:extLst>
            </p:cNvPr>
            <p:cNvSpPr txBox="1"/>
            <p:nvPr/>
          </p:nvSpPr>
          <p:spPr>
            <a:xfrm>
              <a:off x="3483281" y="2328948"/>
              <a:ext cx="2170352" cy="307777"/>
            </a:xfrm>
            <a:prstGeom prst="rect">
              <a:avLst/>
            </a:prstGeom>
            <a:noFill/>
          </p:spPr>
          <p:txBody>
            <a:bodyPr wrap="square" rtlCol="0">
              <a:spAutoFit/>
            </a:bodyPr>
            <a:lstStyle/>
            <a:p>
              <a:pPr algn="ctr"/>
              <a:r>
                <a:rPr lang="en-US" sz="1400" dirty="0"/>
                <a:t>Tor </a:t>
              </a:r>
              <a:r>
                <a:rPr lang="en-US" sz="1400" dirty="0" err="1"/>
                <a:t>Raubenheimer</a:t>
              </a:r>
              <a:r>
                <a:rPr lang="en-US" sz="1400" dirty="0"/>
                <a:t> (SLAC)</a:t>
              </a:r>
            </a:p>
          </p:txBody>
        </p:sp>
        <p:sp>
          <p:nvSpPr>
            <p:cNvPr id="22" name="TextBox 21">
              <a:extLst>
                <a:ext uri="{FF2B5EF4-FFF2-40B4-BE49-F238E27FC236}">
                  <a16:creationId xmlns:a16="http://schemas.microsoft.com/office/drawing/2014/main" id="{A4CCCE8D-5F89-434A-AAD9-E4BC4840D011}"/>
                </a:ext>
              </a:extLst>
            </p:cNvPr>
            <p:cNvSpPr txBox="1"/>
            <p:nvPr/>
          </p:nvSpPr>
          <p:spPr>
            <a:xfrm>
              <a:off x="5968473" y="2323878"/>
              <a:ext cx="1922575" cy="307777"/>
            </a:xfrm>
            <a:prstGeom prst="rect">
              <a:avLst/>
            </a:prstGeom>
            <a:noFill/>
          </p:spPr>
          <p:txBody>
            <a:bodyPr wrap="square" rtlCol="0">
              <a:spAutoFit/>
            </a:bodyPr>
            <a:lstStyle/>
            <a:p>
              <a:pPr algn="ctr"/>
              <a:r>
                <a:rPr lang="en-US" sz="1400" dirty="0"/>
                <a:t>Vladimir </a:t>
              </a:r>
              <a:r>
                <a:rPr lang="en-US" sz="1400" dirty="0" err="1"/>
                <a:t>Shiltsev</a:t>
              </a:r>
              <a:r>
                <a:rPr lang="en-US" sz="1400" dirty="0"/>
                <a:t> (FNAL)</a:t>
              </a:r>
            </a:p>
          </p:txBody>
        </p:sp>
      </p:grpSp>
      <p:graphicFrame>
        <p:nvGraphicFramePr>
          <p:cNvPr id="30" name="Table 29">
            <a:extLst>
              <a:ext uri="{FF2B5EF4-FFF2-40B4-BE49-F238E27FC236}">
                <a16:creationId xmlns:a16="http://schemas.microsoft.com/office/drawing/2014/main" id="{1F700E55-B000-224D-9285-C14D4F3F1481}"/>
              </a:ext>
            </a:extLst>
          </p:cNvPr>
          <p:cNvGraphicFramePr>
            <a:graphicFrameLocks noGrp="1"/>
          </p:cNvGraphicFramePr>
          <p:nvPr>
            <p:extLst>
              <p:ext uri="{D42A27DB-BD31-4B8C-83A1-F6EECF244321}">
                <p14:modId xmlns:p14="http://schemas.microsoft.com/office/powerpoint/2010/main" val="3975662318"/>
              </p:ext>
            </p:extLst>
          </p:nvPr>
        </p:nvGraphicFramePr>
        <p:xfrm>
          <a:off x="0" y="2644326"/>
          <a:ext cx="9143999" cy="3818086"/>
        </p:xfrm>
        <a:graphic>
          <a:graphicData uri="http://schemas.openxmlformats.org/drawingml/2006/table">
            <a:tbl>
              <a:tblPr firstRow="1" bandRow="1">
                <a:tableStyleId>{073A0DAA-6AF3-43AB-8588-CEC1D06C72B9}</a:tableStyleId>
              </a:tblPr>
              <a:tblGrid>
                <a:gridCol w="618767">
                  <a:extLst>
                    <a:ext uri="{9D8B030D-6E8A-4147-A177-3AD203B41FA5}">
                      <a16:colId xmlns:a16="http://schemas.microsoft.com/office/drawing/2014/main" val="21203503"/>
                    </a:ext>
                  </a:extLst>
                </a:gridCol>
                <a:gridCol w="2403293">
                  <a:extLst>
                    <a:ext uri="{9D8B030D-6E8A-4147-A177-3AD203B41FA5}">
                      <a16:colId xmlns:a16="http://schemas.microsoft.com/office/drawing/2014/main" val="3391633599"/>
                    </a:ext>
                  </a:extLst>
                </a:gridCol>
                <a:gridCol w="1611724">
                  <a:extLst>
                    <a:ext uri="{9D8B030D-6E8A-4147-A177-3AD203B41FA5}">
                      <a16:colId xmlns:a16="http://schemas.microsoft.com/office/drawing/2014/main" val="2692892357"/>
                    </a:ext>
                  </a:extLst>
                </a:gridCol>
                <a:gridCol w="1767016">
                  <a:extLst>
                    <a:ext uri="{9D8B030D-6E8A-4147-A177-3AD203B41FA5}">
                      <a16:colId xmlns:a16="http://schemas.microsoft.com/office/drawing/2014/main" val="353160574"/>
                    </a:ext>
                  </a:extLst>
                </a:gridCol>
                <a:gridCol w="1581665">
                  <a:extLst>
                    <a:ext uri="{9D8B030D-6E8A-4147-A177-3AD203B41FA5}">
                      <a16:colId xmlns:a16="http://schemas.microsoft.com/office/drawing/2014/main" val="3438868881"/>
                    </a:ext>
                  </a:extLst>
                </a:gridCol>
                <a:gridCol w="1161534">
                  <a:extLst>
                    <a:ext uri="{9D8B030D-6E8A-4147-A177-3AD203B41FA5}">
                      <a16:colId xmlns:a16="http://schemas.microsoft.com/office/drawing/2014/main" val="3822259822"/>
                    </a:ext>
                  </a:extLst>
                </a:gridCol>
              </a:tblGrid>
              <a:tr h="290499">
                <a:tc gridSpan="2">
                  <a:txBody>
                    <a:bodyPr/>
                    <a:lstStyle/>
                    <a:p>
                      <a:pPr algn="l"/>
                      <a:r>
                        <a:rPr lang="en-US" sz="1400" dirty="0"/>
                        <a:t>Topical Group</a:t>
                      </a:r>
                      <a:endParaRPr lang="en-US" sz="1400" b="0" dirty="0"/>
                    </a:p>
                  </a:txBody>
                  <a:tcPr/>
                </a:tc>
                <a:tc hMerge="1">
                  <a:txBody>
                    <a:bodyPr/>
                    <a:lstStyle/>
                    <a:p>
                      <a:pPr algn="l"/>
                      <a:endParaRPr lang="en-US" sz="1400" b="0" dirty="0"/>
                    </a:p>
                  </a:txBody>
                  <a:tcPr/>
                </a:tc>
                <a:tc gridSpan="4">
                  <a:txBody>
                    <a:bodyPr/>
                    <a:lstStyle/>
                    <a:p>
                      <a:pPr algn="l"/>
                      <a:r>
                        <a:rPr lang="en-US" sz="1400" dirty="0"/>
                        <a:t>Topical Group co-Conveners</a:t>
                      </a:r>
                      <a:endParaRPr lang="en-US" sz="1400" b="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a:p>
                  </a:txBody>
                  <a:tcPr/>
                </a:tc>
                <a:extLst>
                  <a:ext uri="{0D108BD9-81ED-4DB2-BD59-A6C34878D82A}">
                    <a16:rowId xmlns:a16="http://schemas.microsoft.com/office/drawing/2014/main" val="894228794"/>
                  </a:ext>
                </a:extLst>
              </a:tr>
              <a:tr h="290499">
                <a:tc>
                  <a:txBody>
                    <a:bodyPr/>
                    <a:lstStyle/>
                    <a:p>
                      <a:pPr algn="l"/>
                      <a:r>
                        <a:rPr lang="en-US" sz="1400" dirty="0"/>
                        <a:t>AF01</a:t>
                      </a:r>
                      <a:endParaRPr lang="en-US" sz="14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Beam Phys &amp; Accel. Education</a:t>
                      </a:r>
                      <a:endParaRPr lang="en-US" sz="1400" b="0" dirty="0"/>
                    </a:p>
                  </a:txBody>
                  <a:tcPr/>
                </a:tc>
                <a:tc>
                  <a:txBody>
                    <a:bodyPr/>
                    <a:lstStyle/>
                    <a:p>
                      <a:pPr algn="l"/>
                      <a:r>
                        <a:rPr lang="en-US" sz="1400" dirty="0"/>
                        <a:t>Z. Huang (Stanford)</a:t>
                      </a:r>
                      <a:endParaRPr lang="en-US" sz="1400" b="0" dirty="0"/>
                    </a:p>
                  </a:txBody>
                  <a:tcPr/>
                </a:tc>
                <a:tc>
                  <a:txBody>
                    <a:bodyPr/>
                    <a:lstStyle/>
                    <a:p>
                      <a:pPr algn="l"/>
                      <a:r>
                        <a:rPr lang="en-US" sz="1400" dirty="0"/>
                        <a:t>M. Bei (GSI) </a:t>
                      </a:r>
                      <a:endParaRPr lang="en-US" sz="1400" b="0" dirty="0"/>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 Lund (MSU)</a:t>
                      </a:r>
                      <a:endParaRPr lang="en-US" sz="1400" b="0" dirty="0"/>
                    </a:p>
                  </a:txBody>
                  <a:tcPr/>
                </a:tc>
                <a:tc hMerge="1">
                  <a:txBody>
                    <a:bodyPr/>
                    <a:lstStyle/>
                    <a:p>
                      <a:endParaRPr lang="en-US"/>
                    </a:p>
                  </a:txBody>
                  <a:tcPr/>
                </a:tc>
                <a:extLst>
                  <a:ext uri="{0D108BD9-81ED-4DB2-BD59-A6C34878D82A}">
                    <a16:rowId xmlns:a16="http://schemas.microsoft.com/office/drawing/2014/main" val="1846292982"/>
                  </a:ext>
                </a:extLst>
              </a:tr>
              <a:tr h="304822">
                <a:tc>
                  <a:txBody>
                    <a:bodyPr/>
                    <a:lstStyle/>
                    <a:p>
                      <a:pPr algn="l"/>
                      <a:r>
                        <a:rPr lang="en-US" sz="1400" dirty="0"/>
                        <a:t>AF02</a:t>
                      </a:r>
                      <a:endParaRPr lang="en-US" sz="1400" b="0" dirty="0"/>
                    </a:p>
                  </a:txBody>
                  <a:tcPr/>
                </a:tc>
                <a:tc>
                  <a:txBody>
                    <a:bodyPr/>
                    <a:lstStyle/>
                    <a:p>
                      <a:pPr algn="l"/>
                      <a:r>
                        <a:rPr lang="en-US" sz="1400" dirty="0"/>
                        <a:t>Accelerators for Neutrinos</a:t>
                      </a:r>
                      <a:endParaRPr lang="en-US" sz="1400" b="0" dirty="0"/>
                    </a:p>
                  </a:txBody>
                  <a:tcPr/>
                </a:tc>
                <a:tc>
                  <a:txBody>
                    <a:bodyPr/>
                    <a:lstStyle/>
                    <a:p>
                      <a:pPr algn="l"/>
                      <a:r>
                        <a:rPr lang="en-US" sz="1400" dirty="0"/>
                        <a:t>J. Galambos (ORNL)</a:t>
                      </a:r>
                      <a:endParaRPr lang="en-US" sz="1400" b="0" dirty="0"/>
                    </a:p>
                  </a:txBody>
                  <a:tcPr/>
                </a:tc>
                <a:tc>
                  <a:txBody>
                    <a:bodyPr/>
                    <a:lstStyle/>
                    <a:p>
                      <a:pPr algn="l"/>
                      <a:r>
                        <a:rPr lang="en-US" sz="1400" dirty="0"/>
                        <a:t>B. </a:t>
                      </a:r>
                      <a:r>
                        <a:rPr lang="en-US" sz="1400" dirty="0" err="1"/>
                        <a:t>Zwaska</a:t>
                      </a:r>
                      <a:r>
                        <a:rPr lang="en-US" sz="1400" dirty="0"/>
                        <a:t> (FNAL)</a:t>
                      </a:r>
                      <a:endParaRPr lang="en-US" sz="1400" b="0" dirty="0"/>
                    </a:p>
                  </a:txBody>
                  <a:tcPr/>
                </a:tc>
                <a:tc gridSpan="2">
                  <a:txBody>
                    <a:bodyPr/>
                    <a:lstStyle/>
                    <a:p>
                      <a:pPr algn="l"/>
                      <a:r>
                        <a:rPr lang="en-US" sz="1400" dirty="0"/>
                        <a:t>G. </a:t>
                      </a:r>
                      <a:r>
                        <a:rPr lang="en-US" sz="1400" dirty="0" err="1"/>
                        <a:t>Arduini</a:t>
                      </a:r>
                      <a:r>
                        <a:rPr lang="en-US" sz="1400" dirty="0"/>
                        <a:t> (CERN)</a:t>
                      </a:r>
                      <a:endParaRPr lang="en-US" sz="1400" b="0" dirty="0"/>
                    </a:p>
                  </a:txBody>
                  <a:tcPr/>
                </a:tc>
                <a:tc hMerge="1">
                  <a:txBody>
                    <a:bodyPr/>
                    <a:lstStyle/>
                    <a:p>
                      <a:pPr algn="l"/>
                      <a:endParaRPr lang="en-US" sz="1400" b="0" dirty="0"/>
                    </a:p>
                  </a:txBody>
                  <a:tcPr/>
                </a:tc>
                <a:extLst>
                  <a:ext uri="{0D108BD9-81ED-4DB2-BD59-A6C34878D82A}">
                    <a16:rowId xmlns:a16="http://schemas.microsoft.com/office/drawing/2014/main" val="1717932856"/>
                  </a:ext>
                </a:extLst>
              </a:tr>
              <a:tr h="318316">
                <a:tc>
                  <a:txBody>
                    <a:bodyPr/>
                    <a:lstStyle/>
                    <a:p>
                      <a:pPr algn="l"/>
                      <a:r>
                        <a:rPr lang="en-US" sz="1400" dirty="0"/>
                        <a:t>AF03</a:t>
                      </a:r>
                      <a:endParaRPr lang="en-US" sz="1400" b="0" dirty="0"/>
                    </a:p>
                  </a:txBody>
                  <a:tcPr/>
                </a:tc>
                <a:tc>
                  <a:txBody>
                    <a:bodyPr/>
                    <a:lstStyle/>
                    <a:p>
                      <a:pPr algn="l"/>
                      <a:r>
                        <a:rPr lang="en-US" sz="1400" dirty="0"/>
                        <a:t>Accelerators for EW/Higgs</a:t>
                      </a:r>
                      <a:endParaRPr lang="en-US" sz="1400" b="0" dirty="0"/>
                    </a:p>
                  </a:txBody>
                  <a:tcPr/>
                </a:tc>
                <a:tc>
                  <a:txBody>
                    <a:bodyPr/>
                    <a:lstStyle/>
                    <a:p>
                      <a:pPr algn="l"/>
                      <a:r>
                        <a:rPr lang="en-US" sz="1400" dirty="0"/>
                        <a:t>M. Ross (SLAC)</a:t>
                      </a:r>
                      <a:endParaRPr lang="en-US" sz="14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 Qin (IHEP, Beijing)</a:t>
                      </a:r>
                      <a:endParaRPr lang="en-US" sz="1400" b="0" dirty="0"/>
                    </a:p>
                  </a:txBody>
                  <a:tcPr/>
                </a:tc>
                <a:tc gridSpan="2">
                  <a:txBody>
                    <a:bodyPr/>
                    <a:lstStyle/>
                    <a:p>
                      <a:pPr algn="l"/>
                      <a:r>
                        <a:rPr lang="en-US" sz="1400" b="0" dirty="0">
                          <a:solidFill>
                            <a:schemeClr val="tx1"/>
                          </a:solidFill>
                        </a:rPr>
                        <a:t>Georg </a:t>
                      </a:r>
                      <a:r>
                        <a:rPr lang="en-US" sz="1400" b="0" dirty="0" err="1">
                          <a:solidFill>
                            <a:schemeClr val="tx1"/>
                          </a:solidFill>
                        </a:rPr>
                        <a:t>Hoffstaetter</a:t>
                      </a:r>
                      <a:r>
                        <a:rPr lang="en-US" sz="1400" b="0" dirty="0">
                          <a:solidFill>
                            <a:schemeClr val="tx1"/>
                          </a:solidFill>
                        </a:rPr>
                        <a:t> (Cornell)</a:t>
                      </a:r>
                    </a:p>
                  </a:txBody>
                  <a:tcPr/>
                </a:tc>
                <a:tc hMerge="1">
                  <a:txBody>
                    <a:bodyPr/>
                    <a:lstStyle/>
                    <a:p>
                      <a:pPr algn="l"/>
                      <a:endParaRPr lang="en-US" sz="1400" b="0" dirty="0"/>
                    </a:p>
                  </a:txBody>
                  <a:tcPr/>
                </a:tc>
                <a:extLst>
                  <a:ext uri="{0D108BD9-81ED-4DB2-BD59-A6C34878D82A}">
                    <a16:rowId xmlns:a16="http://schemas.microsoft.com/office/drawing/2014/main" val="3625006875"/>
                  </a:ext>
                </a:extLst>
              </a:tr>
              <a:tr h="294739">
                <a:tc>
                  <a:txBody>
                    <a:bodyPr/>
                    <a:lstStyle/>
                    <a:p>
                      <a:pPr algn="l"/>
                      <a:r>
                        <a:rPr lang="en-US" sz="1400" dirty="0"/>
                        <a:t>AF04</a:t>
                      </a:r>
                      <a:endParaRPr lang="en-US" sz="1400" b="0" dirty="0"/>
                    </a:p>
                  </a:txBody>
                  <a:tcPr/>
                </a:tc>
                <a:tc>
                  <a:txBody>
                    <a:bodyPr/>
                    <a:lstStyle/>
                    <a:p>
                      <a:pPr algn="l"/>
                      <a:r>
                        <a:rPr lang="en-US" sz="1400" dirty="0"/>
                        <a:t>Multi-</a:t>
                      </a:r>
                      <a:r>
                        <a:rPr lang="en-US" sz="1400" dirty="0" err="1"/>
                        <a:t>TeV</a:t>
                      </a:r>
                      <a:r>
                        <a:rPr lang="en-US" sz="1400" dirty="0"/>
                        <a:t> Colliders</a:t>
                      </a:r>
                      <a:endParaRPr lang="en-US" sz="1400" b="0" dirty="0"/>
                    </a:p>
                  </a:txBody>
                  <a:tcPr/>
                </a:tc>
                <a:tc>
                  <a:txBody>
                    <a:bodyPr/>
                    <a:lstStyle/>
                    <a:p>
                      <a:pPr algn="l"/>
                      <a:r>
                        <a:rPr lang="en-US" sz="1400" dirty="0"/>
                        <a:t>M. Palmer (BNL)</a:t>
                      </a:r>
                      <a:endParaRPr lang="en-US" sz="1400" b="0" dirty="0"/>
                    </a:p>
                  </a:txBody>
                  <a:tcPr/>
                </a:tc>
                <a:tc>
                  <a:txBody>
                    <a:bodyPr/>
                    <a:lstStyle/>
                    <a:p>
                      <a:pPr algn="l"/>
                      <a:r>
                        <a:rPr lang="en-US" sz="1400" dirty="0"/>
                        <a:t>A. </a:t>
                      </a:r>
                      <a:r>
                        <a:rPr lang="en-US" sz="1400" dirty="0" err="1"/>
                        <a:t>Valishev</a:t>
                      </a:r>
                      <a:r>
                        <a:rPr lang="en-US" sz="1400" dirty="0"/>
                        <a:t> (FNAL)</a:t>
                      </a:r>
                      <a:endParaRPr lang="en-US" sz="1400" b="0" dirty="0"/>
                    </a:p>
                  </a:txBody>
                  <a:tcPr/>
                </a:tc>
                <a:tc gridSpan="2">
                  <a:txBody>
                    <a:bodyPr/>
                    <a:lstStyle/>
                    <a:p>
                      <a:pPr algn="l"/>
                      <a:r>
                        <a:rPr lang="en-US" sz="1400" dirty="0"/>
                        <a:t>N. </a:t>
                      </a:r>
                      <a:r>
                        <a:rPr lang="en-US" sz="1400" dirty="0" err="1"/>
                        <a:t>Pastrone</a:t>
                      </a:r>
                      <a:r>
                        <a:rPr lang="en-US" sz="1400" dirty="0"/>
                        <a:t> (INFN, Torino)</a:t>
                      </a:r>
                      <a:endParaRPr lang="en-US" sz="1400" b="0" dirty="0"/>
                    </a:p>
                  </a:txBody>
                  <a:tcPr/>
                </a:tc>
                <a:tc hMerge="1">
                  <a:txBody>
                    <a:bodyPr/>
                    <a:lstStyle/>
                    <a:p>
                      <a:endParaRPr lang="en-US"/>
                    </a:p>
                  </a:txBody>
                  <a:tcPr/>
                </a:tc>
                <a:extLst>
                  <a:ext uri="{0D108BD9-81ED-4DB2-BD59-A6C34878D82A}">
                    <a16:rowId xmlns:a16="http://schemas.microsoft.com/office/drawing/2014/main" val="1403836308"/>
                  </a:ext>
                </a:extLst>
              </a:tr>
              <a:tr h="504295">
                <a:tc>
                  <a:txBody>
                    <a:bodyPr/>
                    <a:lstStyle/>
                    <a:p>
                      <a:pPr algn="l"/>
                      <a:r>
                        <a:rPr lang="en-US" sz="1400" dirty="0"/>
                        <a:t>AF05</a:t>
                      </a:r>
                      <a:endParaRPr lang="en-US" sz="1400" b="0" dirty="0"/>
                    </a:p>
                  </a:txBody>
                  <a:tcPr/>
                </a:tc>
                <a:tc>
                  <a:txBody>
                    <a:bodyPr/>
                    <a:lstStyle/>
                    <a:p>
                      <a:pPr algn="l"/>
                      <a:r>
                        <a:rPr lang="en-US" sz="1400" dirty="0"/>
                        <a:t>Accelerators for PBC and Rare Processes</a:t>
                      </a:r>
                      <a:endParaRPr lang="en-US" sz="1400" b="0" dirty="0"/>
                    </a:p>
                  </a:txBody>
                  <a:tcPr/>
                </a:tc>
                <a:tc>
                  <a:txBody>
                    <a:bodyPr/>
                    <a:lstStyle/>
                    <a:p>
                      <a:pPr algn="l"/>
                      <a:r>
                        <a:rPr lang="en-US" sz="1400" dirty="0"/>
                        <a:t>E. </a:t>
                      </a:r>
                      <a:r>
                        <a:rPr lang="en-US" sz="1400" dirty="0" err="1"/>
                        <a:t>Prebys</a:t>
                      </a:r>
                      <a:r>
                        <a:rPr lang="en-US" sz="1400" dirty="0"/>
                        <a:t> (UC Davis)</a:t>
                      </a:r>
                      <a:endParaRPr lang="en-US" sz="1400" b="0" dirty="0"/>
                    </a:p>
                  </a:txBody>
                  <a:tcPr/>
                </a:tc>
                <a:tc>
                  <a:txBody>
                    <a:bodyPr/>
                    <a:lstStyle/>
                    <a:p>
                      <a:pPr algn="l"/>
                      <a:r>
                        <a:rPr lang="en-US" sz="1400" dirty="0"/>
                        <a:t>M. Lamont (CERN)</a:t>
                      </a:r>
                      <a:endParaRPr lang="en-US" sz="1400" b="0" dirty="0"/>
                    </a:p>
                  </a:txBody>
                  <a:tcPr/>
                </a:tc>
                <a:tc gridSpan="2">
                  <a:txBody>
                    <a:bodyPr/>
                    <a:lstStyle/>
                    <a:p>
                      <a:pPr algn="l"/>
                      <a:r>
                        <a:rPr lang="en-US" sz="1400" b="0" dirty="0">
                          <a:solidFill>
                            <a:schemeClr val="tx1"/>
                          </a:solidFill>
                        </a:rPr>
                        <a:t>Richard Milner (MIT)</a:t>
                      </a:r>
                    </a:p>
                  </a:txBody>
                  <a:tcPr/>
                </a:tc>
                <a:tc hMerge="1">
                  <a:txBody>
                    <a:bodyPr/>
                    <a:lstStyle/>
                    <a:p>
                      <a:pPr algn="l"/>
                      <a:endParaRPr lang="en-US" sz="1400" b="0" dirty="0">
                        <a:solidFill>
                          <a:srgbClr val="0432FF"/>
                        </a:solidFill>
                      </a:endParaRPr>
                    </a:p>
                  </a:txBody>
                  <a:tcPr/>
                </a:tc>
                <a:extLst>
                  <a:ext uri="{0D108BD9-81ED-4DB2-BD59-A6C34878D82A}">
                    <a16:rowId xmlns:a16="http://schemas.microsoft.com/office/drawing/2014/main" val="369471289"/>
                  </a:ext>
                </a:extLst>
              </a:tr>
              <a:tr h="504295">
                <a:tc>
                  <a:txBody>
                    <a:bodyPr/>
                    <a:lstStyle/>
                    <a:p>
                      <a:pPr algn="l"/>
                      <a:r>
                        <a:rPr lang="en-US" sz="1400" dirty="0"/>
                        <a:t>AF06</a:t>
                      </a:r>
                      <a:endParaRPr lang="en-US" sz="1400" b="0" dirty="0"/>
                    </a:p>
                  </a:txBody>
                  <a:tcPr/>
                </a:tc>
                <a:tc>
                  <a:txBody>
                    <a:bodyPr/>
                    <a:lstStyle/>
                    <a:p>
                      <a:pPr algn="l"/>
                      <a:r>
                        <a:rPr lang="en-US" sz="1400" dirty="0"/>
                        <a:t>Advanced Accelerator Concepts</a:t>
                      </a:r>
                      <a:endParaRPr lang="en-US" sz="1400" b="0" dirty="0"/>
                    </a:p>
                  </a:txBody>
                  <a:tcPr/>
                </a:tc>
                <a:tc>
                  <a:txBody>
                    <a:bodyPr/>
                    <a:lstStyle/>
                    <a:p>
                      <a:pPr algn="l"/>
                      <a:r>
                        <a:rPr lang="en-US" sz="1400" dirty="0"/>
                        <a:t>C. Geddes (LBNL)</a:t>
                      </a:r>
                      <a:endParaRPr lang="en-US" sz="1400" b="0" dirty="0"/>
                    </a:p>
                  </a:txBody>
                  <a:tcPr/>
                </a:tc>
                <a:tc>
                  <a:txBody>
                    <a:bodyPr/>
                    <a:lstStyle/>
                    <a:p>
                      <a:pPr algn="l"/>
                      <a:r>
                        <a:rPr lang="en-US" sz="1400" dirty="0"/>
                        <a:t>M. Hogan (SLAC)</a:t>
                      </a:r>
                      <a:endParaRPr lang="en-US" sz="1400" b="0" dirty="0"/>
                    </a:p>
                  </a:txBody>
                  <a:tcPr/>
                </a:tc>
                <a:tc>
                  <a:txBody>
                    <a:bodyPr/>
                    <a:lstStyle/>
                    <a:p>
                      <a:pPr algn="l"/>
                      <a:r>
                        <a:rPr lang="en-US" sz="1400" dirty="0"/>
                        <a:t>P. </a:t>
                      </a:r>
                      <a:r>
                        <a:rPr lang="en-US" sz="1400" dirty="0" err="1"/>
                        <a:t>Musumeci</a:t>
                      </a:r>
                      <a:r>
                        <a:rPr lang="en-US" sz="1400" dirty="0"/>
                        <a:t> (UCLA)</a:t>
                      </a:r>
                      <a:endParaRPr lang="en-US" sz="1400" b="0" dirty="0"/>
                    </a:p>
                  </a:txBody>
                  <a:tcPr/>
                </a:tc>
                <a:tc>
                  <a:txBody>
                    <a:bodyPr/>
                    <a:lstStyle/>
                    <a:p>
                      <a:pPr algn="l"/>
                      <a:r>
                        <a:rPr lang="en-US" sz="1400"/>
                        <a:t>R. Assmann (DESY)</a:t>
                      </a:r>
                      <a:endParaRPr lang="en-US" sz="1400" b="0" dirty="0"/>
                    </a:p>
                  </a:txBody>
                  <a:tcPr/>
                </a:tc>
                <a:extLst>
                  <a:ext uri="{0D108BD9-81ED-4DB2-BD59-A6C34878D82A}">
                    <a16:rowId xmlns:a16="http://schemas.microsoft.com/office/drawing/2014/main" val="615829653"/>
                  </a:ext>
                </a:extLst>
              </a:tr>
              <a:tr h="290499">
                <a:tc>
                  <a:txBody>
                    <a:bodyPr/>
                    <a:lstStyle/>
                    <a:p>
                      <a:pPr algn="l"/>
                      <a:r>
                        <a:rPr lang="en-US" sz="1400" dirty="0"/>
                        <a:t>AF07</a:t>
                      </a:r>
                      <a:endParaRPr lang="en-US" sz="1400" b="0" dirty="0"/>
                    </a:p>
                  </a:txBody>
                  <a:tcPr/>
                </a:tc>
                <a:tc>
                  <a:txBody>
                    <a:bodyPr/>
                    <a:lstStyle/>
                    <a:p>
                      <a:pPr algn="l"/>
                      <a:r>
                        <a:rPr lang="en-US" sz="1400" dirty="0"/>
                        <a:t>Accelerator Technology R&amp;D</a:t>
                      </a:r>
                      <a:endParaRPr lang="en-US" sz="1400" b="0" dirty="0"/>
                    </a:p>
                  </a:txBody>
                  <a:tcPr/>
                </a:tc>
                <a:tc>
                  <a:txBody>
                    <a:bodyPr/>
                    <a:lstStyle/>
                    <a:p>
                      <a:pPr algn="l"/>
                      <a:endParaRPr lang="en-US" sz="1400" b="0"/>
                    </a:p>
                  </a:txBody>
                  <a:tcPr/>
                </a:tc>
                <a:tc>
                  <a:txBody>
                    <a:bodyPr/>
                    <a:lstStyle/>
                    <a:p>
                      <a:pPr algn="l"/>
                      <a:endParaRPr lang="en-US" sz="1400" b="0"/>
                    </a:p>
                  </a:txBody>
                  <a:tcPr/>
                </a:tc>
                <a:tc>
                  <a:txBody>
                    <a:bodyPr/>
                    <a:lstStyle/>
                    <a:p>
                      <a:pPr algn="l"/>
                      <a:endParaRPr lang="en-US" sz="1400" b="0" dirty="0"/>
                    </a:p>
                  </a:txBody>
                  <a:tcPr/>
                </a:tc>
                <a:tc>
                  <a:txBody>
                    <a:bodyPr/>
                    <a:lstStyle/>
                    <a:p>
                      <a:pPr algn="l"/>
                      <a:endParaRPr lang="en-US" sz="1400" b="0" dirty="0"/>
                    </a:p>
                  </a:txBody>
                  <a:tcPr/>
                </a:tc>
                <a:extLst>
                  <a:ext uri="{0D108BD9-81ED-4DB2-BD59-A6C34878D82A}">
                    <a16:rowId xmlns:a16="http://schemas.microsoft.com/office/drawing/2014/main" val="2891439555"/>
                  </a:ext>
                </a:extLst>
              </a:tr>
              <a:tr h="276929">
                <a:tc>
                  <a:txBody>
                    <a:bodyPr/>
                    <a:lstStyle/>
                    <a:p>
                      <a:pPr algn="l"/>
                      <a:endParaRPr lang="en-US" sz="1400" b="0" dirty="0"/>
                    </a:p>
                  </a:txBody>
                  <a:tcPr/>
                </a:tc>
                <a:tc>
                  <a:txBody>
                    <a:bodyPr/>
                    <a:lstStyle/>
                    <a:p>
                      <a:pPr algn="l"/>
                      <a:r>
                        <a:rPr lang="en-US" sz="1400" dirty="0"/>
                        <a:t>      Sub-group RF</a:t>
                      </a:r>
                      <a:endParaRPr lang="en-US" sz="1400" b="0" dirty="0"/>
                    </a:p>
                  </a:txBody>
                  <a:tcPr/>
                </a:tc>
                <a:tc>
                  <a:txBody>
                    <a:bodyPr/>
                    <a:lstStyle/>
                    <a:p>
                      <a:pPr algn="l"/>
                      <a:r>
                        <a:rPr lang="en-US" sz="1400" dirty="0"/>
                        <a:t>E. Nanny (SLAC)</a:t>
                      </a:r>
                      <a:endParaRPr lang="en-US" sz="1400" b="0" dirty="0"/>
                    </a:p>
                  </a:txBody>
                  <a:tcPr/>
                </a:tc>
                <a:tc>
                  <a:txBody>
                    <a:bodyPr/>
                    <a:lstStyle/>
                    <a:p>
                      <a:pPr algn="l"/>
                      <a:r>
                        <a:rPr lang="en-US" sz="1400" dirty="0"/>
                        <a:t>S. Posen (FNAL)</a:t>
                      </a:r>
                      <a:endParaRPr lang="en-US" sz="1400" b="0" dirty="0"/>
                    </a:p>
                  </a:txBody>
                  <a:tcPr/>
                </a:tc>
                <a:tc gridSpan="2">
                  <a:txBody>
                    <a:bodyPr/>
                    <a:lstStyle/>
                    <a:p>
                      <a:pPr algn="l"/>
                      <a:r>
                        <a:rPr lang="en-US" sz="1400" dirty="0"/>
                        <a:t>H. Weise (DESY)</a:t>
                      </a:r>
                      <a:endParaRPr lang="en-US" sz="1400" b="0" dirty="0"/>
                    </a:p>
                  </a:txBody>
                  <a:tcPr/>
                </a:tc>
                <a:tc hMerge="1">
                  <a:txBody>
                    <a:bodyPr/>
                    <a:lstStyle/>
                    <a:p>
                      <a:pPr algn="l"/>
                      <a:endParaRPr lang="en-US" sz="1400" b="0" dirty="0"/>
                    </a:p>
                  </a:txBody>
                  <a:tcPr/>
                </a:tc>
                <a:extLst>
                  <a:ext uri="{0D108BD9-81ED-4DB2-BD59-A6C34878D82A}">
                    <a16:rowId xmlns:a16="http://schemas.microsoft.com/office/drawing/2014/main" val="3551911139"/>
                  </a:ext>
                </a:extLst>
              </a:tr>
              <a:tr h="278066">
                <a:tc>
                  <a:txBody>
                    <a:bodyPr/>
                    <a:lstStyle/>
                    <a:p>
                      <a:pPr algn="l"/>
                      <a:endParaRPr lang="en-US" sz="1400" b="0" dirty="0"/>
                    </a:p>
                  </a:txBody>
                  <a:tcPr/>
                </a:tc>
                <a:tc>
                  <a:txBody>
                    <a:bodyPr/>
                    <a:lstStyle/>
                    <a:p>
                      <a:pPr algn="l"/>
                      <a:r>
                        <a:rPr lang="en-US" sz="1400" dirty="0"/>
                        <a:t>      Sub-Group Magnets</a:t>
                      </a:r>
                      <a:endParaRPr lang="en-US" sz="1400" b="0" dirty="0"/>
                    </a:p>
                  </a:txBody>
                  <a:tcPr/>
                </a:tc>
                <a:tc>
                  <a:txBody>
                    <a:bodyPr/>
                    <a:lstStyle/>
                    <a:p>
                      <a:pPr algn="l"/>
                      <a:r>
                        <a:rPr lang="en-US" sz="1400" dirty="0"/>
                        <a:t>G. </a:t>
                      </a:r>
                      <a:r>
                        <a:rPr lang="en-US" sz="1400" dirty="0" err="1"/>
                        <a:t>Sabbi</a:t>
                      </a:r>
                      <a:r>
                        <a:rPr lang="en-US" sz="1400" dirty="0"/>
                        <a:t> (LBNL)</a:t>
                      </a:r>
                      <a:endParaRPr lang="en-US" sz="1400" b="0" dirty="0"/>
                    </a:p>
                  </a:txBody>
                  <a:tcPr/>
                </a:tc>
                <a:tc>
                  <a:txBody>
                    <a:bodyPr/>
                    <a:lstStyle/>
                    <a:p>
                      <a:pPr algn="l"/>
                      <a:r>
                        <a:rPr lang="en-US" sz="1400" dirty="0"/>
                        <a:t>S. </a:t>
                      </a:r>
                      <a:r>
                        <a:rPr lang="en-US" sz="1400" dirty="0" err="1"/>
                        <a:t>Zlobin</a:t>
                      </a:r>
                      <a:r>
                        <a:rPr lang="en-US" sz="1400" dirty="0"/>
                        <a:t> (FNAL)</a:t>
                      </a:r>
                      <a:endParaRPr lang="en-US" sz="1400" b="0" dirty="0"/>
                    </a:p>
                  </a:txBody>
                  <a:tcPr/>
                </a:tc>
                <a:tc gridSpan="2">
                  <a:txBody>
                    <a:bodyPr/>
                    <a:lstStyle/>
                    <a:p>
                      <a:pPr algn="l"/>
                      <a:r>
                        <a:rPr lang="en-US" sz="1400" dirty="0"/>
                        <a:t>S. </a:t>
                      </a:r>
                      <a:r>
                        <a:rPr lang="en-US" sz="1400" dirty="0" err="1"/>
                        <a:t>Izquierdo</a:t>
                      </a:r>
                      <a:r>
                        <a:rPr lang="en-US" sz="1400" dirty="0"/>
                        <a:t> Bermudez (CERN)</a:t>
                      </a:r>
                      <a:endParaRPr lang="en-US" sz="1400" b="0" dirty="0"/>
                    </a:p>
                  </a:txBody>
                  <a:tcPr/>
                </a:tc>
                <a:tc hMerge="1">
                  <a:txBody>
                    <a:bodyPr/>
                    <a:lstStyle/>
                    <a:p>
                      <a:endParaRPr lang="en-US"/>
                    </a:p>
                  </a:txBody>
                  <a:tcPr/>
                </a:tc>
                <a:extLst>
                  <a:ext uri="{0D108BD9-81ED-4DB2-BD59-A6C34878D82A}">
                    <a16:rowId xmlns:a16="http://schemas.microsoft.com/office/drawing/2014/main" val="2618157029"/>
                  </a:ext>
                </a:extLst>
              </a:tr>
              <a:tr h="329828">
                <a:tc>
                  <a:txBody>
                    <a:bodyPr/>
                    <a:lstStyle/>
                    <a:p>
                      <a:pPr algn="l"/>
                      <a:endParaRPr lang="en-US" sz="1400" b="0" dirty="0"/>
                    </a:p>
                  </a:txBody>
                  <a:tcPr/>
                </a:tc>
                <a:tc>
                  <a:txBody>
                    <a:bodyPr/>
                    <a:lstStyle/>
                    <a:p>
                      <a:pPr algn="l"/>
                      <a:r>
                        <a:rPr lang="en-US" sz="1400" dirty="0"/>
                        <a:t>      Sub-Group Targets/Sources</a:t>
                      </a:r>
                      <a:endParaRPr lang="en-US" sz="1400" b="0" dirty="0"/>
                    </a:p>
                  </a:txBody>
                  <a:tcPr/>
                </a:tc>
                <a:tc>
                  <a:txBody>
                    <a:bodyPr/>
                    <a:lstStyle/>
                    <a:p>
                      <a:pPr algn="l"/>
                      <a:r>
                        <a:rPr lang="en-US" sz="1400" dirty="0"/>
                        <a:t>C. </a:t>
                      </a:r>
                      <a:r>
                        <a:rPr lang="en-US" sz="1400" dirty="0" err="1"/>
                        <a:t>Barbier</a:t>
                      </a:r>
                      <a:r>
                        <a:rPr lang="en-US" sz="1400" dirty="0"/>
                        <a:t> (ORNL)</a:t>
                      </a:r>
                      <a:endParaRPr lang="en-US" sz="1400" b="0" dirty="0"/>
                    </a:p>
                  </a:txBody>
                  <a:tcPr/>
                </a:tc>
                <a:tc>
                  <a:txBody>
                    <a:bodyPr/>
                    <a:lstStyle/>
                    <a:p>
                      <a:pPr algn="l"/>
                      <a:r>
                        <a:rPr lang="en-US" sz="1400" dirty="0"/>
                        <a:t>Y. Sun (ANL)</a:t>
                      </a:r>
                      <a:endParaRPr lang="en-US" sz="1400" b="0" dirty="0"/>
                    </a:p>
                  </a:txBody>
                  <a:tcPr/>
                </a:tc>
                <a:tc gridSpan="2">
                  <a:txBody>
                    <a:bodyPr/>
                    <a:lstStyle/>
                    <a:p>
                      <a:pPr algn="l"/>
                      <a:r>
                        <a:rPr lang="en-US" sz="1400" kern="1200" dirty="0">
                          <a:effectLst/>
                        </a:rPr>
                        <a:t>Frederique </a:t>
                      </a:r>
                      <a:r>
                        <a:rPr lang="en-US" sz="1400" kern="1200" dirty="0" err="1">
                          <a:effectLst/>
                        </a:rPr>
                        <a:t>Pellemoine</a:t>
                      </a:r>
                      <a:r>
                        <a:rPr lang="en-US" sz="1400" kern="1200" dirty="0">
                          <a:effectLst/>
                        </a:rPr>
                        <a:t>  (FNAL)</a:t>
                      </a:r>
                      <a:endParaRPr lang="en-US" sz="1400" b="0" dirty="0"/>
                    </a:p>
                  </a:txBody>
                  <a:tcPr/>
                </a:tc>
                <a:tc hMerge="1">
                  <a:txBody>
                    <a:bodyPr/>
                    <a:lstStyle/>
                    <a:p>
                      <a:endParaRPr lang="en-US"/>
                    </a:p>
                  </a:txBody>
                  <a:tcPr/>
                </a:tc>
                <a:extLst>
                  <a:ext uri="{0D108BD9-81ED-4DB2-BD59-A6C34878D82A}">
                    <a16:rowId xmlns:a16="http://schemas.microsoft.com/office/drawing/2014/main" val="1373128373"/>
                  </a:ext>
                </a:extLst>
              </a:tr>
            </a:tbl>
          </a:graphicData>
        </a:graphic>
      </p:graphicFrame>
    </p:spTree>
    <p:extLst>
      <p:ext uri="{BB962C8B-B14F-4D97-AF65-F5344CB8AC3E}">
        <p14:creationId xmlns:p14="http://schemas.microsoft.com/office/powerpoint/2010/main" val="26358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1"/>
          <p:cNvSpPr txBox="1">
            <a:spLocks noGrp="1"/>
          </p:cNvSpPr>
          <p:nvPr>
            <p:ph type="title"/>
          </p:nvPr>
        </p:nvSpPr>
        <p:spPr>
          <a:xfrm>
            <a:off x="0" y="-24890"/>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dirty="0">
                <a:solidFill>
                  <a:srgbClr val="938953"/>
                </a:solidFill>
              </a:rPr>
              <a:t>Topical Group Activities</a:t>
            </a:r>
            <a:endParaRPr dirty="0">
              <a:solidFill>
                <a:srgbClr val="938953"/>
              </a:solidFill>
            </a:endParaRPr>
          </a:p>
        </p:txBody>
      </p:sp>
      <p:sp>
        <p:nvSpPr>
          <p:cNvPr id="586" name="Google Shape;586;p81"/>
          <p:cNvSpPr txBox="1">
            <a:spLocks noGrp="1"/>
          </p:cNvSpPr>
          <p:nvPr>
            <p:ph type="body" idx="1"/>
          </p:nvPr>
        </p:nvSpPr>
        <p:spPr>
          <a:xfrm>
            <a:off x="81300" y="599110"/>
            <a:ext cx="9062700" cy="4451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sz="2000" u="sng" dirty="0"/>
              <a:t>All </a:t>
            </a:r>
            <a:r>
              <a:rPr lang="en-US" sz="2000" u="sng" dirty="0"/>
              <a:t>A</a:t>
            </a:r>
            <a:r>
              <a:rPr lang="en" sz="2000" u="sng" dirty="0"/>
              <a:t>F Topical Groups </a:t>
            </a:r>
            <a:r>
              <a:rPr lang="en" sz="2000" dirty="0"/>
              <a:t>(TG) </a:t>
            </a:r>
            <a:r>
              <a:rPr lang="en" sz="2000" u="sng" dirty="0"/>
              <a:t>have</a:t>
            </a:r>
            <a:r>
              <a:rPr lang="en" sz="2000" dirty="0"/>
              <a:t>:</a:t>
            </a:r>
            <a:endParaRPr sz="2000" dirty="0"/>
          </a:p>
          <a:p>
            <a:pPr marL="457200" indent="-336550">
              <a:spcBef>
                <a:spcPts val="360"/>
              </a:spcBef>
              <a:buSzPts val="1700"/>
            </a:pPr>
            <a:r>
              <a:rPr lang="en" sz="2000" dirty="0"/>
              <a:t> </a:t>
            </a:r>
            <a:r>
              <a:rPr lang="en" sz="2000" u="sng" dirty="0">
                <a:solidFill>
                  <a:schemeClr val="hlink"/>
                </a:solidFill>
                <a:hlinkClick r:id="rId3"/>
              </a:rPr>
              <a:t>wiki pages</a:t>
            </a:r>
            <a:r>
              <a:rPr lang="en" sz="2000" dirty="0"/>
              <a:t> and </a:t>
            </a:r>
            <a:r>
              <a:rPr lang="en" sz="2000" u="sng" dirty="0">
                <a:solidFill>
                  <a:schemeClr val="hlink"/>
                </a:solidFill>
                <a:hlinkClick r:id="rId4"/>
              </a:rPr>
              <a:t>Indico sites</a:t>
            </a:r>
            <a:r>
              <a:rPr lang="en" sz="2000" dirty="0"/>
              <a:t> for their meetings</a:t>
            </a:r>
            <a:endParaRPr sz="2000" dirty="0"/>
          </a:p>
          <a:p>
            <a:pPr marL="457200" indent="-336550">
              <a:lnSpc>
                <a:spcPct val="150000"/>
              </a:lnSpc>
              <a:spcBef>
                <a:spcPts val="0"/>
              </a:spcBef>
              <a:buSzPts val="1700"/>
            </a:pPr>
            <a:r>
              <a:rPr lang="en" sz="2000" b="1" dirty="0">
                <a:solidFill>
                  <a:srgbClr val="434343"/>
                </a:solidFill>
              </a:rPr>
              <a:t> mailing lists</a:t>
            </a:r>
            <a:r>
              <a:rPr lang="en" sz="2000" dirty="0">
                <a:solidFill>
                  <a:srgbClr val="434343"/>
                </a:solidFill>
              </a:rPr>
              <a:t> (will have)</a:t>
            </a:r>
            <a:endParaRPr sz="2000" dirty="0">
              <a:solidFill>
                <a:srgbClr val="434343"/>
              </a:solidFill>
            </a:endParaRPr>
          </a:p>
          <a:p>
            <a:pPr marL="0" indent="0">
              <a:lnSpc>
                <a:spcPct val="150000"/>
              </a:lnSpc>
              <a:spcBef>
                <a:spcPts val="360"/>
              </a:spcBef>
              <a:buNone/>
            </a:pPr>
            <a:r>
              <a:rPr lang="en" sz="2400" dirty="0">
                <a:solidFill>
                  <a:srgbClr val="CC0000"/>
                </a:solidFill>
                <a:effectLst>
                  <a:outerShdw blurRad="38100" dist="38100" dir="2700000" algn="tl">
                    <a:srgbClr val="000000">
                      <a:alpha val="43137"/>
                    </a:srgbClr>
                  </a:outerShdw>
                </a:effectLst>
              </a:rPr>
              <a:t>Everybody’s contribution and participation are vital to the Snowmass process!</a:t>
            </a:r>
            <a:endParaRPr sz="2000" dirty="0">
              <a:solidFill>
                <a:srgbClr val="434343"/>
              </a:solidFill>
              <a:effectLst>
                <a:outerShdw blurRad="38100" dist="38100" dir="2700000" algn="tl">
                  <a:srgbClr val="000000">
                    <a:alpha val="43137"/>
                  </a:srgbClr>
                </a:outerShdw>
              </a:effectLst>
            </a:endParaRPr>
          </a:p>
          <a:p>
            <a:pPr marL="0" indent="0">
              <a:lnSpc>
                <a:spcPct val="115000"/>
              </a:lnSpc>
              <a:spcBef>
                <a:spcPts val="360"/>
              </a:spcBef>
              <a:buNone/>
            </a:pPr>
            <a:r>
              <a:rPr lang="en" b="1" dirty="0">
                <a:solidFill>
                  <a:srgbClr val="0000FF"/>
                </a:solidFill>
              </a:rPr>
              <a:t>How to engage</a:t>
            </a:r>
            <a:r>
              <a:rPr lang="en" sz="2000" dirty="0">
                <a:solidFill>
                  <a:srgbClr val="434343"/>
                </a:solidFill>
              </a:rPr>
              <a:t>:</a:t>
            </a:r>
            <a:endParaRPr sz="2000" dirty="0">
              <a:solidFill>
                <a:srgbClr val="434343"/>
              </a:solidFill>
            </a:endParaRPr>
          </a:p>
          <a:p>
            <a:pPr marL="457200" indent="-336550">
              <a:spcBef>
                <a:spcPts val="360"/>
              </a:spcBef>
              <a:buClr>
                <a:srgbClr val="434343"/>
              </a:buClr>
              <a:buSzPts val="1700"/>
            </a:pPr>
            <a:r>
              <a:rPr lang="en" sz="2000" dirty="0">
                <a:solidFill>
                  <a:srgbClr val="CC0000"/>
                </a:solidFill>
              </a:rPr>
              <a:t>Contact the AF1-7 conveners</a:t>
            </a:r>
            <a:r>
              <a:rPr lang="en" sz="2000" dirty="0">
                <a:solidFill>
                  <a:srgbClr val="434343"/>
                </a:solidFill>
              </a:rPr>
              <a:t> and </a:t>
            </a:r>
            <a:r>
              <a:rPr lang="en" sz="2000" dirty="0">
                <a:solidFill>
                  <a:srgbClr val="CC0000"/>
                </a:solidFill>
              </a:rPr>
              <a:t>join the AF1-7 activities</a:t>
            </a:r>
            <a:r>
              <a:rPr lang="en" sz="2000" dirty="0">
                <a:solidFill>
                  <a:srgbClr val="434343"/>
                </a:solidFill>
              </a:rPr>
              <a:t> (join meetings, discussion).</a:t>
            </a:r>
            <a:endParaRPr sz="2000" dirty="0">
              <a:solidFill>
                <a:srgbClr val="434343"/>
              </a:solidFill>
            </a:endParaRPr>
          </a:p>
          <a:p>
            <a:pPr marL="457200" indent="-336550">
              <a:spcBef>
                <a:spcPts val="0"/>
              </a:spcBef>
              <a:buClr>
                <a:srgbClr val="434343"/>
              </a:buClr>
              <a:buSzPts val="1700"/>
            </a:pPr>
            <a:r>
              <a:rPr lang="en" sz="2000" dirty="0">
                <a:solidFill>
                  <a:srgbClr val="434343"/>
                </a:solidFill>
              </a:rPr>
              <a:t>Bring </a:t>
            </a:r>
            <a:r>
              <a:rPr lang="en" sz="2000" dirty="0">
                <a:solidFill>
                  <a:srgbClr val="3E7FCD"/>
                </a:solidFill>
              </a:rPr>
              <a:t>existing studies</a:t>
            </a:r>
            <a:r>
              <a:rPr lang="en" sz="2000" dirty="0">
                <a:solidFill>
                  <a:srgbClr val="434343"/>
                </a:solidFill>
              </a:rPr>
              <a:t> and/or </a:t>
            </a:r>
            <a:r>
              <a:rPr lang="en" sz="2000" dirty="0">
                <a:solidFill>
                  <a:srgbClr val="3C78D8"/>
                </a:solidFill>
              </a:rPr>
              <a:t>new ideas and projects to investigate</a:t>
            </a:r>
            <a:r>
              <a:rPr lang="en" sz="2000" dirty="0">
                <a:solidFill>
                  <a:srgbClr val="434343"/>
                </a:solidFill>
              </a:rPr>
              <a:t>.</a:t>
            </a:r>
            <a:endParaRPr sz="2000" dirty="0">
              <a:solidFill>
                <a:srgbClr val="434343"/>
              </a:solidFill>
            </a:endParaRPr>
          </a:p>
          <a:p>
            <a:pPr marL="457200" indent="-336550">
              <a:spcBef>
                <a:spcPts val="0"/>
              </a:spcBef>
              <a:buClr>
                <a:srgbClr val="434343"/>
              </a:buClr>
              <a:buSzPts val="1700"/>
            </a:pPr>
            <a:r>
              <a:rPr lang="en" sz="2000" dirty="0">
                <a:solidFill>
                  <a:srgbClr val="434343"/>
                </a:solidFill>
              </a:rPr>
              <a:t>Write a </a:t>
            </a:r>
            <a:r>
              <a:rPr lang="en" sz="2000" b="1" u="sng" dirty="0">
                <a:solidFill>
                  <a:srgbClr val="CC0000"/>
                </a:solidFill>
                <a:effectLst>
                  <a:outerShdw blurRad="38100" dist="38100" dir="2700000" algn="tl">
                    <a:srgbClr val="000000">
                      <a:alpha val="43137"/>
                    </a:srgbClr>
                  </a:outerShdw>
                </a:effectLst>
              </a:rPr>
              <a:t>Letter of Interest</a:t>
            </a:r>
            <a:r>
              <a:rPr lang="en" sz="2000" b="1" u="sng" dirty="0">
                <a:solidFill>
                  <a:srgbClr val="434343"/>
                </a:solidFill>
                <a:effectLst>
                  <a:outerShdw blurRad="38100" dist="38100" dir="2700000" algn="tl">
                    <a:srgbClr val="000000">
                      <a:alpha val="43137"/>
                    </a:srgbClr>
                  </a:outerShdw>
                </a:effectLst>
              </a:rPr>
              <a:t> </a:t>
            </a:r>
            <a:r>
              <a:rPr lang="en" sz="2000" dirty="0">
                <a:solidFill>
                  <a:srgbClr val="434343"/>
                </a:solidFill>
              </a:rPr>
              <a:t>(LOI): 2 pages, briefly what you want to work on (the </a:t>
            </a:r>
            <a:r>
              <a:rPr lang="en-US" sz="2000" dirty="0">
                <a:solidFill>
                  <a:srgbClr val="434343"/>
                </a:solidFill>
              </a:rPr>
              <a:t>A</a:t>
            </a:r>
            <a:r>
              <a:rPr lang="en" sz="2000" dirty="0">
                <a:solidFill>
                  <a:srgbClr val="434343"/>
                </a:solidFill>
              </a:rPr>
              <a:t>F conveners and </a:t>
            </a:r>
            <a:r>
              <a:rPr lang="en-US" sz="2000" dirty="0">
                <a:solidFill>
                  <a:srgbClr val="434343"/>
                </a:solidFill>
              </a:rPr>
              <a:t>the </a:t>
            </a:r>
            <a:r>
              <a:rPr lang="en" sz="2000" dirty="0">
                <a:solidFill>
                  <a:srgbClr val="434343"/>
                </a:solidFill>
              </a:rPr>
              <a:t>TG conveners will facilitate the process).</a:t>
            </a:r>
            <a:endParaRPr sz="2000" dirty="0">
              <a:solidFill>
                <a:srgbClr val="434343"/>
              </a:solidFill>
            </a:endParaRPr>
          </a:p>
          <a:p>
            <a:pPr marL="914400" lvl="1" indent="-311150">
              <a:spcBef>
                <a:spcPts val="0"/>
              </a:spcBef>
              <a:buClr>
                <a:srgbClr val="434343"/>
              </a:buClr>
              <a:buSzPts val="1300"/>
            </a:pPr>
            <a:r>
              <a:rPr lang="en" sz="1600" dirty="0">
                <a:solidFill>
                  <a:srgbClr val="434343"/>
                </a:solidFill>
              </a:rPr>
              <a:t>This can be done as individuals, user groups or collaborations  </a:t>
            </a:r>
            <a:endParaRPr sz="1600" dirty="0">
              <a:solidFill>
                <a:srgbClr val="434343"/>
              </a:solidFill>
            </a:endParaRPr>
          </a:p>
          <a:p>
            <a:pPr marL="914400" lvl="1" indent="-311150">
              <a:spcBef>
                <a:spcPts val="0"/>
              </a:spcBef>
              <a:buClr>
                <a:srgbClr val="0000FF"/>
              </a:buClr>
              <a:buSzPts val="1300"/>
            </a:pPr>
            <a:r>
              <a:rPr lang="en" sz="1600" dirty="0">
                <a:solidFill>
                  <a:srgbClr val="0000FF"/>
                </a:solidFill>
              </a:rPr>
              <a:t>We invite collaborations &amp; initiatives to submit (one or multiple) LOIs with a set of open questions and how to get new users involved in the studies. </a:t>
            </a:r>
            <a:endParaRPr sz="1600" dirty="0">
              <a:solidFill>
                <a:srgbClr val="0000FF"/>
              </a:solidFill>
            </a:endParaRPr>
          </a:p>
          <a:p>
            <a:pPr marL="457200" indent="-311150">
              <a:spcBef>
                <a:spcPts val="0"/>
              </a:spcBef>
              <a:buClr>
                <a:srgbClr val="0000FF"/>
              </a:buClr>
              <a:buSzPts val="1300"/>
            </a:pPr>
            <a:r>
              <a:rPr lang="en" sz="2000" dirty="0">
                <a:solidFill>
                  <a:srgbClr val="434343"/>
                </a:solidFill>
              </a:rPr>
              <a:t>Various </a:t>
            </a:r>
            <a:r>
              <a:rPr lang="en" sz="2000" dirty="0">
                <a:solidFill>
                  <a:srgbClr val="3C78D8"/>
                </a:solidFill>
                <a:effectLst>
                  <a:outerShdw blurRad="38100" dist="38100" dir="2700000" algn="tl">
                    <a:srgbClr val="000000">
                      <a:alpha val="43137"/>
                    </a:srgbClr>
                  </a:outerShdw>
                </a:effectLst>
              </a:rPr>
              <a:t>user groups are providing documents</a:t>
            </a:r>
            <a:r>
              <a:rPr lang="en" sz="2000" dirty="0">
                <a:solidFill>
                  <a:srgbClr val="434343"/>
                </a:solidFill>
                <a:effectLst>
                  <a:outerShdw blurRad="38100" dist="38100" dir="2700000" algn="tl">
                    <a:srgbClr val="000000">
                      <a:alpha val="43137"/>
                    </a:srgbClr>
                  </a:outerShdw>
                </a:effectLst>
              </a:rPr>
              <a:t> </a:t>
            </a:r>
            <a:r>
              <a:rPr lang="en" sz="2000" dirty="0">
                <a:solidFill>
                  <a:srgbClr val="434343"/>
                </a:solidFill>
              </a:rPr>
              <a:t>with contact informations, available studies, available tools, etc</a:t>
            </a:r>
            <a:endParaRPr sz="2000" dirty="0"/>
          </a:p>
        </p:txBody>
      </p:sp>
      <p:sp>
        <p:nvSpPr>
          <p:cNvPr id="587" name="Google Shape;587;p81"/>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11</a:t>
            </a:fld>
            <a:endParaRPr/>
          </a:p>
        </p:txBody>
      </p:sp>
      <p:sp>
        <p:nvSpPr>
          <p:cNvPr id="2" name="Date Placeholder 1">
            <a:extLst>
              <a:ext uri="{FF2B5EF4-FFF2-40B4-BE49-F238E27FC236}">
                <a16:creationId xmlns:a16="http://schemas.microsoft.com/office/drawing/2014/main" id="{6B85BDA3-E239-4C15-A287-22F3AD8CEB12}"/>
              </a:ext>
            </a:extLst>
          </p:cNvPr>
          <p:cNvSpPr>
            <a:spLocks noGrp="1"/>
          </p:cNvSpPr>
          <p:nvPr>
            <p:ph type="dt" sz="half" idx="10"/>
          </p:nvPr>
        </p:nvSpPr>
        <p:spPr/>
        <p:txBody>
          <a:bodyPr/>
          <a:lstStyle/>
          <a:p>
            <a:fld id="{7A164EB4-16C6-48B6-B449-C464DA234E45}" type="datetime1">
              <a:rPr lang="en-US" smtClean="0"/>
              <a:t>5/21/2020</a:t>
            </a:fld>
            <a:endParaRPr lang="en-US"/>
          </a:p>
        </p:txBody>
      </p:sp>
      <p:sp>
        <p:nvSpPr>
          <p:cNvPr id="3" name="Footer Placeholder 2">
            <a:extLst>
              <a:ext uri="{FF2B5EF4-FFF2-40B4-BE49-F238E27FC236}">
                <a16:creationId xmlns:a16="http://schemas.microsoft.com/office/drawing/2014/main" id="{F756180C-9C16-4AEF-97BA-D7F988E70B7D}"/>
              </a:ext>
            </a:extLst>
          </p:cNvPr>
          <p:cNvSpPr>
            <a:spLocks noGrp="1"/>
          </p:cNvSpPr>
          <p:nvPr>
            <p:ph type="ftr" sz="quarter" idx="11"/>
          </p:nvPr>
        </p:nvSpPr>
        <p:spPr/>
        <p:txBody>
          <a:bodyPr/>
          <a:lstStyle/>
          <a:p>
            <a:r>
              <a:rPr lang="en-US"/>
              <a:t>Snowmass AF | GARD ABP </a:t>
            </a:r>
          </a:p>
        </p:txBody>
      </p:sp>
    </p:spTree>
    <p:extLst>
      <p:ext uri="{BB962C8B-B14F-4D97-AF65-F5344CB8AC3E}">
        <p14:creationId xmlns:p14="http://schemas.microsoft.com/office/powerpoint/2010/main" val="418216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7711-4922-4452-B880-C23928A910FB}"/>
              </a:ext>
            </a:extLst>
          </p:cNvPr>
          <p:cNvSpPr>
            <a:spLocks noGrp="1"/>
          </p:cNvSpPr>
          <p:nvPr>
            <p:ph type="title"/>
          </p:nvPr>
        </p:nvSpPr>
        <p:spPr>
          <a:xfrm>
            <a:off x="15901" y="70861"/>
            <a:ext cx="9144000" cy="832076"/>
          </a:xfrm>
        </p:spPr>
        <p:txBody>
          <a:bodyPr>
            <a:normAutofit/>
          </a:bodyPr>
          <a:lstStyle/>
          <a:p>
            <a:r>
              <a:rPr lang="en-US" sz="3600" dirty="0">
                <a:effectLst>
                  <a:outerShdw blurRad="38100" dist="38100" dir="2700000" algn="tl">
                    <a:srgbClr val="000000">
                      <a:alpha val="43137"/>
                    </a:srgbClr>
                  </a:outerShdw>
                </a:effectLst>
              </a:rPr>
              <a:t>First AF </a:t>
            </a:r>
            <a:r>
              <a:rPr lang="en-US" sz="3600" dirty="0" err="1">
                <a:effectLst>
                  <a:outerShdw blurRad="38100" dist="38100" dir="2700000" algn="tl">
                    <a:srgbClr val="000000">
                      <a:alpha val="43137"/>
                    </a:srgbClr>
                  </a:outerShdw>
                </a:effectLst>
              </a:rPr>
              <a:t>LoI</a:t>
            </a:r>
            <a:r>
              <a:rPr lang="en-US" sz="3600" dirty="0">
                <a:effectLst>
                  <a:outerShdw blurRad="38100" dist="38100" dir="2700000" algn="tl">
                    <a:srgbClr val="000000">
                      <a:alpha val="43137"/>
                    </a:srgbClr>
                  </a:outerShdw>
                </a:effectLst>
              </a:rPr>
              <a:t> received ! (today)</a:t>
            </a:r>
          </a:p>
        </p:txBody>
      </p:sp>
      <p:sp>
        <p:nvSpPr>
          <p:cNvPr id="3" name="Content Placeholder 2">
            <a:extLst>
              <a:ext uri="{FF2B5EF4-FFF2-40B4-BE49-F238E27FC236}">
                <a16:creationId xmlns:a16="http://schemas.microsoft.com/office/drawing/2014/main" id="{3C15D942-3FA6-4FB6-9AEE-FAAD40BE6603}"/>
              </a:ext>
            </a:extLst>
          </p:cNvPr>
          <p:cNvSpPr>
            <a:spLocks noGrp="1"/>
          </p:cNvSpPr>
          <p:nvPr>
            <p:ph idx="1"/>
          </p:nvPr>
        </p:nvSpPr>
        <p:spPr>
          <a:xfrm rot="16200000">
            <a:off x="-2090241" y="2805856"/>
            <a:ext cx="5249213" cy="1036927"/>
          </a:xfrm>
        </p:spPr>
        <p:txBody>
          <a:bodyPr>
            <a:normAutofit/>
          </a:bodyPr>
          <a:lstStyle/>
          <a:p>
            <a:r>
              <a:rPr lang="en-US" sz="2000" dirty="0"/>
              <a:t>https://www.snowmass21.org/docs/files/summaries/AF/SNOWMASS21-AF-TOPIC0-001.pdf</a:t>
            </a:r>
          </a:p>
        </p:txBody>
      </p:sp>
      <p:sp>
        <p:nvSpPr>
          <p:cNvPr id="4" name="Date Placeholder 3">
            <a:extLst>
              <a:ext uri="{FF2B5EF4-FFF2-40B4-BE49-F238E27FC236}">
                <a16:creationId xmlns:a16="http://schemas.microsoft.com/office/drawing/2014/main" id="{FDC2B43C-1CC5-4C83-A6C7-8E8D71CEC38F}"/>
              </a:ext>
            </a:extLst>
          </p:cNvPr>
          <p:cNvSpPr>
            <a:spLocks noGrp="1"/>
          </p:cNvSpPr>
          <p:nvPr>
            <p:ph type="dt" sz="half" idx="10"/>
          </p:nvPr>
        </p:nvSpPr>
        <p:spPr/>
        <p:txBody>
          <a:bodyPr/>
          <a:lstStyle/>
          <a:p>
            <a:fld id="{45565591-DA92-47D0-80F7-C3AA51A78DC1}" type="datetime1">
              <a:rPr lang="en-US" smtClean="0"/>
              <a:t>5/21/2020</a:t>
            </a:fld>
            <a:endParaRPr lang="en-US"/>
          </a:p>
        </p:txBody>
      </p:sp>
      <p:sp>
        <p:nvSpPr>
          <p:cNvPr id="5" name="Footer Placeholder 4">
            <a:extLst>
              <a:ext uri="{FF2B5EF4-FFF2-40B4-BE49-F238E27FC236}">
                <a16:creationId xmlns:a16="http://schemas.microsoft.com/office/drawing/2014/main" id="{9C77BC74-A9FB-451B-BD97-13EBA15E5C50}"/>
              </a:ext>
            </a:extLst>
          </p:cNvPr>
          <p:cNvSpPr>
            <a:spLocks noGrp="1"/>
          </p:cNvSpPr>
          <p:nvPr>
            <p:ph type="ftr" sz="quarter" idx="11"/>
          </p:nvPr>
        </p:nvSpPr>
        <p:spPr/>
        <p:txBody>
          <a:bodyPr/>
          <a:lstStyle/>
          <a:p>
            <a:r>
              <a:rPr lang="en-US"/>
              <a:t>Snowmass AF | GARD ABP </a:t>
            </a:r>
          </a:p>
        </p:txBody>
      </p:sp>
      <p:sp>
        <p:nvSpPr>
          <p:cNvPr id="6" name="Slide Number Placeholder 5">
            <a:extLst>
              <a:ext uri="{FF2B5EF4-FFF2-40B4-BE49-F238E27FC236}">
                <a16:creationId xmlns:a16="http://schemas.microsoft.com/office/drawing/2014/main" id="{18FED43D-DEE9-449E-8BB8-651D4D287C9A}"/>
              </a:ext>
            </a:extLst>
          </p:cNvPr>
          <p:cNvSpPr>
            <a:spLocks noGrp="1"/>
          </p:cNvSpPr>
          <p:nvPr>
            <p:ph type="sldNum" sz="quarter" idx="12"/>
          </p:nvPr>
        </p:nvSpPr>
        <p:spPr/>
        <p:txBody>
          <a:bodyPr/>
          <a:lstStyle/>
          <a:p>
            <a:fld id="{FB881E7D-5A17-EB4A-B013-04381A7C357D}" type="slidenum">
              <a:rPr lang="en-US" smtClean="0"/>
              <a:t>12</a:t>
            </a:fld>
            <a:endParaRPr lang="en-US"/>
          </a:p>
        </p:txBody>
      </p:sp>
      <p:pic>
        <p:nvPicPr>
          <p:cNvPr id="7" name="Picture 6">
            <a:extLst>
              <a:ext uri="{FF2B5EF4-FFF2-40B4-BE49-F238E27FC236}">
                <a16:creationId xmlns:a16="http://schemas.microsoft.com/office/drawing/2014/main" id="{553112EB-B91C-4112-9C1A-DA3C09FDAEE4}"/>
              </a:ext>
            </a:extLst>
          </p:cNvPr>
          <p:cNvPicPr>
            <a:picLocks noChangeAspect="1"/>
          </p:cNvPicPr>
          <p:nvPr/>
        </p:nvPicPr>
        <p:blipFill>
          <a:blip r:embed="rId2"/>
          <a:stretch>
            <a:fillRect/>
          </a:stretch>
        </p:blipFill>
        <p:spPr>
          <a:xfrm>
            <a:off x="1791753" y="915933"/>
            <a:ext cx="6278821" cy="5861007"/>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408411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006A-27CA-7747-B37D-B540BC803750}"/>
              </a:ext>
            </a:extLst>
          </p:cNvPr>
          <p:cNvSpPr>
            <a:spLocks noGrp="1"/>
          </p:cNvSpPr>
          <p:nvPr>
            <p:ph type="title"/>
          </p:nvPr>
        </p:nvSpPr>
        <p:spPr/>
        <p:txBody>
          <a:bodyPr/>
          <a:lstStyle/>
          <a:p>
            <a:r>
              <a:rPr lang="en-US" dirty="0"/>
              <a:t>Accelerator Frontier Update</a:t>
            </a:r>
          </a:p>
        </p:txBody>
      </p:sp>
      <p:sp>
        <p:nvSpPr>
          <p:cNvPr id="6" name="Content Placeholder 5">
            <a:extLst>
              <a:ext uri="{FF2B5EF4-FFF2-40B4-BE49-F238E27FC236}">
                <a16:creationId xmlns:a16="http://schemas.microsoft.com/office/drawing/2014/main" id="{F9909CB6-B9D4-AD44-9940-EA77C9C6D178}"/>
              </a:ext>
            </a:extLst>
          </p:cNvPr>
          <p:cNvSpPr>
            <a:spLocks noGrp="1"/>
          </p:cNvSpPr>
          <p:nvPr>
            <p:ph idx="1"/>
          </p:nvPr>
        </p:nvSpPr>
        <p:spPr>
          <a:xfrm>
            <a:off x="457200" y="1000868"/>
            <a:ext cx="8229600" cy="5789546"/>
          </a:xfrm>
        </p:spPr>
        <p:txBody>
          <a:bodyPr>
            <a:normAutofit/>
          </a:bodyPr>
          <a:lstStyle/>
          <a:p>
            <a:r>
              <a:rPr lang="en-US" sz="2200" dirty="0">
                <a:solidFill>
                  <a:srgbClr val="C00000"/>
                </a:solidFill>
              </a:rPr>
              <a:t>All Topical Group Convener slots filled</a:t>
            </a:r>
          </a:p>
          <a:p>
            <a:r>
              <a:rPr lang="en-US" sz="2200" dirty="0" err="1">
                <a:solidFill>
                  <a:srgbClr val="C00000"/>
                </a:solidFill>
              </a:rPr>
              <a:t>LoI</a:t>
            </a:r>
            <a:r>
              <a:rPr lang="en-US" sz="2200" dirty="0">
                <a:solidFill>
                  <a:srgbClr val="C00000"/>
                </a:solidFill>
              </a:rPr>
              <a:t> template distributed </a:t>
            </a:r>
            <a:r>
              <a:rPr lang="en-US" sz="2200" dirty="0"/>
              <a:t>and solicitations are being sent out</a:t>
            </a:r>
          </a:p>
          <a:p>
            <a:r>
              <a:rPr lang="en-US" sz="2200" b="1" dirty="0">
                <a:solidFill>
                  <a:srgbClr val="C00000"/>
                </a:solidFill>
              </a:rPr>
              <a:t>1</a:t>
            </a:r>
            <a:r>
              <a:rPr lang="en-US" sz="2200" b="1" baseline="30000" dirty="0">
                <a:solidFill>
                  <a:srgbClr val="C00000"/>
                </a:solidFill>
              </a:rPr>
              <a:t>st</a:t>
            </a:r>
            <a:r>
              <a:rPr lang="en-US" sz="2200" b="1" dirty="0">
                <a:solidFill>
                  <a:srgbClr val="C00000"/>
                </a:solidFill>
              </a:rPr>
              <a:t> received (GF), </a:t>
            </a:r>
            <a:r>
              <a:rPr lang="en-US" sz="2200" dirty="0"/>
              <a:t>some </a:t>
            </a:r>
            <a:r>
              <a:rPr lang="en-US" sz="2200" dirty="0">
                <a:solidFill>
                  <a:srgbClr val="C00000"/>
                </a:solidFill>
              </a:rPr>
              <a:t>10 </a:t>
            </a:r>
            <a:r>
              <a:rPr lang="en-US" sz="2200" dirty="0" err="1">
                <a:solidFill>
                  <a:srgbClr val="C00000"/>
                </a:solidFill>
              </a:rPr>
              <a:t>LoIs</a:t>
            </a:r>
            <a:r>
              <a:rPr lang="en-US" sz="2200" dirty="0">
                <a:solidFill>
                  <a:srgbClr val="C00000"/>
                </a:solidFill>
              </a:rPr>
              <a:t> </a:t>
            </a:r>
            <a:r>
              <a:rPr lang="en-US" sz="2200" dirty="0"/>
              <a:t>are in the works (that we know of), more to come…</a:t>
            </a:r>
          </a:p>
          <a:p>
            <a:r>
              <a:rPr lang="en-US" sz="2200" dirty="0"/>
              <a:t>All Topical Groups have had at least </a:t>
            </a:r>
            <a:r>
              <a:rPr lang="en-US" sz="2200" dirty="0">
                <a:solidFill>
                  <a:srgbClr val="C00000"/>
                </a:solidFill>
              </a:rPr>
              <a:t>one meeting.</a:t>
            </a:r>
          </a:p>
          <a:p>
            <a:r>
              <a:rPr lang="en-US" sz="2200" dirty="0"/>
              <a:t>We think of AF own meetings and conferences as well as using various other opportunities</a:t>
            </a:r>
            <a:r>
              <a:rPr lang="en-US" sz="2200" dirty="0">
                <a:solidFill>
                  <a:srgbClr val="C00000"/>
                </a:solidFill>
              </a:rPr>
              <a:t>: </a:t>
            </a:r>
            <a:r>
              <a:rPr lang="en-US" sz="2200" dirty="0" err="1">
                <a:solidFill>
                  <a:srgbClr val="C00000"/>
                </a:solidFill>
              </a:rPr>
              <a:t>eg</a:t>
            </a:r>
            <a:r>
              <a:rPr lang="en-US" sz="2200" dirty="0">
                <a:solidFill>
                  <a:srgbClr val="C00000"/>
                </a:solidFill>
              </a:rPr>
              <a:t> </a:t>
            </a:r>
            <a:r>
              <a:rPr lang="en-US" sz="2200" dirty="0">
                <a:solidFill>
                  <a:srgbClr val="0432FF"/>
                </a:solidFill>
                <a:effectLst>
                  <a:outerShdw blurRad="38100" dist="38100" dir="2700000" algn="tl">
                    <a:srgbClr val="000000">
                      <a:alpha val="43137"/>
                    </a:srgbClr>
                  </a:outerShdw>
                </a:effectLst>
              </a:rPr>
              <a:t>these GARD-ABP Workshops !, </a:t>
            </a:r>
            <a:r>
              <a:rPr lang="en-US" sz="2200" dirty="0">
                <a:solidFill>
                  <a:srgbClr val="C00000"/>
                </a:solidFill>
              </a:rPr>
              <a:t>Neutrino 2020 (June 22-July 2), EF Workshop (July 9-10), HB2020 (Oct 5-9), </a:t>
            </a:r>
            <a:r>
              <a:rPr lang="en-US" sz="2200" dirty="0" err="1">
                <a:solidFill>
                  <a:srgbClr val="C00000"/>
                </a:solidFill>
              </a:rPr>
              <a:t>etc</a:t>
            </a:r>
            <a:r>
              <a:rPr lang="en-US" sz="2200" dirty="0">
                <a:solidFill>
                  <a:srgbClr val="C00000"/>
                </a:solidFill>
              </a:rPr>
              <a:t> </a:t>
            </a:r>
          </a:p>
          <a:p>
            <a:r>
              <a:rPr lang="en-US" sz="2200" dirty="0"/>
              <a:t>Liaisons – [</a:t>
            </a:r>
            <a:r>
              <a:rPr lang="en-US" sz="2200" i="1" dirty="0"/>
              <a:t>already in place with Theory, Energy, Instrumentation, Rare Processes</a:t>
            </a:r>
            <a:r>
              <a:rPr lang="en-US" sz="2200" dirty="0"/>
              <a:t>] – many discussions …in process, </a:t>
            </a:r>
            <a:r>
              <a:rPr lang="en-US" sz="2200" dirty="0" err="1"/>
              <a:t>eg</a:t>
            </a:r>
            <a:r>
              <a:rPr lang="en-US" sz="2200" dirty="0"/>
              <a:t> @EF “kick off” meeting today</a:t>
            </a:r>
          </a:p>
          <a:p>
            <a:r>
              <a:rPr lang="en-US" sz="2000" dirty="0">
                <a:solidFill>
                  <a:srgbClr val="C00000"/>
                </a:solidFill>
              </a:rPr>
              <a:t>DPB announcement – early May</a:t>
            </a:r>
            <a:r>
              <a:rPr lang="en-US" sz="2000" dirty="0"/>
              <a:t>, also via </a:t>
            </a:r>
            <a:r>
              <a:rPr lang="en-US" sz="2000" dirty="0">
                <a:solidFill>
                  <a:srgbClr val="C00000"/>
                </a:solidFill>
              </a:rPr>
              <a:t>US PAS, EPS-AG</a:t>
            </a:r>
            <a:r>
              <a:rPr lang="en-US" sz="2000" dirty="0"/>
              <a:t> and </a:t>
            </a:r>
            <a:r>
              <a:rPr lang="en-US" sz="2000" dirty="0">
                <a:solidFill>
                  <a:srgbClr val="C00000"/>
                </a:solidFill>
              </a:rPr>
              <a:t>IEEE</a:t>
            </a:r>
          </a:p>
          <a:p>
            <a:r>
              <a:rPr lang="en-US" sz="2000" b="1" dirty="0">
                <a:solidFill>
                  <a:srgbClr val="7030A0"/>
                </a:solidFill>
              </a:rPr>
              <a:t>NOMINATE SNOWMASS YOUNG TODAY !!! </a:t>
            </a:r>
            <a:r>
              <a:rPr lang="en" sz="2000" dirty="0">
                <a:solidFill>
                  <a:srgbClr val="0000FF"/>
                </a:solidFill>
              </a:rPr>
              <a:t>get your students and postdocs involved</a:t>
            </a:r>
            <a:endParaRPr lang="en-US" sz="2000" b="1" dirty="0">
              <a:solidFill>
                <a:srgbClr val="7030A0"/>
              </a:solidFill>
            </a:endParaRPr>
          </a:p>
          <a:p>
            <a:endParaRPr lang="en-US" dirty="0"/>
          </a:p>
        </p:txBody>
      </p:sp>
      <p:sp>
        <p:nvSpPr>
          <p:cNvPr id="3" name="Date Placeholder 2">
            <a:extLst>
              <a:ext uri="{FF2B5EF4-FFF2-40B4-BE49-F238E27FC236}">
                <a16:creationId xmlns:a16="http://schemas.microsoft.com/office/drawing/2014/main" id="{C2CB7BB0-DCED-7741-B52C-A72690E8AFA5}"/>
              </a:ext>
            </a:extLst>
          </p:cNvPr>
          <p:cNvSpPr>
            <a:spLocks noGrp="1"/>
          </p:cNvSpPr>
          <p:nvPr>
            <p:ph type="dt" sz="half" idx="10"/>
          </p:nvPr>
        </p:nvSpPr>
        <p:spPr/>
        <p:txBody>
          <a:bodyPr/>
          <a:lstStyle/>
          <a:p>
            <a:fld id="{5EC88A9B-6BF6-4FFB-8880-B9144EE0A037}" type="datetime1">
              <a:rPr lang="en-US" smtClean="0"/>
              <a:t>5/21/2020</a:t>
            </a:fld>
            <a:endParaRPr lang="en-US"/>
          </a:p>
        </p:txBody>
      </p:sp>
      <p:sp>
        <p:nvSpPr>
          <p:cNvPr id="4" name="Footer Placeholder 3">
            <a:extLst>
              <a:ext uri="{FF2B5EF4-FFF2-40B4-BE49-F238E27FC236}">
                <a16:creationId xmlns:a16="http://schemas.microsoft.com/office/drawing/2014/main" id="{4F7B3535-2E3D-7F46-B5DF-E8A1B39278EC}"/>
              </a:ext>
            </a:extLst>
          </p:cNvPr>
          <p:cNvSpPr>
            <a:spLocks noGrp="1"/>
          </p:cNvSpPr>
          <p:nvPr>
            <p:ph type="ftr" sz="quarter" idx="11"/>
          </p:nvPr>
        </p:nvSpPr>
        <p:spPr/>
        <p:txBody>
          <a:bodyPr/>
          <a:lstStyle/>
          <a:p>
            <a:r>
              <a:rPr lang="en-US"/>
              <a:t>Snowmass AF | GARD ABP </a:t>
            </a:r>
          </a:p>
        </p:txBody>
      </p:sp>
      <p:sp>
        <p:nvSpPr>
          <p:cNvPr id="5" name="Slide Number Placeholder 4">
            <a:extLst>
              <a:ext uri="{FF2B5EF4-FFF2-40B4-BE49-F238E27FC236}">
                <a16:creationId xmlns:a16="http://schemas.microsoft.com/office/drawing/2014/main" id="{D8510629-2A9E-E140-9E64-5B35AA59BEE5}"/>
              </a:ext>
            </a:extLst>
          </p:cNvPr>
          <p:cNvSpPr>
            <a:spLocks noGrp="1"/>
          </p:cNvSpPr>
          <p:nvPr>
            <p:ph type="sldNum" sz="quarter" idx="12"/>
          </p:nvPr>
        </p:nvSpPr>
        <p:spPr/>
        <p:txBody>
          <a:bodyPr/>
          <a:lstStyle/>
          <a:p>
            <a:fld id="{FB881E7D-5A17-EB4A-B013-04381A7C357D}" type="slidenum">
              <a:rPr lang="en-US" smtClean="0"/>
              <a:t>13</a:t>
            </a:fld>
            <a:endParaRPr lang="en-US"/>
          </a:p>
        </p:txBody>
      </p:sp>
    </p:spTree>
    <p:extLst>
      <p:ext uri="{BB962C8B-B14F-4D97-AF65-F5344CB8AC3E}">
        <p14:creationId xmlns:p14="http://schemas.microsoft.com/office/powerpoint/2010/main" val="374042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0903-C4EF-4E7B-8B73-41C67D5993D1}"/>
              </a:ext>
            </a:extLst>
          </p:cNvPr>
          <p:cNvSpPr>
            <a:spLocks noGrp="1"/>
          </p:cNvSpPr>
          <p:nvPr>
            <p:ph type="title"/>
          </p:nvPr>
        </p:nvSpPr>
        <p:spPr/>
        <p:txBody>
          <a:bodyPr/>
          <a:lstStyle/>
          <a:p>
            <a:r>
              <a:rPr lang="en-US" dirty="0"/>
              <a:t>Snowmass Young (I)</a:t>
            </a:r>
          </a:p>
        </p:txBody>
      </p:sp>
      <p:sp>
        <p:nvSpPr>
          <p:cNvPr id="3" name="Content Placeholder 2">
            <a:extLst>
              <a:ext uri="{FF2B5EF4-FFF2-40B4-BE49-F238E27FC236}">
                <a16:creationId xmlns:a16="http://schemas.microsoft.com/office/drawing/2014/main" id="{F65AFFFC-DBB9-4285-A31E-70B013294756}"/>
              </a:ext>
            </a:extLst>
          </p:cNvPr>
          <p:cNvSpPr>
            <a:spLocks noGrp="1"/>
          </p:cNvSpPr>
          <p:nvPr>
            <p:ph idx="1"/>
          </p:nvPr>
        </p:nvSpPr>
        <p:spPr>
          <a:xfrm>
            <a:off x="324035" y="841804"/>
            <a:ext cx="8633534" cy="5847404"/>
          </a:xfrm>
          <a:ln>
            <a:solidFill>
              <a:schemeClr val="accent1">
                <a:shade val="50000"/>
              </a:schemeClr>
            </a:solidFill>
          </a:ln>
          <a:effectLst>
            <a:glow rad="63500">
              <a:schemeClr val="accent1">
                <a:satMod val="175000"/>
                <a:alpha val="40000"/>
              </a:schemeClr>
            </a:glow>
          </a:effectLst>
        </p:spPr>
        <p:txBody>
          <a:bodyPr>
            <a:normAutofit fontScale="55000" lnSpcReduction="20000"/>
          </a:bodyPr>
          <a:lstStyle/>
          <a:p>
            <a:pPr marL="0" indent="0">
              <a:buNone/>
            </a:pPr>
            <a:r>
              <a:rPr lang="en-US" dirty="0"/>
              <a:t> </a:t>
            </a:r>
          </a:p>
          <a:p>
            <a:pPr marL="0" indent="0">
              <a:buNone/>
            </a:pPr>
            <a:r>
              <a:rPr lang="en-US" b="1" dirty="0"/>
              <a:t>From: </a:t>
            </a:r>
            <a:r>
              <a:rPr lang="en-US" dirty="0"/>
              <a:t>Sara Simon &lt;</a:t>
            </a:r>
            <a:r>
              <a:rPr lang="en-US" u="sng" dirty="0">
                <a:hlinkClick r:id="rId2"/>
              </a:rPr>
              <a:t>smsimon@umich.edu</a:t>
            </a:r>
            <a:r>
              <a:rPr lang="en-US" dirty="0"/>
              <a:t>&gt;</a:t>
            </a:r>
          </a:p>
          <a:p>
            <a:pPr marL="0" indent="0">
              <a:buNone/>
            </a:pPr>
            <a:r>
              <a:rPr lang="en-US" b="1" dirty="0"/>
              <a:t>Subject: Solicitation for Snowmass Young Representatives</a:t>
            </a:r>
            <a:endParaRPr lang="en-US" dirty="0"/>
          </a:p>
          <a:p>
            <a:pPr marL="0" indent="0">
              <a:buNone/>
            </a:pPr>
            <a:r>
              <a:rPr lang="en-US" b="1" dirty="0"/>
              <a:t>Date: </a:t>
            </a:r>
            <a:r>
              <a:rPr lang="en-US" dirty="0"/>
              <a:t>April 7, 2020 at 1:33:09 PM EDT</a:t>
            </a:r>
          </a:p>
          <a:p>
            <a:pPr marL="0" indent="0">
              <a:buNone/>
            </a:pPr>
            <a:r>
              <a:rPr lang="en-US" b="1" dirty="0"/>
              <a:t>To: </a:t>
            </a:r>
            <a:r>
              <a:rPr lang="en-US" u="sng" dirty="0">
                <a:hlinkClick r:id="rId3"/>
              </a:rPr>
              <a:t>snowmass@fnal.gov</a:t>
            </a:r>
            <a:r>
              <a:rPr lang="en-US" dirty="0"/>
              <a:t>, </a:t>
            </a:r>
            <a:r>
              <a:rPr lang="en-US" u="sng" dirty="0">
                <a:hlinkClick r:id="rId4"/>
              </a:rPr>
              <a:t>snowmass-young@fnal.gov</a:t>
            </a:r>
            <a:r>
              <a:rPr lang="en-US" dirty="0"/>
              <a:t>, </a:t>
            </a:r>
            <a:r>
              <a:rPr lang="en-US" u="sng" dirty="0">
                <a:hlinkClick r:id="rId5"/>
              </a:rPr>
              <a:t>snowmasconveners@listserv.fnal.gov</a:t>
            </a:r>
            <a:endParaRPr lang="en-US" dirty="0"/>
          </a:p>
          <a:p>
            <a:pPr marL="0" indent="0">
              <a:buNone/>
            </a:pPr>
            <a:r>
              <a:rPr lang="en-US" dirty="0"/>
              <a:t> </a:t>
            </a:r>
          </a:p>
          <a:p>
            <a:pPr marL="0" indent="0">
              <a:buNone/>
            </a:pPr>
            <a:r>
              <a:rPr lang="en-US" dirty="0"/>
              <a:t>Dear Colleagues,  </a:t>
            </a:r>
          </a:p>
          <a:p>
            <a:pPr marL="0" indent="0">
              <a:buNone/>
            </a:pPr>
            <a:r>
              <a:rPr lang="en-US" dirty="0"/>
              <a:t>As part of the Snowmass 2021 process, we are soliciting nominations for representatives for Snowmass Young. The Snowmass 2021 process will develop a long-term strategic plan, so the voices of early career members are critically important and we want them to be heard.</a:t>
            </a:r>
          </a:p>
          <a:p>
            <a:pPr marL="0" indent="0">
              <a:buNone/>
            </a:pPr>
            <a:r>
              <a:rPr lang="en-US" dirty="0"/>
              <a:t> </a:t>
            </a:r>
          </a:p>
          <a:p>
            <a:pPr marL="0" indent="0">
              <a:buNone/>
            </a:pPr>
            <a:r>
              <a:rPr lang="en-US" dirty="0"/>
              <a:t>These representatives will have the opportunity to shape how early career members are included in the Snowmass process. This could include finding ways to get early career members engaged with the working groups, incorporating career development opportunities into events, surveying early career members as was done for Snowmass 2013, and integrating other items of interest to early career members into the events.</a:t>
            </a:r>
          </a:p>
          <a:p>
            <a:pPr marL="0" indent="0">
              <a:buNone/>
            </a:pPr>
            <a:r>
              <a:rPr lang="en-US" dirty="0"/>
              <a:t> </a:t>
            </a:r>
          </a:p>
          <a:p>
            <a:pPr marL="0" indent="0">
              <a:buNone/>
            </a:pPr>
            <a:r>
              <a:rPr lang="en-US" dirty="0"/>
              <a:t>Nominations can be made by anyone, but nominees should be early career members (e.g. grad students, postdocs, etc.). Nominees need not be APS members to participate in the process. Nominations can include self-nominations and will be open until </a:t>
            </a:r>
            <a:r>
              <a:rPr lang="en-US" b="1" dirty="0"/>
              <a:t>May 22, 2020</a:t>
            </a:r>
            <a:r>
              <a:rPr lang="en-US" dirty="0"/>
              <a:t> through the google form below:</a:t>
            </a:r>
          </a:p>
          <a:p>
            <a:pPr marL="0" indent="0">
              <a:buNone/>
            </a:pPr>
            <a:r>
              <a:rPr lang="en-US" u="sng" dirty="0">
                <a:hlinkClick r:id="rId6"/>
              </a:rPr>
              <a:t>https://forms.gle/Xpd4jW3Y6oxcXxmD7  </a:t>
            </a:r>
          </a:p>
          <a:p>
            <a:pPr marL="0" indent="0">
              <a:buNone/>
            </a:pPr>
            <a:endParaRPr lang="en-US" u="sng" dirty="0">
              <a:hlinkClick r:id="rId6"/>
            </a:endParaRPr>
          </a:p>
          <a:p>
            <a:pPr marL="0" indent="0">
              <a:buNone/>
            </a:pPr>
            <a:r>
              <a:rPr lang="en-US" dirty="0"/>
              <a:t>Nominees will be reviewed and selected to ensure that the group is representative of the field. More details about the responsibilities and Snowmass process are included below. Please circulate this broadly.</a:t>
            </a:r>
          </a:p>
          <a:p>
            <a:pPr marL="0" indent="0">
              <a:buNone/>
            </a:pPr>
            <a:r>
              <a:rPr lang="en-US" dirty="0"/>
              <a:t> </a:t>
            </a:r>
          </a:p>
          <a:p>
            <a:pPr marL="0" indent="0">
              <a:buNone/>
            </a:pPr>
            <a:r>
              <a:rPr lang="en-US" dirty="0"/>
              <a:t>Sincerely, Sara M. Simon &amp; Fernanda </a:t>
            </a:r>
            <a:r>
              <a:rPr lang="en-US" dirty="0" err="1"/>
              <a:t>Psihas</a:t>
            </a:r>
            <a:r>
              <a:rPr lang="en-US" dirty="0"/>
              <a:t> 2019 DPF Executive Committee Early Career Member</a:t>
            </a:r>
            <a:endParaRPr lang="en-US" dirty="0">
              <a:hlinkClick r:id="rId6"/>
            </a:endParaRPr>
          </a:p>
          <a:p>
            <a:pPr marL="0" indent="0">
              <a:buNone/>
            </a:pPr>
            <a:endParaRPr lang="en-US" dirty="0"/>
          </a:p>
        </p:txBody>
      </p:sp>
      <p:sp>
        <p:nvSpPr>
          <p:cNvPr id="4" name="Date Placeholder 3">
            <a:extLst>
              <a:ext uri="{FF2B5EF4-FFF2-40B4-BE49-F238E27FC236}">
                <a16:creationId xmlns:a16="http://schemas.microsoft.com/office/drawing/2014/main" id="{14D24559-A831-4C46-8DC0-F2CCA8CE8A0F}"/>
              </a:ext>
            </a:extLst>
          </p:cNvPr>
          <p:cNvSpPr>
            <a:spLocks noGrp="1"/>
          </p:cNvSpPr>
          <p:nvPr>
            <p:ph type="dt" sz="half" idx="10"/>
          </p:nvPr>
        </p:nvSpPr>
        <p:spPr/>
        <p:txBody>
          <a:bodyPr/>
          <a:lstStyle/>
          <a:p>
            <a:fld id="{9638064B-A507-4A33-92EF-33E37E67EE2D}" type="datetime1">
              <a:rPr lang="en-US" smtClean="0"/>
              <a:t>5/21/2020</a:t>
            </a:fld>
            <a:endParaRPr lang="en-US"/>
          </a:p>
        </p:txBody>
      </p:sp>
      <p:sp>
        <p:nvSpPr>
          <p:cNvPr id="5" name="Footer Placeholder 4">
            <a:extLst>
              <a:ext uri="{FF2B5EF4-FFF2-40B4-BE49-F238E27FC236}">
                <a16:creationId xmlns:a16="http://schemas.microsoft.com/office/drawing/2014/main" id="{0E15C37D-3EAE-419A-AAA0-F3DA81BE6827}"/>
              </a:ext>
            </a:extLst>
          </p:cNvPr>
          <p:cNvSpPr>
            <a:spLocks noGrp="1"/>
          </p:cNvSpPr>
          <p:nvPr>
            <p:ph type="ftr" sz="quarter" idx="11"/>
          </p:nvPr>
        </p:nvSpPr>
        <p:spPr/>
        <p:txBody>
          <a:bodyPr/>
          <a:lstStyle/>
          <a:p>
            <a:r>
              <a:rPr lang="en-US"/>
              <a:t>Snowmass AF | GARD ABP </a:t>
            </a:r>
          </a:p>
        </p:txBody>
      </p:sp>
      <p:sp>
        <p:nvSpPr>
          <p:cNvPr id="6" name="Slide Number Placeholder 5">
            <a:extLst>
              <a:ext uri="{FF2B5EF4-FFF2-40B4-BE49-F238E27FC236}">
                <a16:creationId xmlns:a16="http://schemas.microsoft.com/office/drawing/2014/main" id="{56C0E5A3-BA8D-4933-B23F-9D7698042065}"/>
              </a:ext>
            </a:extLst>
          </p:cNvPr>
          <p:cNvSpPr>
            <a:spLocks noGrp="1"/>
          </p:cNvSpPr>
          <p:nvPr>
            <p:ph type="sldNum" sz="quarter" idx="12"/>
          </p:nvPr>
        </p:nvSpPr>
        <p:spPr/>
        <p:txBody>
          <a:bodyPr/>
          <a:lstStyle/>
          <a:p>
            <a:fld id="{FB881E7D-5A17-EB4A-B013-04381A7C357D}" type="slidenum">
              <a:rPr lang="en-US" smtClean="0"/>
              <a:t>14</a:t>
            </a:fld>
            <a:endParaRPr lang="en-US"/>
          </a:p>
        </p:txBody>
      </p:sp>
    </p:spTree>
    <p:extLst>
      <p:ext uri="{BB962C8B-B14F-4D97-AF65-F5344CB8AC3E}">
        <p14:creationId xmlns:p14="http://schemas.microsoft.com/office/powerpoint/2010/main" val="248475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35-88AF-499A-B9B9-B1DCE43C5F46}"/>
              </a:ext>
            </a:extLst>
          </p:cNvPr>
          <p:cNvSpPr>
            <a:spLocks noGrp="1"/>
          </p:cNvSpPr>
          <p:nvPr>
            <p:ph type="title"/>
          </p:nvPr>
        </p:nvSpPr>
        <p:spPr/>
        <p:txBody>
          <a:bodyPr/>
          <a:lstStyle/>
          <a:p>
            <a:r>
              <a:rPr lang="en-US" dirty="0"/>
              <a:t>Snowmass Young (II)</a:t>
            </a:r>
          </a:p>
        </p:txBody>
      </p:sp>
      <p:sp>
        <p:nvSpPr>
          <p:cNvPr id="3" name="Content Placeholder 2">
            <a:extLst>
              <a:ext uri="{FF2B5EF4-FFF2-40B4-BE49-F238E27FC236}">
                <a16:creationId xmlns:a16="http://schemas.microsoft.com/office/drawing/2014/main" id="{160062BC-FA3B-440D-8391-254C66D7B316}"/>
              </a:ext>
            </a:extLst>
          </p:cNvPr>
          <p:cNvSpPr>
            <a:spLocks noGrp="1"/>
          </p:cNvSpPr>
          <p:nvPr>
            <p:ph idx="1"/>
          </p:nvPr>
        </p:nvSpPr>
        <p:spPr>
          <a:xfrm>
            <a:off x="355107" y="1181957"/>
            <a:ext cx="8331693" cy="5352007"/>
          </a:xfrm>
        </p:spPr>
        <p:txBody>
          <a:bodyPr/>
          <a:lstStyle/>
          <a:p>
            <a:r>
              <a:rPr lang="en-US" dirty="0"/>
              <a:t>(from Snowmass wiki) - If you are an early career scientist, we encourage you to join the </a:t>
            </a:r>
            <a:r>
              <a:rPr lang="en-US" dirty="0">
                <a:solidFill>
                  <a:srgbClr val="C00000"/>
                </a:solidFill>
              </a:rPr>
              <a:t>“Snowmass Young” </a:t>
            </a:r>
            <a:r>
              <a:rPr lang="en-US" dirty="0"/>
              <a:t>mailing list (snowmass-young@fnal.gov) by emailing to </a:t>
            </a:r>
            <a:r>
              <a:rPr lang="en-US" dirty="0">
                <a:hlinkClick r:id="rId2"/>
              </a:rPr>
              <a:t>listserv@listserv.fnal.gov</a:t>
            </a:r>
            <a:r>
              <a:rPr lang="en-US" dirty="0"/>
              <a:t> with the body of the message </a:t>
            </a:r>
            <a:r>
              <a:rPr lang="en-US" dirty="0">
                <a:solidFill>
                  <a:srgbClr val="C00000"/>
                </a:solidFill>
              </a:rPr>
              <a:t>“Subscribe </a:t>
            </a:r>
            <a:r>
              <a:rPr lang="en-US" dirty="0" err="1">
                <a:solidFill>
                  <a:srgbClr val="C00000"/>
                </a:solidFill>
              </a:rPr>
              <a:t>snowmass</a:t>
            </a:r>
            <a:r>
              <a:rPr lang="en-US" dirty="0">
                <a:solidFill>
                  <a:srgbClr val="C00000"/>
                </a:solidFill>
              </a:rPr>
              <a:t>-young YOUR NAME”.</a:t>
            </a:r>
          </a:p>
          <a:p>
            <a:r>
              <a:rPr lang="en-US" sz="3200" b="1" dirty="0">
                <a:solidFill>
                  <a:srgbClr val="C31310"/>
                </a:solidFill>
                <a:effectLst>
                  <a:outerShdw blurRad="38100" dist="38100" dir="2700000" algn="tl">
                    <a:srgbClr val="000000">
                      <a:alpha val="43137"/>
                    </a:srgbClr>
                  </a:outerShdw>
                </a:effectLst>
              </a:rPr>
              <a:t>NOMINATE!</a:t>
            </a:r>
          </a:p>
          <a:p>
            <a:pPr marL="0" indent="0">
              <a:buNone/>
            </a:pPr>
            <a:r>
              <a:rPr lang="en-US" dirty="0">
                <a:hlinkClick r:id="rId3"/>
              </a:rPr>
              <a:t>https://docs.google.com/forms/d/e/1FAIpQLScA9zuSNeYTQsWbPtxJ2mdXME01MymoB5DJRzLAi3aM_bG9_w/viewform</a:t>
            </a: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683F4B74-F41F-4B5D-B3B2-E80F68AC0347}"/>
              </a:ext>
            </a:extLst>
          </p:cNvPr>
          <p:cNvSpPr>
            <a:spLocks noGrp="1"/>
          </p:cNvSpPr>
          <p:nvPr>
            <p:ph type="dt" sz="half" idx="10"/>
          </p:nvPr>
        </p:nvSpPr>
        <p:spPr/>
        <p:txBody>
          <a:bodyPr/>
          <a:lstStyle/>
          <a:p>
            <a:fld id="{1CA49BDE-E9C4-4027-858A-2674AF15010D}" type="datetime1">
              <a:rPr lang="en-US" smtClean="0"/>
              <a:t>5/21/2020</a:t>
            </a:fld>
            <a:endParaRPr lang="en-US"/>
          </a:p>
        </p:txBody>
      </p:sp>
      <p:sp>
        <p:nvSpPr>
          <p:cNvPr id="5" name="Footer Placeholder 4">
            <a:extLst>
              <a:ext uri="{FF2B5EF4-FFF2-40B4-BE49-F238E27FC236}">
                <a16:creationId xmlns:a16="http://schemas.microsoft.com/office/drawing/2014/main" id="{937BCAC1-C1A7-4DB7-A529-42BAD7693639}"/>
              </a:ext>
            </a:extLst>
          </p:cNvPr>
          <p:cNvSpPr>
            <a:spLocks noGrp="1"/>
          </p:cNvSpPr>
          <p:nvPr>
            <p:ph type="ftr" sz="quarter" idx="11"/>
          </p:nvPr>
        </p:nvSpPr>
        <p:spPr/>
        <p:txBody>
          <a:bodyPr/>
          <a:lstStyle/>
          <a:p>
            <a:r>
              <a:rPr lang="en-US"/>
              <a:t>Snowmass AF | GARD ABP </a:t>
            </a:r>
          </a:p>
        </p:txBody>
      </p:sp>
      <p:sp>
        <p:nvSpPr>
          <p:cNvPr id="6" name="Slide Number Placeholder 5">
            <a:extLst>
              <a:ext uri="{FF2B5EF4-FFF2-40B4-BE49-F238E27FC236}">
                <a16:creationId xmlns:a16="http://schemas.microsoft.com/office/drawing/2014/main" id="{50BE3CE6-3C4A-40E5-84AA-55C354D3D62C}"/>
              </a:ext>
            </a:extLst>
          </p:cNvPr>
          <p:cNvSpPr>
            <a:spLocks noGrp="1"/>
          </p:cNvSpPr>
          <p:nvPr>
            <p:ph type="sldNum" sz="quarter" idx="12"/>
          </p:nvPr>
        </p:nvSpPr>
        <p:spPr/>
        <p:txBody>
          <a:bodyPr/>
          <a:lstStyle/>
          <a:p>
            <a:fld id="{FB881E7D-5A17-EB4A-B013-04381A7C357D}" type="slidenum">
              <a:rPr lang="en-US" smtClean="0"/>
              <a:t>15</a:t>
            </a:fld>
            <a:endParaRPr lang="en-US"/>
          </a:p>
        </p:txBody>
      </p:sp>
    </p:spTree>
    <p:extLst>
      <p:ext uri="{BB962C8B-B14F-4D97-AF65-F5344CB8AC3E}">
        <p14:creationId xmlns:p14="http://schemas.microsoft.com/office/powerpoint/2010/main" val="66083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2"/>
          <p:cNvSpPr txBox="1">
            <a:spLocks noGrp="1"/>
          </p:cNvSpPr>
          <p:nvPr>
            <p:ph type="body" idx="1"/>
          </p:nvPr>
        </p:nvSpPr>
        <p:spPr>
          <a:xfrm>
            <a:off x="457200" y="660881"/>
            <a:ext cx="8229600" cy="4523100"/>
          </a:xfrm>
          <a:prstGeom prst="rect">
            <a:avLst/>
          </a:prstGeom>
        </p:spPr>
        <p:txBody>
          <a:bodyPr spcFirstLastPara="1" vert="horz" wrap="square" lIns="91425" tIns="45700" rIns="91425" bIns="45700" rtlCol="0" anchor="t" anchorCtr="0">
            <a:noAutofit/>
          </a:bodyPr>
          <a:lstStyle/>
          <a:p>
            <a:pPr marL="0" indent="0" algn="ctr">
              <a:spcBef>
                <a:spcPts val="360"/>
              </a:spcBef>
              <a:buNone/>
            </a:pPr>
            <a:endParaRPr sz="6000" b="1" i="1" dirty="0">
              <a:solidFill>
                <a:srgbClr val="C00000"/>
              </a:solidFill>
              <a:latin typeface="Adobe Devanagari" panose="02040503050201020203" pitchFamily="18" charset="0"/>
              <a:cs typeface="Adobe Devanagari" panose="02040503050201020203" pitchFamily="18" charset="0"/>
            </a:endParaRPr>
          </a:p>
          <a:p>
            <a:pPr marL="0" indent="0" algn="ctr">
              <a:spcBef>
                <a:spcPts val="360"/>
              </a:spcBef>
              <a:buNone/>
            </a:pPr>
            <a:r>
              <a:rPr lang="en" sz="6000" b="1" i="1" dirty="0">
                <a:solidFill>
                  <a:srgbClr val="C00000"/>
                </a:solidFill>
                <a:latin typeface="Adobe Devanagari" panose="02040503050201020203" pitchFamily="18" charset="0"/>
                <a:cs typeface="Adobe Devanagari" panose="02040503050201020203" pitchFamily="18" charset="0"/>
              </a:rPr>
              <a:t>We hope you will</a:t>
            </a:r>
            <a:endParaRPr sz="6000" b="1" i="1" dirty="0">
              <a:solidFill>
                <a:srgbClr val="C00000"/>
              </a:solidFill>
              <a:latin typeface="Adobe Devanagari" panose="02040503050201020203" pitchFamily="18" charset="0"/>
              <a:cs typeface="Adobe Devanagari" panose="02040503050201020203" pitchFamily="18" charset="0"/>
            </a:endParaRPr>
          </a:p>
          <a:p>
            <a:pPr marL="0" indent="0" algn="ctr">
              <a:spcBef>
                <a:spcPts val="360"/>
              </a:spcBef>
              <a:buNone/>
            </a:pPr>
            <a:r>
              <a:rPr lang="en" sz="6000" b="1" i="1" dirty="0">
                <a:solidFill>
                  <a:srgbClr val="C00000"/>
                </a:solidFill>
                <a:latin typeface="Adobe Devanagari" panose="02040503050201020203" pitchFamily="18" charset="0"/>
                <a:cs typeface="Adobe Devanagari" panose="02040503050201020203" pitchFamily="18" charset="0"/>
              </a:rPr>
              <a:t>join the work of the Snowmass 2021 </a:t>
            </a:r>
          </a:p>
          <a:p>
            <a:pPr marL="0" indent="0" algn="ctr">
              <a:spcBef>
                <a:spcPts val="360"/>
              </a:spcBef>
              <a:buNone/>
            </a:pPr>
            <a:r>
              <a:rPr lang="en" sz="6000" b="1" i="1" dirty="0">
                <a:solidFill>
                  <a:srgbClr val="C00000"/>
                </a:solidFill>
                <a:latin typeface="Adobe Devanagari" panose="02040503050201020203" pitchFamily="18" charset="0"/>
                <a:cs typeface="Adobe Devanagari" panose="02040503050201020203" pitchFamily="18" charset="0"/>
              </a:rPr>
              <a:t>Accelerator Frontier!</a:t>
            </a:r>
            <a:endParaRPr sz="6000" b="1" i="1" dirty="0">
              <a:solidFill>
                <a:srgbClr val="C00000"/>
              </a:solidFill>
              <a:latin typeface="Adobe Devanagari" panose="02040503050201020203" pitchFamily="18" charset="0"/>
              <a:cs typeface="Adobe Devanagari" panose="02040503050201020203" pitchFamily="18" charset="0"/>
            </a:endParaRPr>
          </a:p>
        </p:txBody>
      </p:sp>
      <p:sp>
        <p:nvSpPr>
          <p:cNvPr id="671" name="Google Shape;671;p92"/>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16</a:t>
            </a:fld>
            <a:endParaRPr/>
          </a:p>
        </p:txBody>
      </p:sp>
      <p:sp>
        <p:nvSpPr>
          <p:cNvPr id="2" name="Date Placeholder 1">
            <a:extLst>
              <a:ext uri="{FF2B5EF4-FFF2-40B4-BE49-F238E27FC236}">
                <a16:creationId xmlns:a16="http://schemas.microsoft.com/office/drawing/2014/main" id="{5E4DD553-6F00-43FD-B66B-0DC17851C2DD}"/>
              </a:ext>
            </a:extLst>
          </p:cNvPr>
          <p:cNvSpPr>
            <a:spLocks noGrp="1"/>
          </p:cNvSpPr>
          <p:nvPr>
            <p:ph type="dt" sz="half" idx="10"/>
          </p:nvPr>
        </p:nvSpPr>
        <p:spPr/>
        <p:txBody>
          <a:bodyPr/>
          <a:lstStyle/>
          <a:p>
            <a:fld id="{0AF75260-7117-43CD-AAF1-C62FB100F7F9}" type="datetime1">
              <a:rPr lang="en-US" smtClean="0"/>
              <a:t>5/21/2020</a:t>
            </a:fld>
            <a:endParaRPr lang="en-US"/>
          </a:p>
        </p:txBody>
      </p:sp>
      <p:sp>
        <p:nvSpPr>
          <p:cNvPr id="3" name="Footer Placeholder 2">
            <a:extLst>
              <a:ext uri="{FF2B5EF4-FFF2-40B4-BE49-F238E27FC236}">
                <a16:creationId xmlns:a16="http://schemas.microsoft.com/office/drawing/2014/main" id="{717557AD-8EB3-4B12-91D2-2CBA3CB21351}"/>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47F0-EEF7-4235-8CE3-DDDE0BA1E9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EDFCFE-7C3F-480A-A709-B95E469BD3FC}"/>
              </a:ext>
            </a:extLst>
          </p:cNvPr>
          <p:cNvSpPr>
            <a:spLocks noGrp="1"/>
          </p:cNvSpPr>
          <p:nvPr>
            <p:ph idx="1"/>
          </p:nvPr>
        </p:nvSpPr>
        <p:spPr/>
        <p:txBody>
          <a:bodyPr/>
          <a:lstStyle/>
          <a:p>
            <a:r>
              <a:rPr lang="en-US" dirty="0"/>
              <a:t>Back up slides</a:t>
            </a:r>
          </a:p>
        </p:txBody>
      </p:sp>
      <p:sp>
        <p:nvSpPr>
          <p:cNvPr id="4" name="Date Placeholder 3">
            <a:extLst>
              <a:ext uri="{FF2B5EF4-FFF2-40B4-BE49-F238E27FC236}">
                <a16:creationId xmlns:a16="http://schemas.microsoft.com/office/drawing/2014/main" id="{05B9E67D-7356-444A-A5DD-C38838A32496}"/>
              </a:ext>
            </a:extLst>
          </p:cNvPr>
          <p:cNvSpPr>
            <a:spLocks noGrp="1"/>
          </p:cNvSpPr>
          <p:nvPr>
            <p:ph type="dt" sz="half" idx="10"/>
          </p:nvPr>
        </p:nvSpPr>
        <p:spPr/>
        <p:txBody>
          <a:bodyPr/>
          <a:lstStyle/>
          <a:p>
            <a:fld id="{45565591-DA92-47D0-80F7-C3AA51A78DC1}" type="datetime1">
              <a:rPr lang="en-US" smtClean="0"/>
              <a:t>5/21/2020</a:t>
            </a:fld>
            <a:endParaRPr lang="en-US"/>
          </a:p>
        </p:txBody>
      </p:sp>
      <p:sp>
        <p:nvSpPr>
          <p:cNvPr id="5" name="Footer Placeholder 4">
            <a:extLst>
              <a:ext uri="{FF2B5EF4-FFF2-40B4-BE49-F238E27FC236}">
                <a16:creationId xmlns:a16="http://schemas.microsoft.com/office/drawing/2014/main" id="{8A35E98B-B992-4A0B-9E95-B2E9F4388390}"/>
              </a:ext>
            </a:extLst>
          </p:cNvPr>
          <p:cNvSpPr>
            <a:spLocks noGrp="1"/>
          </p:cNvSpPr>
          <p:nvPr>
            <p:ph type="ftr" sz="quarter" idx="11"/>
          </p:nvPr>
        </p:nvSpPr>
        <p:spPr/>
        <p:txBody>
          <a:bodyPr/>
          <a:lstStyle/>
          <a:p>
            <a:r>
              <a:rPr lang="en-US"/>
              <a:t>Snowmass AF | GARD ABP </a:t>
            </a:r>
          </a:p>
        </p:txBody>
      </p:sp>
      <p:sp>
        <p:nvSpPr>
          <p:cNvPr id="6" name="Slide Number Placeholder 5">
            <a:extLst>
              <a:ext uri="{FF2B5EF4-FFF2-40B4-BE49-F238E27FC236}">
                <a16:creationId xmlns:a16="http://schemas.microsoft.com/office/drawing/2014/main" id="{62EFC50B-9330-46D9-9AC2-C749A15ECE08}"/>
              </a:ext>
            </a:extLst>
          </p:cNvPr>
          <p:cNvSpPr>
            <a:spLocks noGrp="1"/>
          </p:cNvSpPr>
          <p:nvPr>
            <p:ph type="sldNum" sz="quarter" idx="12"/>
          </p:nvPr>
        </p:nvSpPr>
        <p:spPr/>
        <p:txBody>
          <a:bodyPr/>
          <a:lstStyle/>
          <a:p>
            <a:fld id="{FB881E7D-5A17-EB4A-B013-04381A7C357D}" type="slidenum">
              <a:rPr lang="en-US" smtClean="0"/>
              <a:t>17</a:t>
            </a:fld>
            <a:endParaRPr lang="en-US"/>
          </a:p>
        </p:txBody>
      </p:sp>
    </p:spTree>
    <p:extLst>
      <p:ext uri="{BB962C8B-B14F-4D97-AF65-F5344CB8AC3E}">
        <p14:creationId xmlns:p14="http://schemas.microsoft.com/office/powerpoint/2010/main" val="110698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7"/>
          <p:cNvSpPr txBox="1">
            <a:spLocks noGrp="1"/>
          </p:cNvSpPr>
          <p:nvPr>
            <p:ph type="title"/>
          </p:nvPr>
        </p:nvSpPr>
        <p:spPr>
          <a:xfrm>
            <a:off x="205525" y="1031750"/>
            <a:ext cx="8594100" cy="523500"/>
          </a:xfrm>
          <a:prstGeom prst="rect">
            <a:avLst/>
          </a:prstGeom>
          <a:noFill/>
          <a:ln>
            <a:noFill/>
          </a:ln>
        </p:spPr>
        <p:txBody>
          <a:bodyPr spcFirstLastPara="1" vert="horz" wrap="square" lIns="91425" tIns="45700" rIns="91425" bIns="45700" rtlCol="0" anchor="ctr" anchorCtr="0">
            <a:noAutofit/>
          </a:bodyPr>
          <a:lstStyle/>
          <a:p>
            <a:pPr>
              <a:spcBef>
                <a:spcPts val="0"/>
              </a:spcBef>
              <a:buSzPts val="1800"/>
            </a:pPr>
            <a:r>
              <a:rPr lang="en" sz="2600">
                <a:solidFill>
                  <a:srgbClr val="938953"/>
                </a:solidFill>
              </a:rPr>
              <a:t>Future Collider Scenarios &amp; Timelines</a:t>
            </a:r>
            <a:endParaRPr sz="2600">
              <a:solidFill>
                <a:srgbClr val="938953"/>
              </a:solidFill>
            </a:endParaRPr>
          </a:p>
        </p:txBody>
      </p:sp>
      <p:sp>
        <p:nvSpPr>
          <p:cNvPr id="554" name="Google Shape;554;p77"/>
          <p:cNvSpPr txBox="1">
            <a:spLocks noGrp="1"/>
          </p:cNvSpPr>
          <p:nvPr>
            <p:ph type="body" idx="1"/>
          </p:nvPr>
        </p:nvSpPr>
        <p:spPr>
          <a:xfrm>
            <a:off x="348450" y="1691338"/>
            <a:ext cx="8447100" cy="3797100"/>
          </a:xfrm>
          <a:prstGeom prst="rect">
            <a:avLst/>
          </a:prstGeom>
          <a:noFill/>
          <a:ln>
            <a:noFill/>
          </a:ln>
        </p:spPr>
        <p:txBody>
          <a:bodyPr spcFirstLastPara="1" vert="horz" wrap="square" lIns="91425" tIns="45700" rIns="91425" bIns="45700" rtlCol="0" anchor="t" anchorCtr="0">
            <a:noAutofit/>
          </a:bodyPr>
          <a:lstStyle/>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SzPts val="1800"/>
              <a:buNone/>
            </a:pPr>
            <a:endParaRPr/>
          </a:p>
          <a:p>
            <a:pPr marL="0" indent="0">
              <a:spcBef>
                <a:spcPts val="360"/>
              </a:spcBef>
              <a:buNone/>
            </a:pPr>
            <a:r>
              <a:rPr lang="en" sz="2200"/>
              <a:t> </a:t>
            </a:r>
            <a:endParaRPr sz="2200"/>
          </a:p>
          <a:p>
            <a:pPr marL="0" indent="0">
              <a:spcBef>
                <a:spcPts val="360"/>
              </a:spcBef>
              <a:buSzPts val="1800"/>
              <a:buNone/>
            </a:pPr>
            <a:endParaRPr/>
          </a:p>
          <a:p>
            <a:pPr marL="0" indent="0">
              <a:spcBef>
                <a:spcPts val="360"/>
              </a:spcBef>
              <a:buSzPts val="1800"/>
              <a:buNone/>
            </a:pPr>
            <a:endParaRPr/>
          </a:p>
        </p:txBody>
      </p:sp>
      <p:sp>
        <p:nvSpPr>
          <p:cNvPr id="555" name="Google Shape;555;p77"/>
          <p:cNvSpPr txBox="1">
            <a:spLocks noGrp="1"/>
          </p:cNvSpPr>
          <p:nvPr>
            <p:ph type="sldNum" idx="12"/>
          </p:nvPr>
        </p:nvSpPr>
        <p:spPr>
          <a:xfrm>
            <a:off x="6553200" y="5624514"/>
            <a:ext cx="2133600" cy="2738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18</a:t>
            </a:fld>
            <a:endParaRPr/>
          </a:p>
        </p:txBody>
      </p:sp>
      <p:pic>
        <p:nvPicPr>
          <p:cNvPr id="556" name="Google Shape;556;p77"/>
          <p:cNvPicPr preferRelativeResize="0"/>
          <p:nvPr/>
        </p:nvPicPr>
        <p:blipFill rotWithShape="1">
          <a:blip r:embed="rId3">
            <a:alphaModFix/>
          </a:blip>
          <a:srcRect/>
          <a:stretch/>
        </p:blipFill>
        <p:spPr>
          <a:xfrm>
            <a:off x="1450375" y="1494236"/>
            <a:ext cx="5886450" cy="3564731"/>
          </a:xfrm>
          <a:prstGeom prst="rect">
            <a:avLst/>
          </a:prstGeom>
          <a:noFill/>
          <a:ln>
            <a:noFill/>
          </a:ln>
        </p:spPr>
      </p:pic>
      <p:sp>
        <p:nvSpPr>
          <p:cNvPr id="557" name="Google Shape;557;p77"/>
          <p:cNvSpPr txBox="1">
            <a:spLocks noGrp="1"/>
          </p:cNvSpPr>
          <p:nvPr>
            <p:ph type="dt" idx="10"/>
          </p:nvPr>
        </p:nvSpPr>
        <p:spPr>
          <a:xfrm>
            <a:off x="561925" y="4967550"/>
            <a:ext cx="8237700" cy="1033200"/>
          </a:xfrm>
          <a:prstGeom prst="rect">
            <a:avLst/>
          </a:prstGeom>
          <a:noFill/>
          <a:ln>
            <a:noFill/>
          </a:ln>
        </p:spPr>
        <p:txBody>
          <a:bodyPr spcFirstLastPara="1" vert="horz" wrap="square" lIns="91425" tIns="45700" rIns="91425" bIns="45700" rtlCol="0" anchor="ctr" anchorCtr="0">
            <a:noAutofit/>
          </a:bodyPr>
          <a:lstStyle/>
          <a:p>
            <a:pPr marL="457200" indent="-336550">
              <a:buSzPts val="1700"/>
              <a:buChar char="●"/>
            </a:pPr>
            <a:fld id="{1EB9C085-429C-471F-9C1B-741362D1BAB2}" type="datetime1">
              <a:rPr lang="en-US" smtClean="0"/>
              <a:t>5/21/2020</a:t>
            </a:fld>
            <a:endParaRPr/>
          </a:p>
        </p:txBody>
      </p:sp>
      <p:sp>
        <p:nvSpPr>
          <p:cNvPr id="2" name="Footer Placeholder 1">
            <a:extLst>
              <a:ext uri="{FF2B5EF4-FFF2-40B4-BE49-F238E27FC236}">
                <a16:creationId xmlns:a16="http://schemas.microsoft.com/office/drawing/2014/main" id="{65898A11-3D30-47DE-AFF6-C4330757C064}"/>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8"/>
          <p:cNvSpPr txBox="1">
            <a:spLocks noGrp="1"/>
          </p:cNvSpPr>
          <p:nvPr>
            <p:ph type="title"/>
          </p:nvPr>
        </p:nvSpPr>
        <p:spPr>
          <a:xfrm>
            <a:off x="0" y="136525"/>
            <a:ext cx="9144000" cy="468000"/>
          </a:xfrm>
          <a:prstGeom prst="rect">
            <a:avLst/>
          </a:prstGeom>
          <a:noFill/>
          <a:ln>
            <a:noFill/>
          </a:ln>
        </p:spPr>
        <p:txBody>
          <a:bodyPr spcFirstLastPara="1" vert="horz" wrap="square" lIns="91425" tIns="45700" rIns="91425" bIns="45700" rtlCol="0" anchor="ctr" anchorCtr="0">
            <a:noAutofit/>
          </a:bodyPr>
          <a:lstStyle/>
          <a:p>
            <a:pPr>
              <a:spcBef>
                <a:spcPts val="0"/>
              </a:spcBef>
              <a:buSzPts val="1800"/>
            </a:pPr>
            <a:r>
              <a:rPr lang="en" dirty="0">
                <a:solidFill>
                  <a:srgbClr val="938953"/>
                </a:solidFill>
                <a:latin typeface="Calibri"/>
                <a:ea typeface="Calibri"/>
                <a:cs typeface="Calibri"/>
                <a:sym typeface="Calibri"/>
              </a:rPr>
              <a:t>Future Colliders Scenarios</a:t>
            </a:r>
            <a:endParaRPr dirty="0">
              <a:solidFill>
                <a:srgbClr val="938953"/>
              </a:solidFill>
              <a:latin typeface="Calibri"/>
              <a:ea typeface="Calibri"/>
              <a:cs typeface="Calibri"/>
              <a:sym typeface="Calibri"/>
            </a:endParaRPr>
          </a:p>
        </p:txBody>
      </p:sp>
      <p:sp>
        <p:nvSpPr>
          <p:cNvPr id="564" name="Google Shape;564;p78"/>
          <p:cNvSpPr txBox="1">
            <a:spLocks noGrp="1"/>
          </p:cNvSpPr>
          <p:nvPr>
            <p:ph type="body" idx="1"/>
          </p:nvPr>
        </p:nvSpPr>
        <p:spPr>
          <a:xfrm>
            <a:off x="74125" y="726574"/>
            <a:ext cx="8890800" cy="4199700"/>
          </a:xfrm>
          <a:prstGeom prst="rect">
            <a:avLst/>
          </a:prstGeom>
          <a:noFill/>
          <a:ln>
            <a:noFill/>
          </a:ln>
        </p:spPr>
        <p:txBody>
          <a:bodyPr spcFirstLastPara="1" vert="horz" wrap="square" lIns="91425" tIns="45700" rIns="91425" bIns="45700" rtlCol="0" anchor="t" anchorCtr="0">
            <a:noAutofit/>
          </a:bodyPr>
          <a:lstStyle/>
          <a:p>
            <a:pPr marL="457200">
              <a:spcBef>
                <a:spcPts val="360"/>
              </a:spcBef>
              <a:buClr>
                <a:srgbClr val="000000"/>
              </a:buClr>
              <a:buSzPts val="1800"/>
              <a:buChar char="●"/>
            </a:pPr>
            <a:r>
              <a:rPr lang="en" u="sng" dirty="0">
                <a:solidFill>
                  <a:srgbClr val="000000"/>
                </a:solidFill>
              </a:rPr>
              <a:t>ESG studies,</a:t>
            </a:r>
            <a:r>
              <a:rPr lang="en" dirty="0">
                <a:solidFill>
                  <a:srgbClr val="000000"/>
                </a:solidFill>
              </a:rPr>
              <a:t> comparing various options, are detailed in the </a:t>
            </a:r>
            <a:r>
              <a:rPr lang="en" u="sng" dirty="0">
                <a:solidFill>
                  <a:schemeClr val="hlink"/>
                </a:solidFill>
                <a:hlinkClick r:id="rId3"/>
              </a:rPr>
              <a:t>briefing book</a:t>
            </a:r>
            <a:endParaRPr dirty="0">
              <a:solidFill>
                <a:srgbClr val="000000"/>
              </a:solidFill>
            </a:endParaRPr>
          </a:p>
          <a:p>
            <a:pPr marL="457200" indent="0">
              <a:spcBef>
                <a:spcPts val="360"/>
              </a:spcBef>
              <a:buNone/>
            </a:pPr>
            <a:r>
              <a:rPr lang="en" dirty="0">
                <a:solidFill>
                  <a:srgbClr val="000000"/>
                </a:solidFill>
              </a:rPr>
              <a:t> </a:t>
            </a:r>
            <a:endParaRPr u="sng" dirty="0">
              <a:solidFill>
                <a:srgbClr val="000000"/>
              </a:solidFill>
            </a:endParaRPr>
          </a:p>
          <a:p>
            <a:pPr marL="457200">
              <a:spcBef>
                <a:spcPts val="0"/>
              </a:spcBef>
              <a:buClr>
                <a:srgbClr val="000000"/>
              </a:buClr>
              <a:buSzPts val="1800"/>
              <a:buChar char="●"/>
            </a:pPr>
            <a:r>
              <a:rPr lang="en" dirty="0">
                <a:solidFill>
                  <a:srgbClr val="000000"/>
                </a:solidFill>
              </a:rPr>
              <a:t>Snowmass21 will </a:t>
            </a:r>
            <a:r>
              <a:rPr lang="en" b="1" dirty="0">
                <a:solidFill>
                  <a:srgbClr val="000000"/>
                </a:solidFill>
              </a:rPr>
              <a:t>expand on these studies</a:t>
            </a:r>
            <a:r>
              <a:rPr lang="en" dirty="0">
                <a:solidFill>
                  <a:srgbClr val="000000"/>
                </a:solidFill>
              </a:rPr>
              <a:t> and </a:t>
            </a:r>
            <a:r>
              <a:rPr lang="en" b="1" dirty="0">
                <a:solidFill>
                  <a:srgbClr val="000000"/>
                </a:solidFill>
              </a:rPr>
              <a:t>add other collider scenarios</a:t>
            </a:r>
            <a:r>
              <a:rPr lang="en" dirty="0">
                <a:solidFill>
                  <a:srgbClr val="000000"/>
                </a:solidFill>
              </a:rPr>
              <a:t>, e.g.  </a:t>
            </a:r>
            <a:endParaRPr dirty="0">
              <a:solidFill>
                <a:srgbClr val="000000"/>
              </a:solidFill>
            </a:endParaRPr>
          </a:p>
          <a:p>
            <a:pPr marL="457200" indent="0">
              <a:spcBef>
                <a:spcPts val="0"/>
              </a:spcBef>
              <a:buNone/>
            </a:pPr>
            <a:r>
              <a:rPr lang="en" dirty="0">
                <a:solidFill>
                  <a:srgbClr val="000000"/>
                </a:solidFill>
              </a:rPr>
              <a:t>muon collider, Electron-Ion Collider, other c.o.m. (if needed)....</a:t>
            </a:r>
            <a:endParaRPr dirty="0">
              <a:solidFill>
                <a:srgbClr val="000000"/>
              </a:solidFill>
            </a:endParaRPr>
          </a:p>
          <a:p>
            <a:pPr marL="457200" indent="0">
              <a:spcBef>
                <a:spcPts val="0"/>
              </a:spcBef>
              <a:buNone/>
            </a:pPr>
            <a:endParaRPr dirty="0">
              <a:solidFill>
                <a:srgbClr val="000000"/>
              </a:solidFill>
            </a:endParaRPr>
          </a:p>
          <a:p>
            <a:pPr marL="457200">
              <a:spcBef>
                <a:spcPts val="0"/>
              </a:spcBef>
              <a:buClr>
                <a:srgbClr val="000000"/>
              </a:buClr>
              <a:buSzPts val="1800"/>
              <a:buChar char="●"/>
            </a:pPr>
            <a:r>
              <a:rPr lang="en" dirty="0">
                <a:solidFill>
                  <a:srgbClr val="0000FF"/>
                </a:solidFill>
              </a:rPr>
              <a:t>Our goal is to</a:t>
            </a:r>
            <a:r>
              <a:rPr lang="en" dirty="0">
                <a:solidFill>
                  <a:srgbClr val="000000"/>
                </a:solidFill>
              </a:rPr>
              <a:t>:</a:t>
            </a:r>
            <a:endParaRPr dirty="0">
              <a:solidFill>
                <a:srgbClr val="000000"/>
              </a:solidFill>
            </a:endParaRPr>
          </a:p>
          <a:p>
            <a:pPr marL="914400" lvl="1" indent="-368300">
              <a:spcBef>
                <a:spcPts val="0"/>
              </a:spcBef>
              <a:buClr>
                <a:srgbClr val="000000"/>
              </a:buClr>
              <a:buSzPts val="2200"/>
              <a:buChar char="○"/>
            </a:pPr>
            <a:r>
              <a:rPr lang="en" sz="1500" dirty="0">
                <a:solidFill>
                  <a:srgbClr val="000000"/>
                </a:solidFill>
              </a:rPr>
              <a:t>Identify </a:t>
            </a:r>
            <a:r>
              <a:rPr lang="en" sz="1500" b="1" dirty="0">
                <a:solidFill>
                  <a:srgbClr val="000000"/>
                </a:solidFill>
              </a:rPr>
              <a:t>“Focus Questions”</a:t>
            </a:r>
            <a:r>
              <a:rPr lang="en" sz="1500" dirty="0">
                <a:solidFill>
                  <a:srgbClr val="000000"/>
                </a:solidFill>
              </a:rPr>
              <a:t> and the “</a:t>
            </a:r>
            <a:r>
              <a:rPr lang="en" sz="1500" b="1" dirty="0">
                <a:solidFill>
                  <a:srgbClr val="000000"/>
                </a:solidFill>
              </a:rPr>
              <a:t>Scientific Merits”</a:t>
            </a:r>
            <a:r>
              <a:rPr lang="en" sz="1500" dirty="0">
                <a:solidFill>
                  <a:srgbClr val="000000"/>
                </a:solidFill>
              </a:rPr>
              <a:t> of the various collider options.</a:t>
            </a:r>
            <a:endParaRPr sz="1500" dirty="0">
              <a:solidFill>
                <a:srgbClr val="000000"/>
              </a:solidFill>
            </a:endParaRPr>
          </a:p>
          <a:p>
            <a:pPr marL="914400" lvl="1" indent="-368300">
              <a:spcBef>
                <a:spcPts val="0"/>
              </a:spcBef>
              <a:buClr>
                <a:srgbClr val="000000"/>
              </a:buClr>
              <a:buSzPts val="2200"/>
              <a:buChar char="○"/>
            </a:pPr>
            <a:r>
              <a:rPr lang="en" sz="1500" dirty="0">
                <a:solidFill>
                  <a:srgbClr val="000000"/>
                </a:solidFill>
              </a:rPr>
              <a:t>Develop a global picture and a future roadmap.</a:t>
            </a:r>
            <a:endParaRPr sz="1500" dirty="0">
              <a:solidFill>
                <a:srgbClr val="000000"/>
              </a:solidFill>
            </a:endParaRPr>
          </a:p>
          <a:p>
            <a:pPr marL="914400" lvl="1" indent="-368300">
              <a:spcBef>
                <a:spcPts val="0"/>
              </a:spcBef>
              <a:buClr>
                <a:srgbClr val="000000"/>
              </a:buClr>
              <a:buSzPts val="2200"/>
              <a:buChar char="○"/>
            </a:pPr>
            <a:r>
              <a:rPr lang="en" sz="1500" dirty="0">
                <a:solidFill>
                  <a:srgbClr val="000000"/>
                </a:solidFill>
              </a:rPr>
              <a:t>Compile existing studies [start from ESG briefing book and confirm with Accelerator Frontier].</a:t>
            </a:r>
            <a:endParaRPr sz="1500" dirty="0">
              <a:solidFill>
                <a:srgbClr val="000000"/>
              </a:solidFill>
            </a:endParaRPr>
          </a:p>
          <a:p>
            <a:pPr marL="914400" lvl="1" indent="-387350">
              <a:spcBef>
                <a:spcPts val="0"/>
              </a:spcBef>
              <a:buClr>
                <a:srgbClr val="000000"/>
              </a:buClr>
              <a:buSzPts val="2500"/>
              <a:buChar char="○"/>
            </a:pPr>
            <a:r>
              <a:rPr lang="en" sz="1500" dirty="0">
                <a:solidFill>
                  <a:srgbClr val="000000"/>
                </a:solidFill>
              </a:rPr>
              <a:t>Add new studies and information.</a:t>
            </a:r>
            <a:endParaRPr sz="1500" dirty="0">
              <a:solidFill>
                <a:srgbClr val="000000"/>
              </a:solidFill>
            </a:endParaRPr>
          </a:p>
          <a:p>
            <a:pPr marL="914400" lvl="1" indent="-387350">
              <a:spcBef>
                <a:spcPts val="0"/>
              </a:spcBef>
              <a:buClr>
                <a:srgbClr val="000000"/>
              </a:buClr>
              <a:buSzPts val="2500"/>
              <a:buChar char="○"/>
            </a:pPr>
            <a:r>
              <a:rPr lang="en" sz="1500" dirty="0">
                <a:solidFill>
                  <a:srgbClr val="000000"/>
                </a:solidFill>
              </a:rPr>
              <a:t>For pp future colliders, HL-LHC will serve as a critical baseline. HL-LHC results may be revisited if deemed necessary.</a:t>
            </a:r>
            <a:endParaRPr sz="1500" dirty="0">
              <a:solidFill>
                <a:srgbClr val="000000"/>
              </a:solidFill>
            </a:endParaRPr>
          </a:p>
          <a:p>
            <a:pPr marL="0" indent="0">
              <a:spcBef>
                <a:spcPts val="0"/>
              </a:spcBef>
              <a:buNone/>
            </a:pPr>
            <a:endParaRPr sz="1500" dirty="0">
              <a:solidFill>
                <a:srgbClr val="000000"/>
              </a:solidFill>
            </a:endParaRPr>
          </a:p>
          <a:p>
            <a:pPr marL="0" indent="0">
              <a:spcBef>
                <a:spcPts val="0"/>
              </a:spcBef>
              <a:buNone/>
            </a:pPr>
            <a:endParaRPr sz="1600" i="1" dirty="0">
              <a:solidFill>
                <a:srgbClr val="000000"/>
              </a:solidFill>
            </a:endParaRPr>
          </a:p>
        </p:txBody>
      </p:sp>
      <p:sp>
        <p:nvSpPr>
          <p:cNvPr id="565" name="Google Shape;565;p78"/>
          <p:cNvSpPr txBox="1">
            <a:spLocks noGrp="1"/>
          </p:cNvSpPr>
          <p:nvPr>
            <p:ph type="sldNum" idx="12"/>
          </p:nvPr>
        </p:nvSpPr>
        <p:spPr>
          <a:xfrm>
            <a:off x="6726900" y="5687222"/>
            <a:ext cx="2133600" cy="205500"/>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19</a:t>
            </a:fld>
            <a:endParaRPr/>
          </a:p>
        </p:txBody>
      </p:sp>
      <p:sp>
        <p:nvSpPr>
          <p:cNvPr id="2" name="Date Placeholder 1">
            <a:extLst>
              <a:ext uri="{FF2B5EF4-FFF2-40B4-BE49-F238E27FC236}">
                <a16:creationId xmlns:a16="http://schemas.microsoft.com/office/drawing/2014/main" id="{3D21530A-DC11-48B4-A3BF-84B000F5818D}"/>
              </a:ext>
            </a:extLst>
          </p:cNvPr>
          <p:cNvSpPr>
            <a:spLocks noGrp="1"/>
          </p:cNvSpPr>
          <p:nvPr>
            <p:ph type="dt" sz="half" idx="10"/>
          </p:nvPr>
        </p:nvSpPr>
        <p:spPr/>
        <p:txBody>
          <a:bodyPr/>
          <a:lstStyle/>
          <a:p>
            <a:fld id="{168FD75A-4656-412F-A6AC-24090F20AEF8}" type="datetime1">
              <a:rPr lang="en-US" smtClean="0"/>
              <a:t>5/21/2020</a:t>
            </a:fld>
            <a:endParaRPr lang="en-US"/>
          </a:p>
        </p:txBody>
      </p:sp>
      <p:sp>
        <p:nvSpPr>
          <p:cNvPr id="3" name="Footer Placeholder 2">
            <a:extLst>
              <a:ext uri="{FF2B5EF4-FFF2-40B4-BE49-F238E27FC236}">
                <a16:creationId xmlns:a16="http://schemas.microsoft.com/office/drawing/2014/main" id="{0AA7F895-D5FF-468B-BFB2-EDB794C4CC30}"/>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3"/>
          <p:cNvSpPr txBox="1">
            <a:spLocks noGrp="1"/>
          </p:cNvSpPr>
          <p:nvPr>
            <p:ph type="title"/>
          </p:nvPr>
        </p:nvSpPr>
        <p:spPr>
          <a:xfrm>
            <a:off x="-63611" y="325518"/>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sz="3200" dirty="0">
                <a:solidFill>
                  <a:srgbClr val="938953"/>
                </a:solidFill>
              </a:rPr>
              <a:t>The Snowmass process</a:t>
            </a:r>
            <a:endParaRPr sz="3200" dirty="0">
              <a:solidFill>
                <a:srgbClr val="938953"/>
              </a:solidFill>
            </a:endParaRPr>
          </a:p>
        </p:txBody>
      </p:sp>
      <p:sp>
        <p:nvSpPr>
          <p:cNvPr id="387" name="Google Shape;387;p63"/>
          <p:cNvSpPr txBox="1">
            <a:spLocks noGrp="1"/>
          </p:cNvSpPr>
          <p:nvPr>
            <p:ph type="body" idx="1"/>
          </p:nvPr>
        </p:nvSpPr>
        <p:spPr>
          <a:xfrm>
            <a:off x="393589" y="1122102"/>
            <a:ext cx="8229600" cy="4333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sz="2400" b="1" dirty="0"/>
              <a:t>Long-term planning exercise for the particle-physics community.</a:t>
            </a:r>
            <a:endParaRPr sz="2400" b="1" dirty="0"/>
          </a:p>
          <a:p>
            <a:pPr marL="457200" indent="-330200">
              <a:lnSpc>
                <a:spcPct val="115000"/>
              </a:lnSpc>
              <a:spcBef>
                <a:spcPts val="360"/>
              </a:spcBef>
              <a:buSzPts val="1600"/>
            </a:pPr>
            <a:r>
              <a:rPr lang="en" sz="2000" dirty="0"/>
              <a:t>“Develop community long-term physics aspirations.”</a:t>
            </a:r>
            <a:endParaRPr sz="2000" dirty="0"/>
          </a:p>
          <a:p>
            <a:pPr marL="457200" indent="-330200">
              <a:spcBef>
                <a:spcPts val="0"/>
              </a:spcBef>
              <a:buSzPts val="1600"/>
            </a:pPr>
            <a:r>
              <a:rPr lang="en" sz="2000" dirty="0"/>
              <a:t>“Communicate opportunities for discovery in particle-physics to broader community and to the (US) government.”</a:t>
            </a:r>
            <a:endParaRPr sz="2000" dirty="0"/>
          </a:p>
          <a:p>
            <a:pPr marL="0" indent="0">
              <a:spcBef>
                <a:spcPts val="360"/>
              </a:spcBef>
              <a:buNone/>
            </a:pPr>
            <a:r>
              <a:rPr lang="en" sz="2000" dirty="0"/>
              <a:t>(Young-Kee Kim, DPF Chair, </a:t>
            </a:r>
            <a:r>
              <a:rPr lang="en" sz="2000" u="sng" dirty="0">
                <a:solidFill>
                  <a:schemeClr val="hlink"/>
                </a:solidFill>
                <a:hlinkClick r:id="rId3"/>
              </a:rPr>
              <a:t>Town-Hall Meeting, 2020 April APS meeting</a:t>
            </a:r>
            <a:r>
              <a:rPr lang="en" sz="2000" dirty="0"/>
              <a:t>)</a:t>
            </a:r>
            <a:endParaRPr sz="2000" dirty="0"/>
          </a:p>
          <a:p>
            <a:pPr marL="0" indent="0">
              <a:spcBef>
                <a:spcPts val="360"/>
              </a:spcBef>
              <a:buNone/>
            </a:pPr>
            <a:endParaRPr sz="2000" dirty="0"/>
          </a:p>
          <a:p>
            <a:pPr marL="0" indent="0">
              <a:spcBef>
                <a:spcPts val="360"/>
              </a:spcBef>
              <a:buNone/>
            </a:pPr>
            <a:r>
              <a:rPr lang="en" sz="2400" b="1" dirty="0"/>
              <a:t>Physics-driven effort.</a:t>
            </a:r>
            <a:endParaRPr sz="2400" b="1" dirty="0"/>
          </a:p>
          <a:p>
            <a:pPr marL="457200" indent="-330200">
              <a:spcBef>
                <a:spcPts val="360"/>
              </a:spcBef>
              <a:buSzPts val="1600"/>
            </a:pPr>
            <a:r>
              <a:rPr lang="en" sz="2000" dirty="0"/>
              <a:t>Covers all areas of particle physics and facilitates cross-cutting.</a:t>
            </a:r>
            <a:endParaRPr sz="2000" dirty="0"/>
          </a:p>
          <a:p>
            <a:pPr marL="457200" indent="-330200">
              <a:spcBef>
                <a:spcPts val="0"/>
              </a:spcBef>
              <a:buSzPts val="1600"/>
            </a:pPr>
            <a:r>
              <a:rPr lang="en" sz="2000" dirty="0"/>
              <a:t>Develop overarching physics studies.</a:t>
            </a:r>
            <a:endParaRPr sz="2000" dirty="0"/>
          </a:p>
          <a:p>
            <a:pPr marL="457200" indent="0">
              <a:spcBef>
                <a:spcPts val="360"/>
              </a:spcBef>
              <a:buNone/>
            </a:pPr>
            <a:endParaRPr sz="2000" dirty="0"/>
          </a:p>
          <a:p>
            <a:pPr marL="0" indent="0">
              <a:spcBef>
                <a:spcPts val="360"/>
              </a:spcBef>
              <a:buNone/>
            </a:pPr>
            <a:r>
              <a:rPr lang="en" sz="2400" b="1" dirty="0"/>
              <a:t>Global effort. </a:t>
            </a:r>
            <a:endParaRPr sz="2400" b="1" dirty="0"/>
          </a:p>
          <a:p>
            <a:pPr marL="457200" indent="-330200">
              <a:spcBef>
                <a:spcPts val="360"/>
              </a:spcBef>
              <a:buSzPts val="1600"/>
            </a:pPr>
            <a:r>
              <a:rPr lang="en" sz="2000" dirty="0"/>
              <a:t>Input from non-US community is essential.</a:t>
            </a:r>
            <a:endParaRPr sz="2000" dirty="0"/>
          </a:p>
          <a:p>
            <a:pPr marL="457200" indent="-330200">
              <a:spcBef>
                <a:spcPts val="0"/>
              </a:spcBef>
              <a:buSzPts val="1600"/>
            </a:pPr>
            <a:r>
              <a:rPr lang="en" sz="2000" dirty="0"/>
              <a:t>Input from recent international studies, for example HL-LHC, European Strategy Particle Physics Update (ESPPU), future colliders etc.</a:t>
            </a:r>
            <a:endParaRPr sz="2000" dirty="0"/>
          </a:p>
          <a:p>
            <a:pPr marL="0" indent="0">
              <a:spcBef>
                <a:spcPts val="360"/>
              </a:spcBef>
              <a:buNone/>
            </a:pPr>
            <a:endParaRPr sz="2400" dirty="0"/>
          </a:p>
          <a:p>
            <a:pPr marL="0" indent="0">
              <a:spcBef>
                <a:spcPts val="360"/>
              </a:spcBef>
              <a:buNone/>
            </a:pPr>
            <a:endParaRPr sz="2000" b="1" dirty="0"/>
          </a:p>
        </p:txBody>
      </p:sp>
      <p:sp>
        <p:nvSpPr>
          <p:cNvPr id="388" name="Google Shape;388;p63"/>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a:t>
            </a:fld>
            <a:endParaRPr/>
          </a:p>
        </p:txBody>
      </p:sp>
      <p:sp>
        <p:nvSpPr>
          <p:cNvPr id="2" name="Date Placeholder 1">
            <a:extLst>
              <a:ext uri="{FF2B5EF4-FFF2-40B4-BE49-F238E27FC236}">
                <a16:creationId xmlns:a16="http://schemas.microsoft.com/office/drawing/2014/main" id="{A8AE888E-2F44-456E-B77B-4DBDA8F1C344}"/>
              </a:ext>
            </a:extLst>
          </p:cNvPr>
          <p:cNvSpPr>
            <a:spLocks noGrp="1"/>
          </p:cNvSpPr>
          <p:nvPr>
            <p:ph type="dt" sz="half" idx="10"/>
          </p:nvPr>
        </p:nvSpPr>
        <p:spPr/>
        <p:txBody>
          <a:bodyPr/>
          <a:lstStyle/>
          <a:p>
            <a:fld id="{02230541-DE53-4856-A2DB-1C2F416AFF02}" type="datetime1">
              <a:rPr lang="en-US" smtClean="0"/>
              <a:t>5/21/2020</a:t>
            </a:fld>
            <a:endParaRPr lang="en-US"/>
          </a:p>
        </p:txBody>
      </p:sp>
      <p:sp>
        <p:nvSpPr>
          <p:cNvPr id="3" name="Footer Placeholder 2">
            <a:extLst>
              <a:ext uri="{FF2B5EF4-FFF2-40B4-BE49-F238E27FC236}">
                <a16:creationId xmlns:a16="http://schemas.microsoft.com/office/drawing/2014/main" id="{D99AF384-14A2-430C-8C38-76BB2CE0C1D7}"/>
              </a:ext>
            </a:extLst>
          </p:cNvPr>
          <p:cNvSpPr>
            <a:spLocks noGrp="1"/>
          </p:cNvSpPr>
          <p:nvPr>
            <p:ph type="ftr" sz="quarter" idx="11"/>
          </p:nvPr>
        </p:nvSpPr>
        <p:spPr/>
        <p:txBody>
          <a:bodyPr/>
          <a:lstStyle/>
          <a:p>
            <a:r>
              <a:rPr lang="en-US"/>
              <a:t>Snowmass AF | GARD ABP </a:t>
            </a:r>
          </a:p>
        </p:txBody>
      </p:sp>
    </p:spTree>
    <p:extLst>
      <p:ext uri="{BB962C8B-B14F-4D97-AF65-F5344CB8AC3E}">
        <p14:creationId xmlns:p14="http://schemas.microsoft.com/office/powerpoint/2010/main" val="74377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3"/>
          <p:cNvSpPr txBox="1">
            <a:spLocks noGrp="1"/>
          </p:cNvSpPr>
          <p:nvPr>
            <p:ph type="title"/>
          </p:nvPr>
        </p:nvSpPr>
        <p:spPr>
          <a:xfrm>
            <a:off x="0" y="325518"/>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dirty="0">
                <a:solidFill>
                  <a:srgbClr val="938953"/>
                </a:solidFill>
              </a:rPr>
              <a:t>AF: Engaging early career members of the community</a:t>
            </a:r>
            <a:endParaRPr dirty="0">
              <a:solidFill>
                <a:srgbClr val="938953"/>
              </a:solidFill>
            </a:endParaRPr>
          </a:p>
        </p:txBody>
      </p:sp>
      <p:sp>
        <p:nvSpPr>
          <p:cNvPr id="603" name="Google Shape;603;p83"/>
          <p:cNvSpPr txBox="1">
            <a:spLocks noGrp="1"/>
          </p:cNvSpPr>
          <p:nvPr>
            <p:ph type="body" idx="1"/>
          </p:nvPr>
        </p:nvSpPr>
        <p:spPr>
          <a:xfrm>
            <a:off x="180300" y="1330350"/>
            <a:ext cx="8783400" cy="41973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dirty="0"/>
              <a:t>The Snowmass process thrives on the participation of young people and offers an ideal environment for young people to get involved and promote their own initiatives. </a:t>
            </a:r>
            <a:endParaRPr dirty="0"/>
          </a:p>
          <a:p>
            <a:pPr marL="0" indent="0">
              <a:spcBef>
                <a:spcPts val="360"/>
              </a:spcBef>
              <a:buNone/>
            </a:pPr>
            <a:endParaRPr dirty="0"/>
          </a:p>
          <a:p>
            <a:pPr marL="0" indent="0">
              <a:spcBef>
                <a:spcPts val="360"/>
              </a:spcBef>
              <a:buNone/>
            </a:pPr>
            <a:r>
              <a:rPr lang="en" sz="2000" dirty="0">
                <a:solidFill>
                  <a:srgbClr val="A61C00"/>
                </a:solidFill>
              </a:rPr>
              <a:t>We strongly encourage young members of the community to get involved!</a:t>
            </a:r>
            <a:endParaRPr sz="2000" dirty="0">
              <a:solidFill>
                <a:srgbClr val="A61C00"/>
              </a:solidFill>
            </a:endParaRPr>
          </a:p>
          <a:p>
            <a:pPr marL="0" indent="0">
              <a:spcBef>
                <a:spcPts val="360"/>
              </a:spcBef>
              <a:buNone/>
            </a:pPr>
            <a:r>
              <a:rPr lang="en" dirty="0"/>
              <a:t>To all senior members: </a:t>
            </a:r>
            <a:r>
              <a:rPr lang="en" sz="2100" dirty="0">
                <a:solidFill>
                  <a:srgbClr val="0000FF"/>
                </a:solidFill>
              </a:rPr>
              <a:t>get your students and postdocs involved!</a:t>
            </a:r>
            <a:endParaRPr sz="2100" dirty="0">
              <a:solidFill>
                <a:srgbClr val="0000FF"/>
              </a:solidFill>
            </a:endParaRPr>
          </a:p>
          <a:p>
            <a:pPr marL="0" indent="0">
              <a:spcBef>
                <a:spcPts val="360"/>
              </a:spcBef>
              <a:buNone/>
            </a:pPr>
            <a:endParaRPr dirty="0"/>
          </a:p>
          <a:p>
            <a:pPr marL="0" indent="0">
              <a:spcBef>
                <a:spcPts val="360"/>
              </a:spcBef>
              <a:buNone/>
            </a:pPr>
            <a:r>
              <a:rPr lang="en" sz="2200" b="1" dirty="0">
                <a:solidFill>
                  <a:srgbClr val="0000FF"/>
                </a:solidFill>
              </a:rPr>
              <a:t>Snowmass Young</a:t>
            </a:r>
            <a:r>
              <a:rPr lang="en" dirty="0"/>
              <a:t>: </a:t>
            </a:r>
            <a:r>
              <a:rPr lang="en" sz="1900" dirty="0">
                <a:solidFill>
                  <a:srgbClr val="1155CC"/>
                </a:solidFill>
              </a:rPr>
              <a:t>forum of early career members.</a:t>
            </a:r>
            <a:endParaRPr sz="1900" dirty="0">
              <a:solidFill>
                <a:srgbClr val="1155CC"/>
              </a:solidFill>
            </a:endParaRPr>
          </a:p>
          <a:p>
            <a:pPr marL="457200" indent="-330200">
              <a:spcBef>
                <a:spcPts val="360"/>
              </a:spcBef>
              <a:buSzPts val="1600"/>
              <a:buChar char="●"/>
            </a:pPr>
            <a:r>
              <a:rPr lang="en" sz="1600" dirty="0"/>
              <a:t>Nominations for representatives solicited (closed on May 11).</a:t>
            </a:r>
            <a:endParaRPr sz="1600" dirty="0"/>
          </a:p>
          <a:p>
            <a:pPr marL="457200" indent="-330200">
              <a:spcBef>
                <a:spcPts val="0"/>
              </a:spcBef>
              <a:buSzPts val="1600"/>
              <a:buChar char="●"/>
            </a:pPr>
            <a:r>
              <a:rPr lang="en" sz="1600" dirty="0"/>
              <a:t>Nominees: early career members (e.g. graduate students, postdocs).</a:t>
            </a:r>
            <a:endParaRPr sz="1600" dirty="0"/>
          </a:p>
          <a:p>
            <a:pPr marL="457200" indent="-330200">
              <a:spcBef>
                <a:spcPts val="0"/>
              </a:spcBef>
              <a:buSzPts val="1600"/>
              <a:buChar char="●"/>
            </a:pPr>
            <a:r>
              <a:rPr lang="en" sz="1600" dirty="0"/>
              <a:t>Coordinated by: </a:t>
            </a:r>
            <a:endParaRPr sz="1600" dirty="0"/>
          </a:p>
          <a:p>
            <a:pPr marL="914400" lvl="1" indent="-342900">
              <a:spcBef>
                <a:spcPts val="0"/>
              </a:spcBef>
              <a:buSzPts val="1800"/>
              <a:buChar char="○"/>
            </a:pPr>
            <a:r>
              <a:rPr lang="en" dirty="0"/>
              <a:t>Sara M. Simons (2020 DPF </a:t>
            </a:r>
            <a:r>
              <a:rPr lang="en-US" dirty="0"/>
              <a:t>EC</a:t>
            </a:r>
            <a:r>
              <a:rPr lang="en" dirty="0"/>
              <a:t>Early Career Member)  </a:t>
            </a:r>
            <a:endParaRPr dirty="0"/>
          </a:p>
          <a:p>
            <a:pPr marL="914400" lvl="1" indent="-342900">
              <a:spcBef>
                <a:spcPts val="0"/>
              </a:spcBef>
              <a:buSzPts val="1800"/>
              <a:buChar char="○"/>
            </a:pPr>
            <a:r>
              <a:rPr lang="en" dirty="0"/>
              <a:t>Fernanda Psihas (2019 DP</a:t>
            </a:r>
            <a:r>
              <a:rPr lang="en-US" dirty="0"/>
              <a:t>F EC</a:t>
            </a:r>
            <a:r>
              <a:rPr lang="en" dirty="0"/>
              <a:t> Committee Early Career Member)</a:t>
            </a:r>
            <a:endParaRPr dirty="0"/>
          </a:p>
          <a:p>
            <a:pPr marL="0" indent="0">
              <a:spcBef>
                <a:spcPts val="360"/>
              </a:spcBef>
              <a:buNone/>
            </a:pPr>
            <a:endParaRPr dirty="0"/>
          </a:p>
          <a:p>
            <a:pPr marL="0" indent="0">
              <a:spcBef>
                <a:spcPts val="360"/>
              </a:spcBef>
              <a:buNone/>
            </a:pPr>
            <a:endParaRPr dirty="0"/>
          </a:p>
          <a:p>
            <a:pPr marL="0" indent="0">
              <a:spcBef>
                <a:spcPts val="360"/>
              </a:spcBef>
              <a:buNone/>
            </a:pPr>
            <a:endParaRPr dirty="0"/>
          </a:p>
        </p:txBody>
      </p:sp>
      <p:sp>
        <p:nvSpPr>
          <p:cNvPr id="604" name="Google Shape;604;p83"/>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20</a:t>
            </a:fld>
            <a:endParaRPr/>
          </a:p>
        </p:txBody>
      </p:sp>
      <p:sp>
        <p:nvSpPr>
          <p:cNvPr id="2" name="Date Placeholder 1">
            <a:extLst>
              <a:ext uri="{FF2B5EF4-FFF2-40B4-BE49-F238E27FC236}">
                <a16:creationId xmlns:a16="http://schemas.microsoft.com/office/drawing/2014/main" id="{FDB943D6-6422-414E-900E-9F9567ADF6F6}"/>
              </a:ext>
            </a:extLst>
          </p:cNvPr>
          <p:cNvSpPr>
            <a:spLocks noGrp="1"/>
          </p:cNvSpPr>
          <p:nvPr>
            <p:ph type="dt" sz="half" idx="10"/>
          </p:nvPr>
        </p:nvSpPr>
        <p:spPr/>
        <p:txBody>
          <a:bodyPr/>
          <a:lstStyle/>
          <a:p>
            <a:fld id="{69B07B53-89A4-4674-9330-5F1FD298B5CC}" type="datetime1">
              <a:rPr lang="en-US" smtClean="0"/>
              <a:t>5/21/2020</a:t>
            </a:fld>
            <a:endParaRPr lang="en-US"/>
          </a:p>
        </p:txBody>
      </p:sp>
      <p:sp>
        <p:nvSpPr>
          <p:cNvPr id="3" name="Footer Placeholder 2">
            <a:extLst>
              <a:ext uri="{FF2B5EF4-FFF2-40B4-BE49-F238E27FC236}">
                <a16:creationId xmlns:a16="http://schemas.microsoft.com/office/drawing/2014/main" id="{D93A6E0F-F046-4870-9961-6F12A3B80FC7}"/>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5"/>
          <p:cNvSpPr txBox="1">
            <a:spLocks noGrp="1"/>
          </p:cNvSpPr>
          <p:nvPr>
            <p:ph type="sldNum" idx="12"/>
          </p:nvPr>
        </p:nvSpPr>
        <p:spPr>
          <a:xfrm>
            <a:off x="6553200" y="5624513"/>
            <a:ext cx="2133600" cy="273900"/>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21</a:t>
            </a:fld>
            <a:endParaRPr/>
          </a:p>
        </p:txBody>
      </p:sp>
      <p:sp>
        <p:nvSpPr>
          <p:cNvPr id="617" name="Google Shape;617;p85"/>
          <p:cNvSpPr txBox="1">
            <a:spLocks noGrp="1"/>
          </p:cNvSpPr>
          <p:nvPr>
            <p:ph type="title"/>
          </p:nvPr>
        </p:nvSpPr>
        <p:spPr>
          <a:xfrm>
            <a:off x="311700" y="314368"/>
            <a:ext cx="8520600" cy="572700"/>
          </a:xfrm>
          <a:prstGeom prst="rect">
            <a:avLst/>
          </a:prstGeom>
        </p:spPr>
        <p:txBody>
          <a:bodyPr spcFirstLastPara="1" vert="horz" wrap="square" lIns="91425" tIns="45700" rIns="91425" bIns="45700" rtlCol="0" anchor="ctr" anchorCtr="0">
            <a:noAutofit/>
          </a:bodyPr>
          <a:lstStyle/>
          <a:p>
            <a:pPr>
              <a:spcBef>
                <a:spcPts val="0"/>
              </a:spcBef>
            </a:pPr>
            <a:r>
              <a:rPr lang="en" sz="4000" dirty="0">
                <a:solidFill>
                  <a:srgbClr val="938953"/>
                </a:solidFill>
              </a:rPr>
              <a:t>Liaisons among Frontiers</a:t>
            </a:r>
            <a:br>
              <a:rPr lang="en" sz="4000" dirty="0">
                <a:solidFill>
                  <a:srgbClr val="938953"/>
                </a:solidFill>
              </a:rPr>
            </a:br>
            <a:r>
              <a:rPr lang="en" sz="3200" i="1" dirty="0">
                <a:solidFill>
                  <a:srgbClr val="938953"/>
                </a:solidFill>
              </a:rPr>
              <a:t>and Projects</a:t>
            </a:r>
            <a:endParaRPr sz="2000" i="1" dirty="0">
              <a:solidFill>
                <a:srgbClr val="938953"/>
              </a:solidFill>
            </a:endParaRPr>
          </a:p>
        </p:txBody>
      </p:sp>
      <p:sp>
        <p:nvSpPr>
          <p:cNvPr id="618" name="Google Shape;618;p85"/>
          <p:cNvSpPr txBox="1"/>
          <p:nvPr/>
        </p:nvSpPr>
        <p:spPr>
          <a:xfrm>
            <a:off x="0" y="1071525"/>
            <a:ext cx="9144000" cy="4430400"/>
          </a:xfrm>
          <a:prstGeom prst="rect">
            <a:avLst/>
          </a:prstGeom>
          <a:noFill/>
          <a:ln>
            <a:noFill/>
          </a:ln>
        </p:spPr>
        <p:txBody>
          <a:bodyPr spcFirstLastPara="1" wrap="square" lIns="91425" tIns="91425" rIns="91425" bIns="91425" anchor="t" anchorCtr="0">
            <a:noAutofit/>
          </a:bodyPr>
          <a:lstStyle/>
          <a:p>
            <a:pPr marL="457200" indent="-355600">
              <a:lnSpc>
                <a:spcPct val="80000"/>
              </a:lnSpc>
              <a:spcBef>
                <a:spcPts val="480"/>
              </a:spcBef>
              <a:buClr>
                <a:schemeClr val="dk2"/>
              </a:buClr>
              <a:buSzPts val="2000"/>
              <a:buChar char="●"/>
            </a:pPr>
            <a:r>
              <a:rPr lang="en" sz="2400" dirty="0">
                <a:solidFill>
                  <a:schemeClr val="dk2"/>
                </a:solidFill>
              </a:rPr>
              <a:t>They will provide high-level and bi-directional communication b/w Frontiers.</a:t>
            </a:r>
            <a:endParaRPr sz="2400" dirty="0">
              <a:solidFill>
                <a:schemeClr val="dk2"/>
              </a:solidFill>
            </a:endParaRPr>
          </a:p>
          <a:p>
            <a:pPr marL="457200" indent="-355600">
              <a:lnSpc>
                <a:spcPct val="80000"/>
              </a:lnSpc>
              <a:spcBef>
                <a:spcPts val="480"/>
              </a:spcBef>
              <a:buClr>
                <a:schemeClr val="dk2"/>
              </a:buClr>
              <a:buSzPts val="2000"/>
              <a:buChar char="●"/>
            </a:pPr>
            <a:r>
              <a:rPr lang="en" sz="2400" dirty="0">
                <a:solidFill>
                  <a:schemeClr val="dk2"/>
                </a:solidFill>
              </a:rPr>
              <a:t>They will be people with interests in both communities.</a:t>
            </a:r>
            <a:endParaRPr sz="2400" dirty="0">
              <a:solidFill>
                <a:schemeClr val="dk2"/>
              </a:solidFill>
            </a:endParaRPr>
          </a:p>
          <a:p>
            <a:pPr marL="457200" indent="-349250">
              <a:lnSpc>
                <a:spcPct val="120000"/>
              </a:lnSpc>
              <a:spcBef>
                <a:spcPts val="480"/>
              </a:spcBef>
              <a:buClr>
                <a:srgbClr val="FF0000"/>
              </a:buClr>
              <a:buSzPts val="1900"/>
              <a:buChar char="●"/>
            </a:pPr>
            <a:r>
              <a:rPr lang="en" sz="2400" b="1" dirty="0">
                <a:solidFill>
                  <a:srgbClr val="FF0000"/>
                </a:solidFill>
              </a:rPr>
              <a:t>Official Liaisons:</a:t>
            </a:r>
            <a:endParaRPr sz="2400" b="1" dirty="0">
              <a:solidFill>
                <a:srgbClr val="FF0000"/>
              </a:solidFill>
            </a:endParaRPr>
          </a:p>
          <a:p>
            <a:pPr marL="914400" lvl="1" indent="-266700">
              <a:buClr>
                <a:schemeClr val="dk1"/>
              </a:buClr>
              <a:buSzPts val="600"/>
              <a:buChar char="○"/>
            </a:pPr>
            <a:r>
              <a:rPr lang="en" sz="2000" dirty="0">
                <a:solidFill>
                  <a:schemeClr val="dk2"/>
                </a:solidFill>
              </a:rPr>
              <a:t>Neutrino Physics Frontier: </a:t>
            </a:r>
            <a:r>
              <a:rPr lang="en-US" sz="2000" dirty="0">
                <a:solidFill>
                  <a:srgbClr val="0000FF"/>
                </a:solidFill>
              </a:rPr>
              <a:t>TBD</a:t>
            </a:r>
            <a:endParaRPr sz="2000" dirty="0">
              <a:solidFill>
                <a:schemeClr val="dk2"/>
              </a:solidFill>
            </a:endParaRPr>
          </a:p>
          <a:p>
            <a:pPr marL="914400" lvl="1" indent="-266700">
              <a:buClr>
                <a:schemeClr val="dk1"/>
              </a:buClr>
              <a:buSzPts val="600"/>
              <a:buChar char="○"/>
            </a:pPr>
            <a:r>
              <a:rPr lang="en" sz="2000" dirty="0">
                <a:solidFill>
                  <a:schemeClr val="dk2"/>
                </a:solidFill>
              </a:rPr>
              <a:t>Rare Processes and Precision:</a:t>
            </a:r>
            <a:r>
              <a:rPr lang="en" sz="2000" dirty="0">
                <a:solidFill>
                  <a:schemeClr val="dk1"/>
                </a:solidFill>
              </a:rPr>
              <a:t> </a:t>
            </a:r>
            <a:r>
              <a:rPr lang="en" sz="2000" dirty="0">
                <a:solidFill>
                  <a:srgbClr val="0000FF"/>
                </a:solidFill>
              </a:rPr>
              <a:t>Robert Bersntein</a:t>
            </a:r>
            <a:r>
              <a:rPr lang="en" sz="2000" dirty="0">
                <a:solidFill>
                  <a:schemeClr val="dk1"/>
                </a:solidFill>
              </a:rPr>
              <a:t> </a:t>
            </a:r>
            <a:r>
              <a:rPr lang="en" sz="2000" dirty="0">
                <a:solidFill>
                  <a:schemeClr val="dk2"/>
                </a:solidFill>
              </a:rPr>
              <a:t>(</a:t>
            </a:r>
            <a:r>
              <a:rPr lang="en-US" sz="2000" dirty="0">
                <a:solidFill>
                  <a:schemeClr val="dk2"/>
                </a:solidFill>
              </a:rPr>
              <a:t>F</a:t>
            </a:r>
            <a:r>
              <a:rPr lang="en" sz="2000" dirty="0">
                <a:solidFill>
                  <a:schemeClr val="dk2"/>
                </a:solidFill>
              </a:rPr>
              <a:t>N</a:t>
            </a:r>
            <a:r>
              <a:rPr lang="en-US" sz="2000" dirty="0">
                <a:solidFill>
                  <a:schemeClr val="dk2"/>
                </a:solidFill>
              </a:rPr>
              <a:t>A</a:t>
            </a:r>
            <a:r>
              <a:rPr lang="en" sz="2000" dirty="0">
                <a:solidFill>
                  <a:schemeClr val="dk2"/>
                </a:solidFill>
              </a:rPr>
              <a:t>L)</a:t>
            </a:r>
            <a:endParaRPr sz="2000" dirty="0">
              <a:solidFill>
                <a:schemeClr val="dk2"/>
              </a:solidFill>
            </a:endParaRPr>
          </a:p>
          <a:p>
            <a:pPr marL="914400" lvl="1" indent="-266700">
              <a:buClr>
                <a:schemeClr val="dk1"/>
              </a:buClr>
              <a:buSzPts val="600"/>
              <a:buChar char="○"/>
            </a:pPr>
            <a:r>
              <a:rPr lang="en" sz="2000" dirty="0">
                <a:solidFill>
                  <a:schemeClr val="dk2"/>
                </a:solidFill>
              </a:rPr>
              <a:t>Cosmic Frontier:</a:t>
            </a:r>
            <a:r>
              <a:rPr lang="en" sz="2000" dirty="0">
                <a:solidFill>
                  <a:schemeClr val="dk1"/>
                </a:solidFill>
              </a:rPr>
              <a:t> </a:t>
            </a:r>
            <a:r>
              <a:rPr lang="en" sz="2000" dirty="0">
                <a:solidFill>
                  <a:srgbClr val="0000FF"/>
                </a:solidFill>
              </a:rPr>
              <a:t>n/a</a:t>
            </a:r>
            <a:r>
              <a:rPr lang="en" sz="2000" dirty="0">
                <a:solidFill>
                  <a:schemeClr val="dk1"/>
                </a:solidFill>
              </a:rPr>
              <a:t> </a:t>
            </a:r>
            <a:endParaRPr sz="2000" dirty="0">
              <a:solidFill>
                <a:schemeClr val="dk2"/>
              </a:solidFill>
            </a:endParaRPr>
          </a:p>
          <a:p>
            <a:pPr marL="914400" lvl="1" indent="-266700">
              <a:buClr>
                <a:schemeClr val="dk1"/>
              </a:buClr>
              <a:buSzPts val="600"/>
              <a:buChar char="○"/>
            </a:pPr>
            <a:r>
              <a:rPr lang="en" sz="2000" dirty="0">
                <a:solidFill>
                  <a:schemeClr val="dk2"/>
                </a:solidFill>
              </a:rPr>
              <a:t>Theory Frontier:</a:t>
            </a:r>
            <a:r>
              <a:rPr lang="en" sz="2000" dirty="0">
                <a:solidFill>
                  <a:schemeClr val="dk1"/>
                </a:solidFill>
              </a:rPr>
              <a:t> </a:t>
            </a:r>
            <a:r>
              <a:rPr lang="en" sz="2000" dirty="0">
                <a:solidFill>
                  <a:srgbClr val="0000FF"/>
                </a:solidFill>
              </a:rPr>
              <a:t>L</a:t>
            </a:r>
            <a:r>
              <a:rPr lang="en-US" sz="2000" dirty="0" err="1">
                <a:solidFill>
                  <a:srgbClr val="0000FF"/>
                </a:solidFill>
              </a:rPr>
              <a:t>iantao</a:t>
            </a:r>
            <a:r>
              <a:rPr lang="en-US" sz="2000" dirty="0">
                <a:solidFill>
                  <a:srgbClr val="0000FF"/>
                </a:solidFill>
              </a:rPr>
              <a:t> Wang</a:t>
            </a:r>
            <a:r>
              <a:rPr lang="en" sz="2000" dirty="0">
                <a:solidFill>
                  <a:schemeClr val="dk1"/>
                </a:solidFill>
              </a:rPr>
              <a:t> </a:t>
            </a:r>
            <a:r>
              <a:rPr lang="en" sz="2000" dirty="0">
                <a:solidFill>
                  <a:schemeClr val="dk2"/>
                </a:solidFill>
              </a:rPr>
              <a:t>(Chicago)</a:t>
            </a:r>
            <a:endParaRPr sz="2000" dirty="0">
              <a:solidFill>
                <a:schemeClr val="dk2"/>
              </a:solidFill>
            </a:endParaRPr>
          </a:p>
          <a:p>
            <a:pPr marL="914400" lvl="1" indent="-266700">
              <a:buClr>
                <a:schemeClr val="dk1"/>
              </a:buClr>
              <a:buSzPts val="600"/>
              <a:buChar char="○"/>
            </a:pPr>
            <a:r>
              <a:rPr lang="en" sz="2000" dirty="0">
                <a:solidFill>
                  <a:schemeClr val="dk2"/>
                </a:solidFill>
              </a:rPr>
              <a:t>Energy Frontier:</a:t>
            </a:r>
            <a:r>
              <a:rPr lang="en" sz="2000" dirty="0">
                <a:solidFill>
                  <a:schemeClr val="dk1"/>
                </a:solidFill>
              </a:rPr>
              <a:t> </a:t>
            </a:r>
            <a:r>
              <a:rPr lang="en" sz="2000" dirty="0">
                <a:solidFill>
                  <a:srgbClr val="0000FF"/>
                </a:solidFill>
              </a:rPr>
              <a:t>Dmitri Denisov</a:t>
            </a:r>
            <a:r>
              <a:rPr lang="en" sz="2000" dirty="0">
                <a:solidFill>
                  <a:schemeClr val="dk1"/>
                </a:solidFill>
              </a:rPr>
              <a:t> </a:t>
            </a:r>
            <a:r>
              <a:rPr lang="en" sz="2000" dirty="0">
                <a:solidFill>
                  <a:schemeClr val="dk2"/>
                </a:solidFill>
              </a:rPr>
              <a:t>(BNL),</a:t>
            </a:r>
            <a:r>
              <a:rPr lang="en" sz="2000" dirty="0">
                <a:solidFill>
                  <a:schemeClr val="dk1"/>
                </a:solidFill>
              </a:rPr>
              <a:t> </a:t>
            </a:r>
            <a:r>
              <a:rPr lang="en" sz="2000" dirty="0">
                <a:solidFill>
                  <a:srgbClr val="0000FF"/>
                </a:solidFill>
              </a:rPr>
              <a:t>Meenakshi Narain</a:t>
            </a:r>
            <a:r>
              <a:rPr lang="en" sz="2000" dirty="0">
                <a:solidFill>
                  <a:schemeClr val="dk2"/>
                </a:solidFill>
              </a:rPr>
              <a:t> (Brown) </a:t>
            </a:r>
            <a:endParaRPr sz="2000" dirty="0">
              <a:solidFill>
                <a:schemeClr val="dk2"/>
              </a:solidFill>
            </a:endParaRPr>
          </a:p>
          <a:p>
            <a:pPr marL="914400" lvl="1" indent="-266700">
              <a:buClr>
                <a:schemeClr val="dk1"/>
              </a:buClr>
              <a:buSzPts val="600"/>
              <a:buChar char="○"/>
            </a:pPr>
            <a:r>
              <a:rPr lang="en" sz="2000" dirty="0">
                <a:solidFill>
                  <a:schemeClr val="dk2"/>
                </a:solidFill>
              </a:rPr>
              <a:t>Computational Frontier:</a:t>
            </a:r>
            <a:r>
              <a:rPr lang="en" sz="2000" dirty="0">
                <a:solidFill>
                  <a:schemeClr val="dk1"/>
                </a:solidFill>
              </a:rPr>
              <a:t> </a:t>
            </a:r>
            <a:r>
              <a:rPr lang="en" sz="2000" dirty="0">
                <a:solidFill>
                  <a:srgbClr val="0000FF"/>
                </a:solidFill>
              </a:rPr>
              <a:t>TBD</a:t>
            </a:r>
            <a:endParaRPr sz="2000" dirty="0">
              <a:solidFill>
                <a:schemeClr val="dk2"/>
              </a:solidFill>
            </a:endParaRPr>
          </a:p>
          <a:p>
            <a:pPr marL="914400" lvl="1" indent="-266700">
              <a:buClr>
                <a:schemeClr val="dk1"/>
              </a:buClr>
              <a:buSzPts val="600"/>
              <a:buChar char="○"/>
            </a:pPr>
            <a:r>
              <a:rPr lang="en" sz="2000" dirty="0">
                <a:solidFill>
                  <a:schemeClr val="dk2"/>
                </a:solidFill>
              </a:rPr>
              <a:t>Instrumentation Frontier:</a:t>
            </a:r>
            <a:r>
              <a:rPr lang="en" sz="2000" dirty="0">
                <a:solidFill>
                  <a:schemeClr val="dk1"/>
                </a:solidFill>
              </a:rPr>
              <a:t> </a:t>
            </a:r>
            <a:r>
              <a:rPr lang="en" sz="2000" dirty="0">
                <a:solidFill>
                  <a:srgbClr val="0000FF"/>
                </a:solidFill>
              </a:rPr>
              <a:t>Andy Wh</a:t>
            </a:r>
            <a:r>
              <a:rPr lang="en-US" sz="2000" dirty="0">
                <a:solidFill>
                  <a:srgbClr val="0000FF"/>
                </a:solidFill>
              </a:rPr>
              <a:t>it</a:t>
            </a:r>
            <a:r>
              <a:rPr lang="en" sz="2000" dirty="0">
                <a:solidFill>
                  <a:srgbClr val="0000FF"/>
                </a:solidFill>
              </a:rPr>
              <a:t>e</a:t>
            </a:r>
            <a:r>
              <a:rPr lang="en" sz="2000" dirty="0">
                <a:solidFill>
                  <a:schemeClr val="dk1"/>
                </a:solidFill>
              </a:rPr>
              <a:t> </a:t>
            </a:r>
            <a:r>
              <a:rPr lang="en" sz="2000" dirty="0">
                <a:solidFill>
                  <a:schemeClr val="dk2"/>
                </a:solidFill>
              </a:rPr>
              <a:t>(UTA)</a:t>
            </a:r>
            <a:endParaRPr sz="2000" dirty="0">
              <a:solidFill>
                <a:schemeClr val="dk2"/>
              </a:solidFill>
            </a:endParaRPr>
          </a:p>
          <a:p>
            <a:pPr marL="457200" indent="-342900">
              <a:lnSpc>
                <a:spcPct val="120000"/>
              </a:lnSpc>
              <a:spcBef>
                <a:spcPts val="480"/>
              </a:spcBef>
              <a:buClr>
                <a:schemeClr val="dk1"/>
              </a:buClr>
              <a:buSzPts val="1800"/>
              <a:buChar char="●"/>
            </a:pPr>
            <a:r>
              <a:rPr lang="en" sz="2400" dirty="0">
                <a:solidFill>
                  <a:schemeClr val="dk2"/>
                </a:solidFill>
                <a:latin typeface="Calibri"/>
                <a:ea typeface="Calibri"/>
                <a:cs typeface="Calibri"/>
                <a:sym typeface="Calibri"/>
              </a:rPr>
              <a:t>I</a:t>
            </a:r>
            <a:r>
              <a:rPr lang="en" sz="2400" dirty="0">
                <a:solidFill>
                  <a:schemeClr val="dk2"/>
                </a:solidFill>
              </a:rPr>
              <a:t>n addition to official Liaison we foresee</a:t>
            </a:r>
            <a:r>
              <a:rPr lang="en" sz="2400" dirty="0">
                <a:solidFill>
                  <a:schemeClr val="dk1"/>
                </a:solidFill>
              </a:rPr>
              <a:t> </a:t>
            </a:r>
            <a:r>
              <a:rPr lang="en" sz="2400" b="1" dirty="0">
                <a:solidFill>
                  <a:srgbClr val="FF0000"/>
                </a:solidFill>
              </a:rPr>
              <a:t> ‘Link People’</a:t>
            </a:r>
            <a:endParaRPr sz="2400" b="1" dirty="0">
              <a:solidFill>
                <a:srgbClr val="FF0000"/>
              </a:solidFill>
            </a:endParaRPr>
          </a:p>
          <a:p>
            <a:pPr marL="914400" lvl="1" indent="-330200">
              <a:lnSpc>
                <a:spcPct val="80000"/>
              </a:lnSpc>
              <a:spcBef>
                <a:spcPts val="480"/>
              </a:spcBef>
              <a:buClr>
                <a:schemeClr val="dk2"/>
              </a:buClr>
              <a:buSzPts val="1600"/>
              <a:buChar char="○"/>
            </a:pPr>
            <a:r>
              <a:rPr lang="en" sz="2000" dirty="0">
                <a:solidFill>
                  <a:schemeClr val="dk2"/>
                </a:solidFill>
              </a:rPr>
              <a:t>Provide a more technical link between </a:t>
            </a:r>
            <a:r>
              <a:rPr lang="en-US" sz="2000" dirty="0">
                <a:solidFill>
                  <a:schemeClr val="dk2"/>
                </a:solidFill>
              </a:rPr>
              <a:t>AF2-AF6 and established teams/projects</a:t>
            </a:r>
            <a:endParaRPr sz="2000" dirty="0">
              <a:solidFill>
                <a:schemeClr val="dk2"/>
              </a:solidFill>
            </a:endParaRPr>
          </a:p>
          <a:p>
            <a:pPr marL="914400" lvl="1" indent="-330200">
              <a:lnSpc>
                <a:spcPct val="80000"/>
              </a:lnSpc>
              <a:spcBef>
                <a:spcPts val="480"/>
              </a:spcBef>
              <a:buClr>
                <a:schemeClr val="dk2"/>
              </a:buClr>
              <a:buSzPts val="1600"/>
              <a:buChar char="○"/>
            </a:pPr>
            <a:r>
              <a:rPr lang="en" sz="2000" dirty="0">
                <a:solidFill>
                  <a:schemeClr val="dk2"/>
                </a:solidFill>
              </a:rPr>
              <a:t>They will be people who are embedded in both communities based on their personal interests.</a:t>
            </a:r>
            <a:endParaRPr sz="2400" dirty="0">
              <a:solidFill>
                <a:schemeClr val="dk2"/>
              </a:solidFill>
            </a:endParaRPr>
          </a:p>
        </p:txBody>
      </p:sp>
      <p:sp>
        <p:nvSpPr>
          <p:cNvPr id="2" name="Date Placeholder 1">
            <a:extLst>
              <a:ext uri="{FF2B5EF4-FFF2-40B4-BE49-F238E27FC236}">
                <a16:creationId xmlns:a16="http://schemas.microsoft.com/office/drawing/2014/main" id="{7E87AEB9-7629-453E-90E5-424BAD87FB11}"/>
              </a:ext>
            </a:extLst>
          </p:cNvPr>
          <p:cNvSpPr>
            <a:spLocks noGrp="1"/>
          </p:cNvSpPr>
          <p:nvPr>
            <p:ph type="dt" sz="half" idx="10"/>
          </p:nvPr>
        </p:nvSpPr>
        <p:spPr/>
        <p:txBody>
          <a:bodyPr/>
          <a:lstStyle/>
          <a:p>
            <a:fld id="{8C4277C9-C2D5-4C77-9F15-5A18267A83E3}" type="datetime1">
              <a:rPr lang="en-US" smtClean="0"/>
              <a:t>5/21/2020</a:t>
            </a:fld>
            <a:endParaRPr lang="en-US"/>
          </a:p>
        </p:txBody>
      </p:sp>
      <p:sp>
        <p:nvSpPr>
          <p:cNvPr id="3" name="Footer Placeholder 2">
            <a:extLst>
              <a:ext uri="{FF2B5EF4-FFF2-40B4-BE49-F238E27FC236}">
                <a16:creationId xmlns:a16="http://schemas.microsoft.com/office/drawing/2014/main" id="{97394367-6A9D-4C45-8D28-D11F4E3CB70E}"/>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9"/>
          <p:cNvSpPr txBox="1">
            <a:spLocks noGrp="1"/>
          </p:cNvSpPr>
          <p:nvPr>
            <p:ph type="title"/>
          </p:nvPr>
        </p:nvSpPr>
        <p:spPr>
          <a:xfrm>
            <a:off x="430969" y="332340"/>
            <a:ext cx="8520600" cy="572700"/>
          </a:xfrm>
          <a:prstGeom prst="rect">
            <a:avLst/>
          </a:prstGeom>
        </p:spPr>
        <p:txBody>
          <a:bodyPr spcFirstLastPara="1" vert="horz" wrap="square" lIns="91425" tIns="91425" rIns="91425" bIns="91425" rtlCol="0" anchor="t" anchorCtr="0">
            <a:noAutofit/>
          </a:bodyPr>
          <a:lstStyle/>
          <a:p>
            <a:r>
              <a:rPr lang="en" dirty="0">
                <a:solidFill>
                  <a:srgbClr val="938953"/>
                </a:solidFill>
              </a:rPr>
              <a:t>Accelerator Frontier Planning</a:t>
            </a:r>
            <a:endParaRPr sz="2700" dirty="0">
              <a:solidFill>
                <a:srgbClr val="938953"/>
              </a:solidFill>
            </a:endParaRPr>
          </a:p>
        </p:txBody>
      </p:sp>
      <p:sp>
        <p:nvSpPr>
          <p:cNvPr id="645" name="Google Shape;645;p89"/>
          <p:cNvSpPr txBox="1"/>
          <p:nvPr/>
        </p:nvSpPr>
        <p:spPr>
          <a:xfrm>
            <a:off x="1770300" y="1083725"/>
            <a:ext cx="7440000" cy="1344600"/>
          </a:xfrm>
          <a:prstGeom prst="rect">
            <a:avLst/>
          </a:prstGeom>
          <a:noFill/>
          <a:ln>
            <a:noFill/>
          </a:ln>
        </p:spPr>
        <p:txBody>
          <a:bodyPr spcFirstLastPara="1" wrap="square" lIns="91425" tIns="91425" rIns="91425" bIns="91425" anchor="t" anchorCtr="0">
            <a:noAutofit/>
          </a:bodyPr>
          <a:lstStyle/>
          <a:p>
            <a:pPr marL="457200" indent="-317500">
              <a:lnSpc>
                <a:spcPct val="115000"/>
              </a:lnSpc>
              <a:buSzPts val="1400"/>
              <a:buChar char="●"/>
            </a:pPr>
            <a:r>
              <a:rPr lang="en" dirty="0"/>
              <a:t>Two </a:t>
            </a:r>
            <a:r>
              <a:rPr lang="en-US" dirty="0"/>
              <a:t>A</a:t>
            </a:r>
            <a:r>
              <a:rPr lang="en" dirty="0"/>
              <a:t>F community meetings to be arranged before the LoI deadline and in preparation for the Nov 4-6, 2020  Snowmass Planning Meeting:</a:t>
            </a:r>
            <a:endParaRPr b="1" dirty="0"/>
          </a:p>
          <a:p>
            <a:pPr marL="914400" lvl="1" indent="-317500">
              <a:lnSpc>
                <a:spcPct val="115000"/>
              </a:lnSpc>
              <a:buSzPts val="1400"/>
              <a:buChar char="○"/>
            </a:pPr>
            <a:r>
              <a:rPr lang="en" b="1" dirty="0"/>
              <a:t>AF Kick-off meeting ??</a:t>
            </a:r>
            <a:endParaRPr b="1" dirty="0"/>
          </a:p>
          <a:p>
            <a:pPr marL="914400" lvl="1" indent="-317500">
              <a:lnSpc>
                <a:spcPct val="115000"/>
              </a:lnSpc>
              <a:buSzPts val="1400"/>
              <a:buChar char="○"/>
            </a:pPr>
            <a:r>
              <a:rPr lang="en" b="1" dirty="0"/>
              <a:t>EF workshop July 9-10 with common sessions with Accel Frontier</a:t>
            </a:r>
            <a:endParaRPr dirty="0"/>
          </a:p>
          <a:p>
            <a:pPr marL="457200" indent="-317500">
              <a:lnSpc>
                <a:spcPct val="115000"/>
              </a:lnSpc>
              <a:buSzPts val="1400"/>
              <a:buChar char="●"/>
            </a:pPr>
            <a:r>
              <a:rPr lang="en" dirty="0"/>
              <a:t>More workshops will follows</a:t>
            </a:r>
            <a:endParaRPr dirty="0"/>
          </a:p>
        </p:txBody>
      </p:sp>
      <p:sp>
        <p:nvSpPr>
          <p:cNvPr id="646" name="Google Shape;646;p89"/>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22</a:t>
            </a:fld>
            <a:endParaRPr/>
          </a:p>
        </p:txBody>
      </p:sp>
      <p:pic>
        <p:nvPicPr>
          <p:cNvPr id="647" name="Google Shape;647;p89"/>
          <p:cNvPicPr preferRelativeResize="0"/>
          <p:nvPr/>
        </p:nvPicPr>
        <p:blipFill>
          <a:blip r:embed="rId3">
            <a:alphaModFix/>
          </a:blip>
          <a:stretch>
            <a:fillRect/>
          </a:stretch>
        </p:blipFill>
        <p:spPr>
          <a:xfrm>
            <a:off x="152400" y="1900325"/>
            <a:ext cx="7977324" cy="4024224"/>
          </a:xfrm>
          <a:prstGeom prst="rect">
            <a:avLst/>
          </a:prstGeom>
          <a:noFill/>
          <a:ln>
            <a:noFill/>
          </a:ln>
        </p:spPr>
      </p:pic>
      <p:sp>
        <p:nvSpPr>
          <p:cNvPr id="648" name="Google Shape;648;p89"/>
          <p:cNvSpPr txBox="1"/>
          <p:nvPr/>
        </p:nvSpPr>
        <p:spPr>
          <a:xfrm>
            <a:off x="202100" y="2018975"/>
            <a:ext cx="749400" cy="294600"/>
          </a:xfrm>
          <a:prstGeom prst="rect">
            <a:avLst/>
          </a:prstGeom>
          <a:noFill/>
          <a:ln>
            <a:noFill/>
          </a:ln>
        </p:spPr>
        <p:txBody>
          <a:bodyPr spcFirstLastPara="1" wrap="square" lIns="91425" tIns="91425" rIns="91425" bIns="91425" anchor="t" anchorCtr="0">
            <a:noAutofit/>
          </a:bodyPr>
          <a:lstStyle/>
          <a:p>
            <a:endParaRPr>
              <a:solidFill>
                <a:srgbClr val="CC0000"/>
              </a:solidFill>
            </a:endParaRPr>
          </a:p>
        </p:txBody>
      </p:sp>
      <p:sp>
        <p:nvSpPr>
          <p:cNvPr id="649" name="Google Shape;649;p89"/>
          <p:cNvSpPr txBox="1"/>
          <p:nvPr/>
        </p:nvSpPr>
        <p:spPr>
          <a:xfrm>
            <a:off x="152400" y="1992725"/>
            <a:ext cx="1034700" cy="347100"/>
          </a:xfrm>
          <a:prstGeom prst="rect">
            <a:avLst/>
          </a:prstGeom>
          <a:noFill/>
          <a:ln>
            <a:noFill/>
          </a:ln>
        </p:spPr>
        <p:txBody>
          <a:bodyPr spcFirstLastPara="1" wrap="square" lIns="91425" tIns="91425" rIns="91425" bIns="91425" anchor="t" anchorCtr="0">
            <a:noAutofit/>
          </a:bodyPr>
          <a:lstStyle/>
          <a:p>
            <a:r>
              <a:rPr lang="en">
                <a:solidFill>
                  <a:srgbClr val="CC0000"/>
                </a:solidFill>
              </a:rPr>
              <a:t>Today→</a:t>
            </a:r>
            <a:endParaRPr>
              <a:solidFill>
                <a:srgbClr val="CC0000"/>
              </a:solidFill>
            </a:endParaRPr>
          </a:p>
        </p:txBody>
      </p:sp>
      <p:sp>
        <p:nvSpPr>
          <p:cNvPr id="651" name="Google Shape;651;p89"/>
          <p:cNvSpPr txBox="1"/>
          <p:nvPr/>
        </p:nvSpPr>
        <p:spPr>
          <a:xfrm>
            <a:off x="311700" y="1362425"/>
            <a:ext cx="1490400" cy="393600"/>
          </a:xfrm>
          <a:prstGeom prst="rect">
            <a:avLst/>
          </a:prstGeom>
          <a:noFill/>
          <a:ln>
            <a:noFill/>
          </a:ln>
        </p:spPr>
        <p:txBody>
          <a:bodyPr spcFirstLastPara="1" wrap="square" lIns="91425" tIns="91425" rIns="91425" bIns="91425" anchor="t" anchorCtr="0">
            <a:noAutofit/>
          </a:bodyPr>
          <a:lstStyle/>
          <a:p>
            <a:r>
              <a:rPr lang="en" dirty="0">
                <a:solidFill>
                  <a:srgbClr val="CC0000"/>
                </a:solidFill>
              </a:rPr>
              <a:t>EF meeting</a:t>
            </a:r>
            <a:endParaRPr dirty="0">
              <a:solidFill>
                <a:srgbClr val="CC0000"/>
              </a:solidFill>
            </a:endParaRPr>
          </a:p>
        </p:txBody>
      </p:sp>
      <p:sp>
        <p:nvSpPr>
          <p:cNvPr id="652" name="Google Shape;652;p89"/>
          <p:cNvSpPr txBox="1"/>
          <p:nvPr/>
        </p:nvSpPr>
        <p:spPr>
          <a:xfrm>
            <a:off x="1381200" y="1552275"/>
            <a:ext cx="420900" cy="294600"/>
          </a:xfrm>
          <a:prstGeom prst="rect">
            <a:avLst/>
          </a:prstGeom>
          <a:noFill/>
          <a:ln>
            <a:noFill/>
          </a:ln>
        </p:spPr>
        <p:txBody>
          <a:bodyPr spcFirstLastPara="1" wrap="square" lIns="91425" tIns="91425" rIns="91425" bIns="91425" anchor="t" anchorCtr="0">
            <a:noAutofit/>
          </a:bodyPr>
          <a:lstStyle/>
          <a:p>
            <a:r>
              <a:rPr lang="en">
                <a:solidFill>
                  <a:srgbClr val="CC0000"/>
                </a:solidFill>
              </a:rPr>
              <a:t>↘</a:t>
            </a:r>
            <a:endParaRPr>
              <a:solidFill>
                <a:srgbClr val="CC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0"/>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dirty="0">
                <a:solidFill>
                  <a:srgbClr val="938953"/>
                </a:solidFill>
              </a:rPr>
              <a:t>EF Meeting and July Workshop</a:t>
            </a:r>
            <a:endParaRPr sz="1600" dirty="0">
              <a:solidFill>
                <a:srgbClr val="938953"/>
              </a:solidFill>
            </a:endParaRPr>
          </a:p>
        </p:txBody>
      </p:sp>
      <p:sp>
        <p:nvSpPr>
          <p:cNvPr id="658" name="Google Shape;658;p90"/>
          <p:cNvSpPr txBox="1"/>
          <p:nvPr/>
        </p:nvSpPr>
        <p:spPr>
          <a:xfrm>
            <a:off x="0" y="1622175"/>
            <a:ext cx="8911500" cy="4161900"/>
          </a:xfrm>
          <a:prstGeom prst="rect">
            <a:avLst/>
          </a:prstGeom>
          <a:noFill/>
          <a:ln>
            <a:noFill/>
          </a:ln>
        </p:spPr>
        <p:txBody>
          <a:bodyPr spcFirstLastPara="1" wrap="square" lIns="91425" tIns="91425" rIns="91425" bIns="91425" anchor="t" anchorCtr="0">
            <a:noAutofit/>
          </a:bodyPr>
          <a:lstStyle/>
          <a:p>
            <a:pPr marL="457200" indent="-368300">
              <a:lnSpc>
                <a:spcPct val="80000"/>
              </a:lnSpc>
              <a:spcBef>
                <a:spcPts val="480"/>
              </a:spcBef>
              <a:buClr>
                <a:schemeClr val="dk1"/>
              </a:buClr>
              <a:buSzPts val="2200"/>
              <a:buFont typeface="Calibri"/>
              <a:buChar char="•"/>
            </a:pPr>
            <a:r>
              <a:rPr lang="en" sz="2200" b="1">
                <a:solidFill>
                  <a:srgbClr val="1155CC"/>
                </a:solidFill>
                <a:latin typeface="Calibri"/>
                <a:ea typeface="Calibri"/>
                <a:cs typeface="Calibri"/>
                <a:sym typeface="Calibri"/>
              </a:rPr>
              <a:t>Kick-off Meeting</a:t>
            </a:r>
            <a:r>
              <a:rPr lang="en" sz="2200">
                <a:solidFill>
                  <a:schemeClr val="dk1"/>
                </a:solidFill>
                <a:latin typeface="Calibri"/>
                <a:ea typeface="Calibri"/>
                <a:cs typeface="Calibri"/>
                <a:sym typeface="Calibri"/>
              </a:rPr>
              <a:t>: Today </a:t>
            </a:r>
            <a:r>
              <a:rPr lang="en" sz="2200" u="sng">
                <a:solidFill>
                  <a:schemeClr val="hlink"/>
                </a:solidFill>
                <a:latin typeface="Calibri"/>
                <a:ea typeface="Calibri"/>
                <a:cs typeface="Calibri"/>
                <a:sym typeface="Calibri"/>
                <a:hlinkClick r:id="rId3"/>
              </a:rPr>
              <a:t>Thursday May 21, 2020</a:t>
            </a:r>
            <a:r>
              <a:rPr lang="en" sz="2200">
                <a:solidFill>
                  <a:schemeClr val="dk1"/>
                </a:solidFill>
                <a:latin typeface="Calibri"/>
                <a:ea typeface="Calibri"/>
                <a:cs typeface="Calibri"/>
                <a:sym typeface="Calibri"/>
              </a:rPr>
              <a:t> (full day).</a:t>
            </a:r>
            <a:endParaRPr sz="2200">
              <a:solidFill>
                <a:schemeClr val="dk1"/>
              </a:solidFill>
              <a:latin typeface="Calibri"/>
              <a:ea typeface="Calibri"/>
              <a:cs typeface="Calibri"/>
              <a:sym typeface="Calibri"/>
            </a:endParaRPr>
          </a:p>
          <a:p>
            <a:pPr marL="914400" lvl="1" indent="-342900">
              <a:lnSpc>
                <a:spcPct val="80000"/>
              </a:lnSpc>
              <a:spcBef>
                <a:spcPts val="480"/>
              </a:spcBef>
              <a:buClr>
                <a:srgbClr val="980000"/>
              </a:buClr>
              <a:buSzPts val="1800"/>
              <a:buChar char="–"/>
            </a:pPr>
            <a:r>
              <a:rPr lang="en">
                <a:solidFill>
                  <a:srgbClr val="980000"/>
                </a:solidFill>
                <a:latin typeface="Calibri"/>
                <a:ea typeface="Calibri"/>
                <a:cs typeface="Calibri"/>
                <a:sym typeface="Calibri"/>
              </a:rPr>
              <a:t>Review of existing studies, and plans to engage communities.</a:t>
            </a:r>
            <a:endParaRPr>
              <a:solidFill>
                <a:srgbClr val="FF0000"/>
              </a:solidFill>
              <a:latin typeface="Calibri"/>
              <a:ea typeface="Calibri"/>
              <a:cs typeface="Calibri"/>
              <a:sym typeface="Calibri"/>
            </a:endParaRPr>
          </a:p>
          <a:p>
            <a:pPr marL="1371600" lvl="2" indent="-323850">
              <a:lnSpc>
                <a:spcPct val="115000"/>
              </a:lnSpc>
              <a:buClr>
                <a:schemeClr val="dk1"/>
              </a:buClr>
              <a:buSzPts val="1500"/>
              <a:buChar char="•"/>
            </a:pPr>
            <a:r>
              <a:rPr lang="en" sz="1500" i="1">
                <a:solidFill>
                  <a:schemeClr val="dk1"/>
                </a:solidFill>
              </a:rPr>
              <a:t>Goal is to lay out our plans, strategy, activities, discuss the organisation of the EF group and TGs, how to communicate within the community.</a:t>
            </a:r>
            <a:endParaRPr sz="1500" i="1">
              <a:solidFill>
                <a:schemeClr val="dk1"/>
              </a:solidFill>
            </a:endParaRPr>
          </a:p>
          <a:p>
            <a:pPr marL="1371600" lvl="2" indent="-323850">
              <a:lnSpc>
                <a:spcPct val="115000"/>
              </a:lnSpc>
              <a:buClr>
                <a:schemeClr val="dk1"/>
              </a:buClr>
              <a:buSzPts val="1500"/>
              <a:buChar char="•"/>
            </a:pPr>
            <a:r>
              <a:rPr lang="en" sz="1500" i="1">
                <a:solidFill>
                  <a:schemeClr val="dk1"/>
                </a:solidFill>
              </a:rPr>
              <a:t>Summaries of studies that can be considered as stepping stones for TG activities (e.g. surveys of previous or international studies, e.g. ESG results, Yellow Reports etc.) as well as overviews of ideas for studies that can be carried out for Snowmass 2021. </a:t>
            </a:r>
            <a:endParaRPr sz="1500" i="1">
              <a:solidFill>
                <a:schemeClr val="dk1"/>
              </a:solidFill>
            </a:endParaRPr>
          </a:p>
          <a:p>
            <a:pPr marL="1371600" lvl="2" indent="-323850">
              <a:lnSpc>
                <a:spcPct val="115000"/>
              </a:lnSpc>
              <a:buClr>
                <a:schemeClr val="dk1"/>
              </a:buClr>
              <a:buSzPts val="1500"/>
              <a:buChar char="•"/>
            </a:pPr>
            <a:r>
              <a:rPr lang="en" sz="1500" i="1">
                <a:solidFill>
                  <a:schemeClr val="dk1"/>
                </a:solidFill>
              </a:rPr>
              <a:t>Present plans for and use of letters of intents and contributed papers within the EF group, and the strategy for MC production. </a:t>
            </a:r>
            <a:endParaRPr sz="1500" i="1">
              <a:solidFill>
                <a:schemeClr val="dk1"/>
              </a:solidFill>
            </a:endParaRPr>
          </a:p>
          <a:p>
            <a:pPr marL="457200" indent="-368300">
              <a:lnSpc>
                <a:spcPct val="80000"/>
              </a:lnSpc>
              <a:spcBef>
                <a:spcPts val="480"/>
              </a:spcBef>
              <a:buClr>
                <a:schemeClr val="dk1"/>
              </a:buClr>
              <a:buSzPts val="2200"/>
              <a:buChar char="•"/>
            </a:pPr>
            <a:r>
              <a:rPr lang="en" sz="2200" b="1">
                <a:solidFill>
                  <a:srgbClr val="1155CC"/>
                </a:solidFill>
                <a:latin typeface="Calibri"/>
                <a:ea typeface="Calibri"/>
                <a:cs typeface="Calibri"/>
                <a:sym typeface="Calibri"/>
              </a:rPr>
              <a:t>EF Workshop: July 9-10, 2020</a:t>
            </a:r>
            <a:r>
              <a:rPr lang="en" sz="2200">
                <a:solidFill>
                  <a:schemeClr val="dk1"/>
                </a:solidFill>
                <a:latin typeface="Calibri"/>
                <a:ea typeface="Calibri"/>
                <a:cs typeface="Calibri"/>
                <a:sym typeface="Calibri"/>
              </a:rPr>
              <a:t> (two full days)</a:t>
            </a:r>
            <a:endParaRPr sz="2200">
              <a:solidFill>
                <a:schemeClr val="dk1"/>
              </a:solidFill>
              <a:latin typeface="Calibri"/>
              <a:ea typeface="Calibri"/>
              <a:cs typeface="Calibri"/>
              <a:sym typeface="Calibri"/>
            </a:endParaRPr>
          </a:p>
          <a:p>
            <a:pPr marL="914400" lvl="1" indent="-342900">
              <a:lnSpc>
                <a:spcPct val="80000"/>
              </a:lnSpc>
              <a:spcBef>
                <a:spcPts val="480"/>
              </a:spcBef>
              <a:buClr>
                <a:schemeClr val="dk1"/>
              </a:buClr>
              <a:buSzPts val="1800"/>
              <a:buChar char="–"/>
            </a:pPr>
            <a:r>
              <a:rPr lang="en">
                <a:solidFill>
                  <a:srgbClr val="980000"/>
                </a:solidFill>
                <a:latin typeface="Calibri"/>
                <a:ea typeface="Calibri"/>
                <a:cs typeface="Calibri"/>
                <a:sym typeface="Calibri"/>
              </a:rPr>
              <a:t>First opportunity for the community to present ideas, plans, and results if already available.</a:t>
            </a:r>
            <a:endParaRPr>
              <a:solidFill>
                <a:srgbClr val="980000"/>
              </a:solidFill>
              <a:latin typeface="Calibri"/>
              <a:ea typeface="Calibri"/>
              <a:cs typeface="Calibri"/>
              <a:sym typeface="Calibri"/>
            </a:endParaRPr>
          </a:p>
          <a:p>
            <a:pPr marL="914400" lvl="1" indent="-342900">
              <a:lnSpc>
                <a:spcPct val="80000"/>
              </a:lnSpc>
              <a:spcBef>
                <a:spcPts val="480"/>
              </a:spcBef>
              <a:buClr>
                <a:schemeClr val="dk1"/>
              </a:buClr>
              <a:buSzPts val="1800"/>
              <a:buChar char="–"/>
            </a:pPr>
            <a:r>
              <a:rPr lang="en">
                <a:solidFill>
                  <a:srgbClr val="980000"/>
                </a:solidFill>
                <a:latin typeface="Calibri"/>
                <a:ea typeface="Calibri"/>
                <a:cs typeface="Calibri"/>
                <a:sym typeface="Calibri"/>
              </a:rPr>
              <a:t>Plans to have dedicated joint sessions with other Frontiers, and common session between TGs.</a:t>
            </a:r>
            <a:endParaRPr/>
          </a:p>
        </p:txBody>
      </p:sp>
      <p:sp>
        <p:nvSpPr>
          <p:cNvPr id="659" name="Google Shape;659;p90"/>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4"/>
          <p:cNvSpPr txBox="1">
            <a:spLocks noGrp="1"/>
          </p:cNvSpPr>
          <p:nvPr>
            <p:ph type="title"/>
          </p:nvPr>
        </p:nvSpPr>
        <p:spPr>
          <a:xfrm>
            <a:off x="0" y="983845"/>
            <a:ext cx="9144000" cy="62405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938953"/>
              </a:buClr>
              <a:buSzPts val="3400"/>
            </a:pPr>
            <a:r>
              <a:rPr lang="en"/>
              <a:t>“Letters of Interest” and “Contributed Papers”</a:t>
            </a:r>
            <a:endParaRPr/>
          </a:p>
        </p:txBody>
      </p:sp>
      <p:sp>
        <p:nvSpPr>
          <p:cNvPr id="683" name="Google Shape;683;p94"/>
          <p:cNvSpPr txBox="1">
            <a:spLocks noGrp="1"/>
          </p:cNvSpPr>
          <p:nvPr>
            <p:ph type="body" idx="1"/>
          </p:nvPr>
        </p:nvSpPr>
        <p:spPr>
          <a:xfrm>
            <a:off x="158750" y="1743725"/>
            <a:ext cx="8945700" cy="3880800"/>
          </a:xfrm>
          <a:prstGeom prst="rect">
            <a:avLst/>
          </a:prstGeom>
          <a:noFill/>
          <a:ln>
            <a:noFill/>
          </a:ln>
        </p:spPr>
        <p:txBody>
          <a:bodyPr spcFirstLastPara="1" vert="horz" wrap="square" lIns="91425" tIns="45700" rIns="91425" bIns="45700" rtlCol="0" anchor="t" anchorCtr="0">
            <a:noAutofit/>
          </a:bodyPr>
          <a:lstStyle/>
          <a:p>
            <a:pPr marL="457200" indent="-304800">
              <a:lnSpc>
                <a:spcPct val="115000"/>
              </a:lnSpc>
              <a:spcBef>
                <a:spcPts val="0"/>
              </a:spcBef>
              <a:buSzPts val="1200"/>
            </a:pPr>
            <a:r>
              <a:rPr lang="en" sz="2200" b="1"/>
              <a:t>Letters of Interest (LOI)</a:t>
            </a:r>
            <a:endParaRPr sz="2200" b="1"/>
          </a:p>
          <a:p>
            <a:pPr marL="457200" indent="0">
              <a:lnSpc>
                <a:spcPct val="115000"/>
              </a:lnSpc>
              <a:spcBef>
                <a:spcPts val="0"/>
              </a:spcBef>
              <a:buNone/>
            </a:pPr>
            <a:r>
              <a:rPr lang="en" sz="1150" b="1">
                <a:solidFill>
                  <a:srgbClr val="201F1E"/>
                </a:solidFill>
                <a:latin typeface="Roboto"/>
                <a:ea typeface="Roboto"/>
                <a:cs typeface="Roboto"/>
                <a:sym typeface="Roboto"/>
              </a:rPr>
              <a:t> </a:t>
            </a:r>
            <a:r>
              <a:rPr lang="en" sz="1350" b="1">
                <a:solidFill>
                  <a:srgbClr val="201F1E"/>
                </a:solidFill>
                <a:latin typeface="Roboto"/>
                <a:ea typeface="Roboto"/>
                <a:cs typeface="Roboto"/>
                <a:sym typeface="Roboto"/>
              </a:rPr>
              <a:t> (submission period: April 1, 2020 – August 31, 2020)</a:t>
            </a:r>
            <a:endParaRPr sz="1350" b="1">
              <a:solidFill>
                <a:srgbClr val="201F1E"/>
              </a:solidFill>
              <a:latin typeface="Roboto"/>
              <a:ea typeface="Roboto"/>
              <a:cs typeface="Roboto"/>
              <a:sym typeface="Roboto"/>
            </a:endParaRPr>
          </a:p>
          <a:p>
            <a:pPr marL="457200" indent="0">
              <a:lnSpc>
                <a:spcPct val="115000"/>
              </a:lnSpc>
              <a:spcBef>
                <a:spcPts val="0"/>
              </a:spcBef>
              <a:buNone/>
            </a:pPr>
            <a:endParaRPr sz="1350" b="1">
              <a:solidFill>
                <a:srgbClr val="201F1E"/>
              </a:solidFill>
              <a:latin typeface="Roboto"/>
              <a:ea typeface="Roboto"/>
              <a:cs typeface="Roboto"/>
              <a:sym typeface="Roboto"/>
            </a:endParaRPr>
          </a:p>
          <a:p>
            <a:pPr marL="457200" indent="0">
              <a:spcBef>
                <a:spcPts val="0"/>
              </a:spcBef>
              <a:buNone/>
            </a:pPr>
            <a:r>
              <a:rPr lang="en" sz="1050" i="1">
                <a:solidFill>
                  <a:srgbClr val="201F1E"/>
                </a:solidFill>
                <a:latin typeface="Roboto"/>
                <a:ea typeface="Roboto"/>
                <a:cs typeface="Roboto"/>
                <a:sym typeface="Roboto"/>
              </a:rPr>
              <a:t>“They allow Snowmass conveners to see what proposals to expect and to encourage the community to begin studying them. They will help conveners to prepare the Snowmass Planning Meeting that will take place on November 4 - 6, 2020 at Fermilab. Letters should give brief descriptions of the proposal  and cite the relevant papers to study. Instructions for submitting letters are available at</a:t>
            </a:r>
            <a:endParaRPr sz="1050" i="1">
              <a:uFill>
                <a:noFill/>
              </a:uFill>
              <a:latin typeface="Roboto"/>
              <a:ea typeface="Roboto"/>
              <a:cs typeface="Roboto"/>
              <a:sym typeface="Roboto"/>
              <a:hlinkClick r:id="rId3"/>
            </a:endParaRPr>
          </a:p>
          <a:p>
            <a:pPr marL="457200" indent="0">
              <a:spcBef>
                <a:spcPts val="0"/>
              </a:spcBef>
              <a:buNone/>
            </a:pPr>
            <a:r>
              <a:rPr lang="en" sz="1050" i="1" u="sng">
                <a:solidFill>
                  <a:srgbClr val="1155CC"/>
                </a:solidFill>
                <a:latin typeface="Roboto"/>
                <a:ea typeface="Roboto"/>
                <a:cs typeface="Roboto"/>
                <a:sym typeface="Roboto"/>
                <a:hlinkClick r:id="rId4"/>
              </a:rPr>
              <a:t>https://snowmass21.org/loi</a:t>
            </a:r>
            <a:r>
              <a:rPr lang="en" sz="1050" i="1">
                <a:solidFill>
                  <a:srgbClr val="201F1E"/>
                </a:solidFill>
                <a:latin typeface="Roboto"/>
                <a:ea typeface="Roboto"/>
                <a:cs typeface="Roboto"/>
                <a:sym typeface="Roboto"/>
              </a:rPr>
              <a:t>.</a:t>
            </a:r>
            <a:endParaRPr sz="1050" i="1">
              <a:solidFill>
                <a:srgbClr val="201F1E"/>
              </a:solidFill>
              <a:latin typeface="Roboto"/>
              <a:ea typeface="Roboto"/>
              <a:cs typeface="Roboto"/>
              <a:sym typeface="Roboto"/>
            </a:endParaRPr>
          </a:p>
          <a:p>
            <a:pPr marL="457200" indent="0">
              <a:lnSpc>
                <a:spcPct val="200000"/>
              </a:lnSpc>
              <a:spcBef>
                <a:spcPts val="0"/>
              </a:spcBef>
              <a:buNone/>
            </a:pPr>
            <a:r>
              <a:rPr lang="en" sz="1050" i="1">
                <a:solidFill>
                  <a:srgbClr val="201F1E"/>
                </a:solidFill>
                <a:latin typeface="Roboto"/>
                <a:ea typeface="Roboto"/>
                <a:cs typeface="Roboto"/>
                <a:sym typeface="Roboto"/>
              </a:rPr>
              <a:t>Authors of the letters are encouraged to submit a full write-up for their work as a contributed paper.”</a:t>
            </a:r>
            <a:endParaRPr sz="1050" i="1">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Very brief (two pages).</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Uploaded by Authors through Snowmass 2021 Wiki.</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Index of submitted LOI available on the Snowmass 2021 Wiki.</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Could represent existing work (cite) or new ideas.</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Will help the EF conveners plan the work of the Frontier (including liaisons with other Frontiers: avoid duplication/build synergy).</a:t>
            </a:r>
            <a:endParaRPr sz="1450">
              <a:solidFill>
                <a:srgbClr val="201F1E"/>
              </a:solidFill>
              <a:latin typeface="Roboto"/>
              <a:ea typeface="Roboto"/>
              <a:cs typeface="Roboto"/>
              <a:sym typeface="Roboto"/>
            </a:endParaRPr>
          </a:p>
          <a:p>
            <a:pPr marL="914400" indent="-320675">
              <a:lnSpc>
                <a:spcPct val="115000"/>
              </a:lnSpc>
              <a:spcBef>
                <a:spcPts val="0"/>
              </a:spcBef>
              <a:buClr>
                <a:srgbClr val="201F1E"/>
              </a:buClr>
              <a:buSzPts val="1450"/>
              <a:buFont typeface="Roboto"/>
              <a:buChar char="➔"/>
            </a:pPr>
            <a:r>
              <a:rPr lang="en" sz="1450">
                <a:solidFill>
                  <a:srgbClr val="201F1E"/>
                </a:solidFill>
                <a:latin typeface="Roboto"/>
                <a:ea typeface="Roboto"/>
                <a:cs typeface="Roboto"/>
                <a:sym typeface="Roboto"/>
              </a:rPr>
              <a:t>If further developed in the context of the Snowmass 2021 exercise could lead to a Contributed Paper.</a:t>
            </a:r>
            <a:endParaRPr sz="1450">
              <a:solidFill>
                <a:srgbClr val="201F1E"/>
              </a:solidFill>
              <a:latin typeface="Roboto"/>
              <a:ea typeface="Roboto"/>
              <a:cs typeface="Roboto"/>
              <a:sym typeface="Roboto"/>
            </a:endParaRPr>
          </a:p>
          <a:p>
            <a:pPr marL="0" indent="0">
              <a:lnSpc>
                <a:spcPct val="115000"/>
              </a:lnSpc>
              <a:spcBef>
                <a:spcPts val="0"/>
              </a:spcBef>
              <a:buNone/>
            </a:pPr>
            <a:endParaRPr sz="1550">
              <a:solidFill>
                <a:srgbClr val="201F1E"/>
              </a:solidFill>
              <a:latin typeface="Roboto"/>
              <a:ea typeface="Roboto"/>
              <a:cs typeface="Roboto"/>
              <a:sym typeface="Roboto"/>
            </a:endParaRPr>
          </a:p>
          <a:p>
            <a:pPr marL="0" indent="0">
              <a:spcBef>
                <a:spcPts val="0"/>
              </a:spcBef>
              <a:buNone/>
            </a:pPr>
            <a:endParaRPr sz="1050" i="1">
              <a:solidFill>
                <a:srgbClr val="201F1E"/>
              </a:solidFill>
              <a:latin typeface="Roboto"/>
              <a:ea typeface="Roboto"/>
              <a:cs typeface="Roboto"/>
              <a:sym typeface="Roboto"/>
            </a:endParaRPr>
          </a:p>
        </p:txBody>
      </p:sp>
      <p:sp>
        <p:nvSpPr>
          <p:cNvPr id="684" name="Google Shape;684;p94"/>
          <p:cNvSpPr txBox="1">
            <a:spLocks noGrp="1"/>
          </p:cNvSpPr>
          <p:nvPr>
            <p:ph type="dt" idx="10"/>
          </p:nvPr>
        </p:nvSpPr>
        <p:spPr>
          <a:xfrm>
            <a:off x="457200" y="5624513"/>
            <a:ext cx="2133600" cy="273844"/>
          </a:xfrm>
          <a:prstGeom prst="rect">
            <a:avLst/>
          </a:prstGeom>
          <a:noFill/>
          <a:ln>
            <a:noFill/>
          </a:ln>
        </p:spPr>
        <p:txBody>
          <a:bodyPr spcFirstLastPara="1" vert="horz" wrap="square" lIns="91425" tIns="45700" rIns="91425" bIns="45700" rtlCol="0" anchor="ctr" anchorCtr="0">
            <a:noAutofit/>
          </a:bodyPr>
          <a:lstStyle/>
          <a:p>
            <a:pPr>
              <a:buSzPts val="1400"/>
            </a:pPr>
            <a:fld id="{C19B6BEC-9E11-449C-AC22-205AF41097CF}" type="datetime1">
              <a:rPr lang="en-US" smtClean="0"/>
              <a:t>5/21/2020</a:t>
            </a:fld>
            <a:endParaRPr/>
          </a:p>
        </p:txBody>
      </p:sp>
      <p:sp>
        <p:nvSpPr>
          <p:cNvPr id="685" name="Google Shape;685;p94"/>
          <p:cNvSpPr txBox="1">
            <a:spLocks noGrp="1"/>
          </p:cNvSpPr>
          <p:nvPr>
            <p:ph type="sldNum" idx="12"/>
          </p:nvPr>
        </p:nvSpPr>
        <p:spPr>
          <a:xfrm>
            <a:off x="6553200" y="5624513"/>
            <a:ext cx="2133600" cy="273844"/>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24</a:t>
            </a:fld>
            <a:endParaRPr/>
          </a:p>
        </p:txBody>
      </p:sp>
      <p:sp>
        <p:nvSpPr>
          <p:cNvPr id="2" name="Footer Placeholder 1">
            <a:extLst>
              <a:ext uri="{FF2B5EF4-FFF2-40B4-BE49-F238E27FC236}">
                <a16:creationId xmlns:a16="http://schemas.microsoft.com/office/drawing/2014/main" id="{4088D6EF-E8BE-49D2-9448-9ABAD20BAD80}"/>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5"/>
          <p:cNvSpPr txBox="1">
            <a:spLocks noGrp="1"/>
          </p:cNvSpPr>
          <p:nvPr>
            <p:ph type="title"/>
          </p:nvPr>
        </p:nvSpPr>
        <p:spPr>
          <a:xfrm>
            <a:off x="0" y="983844"/>
            <a:ext cx="9144000" cy="624150"/>
          </a:xfrm>
          <a:prstGeom prst="rect">
            <a:avLst/>
          </a:prstGeom>
        </p:spPr>
        <p:txBody>
          <a:bodyPr spcFirstLastPara="1" vert="horz" wrap="square" lIns="91425" tIns="45700" rIns="91425" bIns="45700" rtlCol="0" anchor="ctr" anchorCtr="0">
            <a:noAutofit/>
          </a:bodyPr>
          <a:lstStyle/>
          <a:p>
            <a:pPr>
              <a:spcBef>
                <a:spcPts val="0"/>
              </a:spcBef>
            </a:pPr>
            <a:r>
              <a:rPr lang="en"/>
              <a:t>“Letters of Interest” and “Contributed Papers” </a:t>
            </a:r>
            <a:endParaRPr/>
          </a:p>
        </p:txBody>
      </p:sp>
      <p:sp>
        <p:nvSpPr>
          <p:cNvPr id="692" name="Google Shape;692;p95"/>
          <p:cNvSpPr txBox="1">
            <a:spLocks noGrp="1"/>
          </p:cNvSpPr>
          <p:nvPr>
            <p:ph type="body" idx="1"/>
          </p:nvPr>
        </p:nvSpPr>
        <p:spPr>
          <a:xfrm>
            <a:off x="91200" y="1743725"/>
            <a:ext cx="8887800" cy="3880800"/>
          </a:xfrm>
          <a:prstGeom prst="rect">
            <a:avLst/>
          </a:prstGeom>
        </p:spPr>
        <p:txBody>
          <a:bodyPr spcFirstLastPara="1" vert="horz" wrap="square" lIns="91425" tIns="45700" rIns="91425" bIns="45700" rtlCol="0" anchor="t" anchorCtr="0">
            <a:noAutofit/>
          </a:bodyPr>
          <a:lstStyle/>
          <a:p>
            <a:pPr marL="457200" indent="-317500">
              <a:lnSpc>
                <a:spcPct val="115000"/>
              </a:lnSpc>
              <a:spcBef>
                <a:spcPts val="0"/>
              </a:spcBef>
              <a:buSzPts val="1400"/>
            </a:pPr>
            <a:r>
              <a:rPr lang="en" sz="2400" b="1"/>
              <a:t>Contributed Papers</a:t>
            </a:r>
            <a:endParaRPr sz="2400" b="1"/>
          </a:p>
          <a:p>
            <a:pPr marL="457200" indent="0">
              <a:lnSpc>
                <a:spcPct val="200000"/>
              </a:lnSpc>
              <a:spcBef>
                <a:spcPts val="0"/>
              </a:spcBef>
              <a:buNone/>
            </a:pPr>
            <a:r>
              <a:rPr lang="en" sz="1450" b="1">
                <a:solidFill>
                  <a:srgbClr val="201F1E"/>
                </a:solidFill>
                <a:latin typeface="Roboto"/>
                <a:ea typeface="Roboto"/>
                <a:cs typeface="Roboto"/>
                <a:sym typeface="Roboto"/>
              </a:rPr>
              <a:t>(submission period: April 1, 2020 – July 31, 2021)</a:t>
            </a:r>
            <a:endParaRPr sz="2600" b="1"/>
          </a:p>
          <a:p>
            <a:pPr marL="457200" indent="0">
              <a:spcBef>
                <a:spcPts val="0"/>
              </a:spcBef>
              <a:buNone/>
            </a:pPr>
            <a:r>
              <a:rPr lang="en" sz="1150" i="1">
                <a:solidFill>
                  <a:srgbClr val="201F1E"/>
                </a:solidFill>
                <a:latin typeface="Roboto"/>
                <a:ea typeface="Roboto"/>
                <a:cs typeface="Roboto"/>
                <a:sym typeface="Roboto"/>
              </a:rPr>
              <a:t>“</a:t>
            </a:r>
            <a:r>
              <a:rPr lang="en" sz="950" i="1">
                <a:solidFill>
                  <a:srgbClr val="201F1E"/>
                </a:solidFill>
                <a:latin typeface="Roboto"/>
                <a:ea typeface="Roboto"/>
                <a:cs typeface="Roboto"/>
                <a:sym typeface="Roboto"/>
              </a:rPr>
              <a:t>Contributed papers will be part of the Snowmass proceedings.  They may include white papers on specific scientific areas, technical articles presenting new results on relevant physics topics, and reasoned expressions of physics priorities, including those related to community involvement. These papers and discussions throughout the Snowmass process will help shape the long-term strategy of particle physics in the U.S. Contributed papers will remain part of the permanent record of Snowmass 2021. Instructions for submitting contributed papers are available at</a:t>
            </a:r>
            <a:endParaRPr sz="950" i="1">
              <a:uFill>
                <a:noFill/>
              </a:uFill>
              <a:latin typeface="Roboto"/>
              <a:ea typeface="Roboto"/>
              <a:cs typeface="Roboto"/>
              <a:sym typeface="Roboto"/>
              <a:hlinkClick r:id="rId3"/>
            </a:endParaRPr>
          </a:p>
          <a:p>
            <a:pPr marL="457200" indent="0">
              <a:spcBef>
                <a:spcPts val="0"/>
              </a:spcBef>
              <a:buNone/>
            </a:pPr>
            <a:r>
              <a:rPr lang="en" sz="950" i="1" u="sng">
                <a:solidFill>
                  <a:srgbClr val="1155CC"/>
                </a:solidFill>
                <a:latin typeface="Roboto"/>
                <a:ea typeface="Roboto"/>
                <a:cs typeface="Roboto"/>
                <a:sym typeface="Roboto"/>
                <a:hlinkClick r:id="rId4"/>
              </a:rPr>
              <a:t>https://snowmass21.org/submissions/</a:t>
            </a:r>
            <a:r>
              <a:rPr lang="en" sz="1150" i="1">
                <a:solidFill>
                  <a:srgbClr val="201F1E"/>
                </a:solidFill>
                <a:latin typeface="Roboto"/>
                <a:ea typeface="Roboto"/>
                <a:cs typeface="Roboto"/>
                <a:sym typeface="Roboto"/>
              </a:rPr>
              <a:t>”</a:t>
            </a:r>
            <a:endParaRPr sz="1150" i="1">
              <a:solidFill>
                <a:srgbClr val="201F1E"/>
              </a:solidFill>
              <a:latin typeface="Roboto"/>
              <a:ea typeface="Roboto"/>
              <a:cs typeface="Roboto"/>
              <a:sym typeface="Roboto"/>
            </a:endParaRPr>
          </a:p>
          <a:p>
            <a:pPr marL="457200" indent="0">
              <a:spcBef>
                <a:spcPts val="0"/>
              </a:spcBef>
              <a:buNone/>
            </a:pPr>
            <a:endParaRPr sz="1150" i="1">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More extensive studies. </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May include white papers, scientific/technical articles, etc.</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Can but do not have to be related to a given LOI.</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Submitted by Authors following instructions given on Snowmass 2021 Wiki page (submit to arXiv, send email to M. Peskin with subject “Contribution to Snowmass 2021”, etc.)</a:t>
            </a:r>
            <a:endParaRPr sz="1650">
              <a:solidFill>
                <a:srgbClr val="201F1E"/>
              </a:solidFill>
              <a:latin typeface="Roboto"/>
              <a:ea typeface="Roboto"/>
              <a:cs typeface="Roboto"/>
              <a:sym typeface="Roboto"/>
            </a:endParaRPr>
          </a:p>
          <a:p>
            <a:pPr marL="914400" indent="-333375">
              <a:lnSpc>
                <a:spcPct val="115000"/>
              </a:lnSpc>
              <a:spcBef>
                <a:spcPts val="0"/>
              </a:spcBef>
              <a:buClr>
                <a:srgbClr val="201F1E"/>
              </a:buClr>
              <a:buSzPts val="1650"/>
              <a:buFont typeface="Roboto"/>
              <a:buChar char="➔"/>
            </a:pPr>
            <a:r>
              <a:rPr lang="en" sz="1650">
                <a:solidFill>
                  <a:srgbClr val="201F1E"/>
                </a:solidFill>
                <a:latin typeface="Roboto"/>
                <a:ea typeface="Roboto"/>
                <a:cs typeface="Roboto"/>
                <a:sym typeface="Roboto"/>
              </a:rPr>
              <a:t>Will be part of the official Snowmass 2021 records..</a:t>
            </a:r>
            <a:endParaRPr sz="1650">
              <a:solidFill>
                <a:srgbClr val="201F1E"/>
              </a:solidFill>
              <a:latin typeface="Roboto"/>
              <a:ea typeface="Roboto"/>
              <a:cs typeface="Roboto"/>
              <a:sym typeface="Roboto"/>
            </a:endParaRPr>
          </a:p>
          <a:p>
            <a:pPr marL="0" indent="0">
              <a:spcBef>
                <a:spcPts val="360"/>
              </a:spcBef>
              <a:buNone/>
            </a:pPr>
            <a:endParaRPr sz="2600"/>
          </a:p>
        </p:txBody>
      </p:sp>
      <p:sp>
        <p:nvSpPr>
          <p:cNvPr id="693" name="Google Shape;693;p95"/>
          <p:cNvSpPr txBox="1">
            <a:spLocks noGrp="1"/>
          </p:cNvSpPr>
          <p:nvPr>
            <p:ph type="sldNum" idx="12"/>
          </p:nvPr>
        </p:nvSpPr>
        <p:spPr>
          <a:xfrm>
            <a:off x="6553200" y="5624514"/>
            <a:ext cx="2133600" cy="273825"/>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25</a:t>
            </a:fld>
            <a:endParaRPr/>
          </a:p>
        </p:txBody>
      </p:sp>
      <p:sp>
        <p:nvSpPr>
          <p:cNvPr id="2" name="Date Placeholder 1">
            <a:extLst>
              <a:ext uri="{FF2B5EF4-FFF2-40B4-BE49-F238E27FC236}">
                <a16:creationId xmlns:a16="http://schemas.microsoft.com/office/drawing/2014/main" id="{794A29DB-F949-4A95-ACCB-DB420610AB21}"/>
              </a:ext>
            </a:extLst>
          </p:cNvPr>
          <p:cNvSpPr>
            <a:spLocks noGrp="1"/>
          </p:cNvSpPr>
          <p:nvPr>
            <p:ph type="dt" sz="half" idx="10"/>
          </p:nvPr>
        </p:nvSpPr>
        <p:spPr/>
        <p:txBody>
          <a:bodyPr/>
          <a:lstStyle/>
          <a:p>
            <a:fld id="{62AE56B5-693F-462A-9AA3-B3DAAE43A1EF}" type="datetime1">
              <a:rPr lang="en-US" smtClean="0"/>
              <a:t>5/21/2020</a:t>
            </a:fld>
            <a:endParaRPr lang="en-US"/>
          </a:p>
        </p:txBody>
      </p:sp>
      <p:sp>
        <p:nvSpPr>
          <p:cNvPr id="3" name="Footer Placeholder 2">
            <a:extLst>
              <a:ext uri="{FF2B5EF4-FFF2-40B4-BE49-F238E27FC236}">
                <a16:creationId xmlns:a16="http://schemas.microsoft.com/office/drawing/2014/main" id="{0F6179B2-4A8A-410D-B81C-F4B7C05F1CE0}"/>
              </a:ext>
            </a:extLst>
          </p:cNvPr>
          <p:cNvSpPr>
            <a:spLocks noGrp="1"/>
          </p:cNvSpPr>
          <p:nvPr>
            <p:ph type="ftr" sz="quarter" idx="11"/>
          </p:nvPr>
        </p:nvSpPr>
        <p:spPr/>
        <p:txBody>
          <a:bodyPr/>
          <a:lstStyle/>
          <a:p>
            <a:r>
              <a:rPr lang="en-US"/>
              <a:t>Snowmass AF | GARD ABP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6"/>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pPr algn="l"/>
            <a:r>
              <a:rPr lang="en" sz="4000" b="1"/>
              <a:t>Inputs from Collaborations</a:t>
            </a:r>
            <a:endParaRPr/>
          </a:p>
        </p:txBody>
      </p:sp>
      <p:sp>
        <p:nvSpPr>
          <p:cNvPr id="699" name="Google Shape;699;p96"/>
          <p:cNvSpPr txBox="1"/>
          <p:nvPr/>
        </p:nvSpPr>
        <p:spPr>
          <a:xfrm>
            <a:off x="34350" y="1740225"/>
            <a:ext cx="9075300" cy="4131300"/>
          </a:xfrm>
          <a:prstGeom prst="rect">
            <a:avLst/>
          </a:prstGeom>
          <a:noFill/>
          <a:ln>
            <a:noFill/>
          </a:ln>
        </p:spPr>
        <p:txBody>
          <a:bodyPr spcFirstLastPara="1" wrap="square" lIns="91425" tIns="45700" rIns="91425" bIns="45700" anchor="t" anchorCtr="0">
            <a:noAutofit/>
          </a:bodyPr>
          <a:lstStyle/>
          <a:p>
            <a:pPr marL="457200" indent="-342900">
              <a:lnSpc>
                <a:spcPct val="90000"/>
              </a:lnSpc>
              <a:buClr>
                <a:srgbClr val="000000"/>
              </a:buClr>
              <a:buSzPts val="1800"/>
              <a:buChar char="●"/>
            </a:pPr>
            <a:r>
              <a:rPr lang="en" b="1" dirty="0">
                <a:latin typeface="Calibri"/>
                <a:ea typeface="Calibri"/>
                <a:cs typeface="Calibri"/>
                <a:sym typeface="Calibri"/>
              </a:rPr>
              <a:t>We need to start receiving inputs from International Collaborations</a:t>
            </a:r>
            <a:endParaRPr b="1" dirty="0">
              <a:latin typeface="Calibri"/>
              <a:ea typeface="Calibri"/>
              <a:cs typeface="Calibri"/>
              <a:sym typeface="Calibri"/>
            </a:endParaRPr>
          </a:p>
          <a:p>
            <a:pPr marL="914400" lvl="1" indent="-342900">
              <a:lnSpc>
                <a:spcPct val="90000"/>
              </a:lnSpc>
              <a:buClr>
                <a:srgbClr val="000000"/>
              </a:buClr>
              <a:buSzPts val="1800"/>
              <a:buFont typeface="Calibri"/>
              <a:buChar char="○"/>
            </a:pPr>
            <a:r>
              <a:rPr lang="en" dirty="0">
                <a:latin typeface="Calibri"/>
                <a:ea typeface="Calibri"/>
                <a:cs typeface="Calibri"/>
                <a:sym typeface="Calibri"/>
              </a:rPr>
              <a:t>Plans for analyses, MC samples, framework availability and how to share them with the Snowmass community, contact people etc.</a:t>
            </a:r>
            <a:endParaRPr dirty="0">
              <a:latin typeface="Calibri"/>
              <a:ea typeface="Calibri"/>
              <a:cs typeface="Calibri"/>
              <a:sym typeface="Calibri"/>
            </a:endParaRPr>
          </a:p>
          <a:p>
            <a:pPr marL="914400" lvl="1" indent="-342900">
              <a:lnSpc>
                <a:spcPct val="90000"/>
              </a:lnSpc>
              <a:buClr>
                <a:srgbClr val="000000"/>
              </a:buClr>
              <a:buSzPts val="1800"/>
              <a:buFont typeface="Calibri"/>
              <a:buChar char="○"/>
            </a:pPr>
            <a:r>
              <a:rPr lang="en" dirty="0">
                <a:latin typeface="Calibri"/>
                <a:ea typeface="Calibri"/>
                <a:cs typeface="Calibri"/>
                <a:sym typeface="Calibri"/>
              </a:rPr>
              <a:t>Letters of Interests </a:t>
            </a:r>
            <a:endParaRPr dirty="0">
              <a:latin typeface="Calibri"/>
              <a:ea typeface="Calibri"/>
              <a:cs typeface="Calibri"/>
              <a:sym typeface="Calibri"/>
            </a:endParaRPr>
          </a:p>
          <a:p>
            <a:pPr marL="457200" indent="-342900">
              <a:lnSpc>
                <a:spcPct val="90000"/>
              </a:lnSpc>
              <a:buClr>
                <a:srgbClr val="000000"/>
              </a:buClr>
              <a:buSzPts val="1800"/>
              <a:buFont typeface="Calibri"/>
              <a:buChar char="●"/>
            </a:pPr>
            <a:r>
              <a:rPr lang="en-US" b="1" dirty="0">
                <a:latin typeface="Calibri"/>
                <a:ea typeface="Calibri"/>
                <a:cs typeface="Calibri"/>
                <a:sym typeface="Calibri"/>
              </a:rPr>
              <a:t>Following slides show three contributions received by EF so far – as an example, more are expected from other collaborations</a:t>
            </a:r>
          </a:p>
          <a:p>
            <a:pPr marL="457200" indent="-342900">
              <a:lnSpc>
                <a:spcPct val="90000"/>
              </a:lnSpc>
              <a:buClr>
                <a:srgbClr val="000000"/>
              </a:buClr>
              <a:buSzPts val="1800"/>
              <a:buFont typeface="Calibri"/>
              <a:buChar char="●"/>
            </a:pPr>
            <a:r>
              <a:rPr lang="en" dirty="0">
                <a:latin typeface="Calibri"/>
                <a:ea typeface="Calibri"/>
                <a:cs typeface="Calibri"/>
                <a:sym typeface="Calibri"/>
              </a:rPr>
              <a:t>Those contributions will be made available to the whole Snowmass community soon </a:t>
            </a:r>
            <a:endParaRPr dirty="0">
              <a:latin typeface="Calibri"/>
              <a:ea typeface="Calibri"/>
              <a:cs typeface="Calibri"/>
              <a:sym typeface="Calibri"/>
            </a:endParaRPr>
          </a:p>
          <a:p>
            <a:pPr marL="457200">
              <a:lnSpc>
                <a:spcPct val="90000"/>
              </a:lnSpc>
            </a:pPr>
            <a:endParaRPr sz="2000" dirty="0">
              <a:solidFill>
                <a:srgbClr val="000000"/>
              </a:solidFill>
              <a:latin typeface="Calibri"/>
              <a:ea typeface="Calibri"/>
              <a:cs typeface="Calibri"/>
              <a:sym typeface="Calibri"/>
            </a:endParaRPr>
          </a:p>
          <a:p>
            <a:pPr marL="914400">
              <a:lnSpc>
                <a:spcPct val="90000"/>
              </a:lnSpc>
            </a:pPr>
            <a:endParaRPr sz="2000" dirty="0">
              <a:solidFill>
                <a:srgbClr val="000000"/>
              </a:solidFill>
              <a:latin typeface="Calibri"/>
              <a:ea typeface="Calibri"/>
              <a:cs typeface="Calibri"/>
              <a:sym typeface="Calibri"/>
            </a:endParaRPr>
          </a:p>
        </p:txBody>
      </p:sp>
      <p:sp>
        <p:nvSpPr>
          <p:cNvPr id="700" name="Google Shape;700;p96"/>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97"/>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sz="3300" b="1"/>
              <a:t>Inputs from Collaborations: </a:t>
            </a:r>
            <a:r>
              <a:rPr lang="en" sz="3300" b="1">
                <a:solidFill>
                  <a:srgbClr val="FF0000"/>
                </a:solidFill>
              </a:rPr>
              <a:t>ILC</a:t>
            </a:r>
            <a:endParaRPr sz="2100">
              <a:solidFill>
                <a:srgbClr val="FF0000"/>
              </a:solidFill>
            </a:endParaRPr>
          </a:p>
        </p:txBody>
      </p:sp>
      <p:sp>
        <p:nvSpPr>
          <p:cNvPr id="706" name="Google Shape;706;p97"/>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27</a:t>
            </a:fld>
            <a:endParaRPr/>
          </a:p>
        </p:txBody>
      </p:sp>
      <p:pic>
        <p:nvPicPr>
          <p:cNvPr id="707" name="Google Shape;707;p97"/>
          <p:cNvPicPr preferRelativeResize="0"/>
          <p:nvPr/>
        </p:nvPicPr>
        <p:blipFill>
          <a:blip r:embed="rId3">
            <a:alphaModFix/>
          </a:blip>
          <a:stretch>
            <a:fillRect/>
          </a:stretch>
        </p:blipFill>
        <p:spPr>
          <a:xfrm>
            <a:off x="1387100" y="1417775"/>
            <a:ext cx="5994146" cy="4496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8"/>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sz="3300" b="1"/>
              <a:t>Inputs from Collaborations: </a:t>
            </a:r>
            <a:r>
              <a:rPr lang="en" sz="3300" b="1">
                <a:solidFill>
                  <a:srgbClr val="FF0000"/>
                </a:solidFill>
              </a:rPr>
              <a:t>ILC</a:t>
            </a:r>
            <a:endParaRPr sz="2100">
              <a:solidFill>
                <a:srgbClr val="FF0000"/>
              </a:solidFill>
            </a:endParaRPr>
          </a:p>
        </p:txBody>
      </p:sp>
      <p:sp>
        <p:nvSpPr>
          <p:cNvPr id="713" name="Google Shape;713;p98"/>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28</a:t>
            </a:fld>
            <a:endParaRPr/>
          </a:p>
        </p:txBody>
      </p:sp>
      <p:pic>
        <p:nvPicPr>
          <p:cNvPr id="714" name="Google Shape;714;p98"/>
          <p:cNvPicPr preferRelativeResize="0"/>
          <p:nvPr/>
        </p:nvPicPr>
        <p:blipFill>
          <a:blip r:embed="rId3">
            <a:alphaModFix/>
          </a:blip>
          <a:stretch>
            <a:fillRect/>
          </a:stretch>
        </p:blipFill>
        <p:spPr>
          <a:xfrm>
            <a:off x="1667475" y="1483325"/>
            <a:ext cx="5906752" cy="44307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99"/>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sz="3300" b="1"/>
              <a:t>Inputs from Collaborations: </a:t>
            </a:r>
            <a:r>
              <a:rPr lang="en" sz="3300" b="1">
                <a:solidFill>
                  <a:srgbClr val="FF0000"/>
                </a:solidFill>
              </a:rPr>
              <a:t>ILC</a:t>
            </a:r>
            <a:endParaRPr sz="2100">
              <a:solidFill>
                <a:srgbClr val="FF0000"/>
              </a:solidFill>
            </a:endParaRPr>
          </a:p>
        </p:txBody>
      </p:sp>
      <p:sp>
        <p:nvSpPr>
          <p:cNvPr id="720" name="Google Shape;720;p99"/>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29</a:t>
            </a:fld>
            <a:endParaRPr/>
          </a:p>
        </p:txBody>
      </p:sp>
      <p:pic>
        <p:nvPicPr>
          <p:cNvPr id="721" name="Google Shape;721;p99"/>
          <p:cNvPicPr preferRelativeResize="0"/>
          <p:nvPr/>
        </p:nvPicPr>
        <p:blipFill>
          <a:blip r:embed="rId3">
            <a:alphaModFix/>
          </a:blip>
          <a:stretch>
            <a:fillRect/>
          </a:stretch>
        </p:blipFill>
        <p:spPr>
          <a:xfrm>
            <a:off x="1292800" y="1461525"/>
            <a:ext cx="5935824" cy="4452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title"/>
          </p:nvPr>
        </p:nvSpPr>
        <p:spPr>
          <a:xfrm>
            <a:off x="275550" y="177165"/>
            <a:ext cx="8520600" cy="572700"/>
          </a:xfrm>
          <a:prstGeom prst="rect">
            <a:avLst/>
          </a:prstGeom>
        </p:spPr>
        <p:txBody>
          <a:bodyPr spcFirstLastPara="1" vert="horz" wrap="square" lIns="91425" tIns="91425" rIns="91425" bIns="91425" rtlCol="0" anchor="t" anchorCtr="0">
            <a:noAutofit/>
          </a:bodyPr>
          <a:lstStyle/>
          <a:p>
            <a:r>
              <a:rPr lang="en" sz="4000" dirty="0">
                <a:solidFill>
                  <a:srgbClr val="938953"/>
                </a:solidFill>
              </a:rPr>
              <a:t>International Timeline</a:t>
            </a:r>
            <a:endParaRPr sz="2800" dirty="0">
              <a:solidFill>
                <a:srgbClr val="938953"/>
              </a:solidFill>
            </a:endParaRPr>
          </a:p>
        </p:txBody>
      </p:sp>
      <p:sp>
        <p:nvSpPr>
          <p:cNvPr id="394" name="Google Shape;394;p64"/>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a:t>
            </a:fld>
            <a:endParaRPr/>
          </a:p>
        </p:txBody>
      </p:sp>
      <p:pic>
        <p:nvPicPr>
          <p:cNvPr id="395" name="Google Shape;395;p64"/>
          <p:cNvPicPr preferRelativeResize="0"/>
          <p:nvPr/>
        </p:nvPicPr>
        <p:blipFill>
          <a:blip r:embed="rId3">
            <a:alphaModFix/>
          </a:blip>
          <a:stretch>
            <a:fillRect/>
          </a:stretch>
        </p:blipFill>
        <p:spPr>
          <a:xfrm>
            <a:off x="111318" y="1057523"/>
            <a:ext cx="8909839" cy="3904091"/>
          </a:xfrm>
          <a:prstGeom prst="rect">
            <a:avLst/>
          </a:prstGeom>
          <a:noFill/>
          <a:ln>
            <a:noFill/>
          </a:ln>
        </p:spPr>
      </p:pic>
      <p:sp>
        <p:nvSpPr>
          <p:cNvPr id="396" name="Google Shape;396;p64"/>
          <p:cNvSpPr txBox="1"/>
          <p:nvPr/>
        </p:nvSpPr>
        <p:spPr>
          <a:xfrm>
            <a:off x="3000" y="5290967"/>
            <a:ext cx="9065700" cy="852600"/>
          </a:xfrm>
          <a:prstGeom prst="rect">
            <a:avLst/>
          </a:prstGeom>
          <a:noFill/>
          <a:ln>
            <a:noFill/>
          </a:ln>
        </p:spPr>
        <p:txBody>
          <a:bodyPr spcFirstLastPara="1" wrap="square" lIns="91425" tIns="91425" rIns="91425" bIns="91425" anchor="t" anchorCtr="0">
            <a:noAutofit/>
          </a:bodyPr>
          <a:lstStyle/>
          <a:p>
            <a:pPr algn="ctr">
              <a:lnSpc>
                <a:spcPct val="115000"/>
              </a:lnSpc>
            </a:pPr>
            <a:r>
              <a:rPr lang="en" sz="2400" u="sng" dirty="0">
                <a:solidFill>
                  <a:srgbClr val="0432FF"/>
                </a:solidFill>
                <a:effectLst>
                  <a:outerShdw blurRad="38100" dist="38100" dir="2700000" algn="tl">
                    <a:srgbClr val="000000">
                      <a:alpha val="43137"/>
                    </a:srgbClr>
                  </a:outerShdw>
                </a:effectLst>
                <a:latin typeface="Calibri"/>
                <a:ea typeface="Calibri"/>
                <a:cs typeface="Calibri"/>
                <a:sym typeface="Calibri"/>
              </a:rPr>
              <a:t>Snowmass Final Report: Fall 2021</a:t>
            </a:r>
            <a:endParaRPr sz="2400" u="sng" dirty="0">
              <a:solidFill>
                <a:srgbClr val="0432FF"/>
              </a:solidFill>
              <a:effectLst>
                <a:outerShdw blurRad="38100" dist="38100" dir="2700000" algn="tl">
                  <a:srgbClr val="000000">
                    <a:alpha val="43137"/>
                  </a:srgbClr>
                </a:outerShdw>
              </a:effectLst>
              <a:latin typeface="Calibri"/>
              <a:ea typeface="Calibri"/>
              <a:cs typeface="Calibri"/>
              <a:sym typeface="Calibri"/>
            </a:endParaRPr>
          </a:p>
          <a:p>
            <a:pPr algn="ctr">
              <a:lnSpc>
                <a:spcPct val="115000"/>
              </a:lnSpc>
            </a:pPr>
            <a:r>
              <a:rPr lang="en" dirty="0">
                <a:solidFill>
                  <a:srgbClr val="0432FF"/>
                </a:solidFill>
                <a:latin typeface="Calibri"/>
                <a:ea typeface="Calibri"/>
                <a:cs typeface="Calibri"/>
                <a:sym typeface="Calibri"/>
              </a:rPr>
              <a:t>NAS (National Academy of Sciences) Decadal Survey Report: end 2020 or very early 2022</a:t>
            </a:r>
            <a:endParaRPr dirty="0">
              <a:solidFill>
                <a:srgbClr val="0432FF"/>
              </a:solidFill>
              <a:latin typeface="Calibri"/>
              <a:ea typeface="Calibri"/>
              <a:cs typeface="Calibri"/>
              <a:sym typeface="Calibri"/>
            </a:endParaRPr>
          </a:p>
        </p:txBody>
      </p:sp>
      <p:sp>
        <p:nvSpPr>
          <p:cNvPr id="397" name="Google Shape;397;p64"/>
          <p:cNvSpPr txBox="1"/>
          <p:nvPr/>
        </p:nvSpPr>
        <p:spPr>
          <a:xfrm>
            <a:off x="311700" y="6086717"/>
            <a:ext cx="8448300" cy="572700"/>
          </a:xfrm>
          <a:prstGeom prst="rect">
            <a:avLst/>
          </a:prstGeom>
          <a:noFill/>
          <a:ln>
            <a:noFill/>
          </a:ln>
        </p:spPr>
        <p:txBody>
          <a:bodyPr spcFirstLastPara="1" wrap="square" lIns="91425" tIns="91425" rIns="91425" bIns="91425" anchor="t" anchorCtr="0">
            <a:noAutofit/>
          </a:bodyPr>
          <a:lstStyle/>
          <a:p>
            <a:pPr>
              <a:spcBef>
                <a:spcPts val="360"/>
              </a:spcBef>
              <a:buClr>
                <a:schemeClr val="dk1"/>
              </a:buClr>
              <a:buSzPts val="1100"/>
            </a:pPr>
            <a:r>
              <a:rPr lang="en" sz="2000" b="1" dirty="0">
                <a:solidFill>
                  <a:schemeClr val="dk2"/>
                </a:solidFill>
              </a:rPr>
              <a:t> Snowmass 2021 results will be used as input to the next P5 (2022)</a:t>
            </a:r>
            <a:endParaRPr sz="1700" dirty="0">
              <a:solidFill>
                <a:schemeClr val="dk2"/>
              </a:solidFill>
            </a:endParaRPr>
          </a:p>
          <a:p>
            <a:endParaRPr dirty="0"/>
          </a:p>
        </p:txBody>
      </p:sp>
    </p:spTree>
    <p:extLst>
      <p:ext uri="{BB962C8B-B14F-4D97-AF65-F5344CB8AC3E}">
        <p14:creationId xmlns:p14="http://schemas.microsoft.com/office/powerpoint/2010/main" val="1782714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0"/>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sz="3300" b="1"/>
              <a:t>Inputs from Collaborations: </a:t>
            </a:r>
            <a:r>
              <a:rPr lang="en" sz="3300" b="1">
                <a:solidFill>
                  <a:srgbClr val="FF0000"/>
                </a:solidFill>
              </a:rPr>
              <a:t>ILC</a:t>
            </a:r>
            <a:endParaRPr sz="2100">
              <a:solidFill>
                <a:srgbClr val="FF0000"/>
              </a:solidFill>
            </a:endParaRPr>
          </a:p>
        </p:txBody>
      </p:sp>
      <p:sp>
        <p:nvSpPr>
          <p:cNvPr id="727" name="Google Shape;727;p100"/>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30</a:t>
            </a:fld>
            <a:endParaRPr/>
          </a:p>
        </p:txBody>
      </p:sp>
      <p:pic>
        <p:nvPicPr>
          <p:cNvPr id="728" name="Google Shape;728;p100"/>
          <p:cNvPicPr preferRelativeResize="0"/>
          <p:nvPr/>
        </p:nvPicPr>
        <p:blipFill>
          <a:blip r:embed="rId3">
            <a:alphaModFix/>
          </a:blip>
          <a:stretch>
            <a:fillRect/>
          </a:stretch>
        </p:blipFill>
        <p:spPr>
          <a:xfrm>
            <a:off x="1263826" y="1417775"/>
            <a:ext cx="6049849" cy="4538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1"/>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sz="3300" b="1"/>
              <a:t>Inputs from Collaborations: </a:t>
            </a:r>
            <a:r>
              <a:rPr lang="en" sz="3300" b="1">
                <a:solidFill>
                  <a:srgbClr val="FF0000"/>
                </a:solidFill>
              </a:rPr>
              <a:t>FCC</a:t>
            </a:r>
            <a:endParaRPr sz="2100">
              <a:solidFill>
                <a:srgbClr val="FF0000"/>
              </a:solidFill>
            </a:endParaRPr>
          </a:p>
        </p:txBody>
      </p:sp>
      <p:sp>
        <p:nvSpPr>
          <p:cNvPr id="734" name="Google Shape;734;p101"/>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31</a:t>
            </a:fld>
            <a:endParaRPr/>
          </a:p>
        </p:txBody>
      </p:sp>
      <p:pic>
        <p:nvPicPr>
          <p:cNvPr id="735" name="Google Shape;735;p101"/>
          <p:cNvPicPr preferRelativeResize="0"/>
          <p:nvPr/>
        </p:nvPicPr>
        <p:blipFill rotWithShape="1">
          <a:blip r:embed="rId3">
            <a:alphaModFix/>
          </a:blip>
          <a:srcRect t="6422" b="82299"/>
          <a:stretch/>
        </p:blipFill>
        <p:spPr>
          <a:xfrm>
            <a:off x="362625" y="1595026"/>
            <a:ext cx="8520600" cy="1360473"/>
          </a:xfrm>
          <a:prstGeom prst="rect">
            <a:avLst/>
          </a:prstGeom>
          <a:noFill/>
          <a:ln>
            <a:noFill/>
          </a:ln>
        </p:spPr>
      </p:pic>
      <p:pic>
        <p:nvPicPr>
          <p:cNvPr id="736" name="Google Shape;736;p101"/>
          <p:cNvPicPr preferRelativeResize="0"/>
          <p:nvPr/>
        </p:nvPicPr>
        <p:blipFill rotWithShape="1">
          <a:blip r:embed="rId3">
            <a:alphaModFix/>
          </a:blip>
          <a:srcRect t="63312" b="8585"/>
          <a:stretch/>
        </p:blipFill>
        <p:spPr>
          <a:xfrm>
            <a:off x="789219" y="3060851"/>
            <a:ext cx="7172057" cy="28532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2"/>
          <p:cNvSpPr txBox="1">
            <a:spLocks noGrp="1"/>
          </p:cNvSpPr>
          <p:nvPr>
            <p:ph type="title"/>
          </p:nvPr>
        </p:nvSpPr>
        <p:spPr>
          <a:xfrm>
            <a:off x="311700" y="845075"/>
            <a:ext cx="8520600" cy="572700"/>
          </a:xfrm>
          <a:prstGeom prst="rect">
            <a:avLst/>
          </a:prstGeom>
        </p:spPr>
        <p:txBody>
          <a:bodyPr spcFirstLastPara="1" vert="horz" wrap="square" lIns="91425" tIns="91425" rIns="91425" bIns="91425" rtlCol="0" anchor="t" anchorCtr="0">
            <a:noAutofit/>
          </a:bodyPr>
          <a:lstStyle/>
          <a:p>
            <a:r>
              <a:rPr lang="en" sz="3300" b="1"/>
              <a:t>Inputs from Collaborations: </a:t>
            </a:r>
            <a:r>
              <a:rPr lang="en" sz="3300" b="1">
                <a:solidFill>
                  <a:srgbClr val="FF0000"/>
                </a:solidFill>
              </a:rPr>
              <a:t>FCC-hh</a:t>
            </a:r>
            <a:endParaRPr sz="2100">
              <a:solidFill>
                <a:srgbClr val="FF0000"/>
              </a:solidFill>
            </a:endParaRPr>
          </a:p>
        </p:txBody>
      </p:sp>
      <p:sp>
        <p:nvSpPr>
          <p:cNvPr id="742" name="Google Shape;742;p102"/>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32</a:t>
            </a:fld>
            <a:endParaRPr/>
          </a:p>
        </p:txBody>
      </p:sp>
      <p:pic>
        <p:nvPicPr>
          <p:cNvPr id="743" name="Google Shape;743;p102"/>
          <p:cNvPicPr preferRelativeResize="0"/>
          <p:nvPr/>
        </p:nvPicPr>
        <p:blipFill rotWithShape="1">
          <a:blip r:embed="rId3">
            <a:alphaModFix/>
          </a:blip>
          <a:srcRect t="79177"/>
          <a:stretch/>
        </p:blipFill>
        <p:spPr>
          <a:xfrm>
            <a:off x="615275" y="4758076"/>
            <a:ext cx="3434626" cy="1011025"/>
          </a:xfrm>
          <a:prstGeom prst="rect">
            <a:avLst/>
          </a:prstGeom>
          <a:noFill/>
          <a:ln>
            <a:noFill/>
          </a:ln>
        </p:spPr>
      </p:pic>
      <p:pic>
        <p:nvPicPr>
          <p:cNvPr id="744" name="Google Shape;744;p102"/>
          <p:cNvPicPr preferRelativeResize="0"/>
          <p:nvPr/>
        </p:nvPicPr>
        <p:blipFill rotWithShape="1">
          <a:blip r:embed="rId4">
            <a:alphaModFix/>
          </a:blip>
          <a:srcRect b="66057"/>
          <a:stretch/>
        </p:blipFill>
        <p:spPr>
          <a:xfrm>
            <a:off x="4257626" y="2336162"/>
            <a:ext cx="4722326" cy="2265923"/>
          </a:xfrm>
          <a:prstGeom prst="rect">
            <a:avLst/>
          </a:prstGeom>
          <a:noFill/>
          <a:ln>
            <a:noFill/>
          </a:ln>
        </p:spPr>
      </p:pic>
      <p:pic>
        <p:nvPicPr>
          <p:cNvPr id="745" name="Google Shape;745;p102"/>
          <p:cNvPicPr preferRelativeResize="0"/>
          <p:nvPr/>
        </p:nvPicPr>
        <p:blipFill rotWithShape="1">
          <a:blip r:embed="rId3">
            <a:alphaModFix/>
          </a:blip>
          <a:srcRect t="9176" b="44287"/>
          <a:stretch/>
        </p:blipFill>
        <p:spPr>
          <a:xfrm>
            <a:off x="0" y="1572887"/>
            <a:ext cx="4605974" cy="3030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3"/>
          <p:cNvSpPr txBox="1">
            <a:spLocks noGrp="1"/>
          </p:cNvSpPr>
          <p:nvPr>
            <p:ph type="title"/>
          </p:nvPr>
        </p:nvSpPr>
        <p:spPr>
          <a:xfrm>
            <a:off x="311700" y="1125450"/>
            <a:ext cx="8520600" cy="572700"/>
          </a:xfrm>
          <a:prstGeom prst="rect">
            <a:avLst/>
          </a:prstGeom>
        </p:spPr>
        <p:txBody>
          <a:bodyPr spcFirstLastPara="1" vert="horz" wrap="square" lIns="91425" tIns="91425" rIns="91425" bIns="91425" rtlCol="0" anchor="t" anchorCtr="0">
            <a:noAutofit/>
          </a:bodyPr>
          <a:lstStyle/>
          <a:p>
            <a:pPr algn="l"/>
            <a:r>
              <a:rPr lang="en" sz="3300" b="1"/>
              <a:t>Input from Collaborations: </a:t>
            </a:r>
            <a:r>
              <a:rPr lang="en" sz="3300" b="1">
                <a:solidFill>
                  <a:srgbClr val="FF0000"/>
                </a:solidFill>
              </a:rPr>
              <a:t>LHeC</a:t>
            </a:r>
            <a:endParaRPr sz="3300" b="1">
              <a:solidFill>
                <a:srgbClr val="FF0000"/>
              </a:solidFill>
            </a:endParaRPr>
          </a:p>
        </p:txBody>
      </p:sp>
      <p:sp>
        <p:nvSpPr>
          <p:cNvPr id="751" name="Google Shape;751;p103"/>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33</a:t>
            </a:fld>
            <a:endParaRPr/>
          </a:p>
        </p:txBody>
      </p:sp>
      <p:pic>
        <p:nvPicPr>
          <p:cNvPr id="752" name="Google Shape;752;p103"/>
          <p:cNvPicPr preferRelativeResize="0"/>
          <p:nvPr/>
        </p:nvPicPr>
        <p:blipFill>
          <a:blip r:embed="rId3">
            <a:alphaModFix/>
          </a:blip>
          <a:stretch>
            <a:fillRect/>
          </a:stretch>
        </p:blipFill>
        <p:spPr>
          <a:xfrm>
            <a:off x="1996351" y="1968451"/>
            <a:ext cx="4933225" cy="3820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04"/>
          <p:cNvSpPr txBox="1"/>
          <p:nvPr/>
        </p:nvSpPr>
        <p:spPr>
          <a:xfrm>
            <a:off x="8358302" y="857251"/>
            <a:ext cx="785698" cy="222935"/>
          </a:xfrm>
          <a:prstGeom prst="rect">
            <a:avLst/>
          </a:prstGeom>
          <a:noFill/>
          <a:ln>
            <a:noFill/>
          </a:ln>
        </p:spPr>
        <p:txBody>
          <a:bodyPr spcFirstLastPara="1" wrap="square" lIns="43975" tIns="43975" rIns="43975" bIns="43975" anchor="t" anchorCtr="0">
            <a:noAutofit/>
          </a:bodyPr>
          <a:lstStyle/>
          <a:p>
            <a:pPr marL="38100" marR="38100" algn="r">
              <a:buClr>
                <a:srgbClr val="000000"/>
              </a:buClr>
              <a:buSzPts val="1200"/>
            </a:pPr>
            <a:r>
              <a:rPr lang="en" sz="1200">
                <a:solidFill>
                  <a:srgbClr val="000000"/>
                </a:solidFill>
                <a:latin typeface="Times New Roman"/>
                <a:ea typeface="Times New Roman"/>
                <a:cs typeface="Times New Roman"/>
                <a:sym typeface="Times New Roman"/>
              </a:rPr>
              <a:t> </a:t>
            </a:r>
            <a:endParaRPr sz="1200"/>
          </a:p>
        </p:txBody>
      </p:sp>
      <p:sp>
        <p:nvSpPr>
          <p:cNvPr id="758" name="Google Shape;758;p104"/>
          <p:cNvSpPr txBox="1"/>
          <p:nvPr/>
        </p:nvSpPr>
        <p:spPr>
          <a:xfrm>
            <a:off x="8161879" y="5686426"/>
            <a:ext cx="973327" cy="314325"/>
          </a:xfrm>
          <a:prstGeom prst="rect">
            <a:avLst/>
          </a:prstGeom>
          <a:noFill/>
          <a:ln>
            <a:noFill/>
          </a:ln>
        </p:spPr>
        <p:txBody>
          <a:bodyPr spcFirstLastPara="1" wrap="square" lIns="43975" tIns="43975" rIns="43975" bIns="43975" anchor="t" anchorCtr="0">
            <a:noAutofit/>
          </a:bodyPr>
          <a:lstStyle/>
          <a:p>
            <a:pPr marL="38100" marR="38100" algn="r">
              <a:buClr>
                <a:srgbClr val="000000"/>
              </a:buClr>
              <a:buSzPts val="900"/>
            </a:pPr>
            <a:r>
              <a:rPr lang="en" sz="900">
                <a:solidFill>
                  <a:srgbClr val="000000"/>
                </a:solidFill>
                <a:latin typeface="Helvetica Neue"/>
                <a:ea typeface="Helvetica Neue"/>
                <a:cs typeface="Helvetica Neue"/>
                <a:sym typeface="Helvetica Neue"/>
              </a:rPr>
              <a:t>Bernd Surrow</a:t>
            </a:r>
            <a:endParaRPr sz="1200"/>
          </a:p>
        </p:txBody>
      </p:sp>
      <p:grpSp>
        <p:nvGrpSpPr>
          <p:cNvPr id="759" name="Google Shape;759;p104"/>
          <p:cNvGrpSpPr/>
          <p:nvPr/>
        </p:nvGrpSpPr>
        <p:grpSpPr>
          <a:xfrm>
            <a:off x="5009152" y="3530788"/>
            <a:ext cx="3095886" cy="1200151"/>
            <a:chOff x="0" y="0"/>
            <a:chExt cx="3352800" cy="1600200"/>
          </a:xfrm>
        </p:grpSpPr>
        <p:sp>
          <p:nvSpPr>
            <p:cNvPr id="760" name="Google Shape;760;p104"/>
            <p:cNvSpPr/>
            <p:nvPr/>
          </p:nvSpPr>
          <p:spPr>
            <a:xfrm>
              <a:off x="0" y="0"/>
              <a:ext cx="3352800" cy="1600200"/>
            </a:xfrm>
            <a:prstGeom prst="ellipse">
              <a:avLst/>
            </a:prstGeom>
            <a:gradFill>
              <a:gsLst>
                <a:gs pos="0">
                  <a:srgbClr val="7979FF">
                    <a:alpha val="49803"/>
                  </a:srgbClr>
                </a:gs>
                <a:gs pos="1082">
                  <a:srgbClr val="7979FF">
                    <a:alpha val="49803"/>
                  </a:srgbClr>
                </a:gs>
                <a:gs pos="100000">
                  <a:srgbClr val="FFFFFF">
                    <a:alpha val="49803"/>
                  </a:srgbClr>
                </a:gs>
              </a:gsLst>
              <a:path path="circle">
                <a:fillToRect l="100000" b="100000"/>
              </a:path>
              <a:tileRect t="-100000" r="-100000"/>
            </a:gradFill>
            <a:ln>
              <a:noFill/>
            </a:ln>
          </p:spPr>
          <p:txBody>
            <a:bodyPr spcFirstLastPara="1" wrap="square" lIns="43975" tIns="43975" rIns="43975" bIns="43975" anchor="ctr" anchorCtr="0">
              <a:noAutofit/>
            </a:bodyPr>
            <a:lstStyle/>
            <a:p>
              <a:pPr marL="38100" marR="38100">
                <a:buClr>
                  <a:srgbClr val="D5F0FF"/>
                </a:buClr>
                <a:buSzPts val="2100"/>
              </a:pPr>
              <a:endParaRPr sz="2100">
                <a:solidFill>
                  <a:srgbClr val="D5F0FF"/>
                </a:solidFill>
                <a:latin typeface="Times New Roman"/>
                <a:ea typeface="Times New Roman"/>
                <a:cs typeface="Times New Roman"/>
                <a:sym typeface="Times New Roman"/>
              </a:endParaRPr>
            </a:p>
          </p:txBody>
        </p:sp>
        <p:sp>
          <p:nvSpPr>
            <p:cNvPr id="761" name="Google Shape;761;p104"/>
            <p:cNvSpPr txBox="1"/>
            <p:nvPr/>
          </p:nvSpPr>
          <p:spPr>
            <a:xfrm>
              <a:off x="489852" y="524023"/>
              <a:ext cx="2373097" cy="552154"/>
            </a:xfrm>
            <a:prstGeom prst="rect">
              <a:avLst/>
            </a:prstGeom>
            <a:noFill/>
            <a:ln>
              <a:noFill/>
            </a:ln>
          </p:spPr>
          <p:txBody>
            <a:bodyPr spcFirstLastPara="1" wrap="square" lIns="43975" tIns="43975" rIns="43975" bIns="43975" anchor="ctr" anchorCtr="0">
              <a:noAutofit/>
            </a:bodyPr>
            <a:lstStyle/>
            <a:p>
              <a:pPr marL="38100" marR="38100" algn="ctr">
                <a:buClr>
                  <a:srgbClr val="000000"/>
                </a:buClr>
                <a:buSzPts val="1400"/>
              </a:pPr>
              <a:r>
                <a:rPr lang="en" sz="1400">
                  <a:solidFill>
                    <a:srgbClr val="000000"/>
                  </a:solidFill>
                  <a:latin typeface="Arial"/>
                  <a:ea typeface="Arial"/>
                  <a:cs typeface="Arial"/>
                  <a:sym typeface="Arial"/>
                </a:rPr>
                <a:t>QCD at Extreme Parton Densities - Saturation</a:t>
              </a:r>
              <a:endParaRPr sz="1200"/>
            </a:p>
          </p:txBody>
        </p:sp>
      </p:grpSp>
      <p:grpSp>
        <p:nvGrpSpPr>
          <p:cNvPr id="762" name="Google Shape;762;p104"/>
          <p:cNvGrpSpPr/>
          <p:nvPr/>
        </p:nvGrpSpPr>
        <p:grpSpPr>
          <a:xfrm>
            <a:off x="3444267" y="3683188"/>
            <a:ext cx="2134285" cy="895351"/>
            <a:chOff x="0" y="0"/>
            <a:chExt cx="2311400" cy="1193800"/>
          </a:xfrm>
        </p:grpSpPr>
        <p:sp>
          <p:nvSpPr>
            <p:cNvPr id="763" name="Google Shape;763;p104"/>
            <p:cNvSpPr/>
            <p:nvPr/>
          </p:nvSpPr>
          <p:spPr>
            <a:xfrm>
              <a:off x="0" y="0"/>
              <a:ext cx="2311400" cy="1193800"/>
            </a:xfrm>
            <a:prstGeom prst="ellipse">
              <a:avLst/>
            </a:prstGeom>
            <a:gradFill>
              <a:gsLst>
                <a:gs pos="0">
                  <a:srgbClr val="FFFB00">
                    <a:alpha val="49803"/>
                  </a:srgbClr>
                </a:gs>
                <a:gs pos="1082">
                  <a:srgbClr val="FFFB00">
                    <a:alpha val="49803"/>
                  </a:srgbClr>
                </a:gs>
                <a:gs pos="100000">
                  <a:srgbClr val="FFFFFF">
                    <a:alpha val="49803"/>
                  </a:srgbClr>
                </a:gs>
              </a:gsLst>
              <a:path path="circle">
                <a:fillToRect l="100000" b="100000"/>
              </a:path>
              <a:tileRect t="-100000" r="-100000"/>
            </a:gradFill>
            <a:ln>
              <a:noFill/>
            </a:ln>
          </p:spPr>
          <p:txBody>
            <a:bodyPr spcFirstLastPara="1" wrap="square" lIns="43975" tIns="43975" rIns="43975" bIns="43975" anchor="ctr" anchorCtr="0">
              <a:noAutofit/>
            </a:bodyPr>
            <a:lstStyle/>
            <a:p>
              <a:pPr marL="38100" marR="38100">
                <a:buClr>
                  <a:srgbClr val="D5F0FF"/>
                </a:buClr>
                <a:buSzPts val="2100"/>
              </a:pPr>
              <a:endParaRPr sz="2100">
                <a:solidFill>
                  <a:srgbClr val="D5F0FF"/>
                </a:solidFill>
                <a:latin typeface="Times New Roman"/>
                <a:ea typeface="Times New Roman"/>
                <a:cs typeface="Times New Roman"/>
                <a:sym typeface="Times New Roman"/>
              </a:endParaRPr>
            </a:p>
          </p:txBody>
        </p:sp>
        <p:sp>
          <p:nvSpPr>
            <p:cNvPr id="764" name="Google Shape;764;p104"/>
            <p:cNvSpPr txBox="1"/>
            <p:nvPr/>
          </p:nvSpPr>
          <p:spPr>
            <a:xfrm>
              <a:off x="167509" y="320823"/>
              <a:ext cx="1976382" cy="552154"/>
            </a:xfrm>
            <a:prstGeom prst="rect">
              <a:avLst/>
            </a:prstGeom>
            <a:noFill/>
            <a:ln>
              <a:noFill/>
            </a:ln>
          </p:spPr>
          <p:txBody>
            <a:bodyPr spcFirstLastPara="1" wrap="square" lIns="43975" tIns="43975" rIns="43975" bIns="43975" anchor="ctr" anchorCtr="0">
              <a:noAutofit/>
            </a:bodyPr>
            <a:lstStyle/>
            <a:p>
              <a:pPr marL="38100" marR="38100" algn="ctr">
                <a:buClr>
                  <a:srgbClr val="000000"/>
                </a:buClr>
                <a:buSzPts val="1400"/>
              </a:pPr>
              <a:r>
                <a:rPr lang="en" sz="1400">
                  <a:solidFill>
                    <a:srgbClr val="000000"/>
                  </a:solidFill>
                  <a:latin typeface="Arial"/>
                  <a:ea typeface="Arial"/>
                  <a:cs typeface="Arial"/>
                  <a:sym typeface="Arial"/>
                </a:rPr>
                <a:t>Parton Distributions in Nuclei </a:t>
              </a:r>
              <a:endParaRPr sz="1200"/>
            </a:p>
          </p:txBody>
        </p:sp>
      </p:grpSp>
      <p:grpSp>
        <p:nvGrpSpPr>
          <p:cNvPr id="765" name="Google Shape;765;p104"/>
          <p:cNvGrpSpPr/>
          <p:nvPr/>
        </p:nvGrpSpPr>
        <p:grpSpPr>
          <a:xfrm>
            <a:off x="3831257" y="2973260"/>
            <a:ext cx="3729135" cy="895351"/>
            <a:chOff x="0" y="0"/>
            <a:chExt cx="4038600" cy="1193800"/>
          </a:xfrm>
        </p:grpSpPr>
        <p:sp>
          <p:nvSpPr>
            <p:cNvPr id="766" name="Google Shape;766;p104"/>
            <p:cNvSpPr/>
            <p:nvPr/>
          </p:nvSpPr>
          <p:spPr>
            <a:xfrm>
              <a:off x="0" y="0"/>
              <a:ext cx="4038600" cy="1193800"/>
            </a:xfrm>
            <a:prstGeom prst="ellipse">
              <a:avLst/>
            </a:prstGeom>
            <a:gradFill>
              <a:gsLst>
                <a:gs pos="0">
                  <a:srgbClr val="DF6B72">
                    <a:alpha val="49803"/>
                  </a:srgbClr>
                </a:gs>
                <a:gs pos="241">
                  <a:srgbClr val="DF6B72">
                    <a:alpha val="49803"/>
                  </a:srgbClr>
                </a:gs>
                <a:gs pos="100000">
                  <a:srgbClr val="FFFFFF">
                    <a:alpha val="49803"/>
                  </a:srgbClr>
                </a:gs>
              </a:gsLst>
              <a:path path="circle">
                <a:fillToRect l="100000" b="100000"/>
              </a:path>
              <a:tileRect t="-100000" r="-100000"/>
            </a:gradFill>
            <a:ln>
              <a:noFill/>
            </a:ln>
          </p:spPr>
          <p:txBody>
            <a:bodyPr spcFirstLastPara="1" wrap="square" lIns="43975" tIns="43975" rIns="43975" bIns="43975" anchor="ctr" anchorCtr="0">
              <a:noAutofit/>
            </a:bodyPr>
            <a:lstStyle/>
            <a:p>
              <a:pPr marL="38100" marR="38100">
                <a:buClr>
                  <a:srgbClr val="D5F0FF"/>
                </a:buClr>
                <a:buSzPts val="2100"/>
              </a:pPr>
              <a:endParaRPr sz="2100">
                <a:solidFill>
                  <a:srgbClr val="D5F0FF"/>
                </a:solidFill>
                <a:latin typeface="Times New Roman"/>
                <a:ea typeface="Times New Roman"/>
                <a:cs typeface="Times New Roman"/>
                <a:sym typeface="Times New Roman"/>
              </a:endParaRPr>
            </a:p>
          </p:txBody>
        </p:sp>
        <p:sp>
          <p:nvSpPr>
            <p:cNvPr id="767" name="Google Shape;767;p104"/>
            <p:cNvSpPr txBox="1"/>
            <p:nvPr/>
          </p:nvSpPr>
          <p:spPr>
            <a:xfrm>
              <a:off x="613594" y="320823"/>
              <a:ext cx="2811411" cy="552153"/>
            </a:xfrm>
            <a:prstGeom prst="rect">
              <a:avLst/>
            </a:prstGeom>
            <a:noFill/>
            <a:ln>
              <a:noFill/>
            </a:ln>
          </p:spPr>
          <p:txBody>
            <a:bodyPr spcFirstLastPara="1" wrap="square" lIns="43975" tIns="43975" rIns="43975" bIns="43975" anchor="ctr" anchorCtr="0">
              <a:noAutofit/>
            </a:bodyPr>
            <a:lstStyle/>
            <a:p>
              <a:pPr marL="38100" marR="38100" algn="ctr">
                <a:buClr>
                  <a:srgbClr val="000000"/>
                </a:buClr>
                <a:buSzPts val="1400"/>
              </a:pPr>
              <a:r>
                <a:rPr lang="en" sz="1400">
                  <a:solidFill>
                    <a:srgbClr val="000000"/>
                  </a:solidFill>
                  <a:latin typeface="Arial"/>
                  <a:ea typeface="Arial"/>
                  <a:cs typeface="Arial"/>
                  <a:sym typeface="Arial"/>
                </a:rPr>
                <a:t>Spin and Flavor Structure of the Nucleon and Nuclei</a:t>
              </a:r>
              <a:endParaRPr sz="1200"/>
            </a:p>
          </p:txBody>
        </p:sp>
      </p:grpSp>
      <p:grpSp>
        <p:nvGrpSpPr>
          <p:cNvPr id="768" name="Google Shape;768;p104"/>
          <p:cNvGrpSpPr/>
          <p:nvPr/>
        </p:nvGrpSpPr>
        <p:grpSpPr>
          <a:xfrm>
            <a:off x="4149882" y="2404189"/>
            <a:ext cx="3401992" cy="876611"/>
            <a:chOff x="0" y="0"/>
            <a:chExt cx="3684309" cy="1168814"/>
          </a:xfrm>
        </p:grpSpPr>
        <p:sp>
          <p:nvSpPr>
            <p:cNvPr id="769" name="Google Shape;769;p104"/>
            <p:cNvSpPr/>
            <p:nvPr/>
          </p:nvSpPr>
          <p:spPr>
            <a:xfrm>
              <a:off x="0" y="0"/>
              <a:ext cx="3684309" cy="1168814"/>
            </a:xfrm>
            <a:prstGeom prst="ellipse">
              <a:avLst/>
            </a:prstGeom>
            <a:gradFill>
              <a:gsLst>
                <a:gs pos="0">
                  <a:srgbClr val="66D1F1">
                    <a:alpha val="50196"/>
                  </a:srgbClr>
                </a:gs>
                <a:gs pos="100000">
                  <a:srgbClr val="FFFFFF">
                    <a:alpha val="50196"/>
                  </a:srgbClr>
                </a:gs>
              </a:gsLst>
              <a:path path="circle">
                <a:fillToRect l="100000" b="100000"/>
              </a:path>
              <a:tileRect t="-100000" r="-100000"/>
            </a:gradFill>
            <a:ln>
              <a:noFill/>
            </a:ln>
          </p:spPr>
          <p:txBody>
            <a:bodyPr spcFirstLastPara="1" wrap="square" lIns="43975" tIns="43975" rIns="43975" bIns="43975" anchor="ctr" anchorCtr="0">
              <a:noAutofit/>
            </a:bodyPr>
            <a:lstStyle/>
            <a:p>
              <a:pPr marL="38100" marR="38100">
                <a:buClr>
                  <a:srgbClr val="D5F0FF"/>
                </a:buClr>
                <a:buSzPts val="2100"/>
              </a:pPr>
              <a:endParaRPr sz="2100">
                <a:solidFill>
                  <a:srgbClr val="D5F0FF"/>
                </a:solidFill>
                <a:latin typeface="Times New Roman"/>
                <a:ea typeface="Times New Roman"/>
                <a:cs typeface="Times New Roman"/>
                <a:sym typeface="Times New Roman"/>
              </a:endParaRPr>
            </a:p>
          </p:txBody>
        </p:sp>
        <p:sp>
          <p:nvSpPr>
            <p:cNvPr id="770" name="Google Shape;770;p104"/>
            <p:cNvSpPr txBox="1"/>
            <p:nvPr/>
          </p:nvSpPr>
          <p:spPr>
            <a:xfrm>
              <a:off x="643479" y="79730"/>
              <a:ext cx="2397350" cy="1009353"/>
            </a:xfrm>
            <a:prstGeom prst="rect">
              <a:avLst/>
            </a:prstGeom>
            <a:noFill/>
            <a:ln>
              <a:noFill/>
            </a:ln>
          </p:spPr>
          <p:txBody>
            <a:bodyPr spcFirstLastPara="1" wrap="square" lIns="43975" tIns="43975" rIns="43975" bIns="43975" anchor="ctr" anchorCtr="0">
              <a:noAutofit/>
            </a:bodyPr>
            <a:lstStyle/>
            <a:p>
              <a:pPr marL="38100" marR="38100" algn="ctr">
                <a:buClr>
                  <a:srgbClr val="000000"/>
                </a:buClr>
                <a:buSzPts val="1400"/>
              </a:pPr>
              <a:r>
                <a:rPr lang="en" sz="1400">
                  <a:solidFill>
                    <a:srgbClr val="000000"/>
                  </a:solidFill>
                  <a:latin typeface="Arial"/>
                  <a:ea typeface="Arial"/>
                  <a:cs typeface="Arial"/>
                  <a:sym typeface="Arial"/>
                </a:rPr>
                <a:t>Tomography (p/A) Transverse Momentum Distribution and Spatial Imaging</a:t>
              </a:r>
              <a:endParaRPr sz="1200"/>
            </a:p>
          </p:txBody>
        </p:sp>
      </p:grpSp>
      <p:sp>
        <p:nvSpPr>
          <p:cNvPr id="771" name="Google Shape;771;p104"/>
          <p:cNvSpPr txBox="1"/>
          <p:nvPr/>
        </p:nvSpPr>
        <p:spPr>
          <a:xfrm>
            <a:off x="140722" y="1418035"/>
            <a:ext cx="2134284" cy="4179571"/>
          </a:xfrm>
          <a:prstGeom prst="rect">
            <a:avLst/>
          </a:prstGeom>
          <a:noFill/>
          <a:ln>
            <a:noFill/>
          </a:ln>
        </p:spPr>
        <p:txBody>
          <a:bodyPr spcFirstLastPara="1" wrap="square" lIns="43975" tIns="43975" rIns="43975" bIns="43975" anchor="t" anchorCtr="0">
            <a:noAutofit/>
          </a:bodyPr>
          <a:lstStyle/>
          <a:p>
            <a:pPr marL="317500" marR="38100" indent="-317500">
              <a:lnSpc>
                <a:spcPct val="200000"/>
              </a:lnSpc>
              <a:buClr>
                <a:srgbClr val="000000"/>
              </a:buClr>
              <a:buSzPts val="800"/>
              <a:buFont typeface="Helvetica Neue"/>
              <a:buChar char="•"/>
            </a:pPr>
            <a:r>
              <a:rPr lang="en" sz="1600">
                <a:solidFill>
                  <a:srgbClr val="000000"/>
                </a:solidFill>
                <a:latin typeface="Comic Sans MS"/>
                <a:ea typeface="Comic Sans MS"/>
                <a:cs typeface="Comic Sans MS"/>
                <a:sym typeface="Comic Sans MS"/>
              </a:rPr>
              <a:t>EIC: Study structure and dynamics of matter at </a:t>
            </a:r>
            <a:r>
              <a:rPr lang="en" sz="1600">
                <a:solidFill>
                  <a:srgbClr val="A4233A"/>
                </a:solidFill>
                <a:latin typeface="Comic Sans MS"/>
                <a:ea typeface="Comic Sans MS"/>
                <a:cs typeface="Comic Sans MS"/>
                <a:sym typeface="Comic Sans MS"/>
              </a:rPr>
              <a:t>high luminosity</a:t>
            </a:r>
            <a:r>
              <a:rPr lang="en" sz="1600">
                <a:solidFill>
                  <a:srgbClr val="000000"/>
                </a:solidFill>
                <a:latin typeface="Comic Sans MS"/>
                <a:ea typeface="Comic Sans MS"/>
                <a:cs typeface="Comic Sans MS"/>
                <a:sym typeface="Comic Sans MS"/>
              </a:rPr>
              <a:t>, </a:t>
            </a:r>
            <a:r>
              <a:rPr lang="en" sz="1600">
                <a:solidFill>
                  <a:srgbClr val="A4233A"/>
                </a:solidFill>
                <a:latin typeface="Comic Sans MS"/>
                <a:ea typeface="Comic Sans MS"/>
                <a:cs typeface="Comic Sans MS"/>
                <a:sym typeface="Comic Sans MS"/>
              </a:rPr>
              <a:t>high energy</a:t>
            </a:r>
            <a:r>
              <a:rPr lang="en" sz="1600">
                <a:solidFill>
                  <a:srgbClr val="000000"/>
                </a:solidFill>
                <a:latin typeface="Comic Sans MS"/>
                <a:ea typeface="Comic Sans MS"/>
                <a:cs typeface="Comic Sans MS"/>
                <a:sym typeface="Comic Sans MS"/>
              </a:rPr>
              <a:t> with </a:t>
            </a:r>
            <a:r>
              <a:rPr lang="en" sz="1600">
                <a:solidFill>
                  <a:srgbClr val="A4233A"/>
                </a:solidFill>
                <a:latin typeface="Comic Sans MS"/>
                <a:ea typeface="Comic Sans MS"/>
                <a:cs typeface="Comic Sans MS"/>
                <a:sym typeface="Comic Sans MS"/>
              </a:rPr>
              <a:t>polarized beams</a:t>
            </a:r>
            <a:r>
              <a:rPr lang="en" sz="1600">
                <a:solidFill>
                  <a:srgbClr val="000000"/>
                </a:solidFill>
                <a:latin typeface="Comic Sans MS"/>
                <a:ea typeface="Comic Sans MS"/>
                <a:cs typeface="Comic Sans MS"/>
                <a:sym typeface="Comic Sans MS"/>
              </a:rPr>
              <a:t> and wide </a:t>
            </a:r>
            <a:r>
              <a:rPr lang="en" sz="1600">
                <a:solidFill>
                  <a:srgbClr val="A4233A"/>
                </a:solidFill>
                <a:latin typeface="Comic Sans MS"/>
                <a:ea typeface="Comic Sans MS"/>
                <a:cs typeface="Comic Sans MS"/>
                <a:sym typeface="Comic Sans MS"/>
              </a:rPr>
              <a:t>range of nuclei</a:t>
            </a:r>
            <a:endParaRPr sz="1200"/>
          </a:p>
        </p:txBody>
      </p:sp>
      <p:sp>
        <p:nvSpPr>
          <p:cNvPr id="772" name="Google Shape;772;p104"/>
          <p:cNvSpPr txBox="1">
            <a:spLocks noGrp="1"/>
          </p:cNvSpPr>
          <p:nvPr>
            <p:ph type="sldNum" idx="12"/>
          </p:nvPr>
        </p:nvSpPr>
        <p:spPr>
          <a:xfrm>
            <a:off x="8957837" y="857251"/>
            <a:ext cx="164177" cy="176929"/>
          </a:xfrm>
          <a:prstGeom prst="rect">
            <a:avLst/>
          </a:prstGeom>
          <a:noFill/>
          <a:ln>
            <a:noFill/>
          </a:ln>
        </p:spPr>
        <p:txBody>
          <a:bodyPr spcFirstLastPara="1" vert="horz" wrap="square" lIns="43975" tIns="43975" rIns="43975" bIns="43975" rtlCol="0" anchor="t" anchorCtr="0">
            <a:noAutofit/>
          </a:bodyPr>
          <a:lstStyle/>
          <a:p>
            <a:pPr algn="ctr">
              <a:buClr>
                <a:srgbClr val="000000"/>
              </a:buClr>
              <a:buSzPts val="900"/>
            </a:pPr>
            <a:fld id="{00000000-1234-1234-1234-123412341234}" type="slidenum">
              <a:rPr lang="en" sz="900">
                <a:solidFill>
                  <a:srgbClr val="000000"/>
                </a:solidFill>
              </a:rPr>
              <a:pPr algn="ctr">
                <a:buClr>
                  <a:srgbClr val="000000"/>
                </a:buClr>
                <a:buSzPts val="900"/>
              </a:pPr>
              <a:t>34</a:t>
            </a:fld>
            <a:endParaRPr/>
          </a:p>
        </p:txBody>
      </p:sp>
      <p:pic>
        <p:nvPicPr>
          <p:cNvPr id="773" name="Google Shape;773;p104" descr="temple_201_4c.tiff"/>
          <p:cNvPicPr preferRelativeResize="0"/>
          <p:nvPr/>
        </p:nvPicPr>
        <p:blipFill rotWithShape="1">
          <a:blip r:embed="rId3">
            <a:alphaModFix/>
          </a:blip>
          <a:srcRect r="76430"/>
          <a:stretch/>
        </p:blipFill>
        <p:spPr>
          <a:xfrm>
            <a:off x="42230" y="890817"/>
            <a:ext cx="336415" cy="314326"/>
          </a:xfrm>
          <a:custGeom>
            <a:avLst/>
            <a:gdLst/>
            <a:ahLst/>
            <a:cxnLst/>
            <a:rect l="l" t="t" r="r" b="b"/>
            <a:pathLst>
              <a:path w="21600" h="21600" extrusionOk="0">
                <a:moveTo>
                  <a:pt x="0" y="0"/>
                </a:moveTo>
                <a:lnTo>
                  <a:pt x="0" y="10800"/>
                </a:lnTo>
                <a:lnTo>
                  <a:pt x="0" y="21600"/>
                </a:lnTo>
                <a:lnTo>
                  <a:pt x="21600" y="21559"/>
                </a:lnTo>
                <a:lnTo>
                  <a:pt x="21600" y="0"/>
                </a:lnTo>
                <a:lnTo>
                  <a:pt x="0" y="0"/>
                </a:lnTo>
                <a:close/>
              </a:path>
            </a:pathLst>
          </a:custGeom>
          <a:noFill/>
          <a:ln>
            <a:noFill/>
          </a:ln>
        </p:spPr>
      </p:pic>
      <p:sp>
        <p:nvSpPr>
          <p:cNvPr id="774" name="Google Shape;774;p104"/>
          <p:cNvSpPr txBox="1"/>
          <p:nvPr/>
        </p:nvSpPr>
        <p:spPr>
          <a:xfrm>
            <a:off x="-5403" y="5682138"/>
            <a:ext cx="4610634" cy="310516"/>
          </a:xfrm>
          <a:prstGeom prst="rect">
            <a:avLst/>
          </a:prstGeom>
          <a:noFill/>
          <a:ln>
            <a:noFill/>
          </a:ln>
        </p:spPr>
        <p:txBody>
          <a:bodyPr spcFirstLastPara="1" wrap="square" lIns="43975" tIns="43975" rIns="43975" bIns="43975" anchor="t" anchorCtr="0">
            <a:noAutofit/>
          </a:bodyPr>
          <a:lstStyle/>
          <a:p>
            <a:pPr marL="38100" marR="38100">
              <a:buClr>
                <a:srgbClr val="000000"/>
              </a:buClr>
              <a:buSzPts val="900"/>
            </a:pPr>
            <a:r>
              <a:rPr lang="en" sz="900">
                <a:solidFill>
                  <a:srgbClr val="000000"/>
                </a:solidFill>
                <a:latin typeface="Helvetica Neue"/>
                <a:ea typeface="Helvetica Neue"/>
                <a:cs typeface="Helvetica Neue"/>
                <a:sym typeface="Helvetica Neue"/>
              </a:rPr>
              <a:t>Snowmass Energy Frontier Kick-Off Workshop</a:t>
            </a:r>
            <a:endParaRPr sz="1200"/>
          </a:p>
          <a:p>
            <a:pPr marL="38100" marR="38100">
              <a:buClr>
                <a:srgbClr val="000000"/>
              </a:buClr>
              <a:buSzPts val="900"/>
            </a:pPr>
            <a:r>
              <a:rPr lang="en" sz="900">
                <a:solidFill>
                  <a:srgbClr val="000000"/>
                </a:solidFill>
                <a:latin typeface="Helvetica Neue"/>
                <a:ea typeface="Helvetica Neue"/>
                <a:cs typeface="Helvetica Neue"/>
                <a:sym typeface="Helvetica Neue"/>
              </a:rPr>
              <a:t>Philadelphia, PA, May 21, 2020</a:t>
            </a:r>
            <a:endParaRPr sz="1200"/>
          </a:p>
        </p:txBody>
      </p:sp>
      <p:grpSp>
        <p:nvGrpSpPr>
          <p:cNvPr id="775" name="Google Shape;775;p104"/>
          <p:cNvGrpSpPr/>
          <p:nvPr/>
        </p:nvGrpSpPr>
        <p:grpSpPr>
          <a:xfrm>
            <a:off x="2280202" y="1797459"/>
            <a:ext cx="1255432" cy="3342217"/>
            <a:chOff x="-1" y="0"/>
            <a:chExt cx="1359614" cy="4456289"/>
          </a:xfrm>
        </p:grpSpPr>
        <p:cxnSp>
          <p:nvCxnSpPr>
            <p:cNvPr id="776" name="Google Shape;776;p104"/>
            <p:cNvCxnSpPr/>
            <p:nvPr/>
          </p:nvCxnSpPr>
          <p:spPr>
            <a:xfrm rot="10800000" flipH="1">
              <a:off x="1199986" y="0"/>
              <a:ext cx="1" cy="4456289"/>
            </a:xfrm>
            <a:prstGeom prst="straightConnector1">
              <a:avLst/>
            </a:prstGeom>
            <a:noFill/>
            <a:ln w="57150" cap="flat" cmpd="sng">
              <a:solidFill>
                <a:srgbClr val="000000"/>
              </a:solidFill>
              <a:prstDash val="solid"/>
              <a:miter lim="800000"/>
              <a:headEnd type="none" w="sm" len="sm"/>
              <a:tailEnd type="triangle" w="med" len="med"/>
            </a:ln>
          </p:spPr>
        </p:cxnSp>
        <p:grpSp>
          <p:nvGrpSpPr>
            <p:cNvPr id="777" name="Google Shape;777;p104"/>
            <p:cNvGrpSpPr/>
            <p:nvPr/>
          </p:nvGrpSpPr>
          <p:grpSpPr>
            <a:xfrm>
              <a:off x="1174585" y="1013192"/>
              <a:ext cx="185028" cy="2190029"/>
              <a:chOff x="0" y="0"/>
              <a:chExt cx="185027" cy="2190027"/>
            </a:xfrm>
          </p:grpSpPr>
          <p:cxnSp>
            <p:nvCxnSpPr>
              <p:cNvPr id="778" name="Google Shape;778;p104"/>
              <p:cNvCxnSpPr/>
              <p:nvPr/>
            </p:nvCxnSpPr>
            <p:spPr>
              <a:xfrm>
                <a:off x="0" y="2190026"/>
                <a:ext cx="173737" cy="1"/>
              </a:xfrm>
              <a:prstGeom prst="straightConnector1">
                <a:avLst/>
              </a:prstGeom>
              <a:noFill/>
              <a:ln w="12700" cap="flat" cmpd="sng">
                <a:solidFill>
                  <a:srgbClr val="000000"/>
                </a:solidFill>
                <a:prstDash val="solid"/>
                <a:miter lim="800000"/>
                <a:headEnd type="none" w="sm" len="sm"/>
                <a:tailEnd type="none" w="sm" len="sm"/>
              </a:ln>
            </p:spPr>
          </p:cxnSp>
          <p:cxnSp>
            <p:nvCxnSpPr>
              <p:cNvPr id="779" name="Google Shape;779;p104"/>
              <p:cNvCxnSpPr/>
              <p:nvPr/>
            </p:nvCxnSpPr>
            <p:spPr>
              <a:xfrm>
                <a:off x="11290" y="0"/>
                <a:ext cx="173737" cy="0"/>
              </a:xfrm>
              <a:prstGeom prst="straightConnector1">
                <a:avLst/>
              </a:prstGeom>
              <a:noFill/>
              <a:ln w="12700" cap="flat" cmpd="sng">
                <a:solidFill>
                  <a:srgbClr val="000000"/>
                </a:solidFill>
                <a:prstDash val="solid"/>
                <a:miter lim="800000"/>
                <a:headEnd type="none" w="sm" len="sm"/>
                <a:tailEnd type="none" w="sm" len="sm"/>
              </a:ln>
            </p:spPr>
          </p:cxnSp>
          <p:cxnSp>
            <p:nvCxnSpPr>
              <p:cNvPr id="780" name="Google Shape;780;p104"/>
              <p:cNvCxnSpPr/>
              <p:nvPr/>
            </p:nvCxnSpPr>
            <p:spPr>
              <a:xfrm>
                <a:off x="8468" y="1083726"/>
                <a:ext cx="173737" cy="1"/>
              </a:xfrm>
              <a:prstGeom prst="straightConnector1">
                <a:avLst/>
              </a:prstGeom>
              <a:noFill/>
              <a:ln w="12700" cap="flat" cmpd="sng">
                <a:solidFill>
                  <a:srgbClr val="000000"/>
                </a:solidFill>
                <a:prstDash val="solid"/>
                <a:miter lim="800000"/>
                <a:headEnd type="none" w="sm" len="sm"/>
                <a:tailEnd type="none" w="sm" len="sm"/>
              </a:ln>
            </p:spPr>
          </p:cxnSp>
        </p:grpSp>
        <p:sp>
          <p:nvSpPr>
            <p:cNvPr id="781" name="Google Shape;781;p104"/>
            <p:cNvSpPr txBox="1"/>
            <p:nvPr/>
          </p:nvSpPr>
          <p:spPr>
            <a:xfrm>
              <a:off x="471231" y="2990144"/>
              <a:ext cx="669192" cy="437070"/>
            </a:xfrm>
            <a:prstGeom prst="rect">
              <a:avLst/>
            </a:prstGeom>
            <a:noFill/>
            <a:ln>
              <a:noFill/>
            </a:ln>
          </p:spPr>
          <p:txBody>
            <a:bodyPr spcFirstLastPara="1" wrap="square" lIns="39550" tIns="39550" rIns="39550" bIns="39550" anchor="ctr" anchorCtr="0">
              <a:noAutofit/>
            </a:bodyPr>
            <a:lstStyle/>
            <a:p>
              <a:pPr>
                <a:buClr>
                  <a:srgbClr val="000000"/>
                </a:buClr>
                <a:buSzPts val="2100"/>
              </a:pPr>
              <a:r>
                <a:rPr lang="en" sz="2100">
                  <a:solidFill>
                    <a:srgbClr val="000000"/>
                  </a:solidFill>
                  <a:latin typeface="Arial"/>
                  <a:ea typeface="Arial"/>
                  <a:cs typeface="Arial"/>
                  <a:sym typeface="Arial"/>
                </a:rPr>
                <a:t>10</a:t>
              </a:r>
              <a:r>
                <a:rPr lang="en" sz="2100" baseline="30000">
                  <a:solidFill>
                    <a:srgbClr val="000000"/>
                  </a:solidFill>
                  <a:latin typeface="Arial"/>
                  <a:ea typeface="Arial"/>
                  <a:cs typeface="Arial"/>
                  <a:sym typeface="Arial"/>
                </a:rPr>
                <a:t>32</a:t>
              </a:r>
              <a:endParaRPr sz="1200"/>
            </a:p>
          </p:txBody>
        </p:sp>
        <p:sp>
          <p:nvSpPr>
            <p:cNvPr id="782" name="Google Shape;782;p104"/>
            <p:cNvSpPr txBox="1"/>
            <p:nvPr/>
          </p:nvSpPr>
          <p:spPr>
            <a:xfrm>
              <a:off x="471231" y="795059"/>
              <a:ext cx="669192" cy="437070"/>
            </a:xfrm>
            <a:prstGeom prst="rect">
              <a:avLst/>
            </a:prstGeom>
            <a:noFill/>
            <a:ln>
              <a:noFill/>
            </a:ln>
          </p:spPr>
          <p:txBody>
            <a:bodyPr spcFirstLastPara="1" wrap="square" lIns="39550" tIns="39550" rIns="39550" bIns="39550" anchor="ctr" anchorCtr="0">
              <a:noAutofit/>
            </a:bodyPr>
            <a:lstStyle/>
            <a:p>
              <a:pPr>
                <a:buClr>
                  <a:srgbClr val="000000"/>
                </a:buClr>
                <a:buSzPts val="2100"/>
              </a:pPr>
              <a:r>
                <a:rPr lang="en" sz="2100">
                  <a:solidFill>
                    <a:srgbClr val="000000"/>
                  </a:solidFill>
                  <a:latin typeface="Arial"/>
                  <a:ea typeface="Arial"/>
                  <a:cs typeface="Arial"/>
                  <a:sym typeface="Arial"/>
                </a:rPr>
                <a:t>10</a:t>
              </a:r>
              <a:r>
                <a:rPr lang="en" sz="2100" baseline="30000">
                  <a:solidFill>
                    <a:srgbClr val="000000"/>
                  </a:solidFill>
                  <a:latin typeface="Arial"/>
                  <a:ea typeface="Arial"/>
                  <a:cs typeface="Arial"/>
                  <a:sym typeface="Arial"/>
                </a:rPr>
                <a:t>34</a:t>
              </a:r>
              <a:endParaRPr sz="1200"/>
            </a:p>
          </p:txBody>
        </p:sp>
        <p:sp>
          <p:nvSpPr>
            <p:cNvPr id="783" name="Google Shape;783;p104"/>
            <p:cNvSpPr txBox="1"/>
            <p:nvPr/>
          </p:nvSpPr>
          <p:spPr>
            <a:xfrm>
              <a:off x="471231" y="1878785"/>
              <a:ext cx="669192" cy="437070"/>
            </a:xfrm>
            <a:prstGeom prst="rect">
              <a:avLst/>
            </a:prstGeom>
            <a:noFill/>
            <a:ln>
              <a:noFill/>
            </a:ln>
          </p:spPr>
          <p:txBody>
            <a:bodyPr spcFirstLastPara="1" wrap="square" lIns="39550" tIns="39550" rIns="39550" bIns="39550" anchor="ctr" anchorCtr="0">
              <a:noAutofit/>
            </a:bodyPr>
            <a:lstStyle/>
            <a:p>
              <a:pPr>
                <a:buClr>
                  <a:srgbClr val="000000"/>
                </a:buClr>
                <a:buSzPts val="2100"/>
              </a:pPr>
              <a:r>
                <a:rPr lang="en" sz="2100">
                  <a:solidFill>
                    <a:srgbClr val="000000"/>
                  </a:solidFill>
                  <a:latin typeface="Arial"/>
                  <a:ea typeface="Arial"/>
                  <a:cs typeface="Arial"/>
                  <a:sym typeface="Arial"/>
                </a:rPr>
                <a:t>10</a:t>
              </a:r>
              <a:r>
                <a:rPr lang="en" sz="2100" baseline="30000">
                  <a:solidFill>
                    <a:srgbClr val="000000"/>
                  </a:solidFill>
                  <a:latin typeface="Arial"/>
                  <a:ea typeface="Arial"/>
                  <a:cs typeface="Arial"/>
                  <a:sym typeface="Arial"/>
                </a:rPr>
                <a:t>33</a:t>
              </a:r>
              <a:endParaRPr sz="1200"/>
            </a:p>
          </p:txBody>
        </p:sp>
        <p:sp>
          <p:nvSpPr>
            <p:cNvPr id="784" name="Google Shape;784;p104"/>
            <p:cNvSpPr txBox="1"/>
            <p:nvPr/>
          </p:nvSpPr>
          <p:spPr>
            <a:xfrm rot="-5400000">
              <a:off x="-1369145" y="1760887"/>
              <a:ext cx="3175358" cy="437070"/>
            </a:xfrm>
            <a:prstGeom prst="rect">
              <a:avLst/>
            </a:prstGeom>
            <a:noFill/>
            <a:ln>
              <a:noFill/>
            </a:ln>
          </p:spPr>
          <p:txBody>
            <a:bodyPr spcFirstLastPara="1" wrap="square" lIns="39550" tIns="39550" rIns="39550" bIns="39550" anchor="ctr" anchorCtr="0">
              <a:noAutofit/>
            </a:bodyPr>
            <a:lstStyle/>
            <a:p>
              <a:pPr algn="ctr">
                <a:buClr>
                  <a:srgbClr val="000000"/>
                </a:buClr>
                <a:buSzPts val="2100"/>
              </a:pPr>
              <a:r>
                <a:rPr lang="en" sz="2100">
                  <a:solidFill>
                    <a:srgbClr val="000000"/>
                  </a:solidFill>
                  <a:latin typeface="Arial"/>
                  <a:ea typeface="Arial"/>
                  <a:cs typeface="Arial"/>
                  <a:sym typeface="Arial"/>
                </a:rPr>
                <a:t>Luminosity (cm</a:t>
              </a:r>
              <a:r>
                <a:rPr lang="en" sz="2100" baseline="30000">
                  <a:solidFill>
                    <a:srgbClr val="000000"/>
                  </a:solidFill>
                  <a:latin typeface="Arial"/>
                  <a:ea typeface="Arial"/>
                  <a:cs typeface="Arial"/>
                  <a:sym typeface="Arial"/>
                </a:rPr>
                <a:t>-2</a:t>
              </a:r>
              <a:r>
                <a:rPr lang="en" sz="2100">
                  <a:solidFill>
                    <a:srgbClr val="000000"/>
                  </a:solidFill>
                  <a:latin typeface="Arial"/>
                  <a:ea typeface="Arial"/>
                  <a:cs typeface="Arial"/>
                  <a:sym typeface="Arial"/>
                </a:rPr>
                <a:t> sec</a:t>
              </a:r>
              <a:r>
                <a:rPr lang="en" sz="2100" baseline="30000">
                  <a:solidFill>
                    <a:srgbClr val="000000"/>
                  </a:solidFill>
                  <a:latin typeface="Arial"/>
                  <a:ea typeface="Arial"/>
                  <a:cs typeface="Arial"/>
                  <a:sym typeface="Arial"/>
                </a:rPr>
                <a:t>-1</a:t>
              </a:r>
              <a:r>
                <a:rPr lang="en" sz="2100">
                  <a:solidFill>
                    <a:srgbClr val="000000"/>
                  </a:solidFill>
                  <a:latin typeface="Arial"/>
                  <a:ea typeface="Arial"/>
                  <a:cs typeface="Arial"/>
                  <a:sym typeface="Arial"/>
                </a:rPr>
                <a:t>)</a:t>
              </a:r>
              <a:endParaRPr sz="1200"/>
            </a:p>
          </p:txBody>
        </p:sp>
      </p:grpSp>
      <p:grpSp>
        <p:nvGrpSpPr>
          <p:cNvPr id="785" name="Google Shape;785;p104"/>
          <p:cNvGrpSpPr/>
          <p:nvPr/>
        </p:nvGrpSpPr>
        <p:grpSpPr>
          <a:xfrm>
            <a:off x="7776909" y="1752215"/>
            <a:ext cx="1220699" cy="3350312"/>
            <a:chOff x="0" y="0"/>
            <a:chExt cx="1321998" cy="4467081"/>
          </a:xfrm>
        </p:grpSpPr>
        <p:cxnSp>
          <p:nvCxnSpPr>
            <p:cNvPr id="786" name="Google Shape;786;p104"/>
            <p:cNvCxnSpPr/>
            <p:nvPr/>
          </p:nvCxnSpPr>
          <p:spPr>
            <a:xfrm rot="10800000">
              <a:off x="185809" y="50304"/>
              <a:ext cx="5103" cy="4416777"/>
            </a:xfrm>
            <a:prstGeom prst="straightConnector1">
              <a:avLst/>
            </a:prstGeom>
            <a:noFill/>
            <a:ln w="57150" cap="flat" cmpd="sng">
              <a:solidFill>
                <a:srgbClr val="000000"/>
              </a:solidFill>
              <a:prstDash val="solid"/>
              <a:miter lim="800000"/>
              <a:headEnd type="none" w="sm" len="sm"/>
              <a:tailEnd type="triangle" w="med" len="med"/>
            </a:ln>
          </p:spPr>
        </p:cxnSp>
        <p:sp>
          <p:nvSpPr>
            <p:cNvPr id="787" name="Google Shape;787;p104"/>
            <p:cNvSpPr txBox="1"/>
            <p:nvPr/>
          </p:nvSpPr>
          <p:spPr>
            <a:xfrm rot="-5400000">
              <a:off x="-936282" y="1821209"/>
              <a:ext cx="4079489" cy="437070"/>
            </a:xfrm>
            <a:prstGeom prst="rect">
              <a:avLst/>
            </a:prstGeom>
            <a:noFill/>
            <a:ln>
              <a:noFill/>
            </a:ln>
          </p:spPr>
          <p:txBody>
            <a:bodyPr spcFirstLastPara="1" wrap="square" lIns="39550" tIns="39550" rIns="39550" bIns="39550" anchor="t" anchorCtr="0">
              <a:noAutofit/>
            </a:bodyPr>
            <a:lstStyle/>
            <a:p>
              <a:pPr algn="ctr">
                <a:buClr>
                  <a:srgbClr val="000000"/>
                </a:buClr>
                <a:buSzPts val="2100"/>
              </a:pPr>
              <a:r>
                <a:rPr lang="en" sz="2100">
                  <a:solidFill>
                    <a:srgbClr val="000000"/>
                  </a:solidFill>
                  <a:latin typeface="Arial"/>
                  <a:ea typeface="Arial"/>
                  <a:cs typeface="Arial"/>
                  <a:sym typeface="Arial"/>
                </a:rPr>
                <a:t>Integrated Luminosity (fb</a:t>
              </a:r>
              <a:r>
                <a:rPr lang="en" sz="2100" baseline="30000">
                  <a:solidFill>
                    <a:srgbClr val="000000"/>
                  </a:solidFill>
                  <a:latin typeface="Arial"/>
                  <a:ea typeface="Arial"/>
                  <a:cs typeface="Arial"/>
                  <a:sym typeface="Arial"/>
                </a:rPr>
                <a:t>-1</a:t>
              </a:r>
              <a:r>
                <a:rPr lang="en" sz="2100">
                  <a:solidFill>
                    <a:srgbClr val="000000"/>
                  </a:solidFill>
                  <a:latin typeface="Arial"/>
                  <a:ea typeface="Arial"/>
                  <a:cs typeface="Arial"/>
                  <a:sym typeface="Arial"/>
                </a:rPr>
                <a:t>/yr)</a:t>
              </a:r>
              <a:endParaRPr sz="1200"/>
            </a:p>
          </p:txBody>
        </p:sp>
        <p:sp>
          <p:nvSpPr>
            <p:cNvPr id="788" name="Google Shape;788;p104"/>
            <p:cNvSpPr txBox="1"/>
            <p:nvPr/>
          </p:nvSpPr>
          <p:spPr>
            <a:xfrm>
              <a:off x="241711" y="3060203"/>
              <a:ext cx="245404" cy="375232"/>
            </a:xfrm>
            <a:prstGeom prst="rect">
              <a:avLst/>
            </a:prstGeom>
            <a:noFill/>
            <a:ln>
              <a:noFill/>
            </a:ln>
          </p:spPr>
          <p:txBody>
            <a:bodyPr spcFirstLastPara="1" wrap="square" lIns="39550" tIns="39550" rIns="39550" bIns="39550" anchor="ctr" anchorCtr="0">
              <a:noAutofit/>
            </a:bodyPr>
            <a:lstStyle/>
            <a:p>
              <a:pPr>
                <a:buClr>
                  <a:srgbClr val="000000"/>
                </a:buClr>
                <a:buSzPts val="1700"/>
              </a:pPr>
              <a:r>
                <a:rPr lang="en" sz="1700">
                  <a:solidFill>
                    <a:srgbClr val="000000"/>
                  </a:solidFill>
                  <a:latin typeface="Arial"/>
                  <a:ea typeface="Arial"/>
                  <a:cs typeface="Arial"/>
                  <a:sym typeface="Arial"/>
                </a:rPr>
                <a:t>1</a:t>
              </a:r>
              <a:endParaRPr sz="1200"/>
            </a:p>
          </p:txBody>
        </p:sp>
        <p:sp>
          <p:nvSpPr>
            <p:cNvPr id="789" name="Google Shape;789;p104"/>
            <p:cNvSpPr txBox="1"/>
            <p:nvPr/>
          </p:nvSpPr>
          <p:spPr>
            <a:xfrm>
              <a:off x="241711" y="1943258"/>
              <a:ext cx="386666" cy="375232"/>
            </a:xfrm>
            <a:prstGeom prst="rect">
              <a:avLst/>
            </a:prstGeom>
            <a:noFill/>
            <a:ln>
              <a:noFill/>
            </a:ln>
          </p:spPr>
          <p:txBody>
            <a:bodyPr spcFirstLastPara="1" wrap="square" lIns="39550" tIns="39550" rIns="39550" bIns="39550" anchor="ctr" anchorCtr="0">
              <a:noAutofit/>
            </a:bodyPr>
            <a:lstStyle/>
            <a:p>
              <a:pPr>
                <a:buClr>
                  <a:srgbClr val="000000"/>
                </a:buClr>
                <a:buSzPts val="1700"/>
              </a:pPr>
              <a:r>
                <a:rPr lang="en" sz="1700">
                  <a:solidFill>
                    <a:srgbClr val="000000"/>
                  </a:solidFill>
                  <a:latin typeface="Arial"/>
                  <a:ea typeface="Arial"/>
                  <a:cs typeface="Arial"/>
                  <a:sym typeface="Arial"/>
                </a:rPr>
                <a:t>10</a:t>
              </a:r>
              <a:endParaRPr sz="1200"/>
            </a:p>
          </p:txBody>
        </p:sp>
        <p:sp>
          <p:nvSpPr>
            <p:cNvPr id="790" name="Google Shape;790;p104"/>
            <p:cNvSpPr txBox="1"/>
            <p:nvPr/>
          </p:nvSpPr>
          <p:spPr>
            <a:xfrm>
              <a:off x="241711" y="864909"/>
              <a:ext cx="527929" cy="375232"/>
            </a:xfrm>
            <a:prstGeom prst="rect">
              <a:avLst/>
            </a:prstGeom>
            <a:noFill/>
            <a:ln>
              <a:noFill/>
            </a:ln>
          </p:spPr>
          <p:txBody>
            <a:bodyPr spcFirstLastPara="1" wrap="square" lIns="39550" tIns="39550" rIns="39550" bIns="39550" anchor="ctr" anchorCtr="0">
              <a:noAutofit/>
            </a:bodyPr>
            <a:lstStyle/>
            <a:p>
              <a:pPr>
                <a:buClr>
                  <a:srgbClr val="000000"/>
                </a:buClr>
                <a:buSzPts val="1700"/>
              </a:pPr>
              <a:r>
                <a:rPr lang="en" sz="1700">
                  <a:solidFill>
                    <a:srgbClr val="000000"/>
                  </a:solidFill>
                  <a:latin typeface="Arial"/>
                  <a:ea typeface="Arial"/>
                  <a:cs typeface="Arial"/>
                  <a:sym typeface="Arial"/>
                </a:rPr>
                <a:t>100</a:t>
              </a:r>
              <a:endParaRPr sz="1200"/>
            </a:p>
          </p:txBody>
        </p:sp>
        <p:grpSp>
          <p:nvGrpSpPr>
            <p:cNvPr id="791" name="Google Shape;791;p104"/>
            <p:cNvGrpSpPr/>
            <p:nvPr/>
          </p:nvGrpSpPr>
          <p:grpSpPr>
            <a:xfrm>
              <a:off x="0" y="1049929"/>
              <a:ext cx="185028" cy="2190028"/>
              <a:chOff x="0" y="0"/>
              <a:chExt cx="185027" cy="2190027"/>
            </a:xfrm>
          </p:grpSpPr>
          <p:cxnSp>
            <p:nvCxnSpPr>
              <p:cNvPr id="792" name="Google Shape;792;p104"/>
              <p:cNvCxnSpPr/>
              <p:nvPr/>
            </p:nvCxnSpPr>
            <p:spPr>
              <a:xfrm>
                <a:off x="0" y="2190026"/>
                <a:ext cx="173737" cy="1"/>
              </a:xfrm>
              <a:prstGeom prst="straightConnector1">
                <a:avLst/>
              </a:prstGeom>
              <a:noFill/>
              <a:ln w="12700" cap="flat" cmpd="sng">
                <a:solidFill>
                  <a:srgbClr val="000000"/>
                </a:solidFill>
                <a:prstDash val="solid"/>
                <a:miter lim="800000"/>
                <a:headEnd type="none" w="sm" len="sm"/>
                <a:tailEnd type="none" w="sm" len="sm"/>
              </a:ln>
            </p:spPr>
          </p:cxnSp>
          <p:cxnSp>
            <p:nvCxnSpPr>
              <p:cNvPr id="793" name="Google Shape;793;p104"/>
              <p:cNvCxnSpPr/>
              <p:nvPr/>
            </p:nvCxnSpPr>
            <p:spPr>
              <a:xfrm>
                <a:off x="11290" y="0"/>
                <a:ext cx="173737" cy="0"/>
              </a:xfrm>
              <a:prstGeom prst="straightConnector1">
                <a:avLst/>
              </a:prstGeom>
              <a:noFill/>
              <a:ln w="12700" cap="flat" cmpd="sng">
                <a:solidFill>
                  <a:srgbClr val="000000"/>
                </a:solidFill>
                <a:prstDash val="solid"/>
                <a:miter lim="800000"/>
                <a:headEnd type="none" w="sm" len="sm"/>
                <a:tailEnd type="none" w="sm" len="sm"/>
              </a:ln>
            </p:spPr>
          </p:cxnSp>
          <p:cxnSp>
            <p:nvCxnSpPr>
              <p:cNvPr id="794" name="Google Shape;794;p104"/>
              <p:cNvCxnSpPr/>
              <p:nvPr/>
            </p:nvCxnSpPr>
            <p:spPr>
              <a:xfrm>
                <a:off x="8468" y="1083726"/>
                <a:ext cx="173737" cy="1"/>
              </a:xfrm>
              <a:prstGeom prst="straightConnector1">
                <a:avLst/>
              </a:prstGeom>
              <a:noFill/>
              <a:ln w="12700" cap="flat" cmpd="sng">
                <a:solidFill>
                  <a:srgbClr val="000000"/>
                </a:solidFill>
                <a:prstDash val="solid"/>
                <a:miter lim="800000"/>
                <a:headEnd type="none" w="sm" len="sm"/>
                <a:tailEnd type="none" w="sm" len="sm"/>
              </a:ln>
            </p:spPr>
          </p:cxnSp>
        </p:grpSp>
      </p:grpSp>
      <p:grpSp>
        <p:nvGrpSpPr>
          <p:cNvPr id="795" name="Google Shape;795;p104"/>
          <p:cNvGrpSpPr/>
          <p:nvPr/>
        </p:nvGrpSpPr>
        <p:grpSpPr>
          <a:xfrm>
            <a:off x="3364783" y="4991507"/>
            <a:ext cx="5267288" cy="626246"/>
            <a:chOff x="-1" y="0"/>
            <a:chExt cx="5704399" cy="834994"/>
          </a:xfrm>
        </p:grpSpPr>
        <p:cxnSp>
          <p:nvCxnSpPr>
            <p:cNvPr id="796" name="Google Shape;796;p104"/>
            <p:cNvCxnSpPr/>
            <p:nvPr/>
          </p:nvCxnSpPr>
          <p:spPr>
            <a:xfrm rot="10800000" flipH="1">
              <a:off x="-1" y="158042"/>
              <a:ext cx="5503335" cy="14113"/>
            </a:xfrm>
            <a:prstGeom prst="straightConnector1">
              <a:avLst/>
            </a:prstGeom>
            <a:noFill/>
            <a:ln w="57150" cap="flat" cmpd="sng">
              <a:solidFill>
                <a:srgbClr val="000000"/>
              </a:solidFill>
              <a:prstDash val="solid"/>
              <a:miter lim="800000"/>
              <a:headEnd type="none" w="sm" len="sm"/>
              <a:tailEnd type="triangle" w="med" len="med"/>
            </a:ln>
          </p:spPr>
        </p:cxnSp>
        <p:cxnSp>
          <p:nvCxnSpPr>
            <p:cNvPr id="797" name="Google Shape;797;p104"/>
            <p:cNvCxnSpPr/>
            <p:nvPr/>
          </p:nvCxnSpPr>
          <p:spPr>
            <a:xfrm>
              <a:off x="1241778" y="0"/>
              <a:ext cx="1" cy="173737"/>
            </a:xfrm>
            <a:prstGeom prst="straightConnector1">
              <a:avLst/>
            </a:prstGeom>
            <a:noFill/>
            <a:ln w="12700" cap="flat" cmpd="sng">
              <a:solidFill>
                <a:srgbClr val="000000"/>
              </a:solidFill>
              <a:prstDash val="solid"/>
              <a:miter lim="800000"/>
              <a:headEnd type="none" w="sm" len="sm"/>
              <a:tailEnd type="none" w="sm" len="sm"/>
            </a:ln>
          </p:spPr>
        </p:cxnSp>
        <p:cxnSp>
          <p:nvCxnSpPr>
            <p:cNvPr id="798" name="Google Shape;798;p104"/>
            <p:cNvCxnSpPr/>
            <p:nvPr/>
          </p:nvCxnSpPr>
          <p:spPr>
            <a:xfrm>
              <a:off x="3835381" y="0"/>
              <a:ext cx="1" cy="173737"/>
            </a:xfrm>
            <a:prstGeom prst="straightConnector1">
              <a:avLst/>
            </a:prstGeom>
            <a:noFill/>
            <a:ln w="12700" cap="flat" cmpd="sng">
              <a:solidFill>
                <a:srgbClr val="000000"/>
              </a:solidFill>
              <a:prstDash val="solid"/>
              <a:miter lim="800000"/>
              <a:headEnd type="none" w="sm" len="sm"/>
              <a:tailEnd type="none" w="sm" len="sm"/>
            </a:ln>
          </p:spPr>
        </p:cxnSp>
        <p:cxnSp>
          <p:nvCxnSpPr>
            <p:cNvPr id="799" name="Google Shape;799;p104"/>
            <p:cNvCxnSpPr/>
            <p:nvPr/>
          </p:nvCxnSpPr>
          <p:spPr>
            <a:xfrm>
              <a:off x="2492014" y="0"/>
              <a:ext cx="1" cy="173737"/>
            </a:xfrm>
            <a:prstGeom prst="straightConnector1">
              <a:avLst/>
            </a:prstGeom>
            <a:noFill/>
            <a:ln w="12700" cap="flat" cmpd="sng">
              <a:solidFill>
                <a:srgbClr val="000000"/>
              </a:solidFill>
              <a:prstDash val="solid"/>
              <a:miter lim="800000"/>
              <a:headEnd type="none" w="sm" len="sm"/>
              <a:tailEnd type="none" w="sm" len="sm"/>
            </a:ln>
          </p:spPr>
        </p:cxnSp>
        <p:sp>
          <p:nvSpPr>
            <p:cNvPr id="800" name="Google Shape;800;p104"/>
            <p:cNvSpPr txBox="1"/>
            <p:nvPr/>
          </p:nvSpPr>
          <p:spPr>
            <a:xfrm>
              <a:off x="1072446" y="224939"/>
              <a:ext cx="358413" cy="350662"/>
            </a:xfrm>
            <a:prstGeom prst="rect">
              <a:avLst/>
            </a:prstGeom>
            <a:noFill/>
            <a:ln>
              <a:noFill/>
            </a:ln>
          </p:spPr>
          <p:txBody>
            <a:bodyPr spcFirstLastPara="1" wrap="square" lIns="39550" tIns="39550" rIns="39550" bIns="39550" anchor="ctr" anchorCtr="0">
              <a:noAutofit/>
            </a:bodyPr>
            <a:lstStyle/>
            <a:p>
              <a:pPr algn="ctr">
                <a:buClr>
                  <a:srgbClr val="000000"/>
                </a:buClr>
                <a:buSzPts val="1600"/>
              </a:pPr>
              <a:r>
                <a:rPr lang="en" sz="1600">
                  <a:solidFill>
                    <a:srgbClr val="000000"/>
                  </a:solidFill>
                  <a:latin typeface="Arial"/>
                  <a:ea typeface="Arial"/>
                  <a:cs typeface="Arial"/>
                  <a:sym typeface="Arial"/>
                </a:rPr>
                <a:t>40</a:t>
              </a:r>
              <a:endParaRPr sz="1200"/>
            </a:p>
          </p:txBody>
        </p:sp>
        <p:sp>
          <p:nvSpPr>
            <p:cNvPr id="801" name="Google Shape;801;p104"/>
            <p:cNvSpPr txBox="1"/>
            <p:nvPr/>
          </p:nvSpPr>
          <p:spPr>
            <a:xfrm>
              <a:off x="2301121" y="224939"/>
              <a:ext cx="358413" cy="350662"/>
            </a:xfrm>
            <a:prstGeom prst="rect">
              <a:avLst/>
            </a:prstGeom>
            <a:noFill/>
            <a:ln>
              <a:noFill/>
            </a:ln>
          </p:spPr>
          <p:txBody>
            <a:bodyPr spcFirstLastPara="1" wrap="square" lIns="39550" tIns="39550" rIns="39550" bIns="39550" anchor="ctr" anchorCtr="0">
              <a:noAutofit/>
            </a:bodyPr>
            <a:lstStyle/>
            <a:p>
              <a:pPr algn="ctr">
                <a:buClr>
                  <a:srgbClr val="000000"/>
                </a:buClr>
                <a:buSzPts val="1600"/>
              </a:pPr>
              <a:r>
                <a:rPr lang="en" sz="1600">
                  <a:solidFill>
                    <a:srgbClr val="000000"/>
                  </a:solidFill>
                  <a:latin typeface="Arial"/>
                  <a:ea typeface="Arial"/>
                  <a:cs typeface="Arial"/>
                  <a:sym typeface="Arial"/>
                </a:rPr>
                <a:t>80</a:t>
              </a:r>
              <a:endParaRPr sz="1200"/>
            </a:p>
          </p:txBody>
        </p:sp>
        <p:sp>
          <p:nvSpPr>
            <p:cNvPr id="802" name="Google Shape;802;p104"/>
            <p:cNvSpPr txBox="1"/>
            <p:nvPr/>
          </p:nvSpPr>
          <p:spPr>
            <a:xfrm>
              <a:off x="3564451" y="224939"/>
              <a:ext cx="485550" cy="350662"/>
            </a:xfrm>
            <a:prstGeom prst="rect">
              <a:avLst/>
            </a:prstGeom>
            <a:noFill/>
            <a:ln>
              <a:noFill/>
            </a:ln>
          </p:spPr>
          <p:txBody>
            <a:bodyPr spcFirstLastPara="1" wrap="square" lIns="39550" tIns="39550" rIns="39550" bIns="39550" anchor="ctr" anchorCtr="0">
              <a:noAutofit/>
            </a:bodyPr>
            <a:lstStyle/>
            <a:p>
              <a:pPr algn="ctr">
                <a:buClr>
                  <a:srgbClr val="000000"/>
                </a:buClr>
                <a:buSzPts val="1600"/>
              </a:pPr>
              <a:r>
                <a:rPr lang="en" sz="1600">
                  <a:solidFill>
                    <a:srgbClr val="000000"/>
                  </a:solidFill>
                  <a:latin typeface="Arial"/>
                  <a:ea typeface="Arial"/>
                  <a:cs typeface="Arial"/>
                  <a:sym typeface="Arial"/>
                </a:rPr>
                <a:t>120</a:t>
              </a:r>
              <a:endParaRPr sz="1200"/>
            </a:p>
          </p:txBody>
        </p:sp>
        <p:grpSp>
          <p:nvGrpSpPr>
            <p:cNvPr id="803" name="Google Shape;803;p104"/>
            <p:cNvGrpSpPr/>
            <p:nvPr/>
          </p:nvGrpSpPr>
          <p:grpSpPr>
            <a:xfrm>
              <a:off x="4372359" y="397923"/>
              <a:ext cx="1332039" cy="437071"/>
              <a:chOff x="0" y="0"/>
              <a:chExt cx="1332037" cy="437069"/>
            </a:xfrm>
          </p:grpSpPr>
          <p:sp>
            <p:nvSpPr>
              <p:cNvPr id="804" name="Google Shape;804;p104"/>
              <p:cNvSpPr txBox="1"/>
              <p:nvPr/>
            </p:nvSpPr>
            <p:spPr>
              <a:xfrm>
                <a:off x="414997" y="0"/>
                <a:ext cx="917040" cy="437069"/>
              </a:xfrm>
              <a:prstGeom prst="rect">
                <a:avLst/>
              </a:prstGeom>
              <a:noFill/>
              <a:ln>
                <a:noFill/>
              </a:ln>
            </p:spPr>
            <p:txBody>
              <a:bodyPr spcFirstLastPara="1" wrap="square" lIns="39550" tIns="39550" rIns="39550" bIns="39550" anchor="t" anchorCtr="0">
                <a:noAutofit/>
              </a:bodyPr>
              <a:lstStyle/>
              <a:p>
                <a:pPr>
                  <a:buClr>
                    <a:srgbClr val="000000"/>
                  </a:buClr>
                  <a:buSzPts val="2100"/>
                </a:pPr>
                <a:r>
                  <a:rPr lang="en" sz="2100">
                    <a:solidFill>
                      <a:srgbClr val="000000"/>
                    </a:solidFill>
                    <a:latin typeface="Arial"/>
                    <a:ea typeface="Arial"/>
                    <a:cs typeface="Arial"/>
                    <a:sym typeface="Arial"/>
                  </a:rPr>
                  <a:t>(GeV)</a:t>
                </a:r>
                <a:endParaRPr sz="1200"/>
              </a:p>
            </p:txBody>
          </p:sp>
          <p:sp>
            <p:nvSpPr>
              <p:cNvPr id="805" name="Google Shape;805;p104"/>
              <p:cNvSpPr txBox="1"/>
              <p:nvPr/>
            </p:nvSpPr>
            <p:spPr>
              <a:xfrm>
                <a:off x="0" y="30777"/>
                <a:ext cx="393269" cy="375515"/>
              </a:xfrm>
              <a:prstGeom prst="rect">
                <a:avLst/>
              </a:prstGeom>
              <a:blipFill rotWithShape="1">
                <a:blip r:embed="rId4">
                  <a:alphaModFix/>
                </a:blip>
                <a:stretch>
                  <a:fillRect r="-9374"/>
                </a:stretch>
              </a:blipFill>
              <a:ln>
                <a:noFill/>
              </a:ln>
            </p:spPr>
            <p:txBody>
              <a:bodyPr spcFirstLastPara="1" wrap="square" lIns="79125" tIns="39550" rIns="79125" bIns="39550" anchor="t" anchorCtr="0">
                <a:noAutofit/>
              </a:bodyPr>
              <a:lstStyle/>
              <a:p>
                <a:pPr marL="38100" marR="38100">
                  <a:buSzPts val="2100"/>
                </a:pPr>
                <a:r>
                  <a:rPr lang="en" sz="2100">
                    <a:latin typeface="Times New Roman"/>
                    <a:ea typeface="Times New Roman"/>
                    <a:cs typeface="Times New Roman"/>
                    <a:sym typeface="Times New Roman"/>
                  </a:rPr>
                  <a:t> </a:t>
                </a:r>
                <a:endParaRPr sz="1200"/>
              </a:p>
            </p:txBody>
          </p:sp>
        </p:grpSp>
      </p:grpSp>
      <p:sp>
        <p:nvSpPr>
          <p:cNvPr id="806" name="Google Shape;806;p104"/>
          <p:cNvSpPr txBox="1"/>
          <p:nvPr/>
        </p:nvSpPr>
        <p:spPr>
          <a:xfrm>
            <a:off x="1793450" y="941550"/>
            <a:ext cx="6274800" cy="565800"/>
          </a:xfrm>
          <a:prstGeom prst="rect">
            <a:avLst/>
          </a:prstGeom>
          <a:noFill/>
          <a:ln>
            <a:noFill/>
          </a:ln>
        </p:spPr>
        <p:txBody>
          <a:bodyPr spcFirstLastPara="1" wrap="square" lIns="91425" tIns="91425" rIns="91425" bIns="91425" anchor="t" anchorCtr="0">
            <a:noAutofit/>
          </a:bodyPr>
          <a:lstStyle/>
          <a:p>
            <a:r>
              <a:rPr lang="en" sz="3300" b="1"/>
              <a:t>Input from Collaborations</a:t>
            </a:r>
            <a:r>
              <a:rPr lang="en" sz="1500">
                <a:latin typeface="Comic Sans MS"/>
                <a:ea typeface="Comic Sans MS"/>
                <a:cs typeface="Comic Sans MS"/>
                <a:sym typeface="Comic Sans MS"/>
              </a:rPr>
              <a:t>: </a:t>
            </a:r>
            <a:r>
              <a:rPr lang="en" sz="3300" b="1">
                <a:solidFill>
                  <a:srgbClr val="CC0000"/>
                </a:solidFill>
              </a:rPr>
              <a:t>EIC</a:t>
            </a:r>
            <a:endParaRPr sz="3300" b="1">
              <a:solidFill>
                <a:srgbClr val="CC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05"/>
          <p:cNvSpPr txBox="1"/>
          <p:nvPr/>
        </p:nvSpPr>
        <p:spPr>
          <a:xfrm>
            <a:off x="8358302" y="857251"/>
            <a:ext cx="785698" cy="222935"/>
          </a:xfrm>
          <a:prstGeom prst="rect">
            <a:avLst/>
          </a:prstGeom>
          <a:noFill/>
          <a:ln>
            <a:noFill/>
          </a:ln>
        </p:spPr>
        <p:txBody>
          <a:bodyPr spcFirstLastPara="1" wrap="square" lIns="43975" tIns="43975" rIns="43975" bIns="43975" anchor="t" anchorCtr="0">
            <a:noAutofit/>
          </a:bodyPr>
          <a:lstStyle/>
          <a:p>
            <a:pPr marL="38100" marR="38100" algn="r">
              <a:buClr>
                <a:srgbClr val="000000"/>
              </a:buClr>
              <a:buSzPts val="1200"/>
            </a:pPr>
            <a:r>
              <a:rPr lang="en" sz="1200">
                <a:solidFill>
                  <a:srgbClr val="000000"/>
                </a:solidFill>
                <a:latin typeface="Times New Roman"/>
                <a:ea typeface="Times New Roman"/>
                <a:cs typeface="Times New Roman"/>
                <a:sym typeface="Times New Roman"/>
              </a:rPr>
              <a:t> </a:t>
            </a:r>
            <a:endParaRPr sz="1200"/>
          </a:p>
        </p:txBody>
      </p:sp>
      <p:sp>
        <p:nvSpPr>
          <p:cNvPr id="812" name="Google Shape;812;p105"/>
          <p:cNvSpPr txBox="1"/>
          <p:nvPr/>
        </p:nvSpPr>
        <p:spPr>
          <a:xfrm>
            <a:off x="8161879" y="5686426"/>
            <a:ext cx="973327" cy="314325"/>
          </a:xfrm>
          <a:prstGeom prst="rect">
            <a:avLst/>
          </a:prstGeom>
          <a:noFill/>
          <a:ln>
            <a:noFill/>
          </a:ln>
        </p:spPr>
        <p:txBody>
          <a:bodyPr spcFirstLastPara="1" wrap="square" lIns="43975" tIns="43975" rIns="43975" bIns="43975" anchor="t" anchorCtr="0">
            <a:noAutofit/>
          </a:bodyPr>
          <a:lstStyle/>
          <a:p>
            <a:pPr marL="38100" marR="38100" algn="r">
              <a:buClr>
                <a:srgbClr val="000000"/>
              </a:buClr>
              <a:buSzPts val="900"/>
            </a:pPr>
            <a:r>
              <a:rPr lang="en" sz="900">
                <a:solidFill>
                  <a:srgbClr val="000000"/>
                </a:solidFill>
                <a:latin typeface="Helvetica Neue"/>
                <a:ea typeface="Helvetica Neue"/>
                <a:cs typeface="Helvetica Neue"/>
                <a:sym typeface="Helvetica Neue"/>
              </a:rPr>
              <a:t>Bernd Surrow</a:t>
            </a:r>
            <a:endParaRPr sz="1200"/>
          </a:p>
        </p:txBody>
      </p:sp>
      <p:sp>
        <p:nvSpPr>
          <p:cNvPr id="813" name="Google Shape;813;p105"/>
          <p:cNvSpPr txBox="1">
            <a:spLocks noGrp="1"/>
          </p:cNvSpPr>
          <p:nvPr>
            <p:ph type="title"/>
          </p:nvPr>
        </p:nvSpPr>
        <p:spPr>
          <a:xfrm>
            <a:off x="1092795" y="909639"/>
            <a:ext cx="6942287" cy="409575"/>
          </a:xfrm>
          <a:prstGeom prst="rect">
            <a:avLst/>
          </a:prstGeom>
          <a:gradFill>
            <a:gsLst>
              <a:gs pos="0">
                <a:srgbClr val="FFE3A5"/>
              </a:gs>
              <a:gs pos="100000">
                <a:srgbClr val="F1F4F3"/>
              </a:gs>
            </a:gsLst>
            <a:lin ang="10800000" scaled="0"/>
          </a:gradFill>
          <a:ln w="38100" cap="flat" cmpd="sng">
            <a:solidFill>
              <a:srgbClr val="E6E6E6"/>
            </a:solidFill>
            <a:prstDash val="solid"/>
            <a:miter lim="400000"/>
            <a:headEnd type="none" w="sm" len="sm"/>
            <a:tailEnd type="none" w="sm" len="sm"/>
          </a:ln>
          <a:effectLst>
            <a:outerShdw blurRad="63500" dist="101600" dir="2700000" rotWithShape="0">
              <a:srgbClr val="606060">
                <a:alpha val="74901"/>
              </a:srgbClr>
            </a:outerShdw>
          </a:effectLst>
        </p:spPr>
        <p:txBody>
          <a:bodyPr spcFirstLastPara="1" vert="horz" wrap="square" lIns="43975" tIns="43975" rIns="43975" bIns="43975" rtlCol="0" anchor="t" anchorCtr="0">
            <a:noAutofit/>
          </a:bodyPr>
          <a:lstStyle/>
          <a:p>
            <a:pPr marL="38100">
              <a:buSzPts val="2100"/>
            </a:pPr>
            <a:r>
              <a:rPr lang="en" sz="2100">
                <a:solidFill>
                  <a:srgbClr val="000000"/>
                </a:solidFill>
                <a:latin typeface="Comic Sans MS"/>
                <a:ea typeface="Comic Sans MS"/>
                <a:cs typeface="Comic Sans MS"/>
                <a:sym typeface="Comic Sans MS"/>
              </a:rPr>
              <a:t>EIC CD0 and Site Selection</a:t>
            </a:r>
            <a:endParaRPr sz="1200"/>
          </a:p>
        </p:txBody>
      </p:sp>
      <p:sp>
        <p:nvSpPr>
          <p:cNvPr id="814" name="Google Shape;814;p105"/>
          <p:cNvSpPr txBox="1">
            <a:spLocks noGrp="1"/>
          </p:cNvSpPr>
          <p:nvPr>
            <p:ph type="body" idx="1"/>
          </p:nvPr>
        </p:nvSpPr>
        <p:spPr>
          <a:xfrm>
            <a:off x="140722" y="1389459"/>
            <a:ext cx="7883466" cy="1876426"/>
          </a:xfrm>
          <a:prstGeom prst="rect">
            <a:avLst/>
          </a:prstGeom>
          <a:noFill/>
          <a:ln>
            <a:noFill/>
          </a:ln>
        </p:spPr>
        <p:txBody>
          <a:bodyPr spcFirstLastPara="1" vert="horz" wrap="square" lIns="43975" tIns="43975" rIns="43975" bIns="43975" rtlCol="0" anchor="t" anchorCtr="0">
            <a:noAutofit/>
          </a:bodyPr>
          <a:lstStyle/>
          <a:p>
            <a:pPr marL="342900" indent="-304800">
              <a:spcBef>
                <a:spcPts val="0"/>
              </a:spcBef>
            </a:pPr>
            <a:r>
              <a:rPr lang="en" sz="1600">
                <a:solidFill>
                  <a:srgbClr val="000000"/>
                </a:solidFill>
                <a:latin typeface="Comic Sans MS"/>
                <a:ea typeface="Comic Sans MS"/>
                <a:cs typeface="Comic Sans MS"/>
                <a:sym typeface="Comic Sans MS"/>
              </a:rPr>
              <a:t>Announcement by the Department of Energy on January 9, 2020</a:t>
            </a:r>
            <a:endParaRPr sz="1200"/>
          </a:p>
        </p:txBody>
      </p:sp>
      <p:sp>
        <p:nvSpPr>
          <p:cNvPr id="815" name="Google Shape;815;p105"/>
          <p:cNvSpPr txBox="1">
            <a:spLocks noGrp="1"/>
          </p:cNvSpPr>
          <p:nvPr>
            <p:ph type="sldNum" idx="12"/>
          </p:nvPr>
        </p:nvSpPr>
        <p:spPr>
          <a:xfrm>
            <a:off x="8957837" y="857251"/>
            <a:ext cx="164177" cy="176929"/>
          </a:xfrm>
          <a:prstGeom prst="rect">
            <a:avLst/>
          </a:prstGeom>
          <a:noFill/>
          <a:ln>
            <a:noFill/>
          </a:ln>
        </p:spPr>
        <p:txBody>
          <a:bodyPr spcFirstLastPara="1" vert="horz" wrap="square" lIns="43975" tIns="43975" rIns="43975" bIns="43975" rtlCol="0" anchor="t" anchorCtr="0">
            <a:noAutofit/>
          </a:bodyPr>
          <a:lstStyle/>
          <a:p>
            <a:fld id="{00000000-1234-1234-1234-123412341234}" type="slidenum">
              <a:rPr lang="en"/>
              <a:pPr/>
              <a:t>35</a:t>
            </a:fld>
            <a:endParaRPr sz="1200"/>
          </a:p>
        </p:txBody>
      </p:sp>
      <p:pic>
        <p:nvPicPr>
          <p:cNvPr id="816" name="Google Shape;816;p105" descr="temple_201_4c.tiff"/>
          <p:cNvPicPr preferRelativeResize="0"/>
          <p:nvPr/>
        </p:nvPicPr>
        <p:blipFill rotWithShape="1">
          <a:blip r:embed="rId3">
            <a:alphaModFix/>
          </a:blip>
          <a:srcRect r="76430"/>
          <a:stretch/>
        </p:blipFill>
        <p:spPr>
          <a:xfrm>
            <a:off x="42230" y="890817"/>
            <a:ext cx="336415" cy="314326"/>
          </a:xfrm>
          <a:custGeom>
            <a:avLst/>
            <a:gdLst/>
            <a:ahLst/>
            <a:cxnLst/>
            <a:rect l="l" t="t" r="r" b="b"/>
            <a:pathLst>
              <a:path w="21600" h="21600" extrusionOk="0">
                <a:moveTo>
                  <a:pt x="0" y="0"/>
                </a:moveTo>
                <a:lnTo>
                  <a:pt x="0" y="10800"/>
                </a:lnTo>
                <a:lnTo>
                  <a:pt x="0" y="21600"/>
                </a:lnTo>
                <a:lnTo>
                  <a:pt x="21600" y="21559"/>
                </a:lnTo>
                <a:lnTo>
                  <a:pt x="21600" y="0"/>
                </a:lnTo>
                <a:lnTo>
                  <a:pt x="0" y="0"/>
                </a:lnTo>
                <a:close/>
              </a:path>
            </a:pathLst>
          </a:custGeom>
          <a:noFill/>
          <a:ln>
            <a:noFill/>
          </a:ln>
        </p:spPr>
      </p:pic>
      <p:sp>
        <p:nvSpPr>
          <p:cNvPr id="817" name="Google Shape;817;p105"/>
          <p:cNvSpPr txBox="1"/>
          <p:nvPr/>
        </p:nvSpPr>
        <p:spPr>
          <a:xfrm>
            <a:off x="-5403" y="5682138"/>
            <a:ext cx="4610634" cy="310516"/>
          </a:xfrm>
          <a:prstGeom prst="rect">
            <a:avLst/>
          </a:prstGeom>
          <a:noFill/>
          <a:ln>
            <a:noFill/>
          </a:ln>
        </p:spPr>
        <p:txBody>
          <a:bodyPr spcFirstLastPara="1" wrap="square" lIns="43975" tIns="43975" rIns="43975" bIns="43975" anchor="t" anchorCtr="0">
            <a:noAutofit/>
          </a:bodyPr>
          <a:lstStyle/>
          <a:p>
            <a:pPr marL="38100" marR="38100">
              <a:buClr>
                <a:srgbClr val="000000"/>
              </a:buClr>
              <a:buSzPts val="900"/>
            </a:pPr>
            <a:r>
              <a:rPr lang="en" sz="900">
                <a:solidFill>
                  <a:srgbClr val="000000"/>
                </a:solidFill>
                <a:latin typeface="Helvetica Neue"/>
                <a:ea typeface="Helvetica Neue"/>
                <a:cs typeface="Helvetica Neue"/>
                <a:sym typeface="Helvetica Neue"/>
              </a:rPr>
              <a:t>Snowmass Energy Frontier Kick-Off Workshop</a:t>
            </a:r>
            <a:endParaRPr sz="1200"/>
          </a:p>
          <a:p>
            <a:pPr marL="38100" marR="38100">
              <a:buClr>
                <a:srgbClr val="000000"/>
              </a:buClr>
              <a:buSzPts val="900"/>
            </a:pPr>
            <a:r>
              <a:rPr lang="en" sz="900">
                <a:solidFill>
                  <a:srgbClr val="000000"/>
                </a:solidFill>
                <a:latin typeface="Helvetica Neue"/>
                <a:ea typeface="Helvetica Neue"/>
                <a:cs typeface="Helvetica Neue"/>
                <a:sym typeface="Helvetica Neue"/>
              </a:rPr>
              <a:t>Philadelphia, PA, May 21, 2020</a:t>
            </a:r>
            <a:endParaRPr sz="1200"/>
          </a:p>
        </p:txBody>
      </p:sp>
      <p:pic>
        <p:nvPicPr>
          <p:cNvPr id="818" name="Google Shape;818;p105" descr="DOE_Announcement.png">
            <a:hlinkClick r:id="rId4"/>
          </p:cNvPr>
          <p:cNvPicPr preferRelativeResize="0"/>
          <p:nvPr/>
        </p:nvPicPr>
        <p:blipFill rotWithShape="1">
          <a:blip r:embed="rId5">
            <a:alphaModFix/>
          </a:blip>
          <a:srcRect/>
          <a:stretch/>
        </p:blipFill>
        <p:spPr>
          <a:xfrm>
            <a:off x="2463747" y="1745012"/>
            <a:ext cx="3411716" cy="1035179"/>
          </a:xfrm>
          <a:prstGeom prst="rect">
            <a:avLst/>
          </a:prstGeom>
          <a:noFill/>
          <a:ln>
            <a:noFill/>
          </a:ln>
          <a:effectLst>
            <a:outerShdw blurRad="63500" dist="25400" dir="5400000" rotWithShape="0">
              <a:srgbClr val="000000">
                <a:alpha val="49803"/>
              </a:srgbClr>
            </a:outerShdw>
          </a:effectLst>
        </p:spPr>
      </p:pic>
      <p:sp>
        <p:nvSpPr>
          <p:cNvPr id="819" name="Google Shape;819;p105"/>
          <p:cNvSpPr txBox="1"/>
          <p:nvPr/>
        </p:nvSpPr>
        <p:spPr>
          <a:xfrm>
            <a:off x="173713" y="2846230"/>
            <a:ext cx="8780451" cy="2769871"/>
          </a:xfrm>
          <a:prstGeom prst="rect">
            <a:avLst/>
          </a:prstGeom>
          <a:noFill/>
          <a:ln>
            <a:noFill/>
          </a:ln>
        </p:spPr>
        <p:txBody>
          <a:bodyPr spcFirstLastPara="1" wrap="square" lIns="43975" tIns="43975" rIns="43975" bIns="43975" anchor="ctr" anchorCtr="0">
            <a:noAutofit/>
          </a:bodyPr>
          <a:lstStyle/>
          <a:p>
            <a:pPr algn="just">
              <a:lnSpc>
                <a:spcPct val="120000"/>
              </a:lnSpc>
              <a:buClr>
                <a:srgbClr val="292929"/>
              </a:buClr>
              <a:buSzPts val="1000"/>
            </a:pPr>
            <a:r>
              <a:rPr lang="en" sz="1000" b="1">
                <a:solidFill>
                  <a:srgbClr val="292929"/>
                </a:solidFill>
                <a:latin typeface="Helvetica Neue"/>
                <a:ea typeface="Helvetica Neue"/>
                <a:cs typeface="Helvetica Neue"/>
                <a:sym typeface="Helvetica Neue"/>
              </a:rPr>
              <a:t>WASHINGTON, D.C.</a:t>
            </a:r>
            <a:r>
              <a:rPr lang="en" sz="1000">
                <a:solidFill>
                  <a:srgbClr val="292929"/>
                </a:solidFill>
                <a:latin typeface="Helvetica Neue"/>
                <a:ea typeface="Helvetica Neue"/>
                <a:cs typeface="Helvetica Neue"/>
                <a:sym typeface="Helvetica Neue"/>
              </a:rPr>
              <a:t> – </a:t>
            </a:r>
            <a:r>
              <a:rPr lang="en" sz="1000">
                <a:solidFill>
                  <a:srgbClr val="0433FF"/>
                </a:solidFill>
                <a:latin typeface="Helvetica Neue"/>
                <a:ea typeface="Helvetica Neue"/>
                <a:cs typeface="Helvetica Neue"/>
                <a:sym typeface="Helvetica Neue"/>
              </a:rPr>
              <a:t>Today, the U.S. Department of Energy (DOE) announced the selection of Brookhaven National Laboratory in Upton, NY, as the site for a planned major new nuclear physics research facility.</a:t>
            </a:r>
            <a:r>
              <a:rPr lang="en" sz="1000">
                <a:solidFill>
                  <a:srgbClr val="B31937"/>
                </a:solidFill>
                <a:latin typeface="Helvetica Neue"/>
                <a:ea typeface="Helvetica Neue"/>
                <a:cs typeface="Helvetica Neue"/>
                <a:sym typeface="Helvetica Neue"/>
              </a:rPr>
              <a:t> </a:t>
            </a:r>
            <a:r>
              <a:rPr lang="en" sz="1000">
                <a:solidFill>
                  <a:srgbClr val="292929"/>
                </a:solidFill>
                <a:latin typeface="Helvetica Neue"/>
                <a:ea typeface="Helvetica Neue"/>
                <a:cs typeface="Helvetica Neue"/>
                <a:sym typeface="Helvetica Neue"/>
              </a:rPr>
              <a:t>The Electron Ion Collider (EIC), to be designed and constructed over ten years at an estimated cost between $1.6 and $2.6 billion, will smash electrons into protons and heavier atomic nuclei in an effort to penetrate the mysteries of the “strong force” that binds the atomic nucleus together.</a:t>
            </a:r>
            <a:endParaRPr sz="1200"/>
          </a:p>
          <a:p>
            <a:pPr algn="just">
              <a:lnSpc>
                <a:spcPct val="120000"/>
              </a:lnSpc>
              <a:buClr>
                <a:srgbClr val="292929"/>
              </a:buClr>
              <a:buSzPts val="2100"/>
            </a:pPr>
            <a:endParaRPr sz="2100">
              <a:solidFill>
                <a:srgbClr val="D5F0FF"/>
              </a:solidFill>
              <a:latin typeface="Times New Roman"/>
              <a:ea typeface="Times New Roman"/>
              <a:cs typeface="Times New Roman"/>
              <a:sym typeface="Times New Roman"/>
            </a:endParaRPr>
          </a:p>
          <a:p>
            <a:pPr algn="just">
              <a:lnSpc>
                <a:spcPct val="120000"/>
              </a:lnSpc>
              <a:buClr>
                <a:srgbClr val="B31937"/>
              </a:buClr>
              <a:buSzPts val="1000"/>
            </a:pPr>
            <a:r>
              <a:rPr lang="en" sz="1000">
                <a:solidFill>
                  <a:srgbClr val="B31937"/>
                </a:solidFill>
                <a:latin typeface="Helvetica Neue"/>
                <a:ea typeface="Helvetica Neue"/>
                <a:cs typeface="Helvetica Neue"/>
                <a:sym typeface="Helvetica Neue"/>
              </a:rPr>
              <a:t>The EIC’s high luminosity and highly polarized beams will push the frontiers of particle accelerator science and technology and provide unprecedented insights into the building blocks and forces that hold atomic nuclei together. </a:t>
            </a:r>
            <a:r>
              <a:rPr lang="en" sz="1000">
                <a:solidFill>
                  <a:srgbClr val="292929"/>
                </a:solidFill>
                <a:latin typeface="Helvetica Neue"/>
                <a:ea typeface="Helvetica Neue"/>
                <a:cs typeface="Helvetica Neue"/>
                <a:sym typeface="Helvetica Neue"/>
              </a:rPr>
              <a:t>Design and construction of an EIC was recommended by the National Research Council of the National Academies of Science, noting that such a facility “would maintain U.S. leadership in nuclear physics” and “help to maintain scientific leadership more broadly.”  Plans for an EIC were also endorsed by the federal Nuclear Science Advisory Committee.</a:t>
            </a:r>
            <a:endParaRPr sz="1200"/>
          </a:p>
          <a:p>
            <a:pPr algn="just">
              <a:lnSpc>
                <a:spcPct val="120000"/>
              </a:lnSpc>
              <a:buClr>
                <a:srgbClr val="292929"/>
              </a:buClr>
              <a:buSzPts val="2100"/>
            </a:pPr>
            <a:endParaRPr sz="2100">
              <a:solidFill>
                <a:srgbClr val="D5F0FF"/>
              </a:solidFill>
              <a:latin typeface="Times New Roman"/>
              <a:ea typeface="Times New Roman"/>
              <a:cs typeface="Times New Roman"/>
              <a:sym typeface="Times New Roman"/>
            </a:endParaRPr>
          </a:p>
          <a:p>
            <a:pPr algn="just">
              <a:lnSpc>
                <a:spcPct val="120000"/>
              </a:lnSpc>
              <a:buClr>
                <a:srgbClr val="0433FF"/>
              </a:buClr>
              <a:buSzPts val="1000"/>
            </a:pPr>
            <a:r>
              <a:rPr lang="en" sz="1000">
                <a:solidFill>
                  <a:srgbClr val="0433FF"/>
                </a:solidFill>
                <a:latin typeface="Helvetica Neue"/>
                <a:ea typeface="Helvetica Neue"/>
                <a:cs typeface="Helvetica Neue"/>
                <a:sym typeface="Helvetica Neue"/>
              </a:rPr>
              <a:t>Secretary Brouillette approved Critical Decision-0, “Approve Mission Need,” for the EIC on December 19, 2019.</a:t>
            </a:r>
            <a:r>
              <a:rPr lang="en" sz="1000">
                <a:solidFill>
                  <a:srgbClr val="B31937"/>
                </a:solidFill>
                <a:latin typeface="Helvetica Neue"/>
                <a:ea typeface="Helvetica Neue"/>
                <a:cs typeface="Helvetica Neue"/>
                <a:sym typeface="Helvetica Neue"/>
              </a:rPr>
              <a:t> “The Department is excited to be moving forward with an Electron Ion Collider at Brookhaven National Laboratory,” stated </a:t>
            </a:r>
            <a:r>
              <a:rPr lang="en" sz="1000" b="1">
                <a:solidFill>
                  <a:srgbClr val="B31937"/>
                </a:solidFill>
                <a:latin typeface="Helvetica Neue"/>
                <a:ea typeface="Helvetica Neue"/>
                <a:cs typeface="Helvetica Neue"/>
                <a:sym typeface="Helvetica Neue"/>
              </a:rPr>
              <a:t>Office of Science Director Dr. Chris Fall</a:t>
            </a:r>
            <a:r>
              <a:rPr lang="en" sz="1000">
                <a:solidFill>
                  <a:srgbClr val="B31937"/>
                </a:solidFill>
                <a:latin typeface="Helvetica Neue"/>
                <a:ea typeface="Helvetica Neue"/>
                <a:cs typeface="Helvetica Neue"/>
                <a:sym typeface="Helvetica Neue"/>
              </a:rPr>
              <a:t>. “However, participation from many parts of the DOE laboratory complex will be essential if the EIC is to be a success.”</a:t>
            </a:r>
            <a:endParaRPr sz="1200"/>
          </a:p>
          <a:p>
            <a:pPr>
              <a:lnSpc>
                <a:spcPct val="120000"/>
              </a:lnSpc>
              <a:buClr>
                <a:srgbClr val="B31937"/>
              </a:buClr>
              <a:buSzPts val="1000"/>
            </a:pPr>
            <a:r>
              <a:rPr lang="en" sz="1000">
                <a:solidFill>
                  <a:srgbClr val="B31937"/>
                </a:solidFill>
                <a:latin typeface="Helvetica Neue"/>
                <a:ea typeface="Helvetica Neue"/>
                <a:cs typeface="Helvetica Neue"/>
                <a:sym typeface="Helvetica Neue"/>
              </a:rPr>
              <a:t>Thomas Jefferson National Accelerator Facility in Newport News, VA will be a major partner in realizing the EIC, and several other DOE laboratories are expected to contribute to EIC construction and to the groundbreaking nuclear physics research program that will be accomplished there.</a:t>
            </a:r>
            <a:endParaRPr sz="1200"/>
          </a:p>
        </p:txBody>
      </p:sp>
      <p:sp>
        <p:nvSpPr>
          <p:cNvPr id="820" name="Google Shape;820;p105"/>
          <p:cNvSpPr txBox="1"/>
          <p:nvPr/>
        </p:nvSpPr>
        <p:spPr>
          <a:xfrm>
            <a:off x="245081" y="1941179"/>
            <a:ext cx="2098930" cy="642845"/>
          </a:xfrm>
          <a:prstGeom prst="rect">
            <a:avLst/>
          </a:prstGeom>
          <a:noFill/>
          <a:ln>
            <a:noFill/>
          </a:ln>
        </p:spPr>
        <p:txBody>
          <a:bodyPr spcFirstLastPara="1" wrap="square" lIns="43975" tIns="43975" rIns="43975" bIns="43975" anchor="ctr" anchorCtr="0">
            <a:noAutofit/>
          </a:bodyPr>
          <a:lstStyle/>
          <a:p>
            <a:pPr marL="38100" marR="38100">
              <a:buClr>
                <a:srgbClr val="000000"/>
              </a:buClr>
              <a:buSzPts val="1000"/>
            </a:pPr>
            <a:r>
              <a:rPr lang="en" sz="1000" u="sng">
                <a:solidFill>
                  <a:schemeClr val="hlink"/>
                </a:solidFill>
                <a:latin typeface="Times New Roman"/>
                <a:ea typeface="Times New Roman"/>
                <a:cs typeface="Times New Roman"/>
                <a:sym typeface="Times New Roman"/>
                <a:hlinkClick r:id="rId4"/>
              </a:rPr>
              <a:t>https://www.energy.gov/articles/us-department-energy-selects-brookhaven-national-laboratory-host-major-new-nuclear-physics</a:t>
            </a:r>
            <a:endParaRPr sz="120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06"/>
          <p:cNvSpPr txBox="1"/>
          <p:nvPr/>
        </p:nvSpPr>
        <p:spPr>
          <a:xfrm>
            <a:off x="8358302" y="857251"/>
            <a:ext cx="785698" cy="222935"/>
          </a:xfrm>
          <a:prstGeom prst="rect">
            <a:avLst/>
          </a:prstGeom>
          <a:noFill/>
          <a:ln>
            <a:noFill/>
          </a:ln>
        </p:spPr>
        <p:txBody>
          <a:bodyPr spcFirstLastPara="1" wrap="square" lIns="43975" tIns="43975" rIns="43975" bIns="43975" anchor="t" anchorCtr="0">
            <a:noAutofit/>
          </a:bodyPr>
          <a:lstStyle/>
          <a:p>
            <a:pPr marL="38100" marR="38100" algn="r">
              <a:buClr>
                <a:srgbClr val="000000"/>
              </a:buClr>
              <a:buSzPts val="1200"/>
            </a:pPr>
            <a:r>
              <a:rPr lang="en" sz="1200">
                <a:solidFill>
                  <a:srgbClr val="000000"/>
                </a:solidFill>
                <a:latin typeface="Times New Roman"/>
                <a:ea typeface="Times New Roman"/>
                <a:cs typeface="Times New Roman"/>
                <a:sym typeface="Times New Roman"/>
              </a:rPr>
              <a:t> </a:t>
            </a:r>
            <a:endParaRPr sz="1200"/>
          </a:p>
        </p:txBody>
      </p:sp>
      <p:sp>
        <p:nvSpPr>
          <p:cNvPr id="826" name="Google Shape;826;p106"/>
          <p:cNvSpPr txBox="1"/>
          <p:nvPr/>
        </p:nvSpPr>
        <p:spPr>
          <a:xfrm>
            <a:off x="8161879" y="5686426"/>
            <a:ext cx="973327" cy="314325"/>
          </a:xfrm>
          <a:prstGeom prst="rect">
            <a:avLst/>
          </a:prstGeom>
          <a:noFill/>
          <a:ln>
            <a:noFill/>
          </a:ln>
        </p:spPr>
        <p:txBody>
          <a:bodyPr spcFirstLastPara="1" wrap="square" lIns="43975" tIns="43975" rIns="43975" bIns="43975" anchor="t" anchorCtr="0">
            <a:noAutofit/>
          </a:bodyPr>
          <a:lstStyle/>
          <a:p>
            <a:pPr marL="38100" marR="38100" algn="r">
              <a:buClr>
                <a:srgbClr val="000000"/>
              </a:buClr>
              <a:buSzPts val="900"/>
            </a:pPr>
            <a:r>
              <a:rPr lang="en" sz="900">
                <a:solidFill>
                  <a:srgbClr val="000000"/>
                </a:solidFill>
                <a:latin typeface="Helvetica Neue"/>
                <a:ea typeface="Helvetica Neue"/>
                <a:cs typeface="Helvetica Neue"/>
                <a:sym typeface="Helvetica Neue"/>
              </a:rPr>
              <a:t>Bernd Surrow</a:t>
            </a:r>
            <a:endParaRPr sz="1200"/>
          </a:p>
        </p:txBody>
      </p:sp>
      <p:sp>
        <p:nvSpPr>
          <p:cNvPr id="827" name="Google Shape;827;p106"/>
          <p:cNvSpPr txBox="1">
            <a:spLocks noGrp="1"/>
          </p:cNvSpPr>
          <p:nvPr>
            <p:ph type="title"/>
          </p:nvPr>
        </p:nvSpPr>
        <p:spPr>
          <a:xfrm>
            <a:off x="1092795" y="909639"/>
            <a:ext cx="6942287" cy="409575"/>
          </a:xfrm>
          <a:prstGeom prst="rect">
            <a:avLst/>
          </a:prstGeom>
          <a:gradFill>
            <a:gsLst>
              <a:gs pos="0">
                <a:srgbClr val="FFE3A5"/>
              </a:gs>
              <a:gs pos="100000">
                <a:srgbClr val="F1F4F3"/>
              </a:gs>
            </a:gsLst>
            <a:lin ang="10800000" scaled="0"/>
          </a:gradFill>
          <a:ln w="38100" cap="flat" cmpd="sng">
            <a:solidFill>
              <a:srgbClr val="E6E6E6"/>
            </a:solidFill>
            <a:prstDash val="solid"/>
            <a:miter lim="400000"/>
            <a:headEnd type="none" w="sm" len="sm"/>
            <a:tailEnd type="none" w="sm" len="sm"/>
          </a:ln>
          <a:effectLst>
            <a:outerShdw blurRad="63500" dist="101600" dir="2700000" rotWithShape="0">
              <a:srgbClr val="606060">
                <a:alpha val="74901"/>
              </a:srgbClr>
            </a:outerShdw>
          </a:effectLst>
        </p:spPr>
        <p:txBody>
          <a:bodyPr spcFirstLastPara="1" vert="horz" wrap="square" lIns="43975" tIns="43975" rIns="43975" bIns="43975" rtlCol="0" anchor="t" anchorCtr="0">
            <a:noAutofit/>
          </a:bodyPr>
          <a:lstStyle/>
          <a:p>
            <a:pPr marL="38100">
              <a:buSzPts val="2100"/>
            </a:pPr>
            <a:r>
              <a:rPr lang="en" sz="2100">
                <a:solidFill>
                  <a:srgbClr val="000000"/>
                </a:solidFill>
                <a:latin typeface="Comic Sans MS"/>
                <a:ea typeface="Comic Sans MS"/>
                <a:cs typeface="Comic Sans MS"/>
                <a:sym typeface="Comic Sans MS"/>
              </a:rPr>
              <a:t>Spinning Glue: QCD and Spin</a:t>
            </a:r>
            <a:endParaRPr sz="1200"/>
          </a:p>
        </p:txBody>
      </p:sp>
      <p:sp>
        <p:nvSpPr>
          <p:cNvPr id="828" name="Google Shape;828;p106"/>
          <p:cNvSpPr txBox="1">
            <a:spLocks noGrp="1"/>
          </p:cNvSpPr>
          <p:nvPr>
            <p:ph type="sldNum" idx="12"/>
          </p:nvPr>
        </p:nvSpPr>
        <p:spPr>
          <a:xfrm>
            <a:off x="8957837" y="857251"/>
            <a:ext cx="164177" cy="176929"/>
          </a:xfrm>
          <a:prstGeom prst="rect">
            <a:avLst/>
          </a:prstGeom>
          <a:noFill/>
          <a:ln>
            <a:noFill/>
          </a:ln>
        </p:spPr>
        <p:txBody>
          <a:bodyPr spcFirstLastPara="1" vert="horz" wrap="square" lIns="43975" tIns="43975" rIns="43975" bIns="43975" rtlCol="0" anchor="t" anchorCtr="0">
            <a:noAutofit/>
          </a:bodyPr>
          <a:lstStyle/>
          <a:p>
            <a:fld id="{00000000-1234-1234-1234-123412341234}" type="slidenum">
              <a:rPr lang="en"/>
              <a:pPr/>
              <a:t>36</a:t>
            </a:fld>
            <a:endParaRPr sz="1200"/>
          </a:p>
        </p:txBody>
      </p:sp>
      <p:sp>
        <p:nvSpPr>
          <p:cNvPr id="829" name="Google Shape;829;p106"/>
          <p:cNvSpPr txBox="1"/>
          <p:nvPr/>
        </p:nvSpPr>
        <p:spPr>
          <a:xfrm>
            <a:off x="1092795" y="909639"/>
            <a:ext cx="6942287" cy="409575"/>
          </a:xfrm>
          <a:prstGeom prst="rect">
            <a:avLst/>
          </a:prstGeom>
          <a:gradFill>
            <a:gsLst>
              <a:gs pos="0">
                <a:srgbClr val="FFE3A5"/>
              </a:gs>
              <a:gs pos="100000">
                <a:srgbClr val="F1F4F3"/>
              </a:gs>
            </a:gsLst>
            <a:lin ang="10800000" scaled="0"/>
          </a:gradFill>
          <a:ln w="38100" cap="flat" cmpd="sng">
            <a:solidFill>
              <a:srgbClr val="E6E6E6"/>
            </a:solidFill>
            <a:prstDash val="solid"/>
            <a:miter lim="400000"/>
            <a:headEnd type="none" w="sm" len="sm"/>
            <a:tailEnd type="none" w="sm" len="sm"/>
          </a:ln>
          <a:effectLst>
            <a:outerShdw blurRad="63500" dist="101600" dir="2700000" rotWithShape="0">
              <a:srgbClr val="606060">
                <a:alpha val="74901"/>
              </a:srgbClr>
            </a:outerShdw>
          </a:effectLst>
        </p:spPr>
        <p:txBody>
          <a:bodyPr spcFirstLastPara="1" wrap="square" lIns="43975" tIns="43975" rIns="43975" bIns="43975" anchor="t" anchorCtr="0">
            <a:noAutofit/>
          </a:bodyPr>
          <a:lstStyle/>
          <a:p>
            <a:pPr marL="38100" marR="38100" algn="ctr">
              <a:buClr>
                <a:srgbClr val="000000"/>
              </a:buClr>
              <a:buSzPts val="2100"/>
            </a:pPr>
            <a:r>
              <a:rPr lang="en" sz="2100">
                <a:solidFill>
                  <a:srgbClr val="000000"/>
                </a:solidFill>
                <a:latin typeface="Comic Sans MS"/>
                <a:ea typeface="Comic Sans MS"/>
                <a:cs typeface="Comic Sans MS"/>
                <a:sym typeface="Comic Sans MS"/>
              </a:rPr>
              <a:t>Engagement in SnowMass2021 process</a:t>
            </a:r>
            <a:endParaRPr sz="1200"/>
          </a:p>
        </p:txBody>
      </p:sp>
      <p:sp>
        <p:nvSpPr>
          <p:cNvPr id="830" name="Google Shape;830;p106"/>
          <p:cNvSpPr txBox="1">
            <a:spLocks noGrp="1"/>
          </p:cNvSpPr>
          <p:nvPr>
            <p:ph type="body" idx="1"/>
          </p:nvPr>
        </p:nvSpPr>
        <p:spPr>
          <a:xfrm>
            <a:off x="140722" y="1389460"/>
            <a:ext cx="8862556" cy="4236721"/>
          </a:xfrm>
          <a:prstGeom prst="rect">
            <a:avLst/>
          </a:prstGeom>
          <a:noFill/>
          <a:ln>
            <a:noFill/>
          </a:ln>
        </p:spPr>
        <p:txBody>
          <a:bodyPr spcFirstLastPara="1" vert="horz" wrap="square" lIns="43975" tIns="43975" rIns="43975" bIns="43975" rtlCol="0" anchor="t" anchorCtr="0">
            <a:noAutofit/>
          </a:bodyPr>
          <a:lstStyle/>
          <a:p>
            <a:pPr marL="342900" indent="-304800">
              <a:lnSpc>
                <a:spcPct val="160000"/>
              </a:lnSpc>
              <a:spcBef>
                <a:spcPts val="0"/>
              </a:spcBef>
            </a:pPr>
            <a:r>
              <a:rPr lang="en" sz="1200">
                <a:solidFill>
                  <a:srgbClr val="A4233A"/>
                </a:solidFill>
              </a:rPr>
              <a:t>EIC program</a:t>
            </a:r>
            <a:r>
              <a:rPr lang="en" sz="1600">
                <a:solidFill>
                  <a:srgbClr val="000000"/>
                </a:solidFill>
                <a:latin typeface="Comic Sans MS"/>
                <a:ea typeface="Comic Sans MS"/>
                <a:cs typeface="Comic Sans MS"/>
                <a:sym typeface="Comic Sans MS"/>
              </a:rPr>
              <a:t> provides </a:t>
            </a:r>
            <a:r>
              <a:rPr lang="en" sz="1200">
                <a:solidFill>
                  <a:srgbClr val="A4233A"/>
                </a:solidFill>
              </a:rPr>
              <a:t>excellent opportunities for HEP community</a:t>
            </a:r>
            <a:r>
              <a:rPr lang="en" sz="1600">
                <a:solidFill>
                  <a:srgbClr val="000000"/>
                </a:solidFill>
                <a:latin typeface="Comic Sans MS"/>
                <a:ea typeface="Comic Sans MS"/>
                <a:cs typeface="Comic Sans MS"/>
                <a:sym typeface="Comic Sans MS"/>
              </a:rPr>
              <a:t> such as </a:t>
            </a:r>
            <a:r>
              <a:rPr lang="en" sz="1200">
                <a:solidFill>
                  <a:srgbClr val="A4233A"/>
                </a:solidFill>
              </a:rPr>
              <a:t>QCD</a:t>
            </a:r>
            <a:r>
              <a:rPr lang="en" sz="1600">
                <a:solidFill>
                  <a:srgbClr val="000000"/>
                </a:solidFill>
                <a:latin typeface="Comic Sans MS"/>
                <a:ea typeface="Comic Sans MS"/>
                <a:cs typeface="Comic Sans MS"/>
                <a:sym typeface="Comic Sans MS"/>
              </a:rPr>
              <a:t> and </a:t>
            </a:r>
            <a:r>
              <a:rPr lang="en" sz="1200">
                <a:solidFill>
                  <a:srgbClr val="A4233A"/>
                </a:solidFill>
              </a:rPr>
              <a:t>electro-weak physics</a:t>
            </a:r>
            <a:r>
              <a:rPr lang="en" sz="1600">
                <a:solidFill>
                  <a:srgbClr val="000000"/>
                </a:solidFill>
                <a:latin typeface="Comic Sans MS"/>
                <a:ea typeface="Comic Sans MS"/>
                <a:cs typeface="Comic Sans MS"/>
                <a:sym typeface="Comic Sans MS"/>
              </a:rPr>
              <a:t> in addition to </a:t>
            </a:r>
            <a:r>
              <a:rPr lang="en" sz="1200">
                <a:solidFill>
                  <a:srgbClr val="A4233A"/>
                </a:solidFill>
              </a:rPr>
              <a:t>novel instrumentation applications</a:t>
            </a:r>
            <a:r>
              <a:rPr lang="en" sz="1600">
                <a:solidFill>
                  <a:srgbClr val="000000"/>
                </a:solidFill>
                <a:latin typeface="Comic Sans MS"/>
                <a:ea typeface="Comic Sans MS"/>
                <a:cs typeface="Comic Sans MS"/>
                <a:sym typeface="Comic Sans MS"/>
              </a:rPr>
              <a:t>.</a:t>
            </a:r>
            <a:endParaRPr sz="1200"/>
          </a:p>
          <a:p>
            <a:pPr marL="342900" indent="-304800">
              <a:lnSpc>
                <a:spcPct val="160000"/>
              </a:lnSpc>
            </a:pPr>
            <a:r>
              <a:rPr lang="en" sz="1600">
                <a:solidFill>
                  <a:srgbClr val="000000"/>
                </a:solidFill>
                <a:latin typeface="Comic Sans MS"/>
                <a:ea typeface="Comic Sans MS"/>
                <a:cs typeface="Comic Sans MS"/>
                <a:sym typeface="Comic Sans MS"/>
              </a:rPr>
              <a:t>The </a:t>
            </a:r>
            <a:r>
              <a:rPr lang="en" sz="1200">
                <a:solidFill>
                  <a:srgbClr val="A4233A"/>
                </a:solidFill>
              </a:rPr>
              <a:t>EIC User group</a:t>
            </a:r>
            <a:r>
              <a:rPr lang="en" sz="1600">
                <a:solidFill>
                  <a:srgbClr val="000000"/>
                </a:solidFill>
                <a:latin typeface="Comic Sans MS"/>
                <a:ea typeface="Comic Sans MS"/>
                <a:cs typeface="Comic Sans MS"/>
                <a:sym typeface="Comic Sans MS"/>
              </a:rPr>
              <a:t> is committed through the </a:t>
            </a:r>
            <a:r>
              <a:rPr lang="en" sz="1200">
                <a:solidFill>
                  <a:srgbClr val="A4233A"/>
                </a:solidFill>
              </a:rPr>
              <a:t>EICUG Steering Committee</a:t>
            </a:r>
            <a:r>
              <a:rPr lang="en" sz="1600">
                <a:solidFill>
                  <a:srgbClr val="000000"/>
                </a:solidFill>
                <a:latin typeface="Comic Sans MS"/>
                <a:ea typeface="Comic Sans MS"/>
                <a:cs typeface="Comic Sans MS"/>
                <a:sym typeface="Comic Sans MS"/>
              </a:rPr>
              <a:t> to engage in the process of formulating Letters of Interest for various working groups including EF04, EF05, EG06 and EF07, besides Instrumentation Working Groups. Several informal discussions took place between the EICUG Steering Committee and several co-conveners.</a:t>
            </a:r>
            <a:endParaRPr sz="1200"/>
          </a:p>
          <a:p>
            <a:pPr marL="342900" indent="-304800">
              <a:lnSpc>
                <a:spcPct val="160000"/>
              </a:lnSpc>
            </a:pPr>
            <a:r>
              <a:rPr lang="en" sz="1600">
                <a:solidFill>
                  <a:srgbClr val="000000"/>
                </a:solidFill>
                <a:latin typeface="Comic Sans MS"/>
                <a:ea typeface="Comic Sans MS"/>
                <a:cs typeface="Comic Sans MS"/>
                <a:sym typeface="Comic Sans MS"/>
              </a:rPr>
              <a:t>The </a:t>
            </a:r>
            <a:r>
              <a:rPr lang="en" sz="1200">
                <a:solidFill>
                  <a:srgbClr val="A4233A"/>
                </a:solidFill>
              </a:rPr>
              <a:t>EICUG Steering Committee</a:t>
            </a:r>
            <a:r>
              <a:rPr lang="en" sz="1600">
                <a:solidFill>
                  <a:srgbClr val="000000"/>
                </a:solidFill>
                <a:latin typeface="Comic Sans MS"/>
                <a:ea typeface="Comic Sans MS"/>
                <a:cs typeface="Comic Sans MS"/>
                <a:sym typeface="Comic Sans MS"/>
              </a:rPr>
              <a:t> is committed to help this process to </a:t>
            </a:r>
            <a:r>
              <a:rPr lang="en" sz="1200">
                <a:solidFill>
                  <a:srgbClr val="A4233A"/>
                </a:solidFill>
              </a:rPr>
              <a:t>ensure that EIC-related submissions are consistent with the overall EIC planning</a:t>
            </a:r>
            <a:r>
              <a:rPr lang="en" sz="1600">
                <a:solidFill>
                  <a:srgbClr val="000000"/>
                </a:solidFill>
                <a:latin typeface="Comic Sans MS"/>
                <a:ea typeface="Comic Sans MS"/>
                <a:cs typeface="Comic Sans MS"/>
                <a:sym typeface="Comic Sans MS"/>
              </a:rPr>
              <a:t> of a </a:t>
            </a:r>
            <a:r>
              <a:rPr lang="en" sz="1200">
                <a:solidFill>
                  <a:srgbClr val="A4233A"/>
                </a:solidFill>
              </a:rPr>
              <a:t>new collider facility in the US at Brookhaven National Laboratory</a:t>
            </a:r>
            <a:r>
              <a:rPr lang="en" sz="1600">
                <a:solidFill>
                  <a:srgbClr val="000000"/>
                </a:solidFill>
                <a:latin typeface="Comic Sans MS"/>
                <a:ea typeface="Comic Sans MS"/>
                <a:cs typeface="Comic Sans MS"/>
                <a:sym typeface="Comic Sans MS"/>
              </a:rPr>
              <a:t> in cooperation with the </a:t>
            </a:r>
            <a:r>
              <a:rPr lang="en" sz="1200">
                <a:solidFill>
                  <a:srgbClr val="A4233A"/>
                </a:solidFill>
              </a:rPr>
              <a:t>DOE Office of Nuclear Physics</a:t>
            </a:r>
            <a:r>
              <a:rPr lang="en" sz="1600">
                <a:solidFill>
                  <a:srgbClr val="000000"/>
                </a:solidFill>
                <a:latin typeface="Comic Sans MS"/>
                <a:ea typeface="Comic Sans MS"/>
                <a:cs typeface="Comic Sans MS"/>
                <a:sym typeface="Comic Sans MS"/>
              </a:rPr>
              <a:t>.</a:t>
            </a:r>
            <a:endParaRPr sz="1200"/>
          </a:p>
        </p:txBody>
      </p:sp>
      <p:pic>
        <p:nvPicPr>
          <p:cNvPr id="831" name="Google Shape;831;p106" descr="temple_201_4c.tiff"/>
          <p:cNvPicPr preferRelativeResize="0"/>
          <p:nvPr/>
        </p:nvPicPr>
        <p:blipFill rotWithShape="1">
          <a:blip r:embed="rId3">
            <a:alphaModFix/>
          </a:blip>
          <a:srcRect r="76430"/>
          <a:stretch/>
        </p:blipFill>
        <p:spPr>
          <a:xfrm>
            <a:off x="42230" y="890817"/>
            <a:ext cx="336415" cy="314326"/>
          </a:xfrm>
          <a:custGeom>
            <a:avLst/>
            <a:gdLst/>
            <a:ahLst/>
            <a:cxnLst/>
            <a:rect l="l" t="t" r="r" b="b"/>
            <a:pathLst>
              <a:path w="21600" h="21600" extrusionOk="0">
                <a:moveTo>
                  <a:pt x="0" y="0"/>
                </a:moveTo>
                <a:lnTo>
                  <a:pt x="0" y="10800"/>
                </a:lnTo>
                <a:lnTo>
                  <a:pt x="0" y="21600"/>
                </a:lnTo>
                <a:lnTo>
                  <a:pt x="21600" y="21559"/>
                </a:lnTo>
                <a:lnTo>
                  <a:pt x="21600" y="0"/>
                </a:lnTo>
                <a:lnTo>
                  <a:pt x="0" y="0"/>
                </a:lnTo>
                <a:close/>
              </a:path>
            </a:pathLst>
          </a:custGeom>
          <a:noFill/>
          <a:ln>
            <a:noFill/>
          </a:ln>
        </p:spPr>
      </p:pic>
      <p:sp>
        <p:nvSpPr>
          <p:cNvPr id="832" name="Google Shape;832;p106"/>
          <p:cNvSpPr txBox="1"/>
          <p:nvPr/>
        </p:nvSpPr>
        <p:spPr>
          <a:xfrm>
            <a:off x="-5403" y="5682138"/>
            <a:ext cx="4610634" cy="310516"/>
          </a:xfrm>
          <a:prstGeom prst="rect">
            <a:avLst/>
          </a:prstGeom>
          <a:noFill/>
          <a:ln>
            <a:noFill/>
          </a:ln>
        </p:spPr>
        <p:txBody>
          <a:bodyPr spcFirstLastPara="1" wrap="square" lIns="43975" tIns="43975" rIns="43975" bIns="43975" anchor="t" anchorCtr="0">
            <a:noAutofit/>
          </a:bodyPr>
          <a:lstStyle/>
          <a:p>
            <a:pPr marL="38100" marR="38100">
              <a:buClr>
                <a:srgbClr val="000000"/>
              </a:buClr>
              <a:buSzPts val="900"/>
            </a:pPr>
            <a:r>
              <a:rPr lang="en" sz="900">
                <a:solidFill>
                  <a:srgbClr val="000000"/>
                </a:solidFill>
                <a:latin typeface="Helvetica Neue"/>
                <a:ea typeface="Helvetica Neue"/>
                <a:cs typeface="Helvetica Neue"/>
                <a:sym typeface="Helvetica Neue"/>
              </a:rPr>
              <a:t>Snowmass Energy Frontier Kick-Off Workshop</a:t>
            </a:r>
            <a:endParaRPr sz="1200"/>
          </a:p>
          <a:p>
            <a:pPr marL="38100" marR="38100">
              <a:buClr>
                <a:srgbClr val="000000"/>
              </a:buClr>
              <a:buSzPts val="900"/>
            </a:pPr>
            <a:r>
              <a:rPr lang="en" sz="900">
                <a:solidFill>
                  <a:srgbClr val="000000"/>
                </a:solidFill>
                <a:latin typeface="Helvetica Neue"/>
                <a:ea typeface="Helvetica Neue"/>
                <a:cs typeface="Helvetica Neue"/>
                <a:sym typeface="Helvetica Neue"/>
              </a:rPr>
              <a:t>Philadelphia, PA, May 21, 2020</a:t>
            </a:r>
            <a:endParaRPr sz="12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5"/>
          <p:cNvSpPr txBox="1">
            <a:spLocks noGrp="1"/>
          </p:cNvSpPr>
          <p:nvPr>
            <p:ph type="title"/>
          </p:nvPr>
        </p:nvSpPr>
        <p:spPr>
          <a:xfrm>
            <a:off x="-71625" y="185083"/>
            <a:ext cx="9144000" cy="624057"/>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938953"/>
              </a:buClr>
              <a:buSzPts val="3400"/>
            </a:pPr>
            <a:r>
              <a:rPr lang="en" dirty="0"/>
              <a:t>Snowmass 2021 Timeline</a:t>
            </a:r>
            <a:endParaRPr dirty="0"/>
          </a:p>
        </p:txBody>
      </p:sp>
      <p:graphicFrame>
        <p:nvGraphicFramePr>
          <p:cNvPr id="403" name="Google Shape;403;p65"/>
          <p:cNvGraphicFramePr/>
          <p:nvPr>
            <p:extLst>
              <p:ext uri="{D42A27DB-BD31-4B8C-83A1-F6EECF244321}">
                <p14:modId xmlns:p14="http://schemas.microsoft.com/office/powerpoint/2010/main" val="733913919"/>
              </p:ext>
            </p:extLst>
          </p:nvPr>
        </p:nvGraphicFramePr>
        <p:xfrm>
          <a:off x="0" y="1819100"/>
          <a:ext cx="9144000" cy="37310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373100">
                <a:tc>
                  <a:txBody>
                    <a:bodyPr/>
                    <a:lstStyle/>
                    <a:p>
                      <a:pPr marL="0" marR="0" lvl="0" indent="0" algn="ctr" rtl="0">
                        <a:spcBef>
                          <a:spcPts val="0"/>
                        </a:spcBef>
                        <a:spcAft>
                          <a:spcPts val="0"/>
                        </a:spcAft>
                        <a:buNone/>
                      </a:pPr>
                      <a:r>
                        <a:rPr lang="en" sz="1200" b="0" u="none" strike="noStrike" cap="none"/>
                        <a:t>11/19</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12/19</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2/20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3/20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solidFill>
                            <a:schemeClr val="accent6"/>
                          </a:solidFill>
                        </a:rPr>
                        <a:t>4/20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5/20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6/20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7/20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8/20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9/20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10/20</a:t>
                      </a:r>
                      <a:endParaRPr sz="1100"/>
                    </a:p>
                  </a:txBody>
                  <a:tcPr marL="91450" marR="91450" marT="34300" marB="34300" anchor="ctr">
                    <a:solidFill>
                      <a:schemeClr val="dk1"/>
                    </a:solidFill>
                  </a:tcPr>
                </a:tc>
                <a:extLst>
                  <a:ext uri="{0D108BD9-81ED-4DB2-BD59-A6C34878D82A}">
                    <a16:rowId xmlns:a16="http://schemas.microsoft.com/office/drawing/2014/main" val="10000"/>
                  </a:ext>
                </a:extLst>
              </a:tr>
            </a:tbl>
          </a:graphicData>
        </a:graphic>
      </p:graphicFrame>
      <p:graphicFrame>
        <p:nvGraphicFramePr>
          <p:cNvPr id="404" name="Google Shape;404;p65"/>
          <p:cNvGraphicFramePr/>
          <p:nvPr>
            <p:extLst>
              <p:ext uri="{D42A27DB-BD31-4B8C-83A1-F6EECF244321}">
                <p14:modId xmlns:p14="http://schemas.microsoft.com/office/powerpoint/2010/main" val="1719374876"/>
              </p:ext>
            </p:extLst>
          </p:nvPr>
        </p:nvGraphicFramePr>
        <p:xfrm>
          <a:off x="0" y="5350940"/>
          <a:ext cx="9144000" cy="37310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373100">
                <a:tc>
                  <a:txBody>
                    <a:bodyPr/>
                    <a:lstStyle/>
                    <a:p>
                      <a:pPr marL="0" marR="0" lvl="0" indent="0" algn="ctr" rtl="0">
                        <a:spcBef>
                          <a:spcPts val="0"/>
                        </a:spcBef>
                        <a:spcAft>
                          <a:spcPts val="0"/>
                        </a:spcAft>
                        <a:buNone/>
                      </a:pPr>
                      <a:r>
                        <a:rPr lang="en" sz="1200" b="0" u="none" strike="noStrike" cap="none">
                          <a:solidFill>
                            <a:schemeClr val="accent6"/>
                          </a:solidFill>
                        </a:rPr>
                        <a:t>11/20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12/20</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1/21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2/21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3/21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4/21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5/21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6/21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solidFill>
                            <a:schemeClr val="accent6"/>
                          </a:solidFill>
                        </a:rPr>
                        <a:t>7/21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8/21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t>9/21</a:t>
                      </a:r>
                      <a:endParaRPr sz="1100"/>
                    </a:p>
                  </a:txBody>
                  <a:tcPr marL="91450" marR="91450" marT="34300" marB="34300" anchor="ctr">
                    <a:solidFill>
                      <a:schemeClr val="dk1"/>
                    </a:solidFill>
                  </a:tcPr>
                </a:tc>
                <a:tc>
                  <a:txBody>
                    <a:bodyPr/>
                    <a:lstStyle/>
                    <a:p>
                      <a:pPr marL="0" marR="0" lvl="0" indent="0" algn="ctr" rtl="0">
                        <a:spcBef>
                          <a:spcPts val="0"/>
                        </a:spcBef>
                        <a:spcAft>
                          <a:spcPts val="0"/>
                        </a:spcAft>
                        <a:buNone/>
                      </a:pPr>
                      <a:r>
                        <a:rPr lang="en" sz="1200" b="0" u="none" strike="noStrike" cap="none">
                          <a:solidFill>
                            <a:schemeClr val="accent6"/>
                          </a:solidFill>
                        </a:rPr>
                        <a:t>10/21</a:t>
                      </a:r>
                      <a:endParaRPr sz="1100"/>
                    </a:p>
                  </a:txBody>
                  <a:tcPr marL="91450" marR="91450" marT="34300" marB="34300" anchor="ctr">
                    <a:solidFill>
                      <a:schemeClr val="dk1"/>
                    </a:solidFill>
                  </a:tcPr>
                </a:tc>
                <a:extLst>
                  <a:ext uri="{0D108BD9-81ED-4DB2-BD59-A6C34878D82A}">
                    <a16:rowId xmlns:a16="http://schemas.microsoft.com/office/drawing/2014/main" val="10000"/>
                  </a:ext>
                </a:extLst>
              </a:tr>
            </a:tbl>
          </a:graphicData>
        </a:graphic>
      </p:graphicFrame>
      <p:sp>
        <p:nvSpPr>
          <p:cNvPr id="405" name="Google Shape;405;p65"/>
          <p:cNvSpPr/>
          <p:nvPr/>
        </p:nvSpPr>
        <p:spPr>
          <a:xfrm>
            <a:off x="3846786" y="2252264"/>
            <a:ext cx="3799490" cy="437493"/>
          </a:xfrm>
          <a:prstGeom prst="lef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Letters of Interest</a:t>
            </a:r>
            <a:endParaRPr/>
          </a:p>
        </p:txBody>
      </p:sp>
      <p:sp>
        <p:nvSpPr>
          <p:cNvPr id="406" name="Google Shape;406;p65"/>
          <p:cNvSpPr txBox="1"/>
          <p:nvPr/>
        </p:nvSpPr>
        <p:spPr>
          <a:xfrm>
            <a:off x="0" y="4760142"/>
            <a:ext cx="2509500" cy="484800"/>
          </a:xfrm>
          <a:prstGeom prst="rect">
            <a:avLst/>
          </a:prstGeom>
          <a:noFill/>
          <a:ln>
            <a:noFill/>
          </a:ln>
        </p:spPr>
        <p:txBody>
          <a:bodyPr spcFirstLastPara="1" wrap="square" lIns="91425" tIns="45700" rIns="91425" bIns="45700" anchor="t" anchorCtr="0">
            <a:noAutofit/>
          </a:bodyPr>
          <a:lstStyle/>
          <a:p>
            <a:r>
              <a:rPr lang="en">
                <a:solidFill>
                  <a:srgbClr val="C00000"/>
                </a:solidFill>
                <a:latin typeface="Calibri"/>
                <a:ea typeface="Calibri"/>
                <a:cs typeface="Calibri"/>
                <a:sym typeface="Calibri"/>
              </a:rPr>
              <a:t>Planning Meeting</a:t>
            </a:r>
            <a:endParaRPr/>
          </a:p>
          <a:p>
            <a:r>
              <a:rPr lang="en">
                <a:solidFill>
                  <a:srgbClr val="C00000"/>
                </a:solidFill>
                <a:latin typeface="Calibri"/>
                <a:ea typeface="Calibri"/>
                <a:cs typeface="Calibri"/>
                <a:sym typeface="Calibri"/>
              </a:rPr>
              <a:t>Nov 4-6, 2020 (Fermilab)</a:t>
            </a:r>
            <a:endParaRPr/>
          </a:p>
        </p:txBody>
      </p:sp>
      <p:sp>
        <p:nvSpPr>
          <p:cNvPr id="407" name="Google Shape;407;p65"/>
          <p:cNvSpPr txBox="1"/>
          <p:nvPr/>
        </p:nvSpPr>
        <p:spPr>
          <a:xfrm>
            <a:off x="4916305" y="4760174"/>
            <a:ext cx="2955600" cy="484800"/>
          </a:xfrm>
          <a:prstGeom prst="rect">
            <a:avLst/>
          </a:prstGeom>
          <a:noFill/>
          <a:ln>
            <a:noFill/>
          </a:ln>
        </p:spPr>
        <p:txBody>
          <a:bodyPr spcFirstLastPara="1" wrap="square" lIns="91425" tIns="45700" rIns="91425" bIns="45700" anchor="t" anchorCtr="0">
            <a:noAutofit/>
          </a:bodyPr>
          <a:lstStyle/>
          <a:p>
            <a:pPr algn="ctr"/>
            <a:r>
              <a:rPr lang="en">
                <a:solidFill>
                  <a:srgbClr val="C00000"/>
                </a:solidFill>
                <a:latin typeface="Calibri"/>
                <a:ea typeface="Calibri"/>
                <a:cs typeface="Calibri"/>
                <a:sym typeface="Calibri"/>
              </a:rPr>
              <a:t>Summer Study</a:t>
            </a:r>
            <a:endParaRPr/>
          </a:p>
          <a:p>
            <a:pPr algn="ctr"/>
            <a:r>
              <a:rPr lang="en">
                <a:solidFill>
                  <a:srgbClr val="C00000"/>
                </a:solidFill>
                <a:latin typeface="Calibri"/>
                <a:ea typeface="Calibri"/>
                <a:cs typeface="Calibri"/>
                <a:sym typeface="Calibri"/>
              </a:rPr>
              <a:t>July 11-20, 2021 (UW Seattle)</a:t>
            </a:r>
            <a:endParaRPr/>
          </a:p>
        </p:txBody>
      </p:sp>
      <p:sp>
        <p:nvSpPr>
          <p:cNvPr id="408" name="Google Shape;408;p65"/>
          <p:cNvSpPr txBox="1"/>
          <p:nvPr/>
        </p:nvSpPr>
        <p:spPr>
          <a:xfrm>
            <a:off x="8002836" y="4760141"/>
            <a:ext cx="1172700" cy="484800"/>
          </a:xfrm>
          <a:prstGeom prst="rect">
            <a:avLst/>
          </a:prstGeom>
          <a:noFill/>
          <a:ln>
            <a:noFill/>
          </a:ln>
        </p:spPr>
        <p:txBody>
          <a:bodyPr spcFirstLastPara="1" wrap="square" lIns="91425" tIns="45700" rIns="91425" bIns="45700" anchor="t" anchorCtr="0">
            <a:noAutofit/>
          </a:bodyPr>
          <a:lstStyle/>
          <a:p>
            <a:pPr algn="r"/>
            <a:r>
              <a:rPr lang="en">
                <a:solidFill>
                  <a:srgbClr val="C00000"/>
                </a:solidFill>
                <a:latin typeface="Calibri"/>
                <a:ea typeface="Calibri"/>
                <a:cs typeface="Calibri"/>
                <a:sym typeface="Calibri"/>
              </a:rPr>
              <a:t>Snowmass</a:t>
            </a:r>
            <a:endParaRPr/>
          </a:p>
          <a:p>
            <a:pPr algn="r"/>
            <a:r>
              <a:rPr lang="en">
                <a:solidFill>
                  <a:srgbClr val="C00000"/>
                </a:solidFill>
                <a:latin typeface="Calibri"/>
                <a:ea typeface="Calibri"/>
                <a:cs typeface="Calibri"/>
                <a:sym typeface="Calibri"/>
              </a:rPr>
              <a:t>Report</a:t>
            </a:r>
            <a:endParaRPr/>
          </a:p>
        </p:txBody>
      </p:sp>
      <p:sp>
        <p:nvSpPr>
          <p:cNvPr id="409" name="Google Shape;409;p65"/>
          <p:cNvSpPr/>
          <p:nvPr/>
        </p:nvSpPr>
        <p:spPr>
          <a:xfrm>
            <a:off x="1" y="5750742"/>
            <a:ext cx="6889531" cy="427804"/>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Contributed Papers</a:t>
            </a:r>
            <a:endParaRPr/>
          </a:p>
        </p:txBody>
      </p:sp>
      <p:sp>
        <p:nvSpPr>
          <p:cNvPr id="410" name="Google Shape;410;p65"/>
          <p:cNvSpPr/>
          <p:nvPr/>
        </p:nvSpPr>
        <p:spPr>
          <a:xfrm>
            <a:off x="3846786" y="2735139"/>
            <a:ext cx="5297214" cy="437493"/>
          </a:xfrm>
          <a:prstGeom prst="lef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Contributed Papers</a:t>
            </a:r>
            <a:endParaRPr/>
          </a:p>
        </p:txBody>
      </p:sp>
      <p:sp>
        <p:nvSpPr>
          <p:cNvPr id="411" name="Google Shape;411;p65"/>
          <p:cNvSpPr txBox="1"/>
          <p:nvPr/>
        </p:nvSpPr>
        <p:spPr>
          <a:xfrm>
            <a:off x="4500375" y="1485120"/>
            <a:ext cx="888300" cy="273900"/>
          </a:xfrm>
          <a:prstGeom prst="rect">
            <a:avLst/>
          </a:prstGeom>
          <a:noFill/>
          <a:ln>
            <a:noFill/>
          </a:ln>
        </p:spPr>
        <p:txBody>
          <a:bodyPr spcFirstLastPara="1" wrap="square" lIns="91425" tIns="45700" rIns="91425" bIns="45700" anchor="t" anchorCtr="0">
            <a:noAutofit/>
          </a:bodyPr>
          <a:lstStyle/>
          <a:p>
            <a:pPr algn="ctr"/>
            <a:r>
              <a:rPr lang="en">
                <a:solidFill>
                  <a:srgbClr val="C00000"/>
                </a:solidFill>
                <a:latin typeface="Calibri"/>
                <a:ea typeface="Calibri"/>
                <a:cs typeface="Calibri"/>
                <a:sym typeface="Calibri"/>
              </a:rPr>
              <a:t>Today</a:t>
            </a:r>
            <a:endParaRPr/>
          </a:p>
        </p:txBody>
      </p:sp>
      <p:sp>
        <p:nvSpPr>
          <p:cNvPr id="412" name="Google Shape;412;p65"/>
          <p:cNvSpPr/>
          <p:nvPr/>
        </p:nvSpPr>
        <p:spPr>
          <a:xfrm>
            <a:off x="1" y="2266220"/>
            <a:ext cx="3809947" cy="427804"/>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a:solidFill>
                  <a:schemeClr val="lt1"/>
                </a:solidFill>
                <a:latin typeface="Calibri"/>
                <a:ea typeface="Calibri"/>
                <a:cs typeface="Calibri"/>
                <a:sym typeface="Calibri"/>
              </a:rPr>
              <a:t>Preparation</a:t>
            </a:r>
            <a:endParaRPr/>
          </a:p>
        </p:txBody>
      </p:sp>
      <p:sp>
        <p:nvSpPr>
          <p:cNvPr id="413" name="Google Shape;413;p65"/>
          <p:cNvSpPr txBox="1">
            <a:spLocks noGrp="1"/>
          </p:cNvSpPr>
          <p:nvPr>
            <p:ph type="dt" idx="10"/>
          </p:nvPr>
        </p:nvSpPr>
        <p:spPr>
          <a:xfrm>
            <a:off x="187950" y="6535995"/>
            <a:ext cx="2133600" cy="273844"/>
          </a:xfrm>
          <a:prstGeom prst="rect">
            <a:avLst/>
          </a:prstGeom>
          <a:noFill/>
          <a:ln>
            <a:noFill/>
          </a:ln>
        </p:spPr>
        <p:txBody>
          <a:bodyPr spcFirstLastPara="1" vert="horz" wrap="square" lIns="91425" tIns="45700" rIns="91425" bIns="45700" rtlCol="0" anchor="ctr" anchorCtr="0">
            <a:noAutofit/>
          </a:bodyPr>
          <a:lstStyle/>
          <a:p>
            <a:fld id="{9677B938-39F0-4F93-897B-642DE0C760D0}" type="datetime1">
              <a:rPr lang="en-US" smtClean="0"/>
              <a:t>5/21/2020</a:t>
            </a:fld>
            <a:endParaRPr dirty="0"/>
          </a:p>
        </p:txBody>
      </p:sp>
      <p:sp>
        <p:nvSpPr>
          <p:cNvPr id="414" name="Google Shape;414;p65"/>
          <p:cNvSpPr txBox="1">
            <a:spLocks noGrp="1"/>
          </p:cNvSpPr>
          <p:nvPr>
            <p:ph type="ftr" idx="11"/>
          </p:nvPr>
        </p:nvSpPr>
        <p:spPr>
          <a:xfrm>
            <a:off x="2509500" y="6530164"/>
            <a:ext cx="4508937" cy="273844"/>
          </a:xfrm>
          <a:prstGeom prst="rect">
            <a:avLst/>
          </a:prstGeom>
          <a:noFill/>
          <a:ln>
            <a:noFill/>
          </a:ln>
        </p:spPr>
        <p:txBody>
          <a:bodyPr spcFirstLastPara="1" vert="horz" wrap="square" lIns="91425" tIns="45700" rIns="91425" bIns="45700" rtlCol="0" anchor="ctr" anchorCtr="0">
            <a:noAutofit/>
          </a:bodyPr>
          <a:lstStyle/>
          <a:p>
            <a:r>
              <a:rPr lang="en-US" dirty="0"/>
              <a:t>Snowmass AF | GARD ABP </a:t>
            </a:r>
            <a:endParaRPr dirty="0"/>
          </a:p>
        </p:txBody>
      </p:sp>
      <p:sp>
        <p:nvSpPr>
          <p:cNvPr id="415" name="Google Shape;415;p65"/>
          <p:cNvSpPr txBox="1">
            <a:spLocks noGrp="1"/>
          </p:cNvSpPr>
          <p:nvPr>
            <p:ph type="sldNum" idx="12"/>
          </p:nvPr>
        </p:nvSpPr>
        <p:spPr>
          <a:xfrm>
            <a:off x="6889532" y="6535995"/>
            <a:ext cx="2133600" cy="273844"/>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
              <a:pPr/>
              <a:t>4</a:t>
            </a:fld>
            <a:endParaRPr/>
          </a:p>
        </p:txBody>
      </p:sp>
      <p:sp>
        <p:nvSpPr>
          <p:cNvPr id="416" name="Google Shape;416;p65"/>
          <p:cNvSpPr txBox="1"/>
          <p:nvPr/>
        </p:nvSpPr>
        <p:spPr>
          <a:xfrm>
            <a:off x="-15762" y="1142414"/>
            <a:ext cx="9175500" cy="323100"/>
          </a:xfrm>
          <a:prstGeom prst="rect">
            <a:avLst/>
          </a:prstGeom>
          <a:noFill/>
          <a:ln>
            <a:noFill/>
          </a:ln>
        </p:spPr>
        <p:txBody>
          <a:bodyPr spcFirstLastPara="1" wrap="square" lIns="91425" tIns="45700" rIns="91425" bIns="45700" anchor="t" anchorCtr="0">
            <a:noAutofit/>
          </a:bodyPr>
          <a:lstStyle/>
          <a:p>
            <a:pPr algn="ctr"/>
            <a:r>
              <a:rPr lang="en" sz="2200" dirty="0">
                <a:solidFill>
                  <a:schemeClr val="dk1"/>
                </a:solidFill>
                <a:latin typeface="Calibri"/>
                <a:ea typeface="Calibri"/>
                <a:cs typeface="Calibri"/>
                <a:sym typeface="Calibri"/>
              </a:rPr>
              <a:t>We are ahead of the curve compared to Snowmass 2013</a:t>
            </a:r>
            <a:endParaRPr dirty="0"/>
          </a:p>
        </p:txBody>
      </p:sp>
      <p:sp>
        <p:nvSpPr>
          <p:cNvPr id="2" name="Rectangle 1">
            <a:extLst>
              <a:ext uri="{FF2B5EF4-FFF2-40B4-BE49-F238E27FC236}">
                <a16:creationId xmlns:a16="http://schemas.microsoft.com/office/drawing/2014/main" id="{6068E745-0427-40F3-B213-D5FC215BBD5E}"/>
              </a:ext>
            </a:extLst>
          </p:cNvPr>
          <p:cNvSpPr/>
          <p:nvPr/>
        </p:nvSpPr>
        <p:spPr>
          <a:xfrm>
            <a:off x="937068" y="3499636"/>
            <a:ext cx="4572000" cy="461665"/>
          </a:xfrm>
          <a:prstGeom prst="rect">
            <a:avLst/>
          </a:prstGeom>
        </p:spPr>
        <p:txBody>
          <a:bodyPr>
            <a:spAutoFit/>
          </a:bodyPr>
          <a:lstStyle/>
          <a:p>
            <a:pPr>
              <a:spcBef>
                <a:spcPts val="360"/>
              </a:spcBef>
            </a:pPr>
            <a:r>
              <a:rPr lang="en-US" sz="2400" b="1" dirty="0"/>
              <a:t>(Continued…)</a:t>
            </a:r>
          </a:p>
        </p:txBody>
      </p:sp>
      <p:sp>
        <p:nvSpPr>
          <p:cNvPr id="3" name="Arrow: Down 2">
            <a:extLst>
              <a:ext uri="{FF2B5EF4-FFF2-40B4-BE49-F238E27FC236}">
                <a16:creationId xmlns:a16="http://schemas.microsoft.com/office/drawing/2014/main" id="{BDAD75A9-029B-4FCB-9C29-7BDB98D381B7}"/>
              </a:ext>
            </a:extLst>
          </p:cNvPr>
          <p:cNvSpPr/>
          <p:nvPr/>
        </p:nvSpPr>
        <p:spPr>
          <a:xfrm>
            <a:off x="1455089" y="3945650"/>
            <a:ext cx="755374" cy="3731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62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311700" y="27578"/>
            <a:ext cx="8520600" cy="552300"/>
          </a:xfrm>
          <a:prstGeom prst="rect">
            <a:avLst/>
          </a:prstGeom>
        </p:spPr>
        <p:txBody>
          <a:bodyPr spcFirstLastPara="1" vert="horz" wrap="square" lIns="91425" tIns="91425" rIns="91425" bIns="91425" rtlCol="0" anchor="t" anchorCtr="0">
            <a:noAutofit/>
          </a:bodyPr>
          <a:lstStyle/>
          <a:p>
            <a:r>
              <a:rPr lang="en" sz="3000">
                <a:solidFill>
                  <a:srgbClr val="938953"/>
                </a:solidFill>
              </a:rPr>
              <a:t>Past Snowmass and P5</a:t>
            </a:r>
            <a:endParaRPr sz="3000">
              <a:solidFill>
                <a:srgbClr val="938953"/>
              </a:solidFill>
            </a:endParaRPr>
          </a:p>
        </p:txBody>
      </p:sp>
      <p:sp>
        <p:nvSpPr>
          <p:cNvPr id="422" name="Google Shape;422;p66"/>
          <p:cNvSpPr txBox="1">
            <a:spLocks noGrp="1"/>
          </p:cNvSpPr>
          <p:nvPr>
            <p:ph type="body" idx="1"/>
          </p:nvPr>
        </p:nvSpPr>
        <p:spPr>
          <a:xfrm>
            <a:off x="311700" y="644128"/>
            <a:ext cx="8520600" cy="6213872"/>
          </a:xfrm>
          <a:prstGeom prst="rect">
            <a:avLst/>
          </a:prstGeom>
        </p:spPr>
        <p:txBody>
          <a:bodyPr spcFirstLastPara="1" vert="horz" wrap="square" lIns="91425" tIns="91425" rIns="91425" bIns="91425" rtlCol="0" anchor="t" anchorCtr="0">
            <a:noAutofit/>
          </a:bodyPr>
          <a:lstStyle/>
          <a:p>
            <a:r>
              <a:rPr lang="en" b="1" dirty="0">
                <a:solidFill>
                  <a:srgbClr val="1155CC"/>
                </a:solidFill>
              </a:rPr>
              <a:t>Snowmass 2013</a:t>
            </a:r>
            <a:r>
              <a:rPr lang="en" dirty="0"/>
              <a:t>: </a:t>
            </a:r>
            <a:r>
              <a:rPr lang="en" b="1" dirty="0"/>
              <a:t>new successful model</a:t>
            </a:r>
            <a:r>
              <a:rPr lang="en" dirty="0"/>
              <a:t> </a:t>
            </a:r>
            <a:endParaRPr dirty="0"/>
          </a:p>
          <a:p>
            <a:pPr lvl="1">
              <a:spcBef>
                <a:spcPts val="0"/>
              </a:spcBef>
            </a:pPr>
            <a:r>
              <a:rPr lang="en" dirty="0"/>
              <a:t>Energy Frontier</a:t>
            </a:r>
            <a:endParaRPr dirty="0"/>
          </a:p>
          <a:p>
            <a:pPr lvl="1">
              <a:spcBef>
                <a:spcPts val="0"/>
              </a:spcBef>
            </a:pPr>
            <a:r>
              <a:rPr lang="en" dirty="0"/>
              <a:t>Intensity Frontier</a:t>
            </a:r>
            <a:endParaRPr dirty="0"/>
          </a:p>
          <a:p>
            <a:pPr lvl="1">
              <a:spcBef>
                <a:spcPts val="0"/>
              </a:spcBef>
            </a:pPr>
            <a:r>
              <a:rPr lang="en" dirty="0"/>
              <a:t>Cosmic Frontier</a:t>
            </a:r>
            <a:endParaRPr dirty="0"/>
          </a:p>
          <a:p>
            <a:pPr lvl="1">
              <a:spcBef>
                <a:spcPts val="0"/>
              </a:spcBef>
            </a:pPr>
            <a:r>
              <a:rPr lang="en" dirty="0"/>
              <a:t>Cross-cutting groups: Facilities, Instrumentation, Computing, Theory, Communication.</a:t>
            </a:r>
            <a:endParaRPr dirty="0"/>
          </a:p>
          <a:p>
            <a:pPr marL="0" indent="457200">
              <a:spcBef>
                <a:spcPts val="1600"/>
              </a:spcBef>
              <a:buNone/>
            </a:pPr>
            <a:r>
              <a:rPr lang="en" dirty="0"/>
              <a:t>Report: </a:t>
            </a:r>
            <a:r>
              <a:rPr lang="en" u="sng" dirty="0">
                <a:solidFill>
                  <a:schemeClr val="hlink"/>
                </a:solidFill>
                <a:hlinkClick r:id="rId3"/>
              </a:rPr>
              <a:t>https://www.slac.stanford.edu/econf/C1307292/</a:t>
            </a:r>
            <a:endParaRPr dirty="0"/>
          </a:p>
          <a:p>
            <a:pPr>
              <a:spcBef>
                <a:spcPts val="1600"/>
              </a:spcBef>
            </a:pPr>
            <a:r>
              <a:rPr lang="en" b="1" dirty="0">
                <a:solidFill>
                  <a:srgbClr val="1155CC"/>
                </a:solidFill>
              </a:rPr>
              <a:t>P5 (2014)</a:t>
            </a:r>
            <a:r>
              <a:rPr lang="en" dirty="0"/>
              <a:t>: identified </a:t>
            </a:r>
            <a:r>
              <a:rPr lang="en" b="1" dirty="0"/>
              <a:t>five scientific drivers</a:t>
            </a:r>
            <a:endParaRPr b="1" dirty="0"/>
          </a:p>
          <a:p>
            <a:pPr lvl="1">
              <a:spcBef>
                <a:spcPts val="0"/>
              </a:spcBef>
            </a:pPr>
            <a:r>
              <a:rPr lang="en" dirty="0">
                <a:solidFill>
                  <a:srgbClr val="CC0000"/>
                </a:solidFill>
              </a:rPr>
              <a:t>Use the Higgs boson as a new tool for discovery</a:t>
            </a:r>
            <a:r>
              <a:rPr lang="en" dirty="0"/>
              <a:t>.  </a:t>
            </a:r>
            <a:endParaRPr dirty="0"/>
          </a:p>
          <a:p>
            <a:pPr lvl="1">
              <a:spcBef>
                <a:spcPts val="0"/>
              </a:spcBef>
            </a:pPr>
            <a:r>
              <a:rPr lang="en" dirty="0"/>
              <a:t>Pursue the physics associated with neutrino masses.</a:t>
            </a:r>
            <a:endParaRPr dirty="0"/>
          </a:p>
          <a:p>
            <a:pPr lvl="1">
              <a:spcBef>
                <a:spcPts val="0"/>
              </a:spcBef>
            </a:pPr>
            <a:r>
              <a:rPr lang="en" dirty="0">
                <a:solidFill>
                  <a:srgbClr val="CC0000"/>
                </a:solidFill>
              </a:rPr>
              <a:t>Identify the new physics of dark matter</a:t>
            </a:r>
            <a:r>
              <a:rPr lang="en" dirty="0"/>
              <a:t>.</a:t>
            </a:r>
            <a:endParaRPr dirty="0"/>
          </a:p>
          <a:p>
            <a:pPr lvl="1">
              <a:spcBef>
                <a:spcPts val="0"/>
              </a:spcBef>
            </a:pPr>
            <a:r>
              <a:rPr lang="en" dirty="0"/>
              <a:t>Understand cosmic acceleration: dark energy and inflation.</a:t>
            </a:r>
            <a:endParaRPr dirty="0"/>
          </a:p>
          <a:p>
            <a:pPr lvl="1">
              <a:spcBef>
                <a:spcPts val="0"/>
              </a:spcBef>
              <a:buClr>
                <a:srgbClr val="CC0000"/>
              </a:buClr>
            </a:pPr>
            <a:r>
              <a:rPr lang="en" dirty="0">
                <a:solidFill>
                  <a:srgbClr val="CC0000"/>
                </a:solidFill>
              </a:rPr>
              <a:t>Explore the unknown: new particles, interaction, and physical principles.</a:t>
            </a:r>
            <a:endParaRPr dirty="0">
              <a:solidFill>
                <a:srgbClr val="CC0000"/>
              </a:solidFill>
            </a:endParaRPr>
          </a:p>
          <a:p>
            <a:pPr marL="0" indent="0">
              <a:spcBef>
                <a:spcPts val="1600"/>
              </a:spcBef>
              <a:buNone/>
            </a:pPr>
            <a:r>
              <a:rPr lang="en" dirty="0"/>
              <a:t>	Report: </a:t>
            </a:r>
            <a:r>
              <a:rPr lang="en" u="sng" dirty="0">
                <a:solidFill>
                  <a:schemeClr val="hlink"/>
                </a:solidFill>
                <a:hlinkClick r:id="rId4"/>
              </a:rPr>
              <a:t>https://www.usparticlephysics.org</a:t>
            </a:r>
            <a:endParaRPr dirty="0"/>
          </a:p>
          <a:p>
            <a:pPr marL="914400" indent="0">
              <a:spcBef>
                <a:spcPts val="1600"/>
              </a:spcBef>
              <a:buNone/>
            </a:pPr>
            <a:endParaRPr dirty="0"/>
          </a:p>
          <a:p>
            <a:pPr indent="0">
              <a:spcBef>
                <a:spcPts val="1600"/>
              </a:spcBef>
              <a:spcAft>
                <a:spcPts val="1600"/>
              </a:spcAft>
              <a:buNone/>
            </a:pPr>
            <a:r>
              <a:rPr lang="en" dirty="0"/>
              <a:t>			</a:t>
            </a:r>
            <a:endParaRPr dirty="0"/>
          </a:p>
        </p:txBody>
      </p:sp>
      <p:sp>
        <p:nvSpPr>
          <p:cNvPr id="423" name="Google Shape;423;p66"/>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49995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67"/>
          <p:cNvGrpSpPr/>
          <p:nvPr/>
        </p:nvGrpSpPr>
        <p:grpSpPr>
          <a:xfrm>
            <a:off x="2600378" y="1625060"/>
            <a:ext cx="6192699" cy="4086740"/>
            <a:chOff x="1497420" y="907389"/>
            <a:chExt cx="6192699" cy="5448986"/>
          </a:xfrm>
        </p:grpSpPr>
        <p:grpSp>
          <p:nvGrpSpPr>
            <p:cNvPr id="429" name="Google Shape;429;p67"/>
            <p:cNvGrpSpPr/>
            <p:nvPr/>
          </p:nvGrpSpPr>
          <p:grpSpPr>
            <a:xfrm>
              <a:off x="1497420" y="907389"/>
              <a:ext cx="6192699" cy="5208902"/>
              <a:chOff x="516311" y="951451"/>
              <a:chExt cx="6192699" cy="5208902"/>
            </a:xfrm>
          </p:grpSpPr>
          <p:sp>
            <p:nvSpPr>
              <p:cNvPr id="430" name="Google Shape;430;p67"/>
              <p:cNvSpPr/>
              <p:nvPr/>
            </p:nvSpPr>
            <p:spPr>
              <a:xfrm>
                <a:off x="541426" y="951451"/>
                <a:ext cx="6167584" cy="5208902"/>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431" name="Google Shape;431;p67"/>
              <p:cNvGrpSpPr/>
              <p:nvPr/>
            </p:nvGrpSpPr>
            <p:grpSpPr>
              <a:xfrm>
                <a:off x="516311" y="951451"/>
                <a:ext cx="6168637" cy="5195122"/>
                <a:chOff x="2912537" y="977377"/>
                <a:chExt cx="6168637" cy="5195122"/>
              </a:xfrm>
            </p:grpSpPr>
            <p:grpSp>
              <p:nvGrpSpPr>
                <p:cNvPr id="432" name="Google Shape;432;p67"/>
                <p:cNvGrpSpPr/>
                <p:nvPr/>
              </p:nvGrpSpPr>
              <p:grpSpPr>
                <a:xfrm>
                  <a:off x="2912537" y="977377"/>
                  <a:ext cx="6168637" cy="5195122"/>
                  <a:chOff x="2912537" y="977377"/>
                  <a:chExt cx="6168637" cy="5195122"/>
                </a:xfrm>
              </p:grpSpPr>
              <p:grpSp>
                <p:nvGrpSpPr>
                  <p:cNvPr id="433" name="Google Shape;433;p67"/>
                  <p:cNvGrpSpPr/>
                  <p:nvPr/>
                </p:nvGrpSpPr>
                <p:grpSpPr>
                  <a:xfrm>
                    <a:off x="2912537" y="977377"/>
                    <a:ext cx="6168637" cy="5195122"/>
                    <a:chOff x="1178639" y="862253"/>
                    <a:chExt cx="6457946" cy="5438774"/>
                  </a:xfrm>
                </p:grpSpPr>
                <p:pic>
                  <p:nvPicPr>
                    <p:cNvPr id="434" name="Google Shape;434;p67"/>
                    <p:cNvPicPr preferRelativeResize="0"/>
                    <p:nvPr/>
                  </p:nvPicPr>
                  <p:blipFill rotWithShape="1">
                    <a:blip r:embed="rId3">
                      <a:alphaModFix/>
                    </a:blip>
                    <a:srcRect/>
                    <a:stretch/>
                  </p:blipFill>
                  <p:spPr>
                    <a:xfrm>
                      <a:off x="1211848" y="862253"/>
                      <a:ext cx="6424737" cy="447676"/>
                    </a:xfrm>
                    <a:prstGeom prst="rect">
                      <a:avLst/>
                    </a:prstGeom>
                    <a:noFill/>
                    <a:ln>
                      <a:noFill/>
                    </a:ln>
                  </p:spPr>
                </p:pic>
                <p:pic>
                  <p:nvPicPr>
                    <p:cNvPr id="435" name="Google Shape;435;p67"/>
                    <p:cNvPicPr preferRelativeResize="0"/>
                    <p:nvPr/>
                  </p:nvPicPr>
                  <p:blipFill rotWithShape="1">
                    <a:blip r:embed="rId4">
                      <a:alphaModFix/>
                    </a:blip>
                    <a:srcRect/>
                    <a:stretch/>
                  </p:blipFill>
                  <p:spPr>
                    <a:xfrm>
                      <a:off x="1211848" y="1548053"/>
                      <a:ext cx="6424737" cy="4752974"/>
                    </a:xfrm>
                    <a:prstGeom prst="rect">
                      <a:avLst/>
                    </a:prstGeom>
                    <a:noFill/>
                    <a:ln>
                      <a:noFill/>
                    </a:ln>
                  </p:spPr>
                </p:pic>
                <p:sp>
                  <p:nvSpPr>
                    <p:cNvPr id="436" name="Google Shape;436;p67"/>
                    <p:cNvSpPr txBox="1"/>
                    <p:nvPr/>
                  </p:nvSpPr>
                  <p:spPr>
                    <a:xfrm>
                      <a:off x="1178639" y="1309929"/>
                      <a:ext cx="1644900" cy="261600"/>
                    </a:xfrm>
                    <a:prstGeom prst="rect">
                      <a:avLst/>
                    </a:prstGeom>
                    <a:noFill/>
                    <a:ln>
                      <a:noFill/>
                    </a:ln>
                  </p:spPr>
                  <p:txBody>
                    <a:bodyPr spcFirstLastPara="1" wrap="square" lIns="91425" tIns="45700" rIns="91425" bIns="45700" anchor="t" anchorCtr="0">
                      <a:noAutofit/>
                    </a:bodyPr>
                    <a:lstStyle/>
                    <a:p>
                      <a:r>
                        <a:rPr lang="en" sz="1100">
                          <a:solidFill>
                            <a:srgbClr val="FF0000"/>
                          </a:solidFill>
                          <a:latin typeface="Open Sans"/>
                          <a:ea typeface="Open Sans"/>
                          <a:cs typeface="Open Sans"/>
                          <a:sym typeface="Open Sans"/>
                        </a:rPr>
                        <a:t>HEP Science Output</a:t>
                      </a:r>
                      <a:endParaRPr/>
                    </a:p>
                  </p:txBody>
                </p:sp>
                <p:sp>
                  <p:nvSpPr>
                    <p:cNvPr id="437" name="Google Shape;437;p67"/>
                    <p:cNvSpPr/>
                    <p:nvPr/>
                  </p:nvSpPr>
                  <p:spPr>
                    <a:xfrm>
                      <a:off x="3169355" y="1330212"/>
                      <a:ext cx="4403803" cy="209779"/>
                    </a:xfrm>
                    <a:prstGeom prst="rect">
                      <a:avLst/>
                    </a:prstGeom>
                    <a:solidFill>
                      <a:srgbClr val="40AE49"/>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438" name="Google Shape;438;p67"/>
                  <p:cNvSpPr txBox="1"/>
                  <p:nvPr/>
                </p:nvSpPr>
                <p:spPr>
                  <a:xfrm>
                    <a:off x="2914054" y="3411553"/>
                    <a:ext cx="1449436" cy="215444"/>
                  </a:xfrm>
                  <a:prstGeom prst="rect">
                    <a:avLst/>
                  </a:prstGeom>
                  <a:solidFill>
                    <a:schemeClr val="lt1"/>
                  </a:solidFill>
                  <a:ln>
                    <a:noFill/>
                  </a:ln>
                </p:spPr>
                <p:txBody>
                  <a:bodyPr spcFirstLastPara="1" wrap="square" lIns="91425" tIns="45700" rIns="91425" bIns="45700" anchor="t" anchorCtr="0">
                    <a:noAutofit/>
                  </a:bodyPr>
                  <a:lstStyle/>
                  <a:p>
                    <a:r>
                      <a:rPr lang="en" sz="800">
                        <a:solidFill>
                          <a:schemeClr val="dk1"/>
                        </a:solidFill>
                        <a:latin typeface="Calibri"/>
                        <a:ea typeface="Calibri"/>
                        <a:cs typeface="Calibri"/>
                        <a:sym typeface="Calibri"/>
                      </a:rPr>
                      <a:t>LBNF/DUNE (and PIP-II)</a:t>
                    </a:r>
                    <a:endParaRPr/>
                  </a:p>
                </p:txBody>
              </p:sp>
            </p:grpSp>
            <p:sp>
              <p:nvSpPr>
                <p:cNvPr id="439" name="Google Shape;439;p67"/>
                <p:cNvSpPr txBox="1"/>
                <p:nvPr/>
              </p:nvSpPr>
              <p:spPr>
                <a:xfrm>
                  <a:off x="3821565" y="1998629"/>
                  <a:ext cx="707245" cy="246221"/>
                </a:xfrm>
                <a:prstGeom prst="rect">
                  <a:avLst/>
                </a:prstGeom>
                <a:noFill/>
                <a:ln>
                  <a:noFill/>
                </a:ln>
              </p:spPr>
              <p:txBody>
                <a:bodyPr spcFirstLastPara="1" wrap="square" lIns="91425" tIns="45700" rIns="91425" bIns="45700" anchor="t" anchorCtr="0">
                  <a:noAutofit/>
                </a:bodyPr>
                <a:lstStyle/>
                <a:p>
                  <a:r>
                    <a:rPr lang="en" sz="1000">
                      <a:solidFill>
                        <a:schemeClr val="lt1"/>
                      </a:solidFill>
                      <a:latin typeface="Calibri"/>
                      <a:ea typeface="Calibri"/>
                      <a:cs typeface="Calibri"/>
                      <a:sym typeface="Calibri"/>
                    </a:rPr>
                    <a:t>[&gt;$200M]</a:t>
                  </a:r>
                  <a:endParaRPr/>
                </a:p>
              </p:txBody>
            </p:sp>
            <p:sp>
              <p:nvSpPr>
                <p:cNvPr id="440" name="Google Shape;440;p67"/>
                <p:cNvSpPr txBox="1"/>
                <p:nvPr/>
              </p:nvSpPr>
              <p:spPr>
                <a:xfrm>
                  <a:off x="4457070" y="4109188"/>
                  <a:ext cx="707245" cy="246221"/>
                </a:xfrm>
                <a:prstGeom prst="rect">
                  <a:avLst/>
                </a:prstGeom>
                <a:noFill/>
                <a:ln>
                  <a:noFill/>
                </a:ln>
              </p:spPr>
              <p:txBody>
                <a:bodyPr spcFirstLastPara="1" wrap="square" lIns="91425" tIns="45700" rIns="91425" bIns="45700" anchor="t" anchorCtr="0">
                  <a:noAutofit/>
                </a:bodyPr>
                <a:lstStyle/>
                <a:p>
                  <a:r>
                    <a:rPr lang="en" sz="1000">
                      <a:solidFill>
                        <a:schemeClr val="lt1"/>
                      </a:solidFill>
                      <a:latin typeface="Calibri"/>
                      <a:ea typeface="Calibri"/>
                      <a:cs typeface="Calibri"/>
                      <a:sym typeface="Calibri"/>
                    </a:rPr>
                    <a:t>[&lt;$200M]</a:t>
                  </a:r>
                  <a:endParaRPr/>
                </a:p>
              </p:txBody>
            </p:sp>
          </p:grpSp>
        </p:grpSp>
        <p:grpSp>
          <p:nvGrpSpPr>
            <p:cNvPr id="441" name="Google Shape;441;p67"/>
            <p:cNvGrpSpPr/>
            <p:nvPr/>
          </p:nvGrpSpPr>
          <p:grpSpPr>
            <a:xfrm>
              <a:off x="3692669" y="1147903"/>
              <a:ext cx="1231500" cy="5208472"/>
              <a:chOff x="5130355" y="1217891"/>
              <a:chExt cx="1231500" cy="5208472"/>
            </a:xfrm>
          </p:grpSpPr>
          <p:cxnSp>
            <p:nvCxnSpPr>
              <p:cNvPr id="442" name="Google Shape;442;p67"/>
              <p:cNvCxnSpPr/>
              <p:nvPr/>
            </p:nvCxnSpPr>
            <p:spPr>
              <a:xfrm>
                <a:off x="5866306" y="1217891"/>
                <a:ext cx="19027" cy="4960614"/>
              </a:xfrm>
              <a:prstGeom prst="straightConnector1">
                <a:avLst/>
              </a:prstGeom>
              <a:noFill/>
              <a:ln w="38100" cap="flat" cmpd="sng">
                <a:solidFill>
                  <a:srgbClr val="C00000"/>
                </a:solidFill>
                <a:prstDash val="solid"/>
                <a:round/>
                <a:headEnd type="triangle" w="lg" len="lg"/>
                <a:tailEnd type="none" w="sm" len="sm"/>
              </a:ln>
            </p:spPr>
          </p:cxnSp>
          <p:sp>
            <p:nvSpPr>
              <p:cNvPr id="443" name="Google Shape;443;p67"/>
              <p:cNvSpPr txBox="1"/>
              <p:nvPr/>
            </p:nvSpPr>
            <p:spPr>
              <a:xfrm>
                <a:off x="5130355" y="6118563"/>
                <a:ext cx="1231500" cy="307800"/>
              </a:xfrm>
              <a:prstGeom prst="rect">
                <a:avLst/>
              </a:prstGeom>
              <a:noFill/>
              <a:ln>
                <a:noFill/>
              </a:ln>
            </p:spPr>
            <p:txBody>
              <a:bodyPr spcFirstLastPara="1" wrap="square" lIns="91425" tIns="45700" rIns="91425" bIns="45700" anchor="t" anchorCtr="0">
                <a:noAutofit/>
              </a:bodyPr>
              <a:lstStyle/>
              <a:p>
                <a:pPr algn="ctr"/>
                <a:r>
                  <a:rPr lang="en" sz="1400">
                    <a:solidFill>
                      <a:srgbClr val="C00000"/>
                    </a:solidFill>
                    <a:latin typeface="Calibri"/>
                    <a:ea typeface="Calibri"/>
                    <a:cs typeface="Calibri"/>
                    <a:sym typeface="Calibri"/>
                  </a:rPr>
                  <a:t>We are here</a:t>
                </a:r>
                <a:endParaRPr/>
              </a:p>
            </p:txBody>
          </p:sp>
        </p:grpSp>
      </p:grpSp>
      <p:sp>
        <p:nvSpPr>
          <p:cNvPr id="444" name="Google Shape;444;p67"/>
          <p:cNvSpPr txBox="1"/>
          <p:nvPr/>
        </p:nvSpPr>
        <p:spPr>
          <a:xfrm>
            <a:off x="449657" y="2905550"/>
            <a:ext cx="1380443" cy="438581"/>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Higgs as a tool</a:t>
            </a:r>
            <a:endParaRPr/>
          </a:p>
          <a:p>
            <a:pPr algn="r"/>
            <a:r>
              <a:rPr lang="en" sz="1600">
                <a:solidFill>
                  <a:srgbClr val="C00000"/>
                </a:solidFill>
                <a:latin typeface="Calibri"/>
                <a:ea typeface="Calibri"/>
                <a:cs typeface="Calibri"/>
                <a:sym typeface="Calibri"/>
              </a:rPr>
              <a:t>The Unknown</a:t>
            </a:r>
            <a:endParaRPr/>
          </a:p>
        </p:txBody>
      </p:sp>
      <p:sp>
        <p:nvSpPr>
          <p:cNvPr id="445" name="Google Shape;445;p67"/>
          <p:cNvSpPr txBox="1"/>
          <p:nvPr/>
        </p:nvSpPr>
        <p:spPr>
          <a:xfrm>
            <a:off x="1179028" y="3384343"/>
            <a:ext cx="1428213" cy="253916"/>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Neutrino (U.S.)</a:t>
            </a:r>
            <a:endParaRPr/>
          </a:p>
        </p:txBody>
      </p:sp>
      <p:sp>
        <p:nvSpPr>
          <p:cNvPr id="446" name="Google Shape;446;p67"/>
          <p:cNvSpPr txBox="1"/>
          <p:nvPr/>
        </p:nvSpPr>
        <p:spPr>
          <a:xfrm>
            <a:off x="761027" y="2598247"/>
            <a:ext cx="1839350" cy="253916"/>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The Unknown (U.S.)</a:t>
            </a:r>
            <a:endParaRPr/>
          </a:p>
        </p:txBody>
      </p:sp>
      <p:sp>
        <p:nvSpPr>
          <p:cNvPr id="447" name="Google Shape;447;p67"/>
          <p:cNvSpPr txBox="1"/>
          <p:nvPr/>
        </p:nvSpPr>
        <p:spPr>
          <a:xfrm>
            <a:off x="227700" y="4292301"/>
            <a:ext cx="2361600" cy="1358100"/>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Cosmic Acceleration (U.S.)</a:t>
            </a:r>
            <a:endParaRPr/>
          </a:p>
          <a:p>
            <a:pPr algn="r"/>
            <a:endParaRPr sz="1600">
              <a:solidFill>
                <a:srgbClr val="C00000"/>
              </a:solidFill>
              <a:latin typeface="Calibri"/>
              <a:ea typeface="Calibri"/>
              <a:cs typeface="Calibri"/>
              <a:sym typeface="Calibri"/>
            </a:endParaRPr>
          </a:p>
          <a:p>
            <a:r>
              <a:rPr lang="en" sz="1600">
                <a:solidFill>
                  <a:srgbClr val="C00000"/>
                </a:solidFill>
                <a:latin typeface="Calibri"/>
                <a:ea typeface="Calibri"/>
                <a:cs typeface="Calibri"/>
                <a:sym typeface="Calibri"/>
              </a:rPr>
              <a:t>               Dark Matter (U.S.)</a:t>
            </a:r>
            <a:endParaRPr/>
          </a:p>
          <a:p>
            <a:endParaRPr sz="1600">
              <a:solidFill>
                <a:srgbClr val="C00000"/>
              </a:solidFill>
              <a:latin typeface="Calibri"/>
              <a:ea typeface="Calibri"/>
              <a:cs typeface="Calibri"/>
              <a:sym typeface="Calibri"/>
            </a:endParaRPr>
          </a:p>
          <a:p>
            <a:pPr>
              <a:lnSpc>
                <a:spcPct val="60000"/>
              </a:lnSpc>
            </a:pPr>
            <a:r>
              <a:rPr lang="en" sz="1600">
                <a:solidFill>
                  <a:srgbClr val="C00000"/>
                </a:solidFill>
                <a:latin typeface="Calibri"/>
                <a:ea typeface="Calibri"/>
                <a:cs typeface="Calibri"/>
                <a:sym typeface="Calibri"/>
              </a:rPr>
              <a:t>Cosmic Acceleration (U.S.)</a:t>
            </a:r>
            <a:endParaRPr/>
          </a:p>
        </p:txBody>
      </p:sp>
      <p:sp>
        <p:nvSpPr>
          <p:cNvPr id="448" name="Google Shape;448;p67"/>
          <p:cNvSpPr txBox="1"/>
          <p:nvPr/>
        </p:nvSpPr>
        <p:spPr>
          <a:xfrm>
            <a:off x="1709225" y="3008868"/>
            <a:ext cx="905889" cy="253916"/>
          </a:xfrm>
          <a:prstGeom prst="rect">
            <a:avLst/>
          </a:prstGeom>
          <a:noFill/>
          <a:ln>
            <a:noFill/>
          </a:ln>
        </p:spPr>
        <p:txBody>
          <a:bodyPr spcFirstLastPara="1" wrap="square" lIns="91425" tIns="45700" rIns="91425" bIns="45700" anchor="t" anchorCtr="0">
            <a:noAutofit/>
          </a:bodyPr>
          <a:lstStyle/>
          <a:p>
            <a:pPr algn="r"/>
            <a:r>
              <a:rPr lang="en" sz="1600">
                <a:solidFill>
                  <a:srgbClr val="C00000"/>
                </a:solidFill>
                <a:latin typeface="Calibri"/>
                <a:ea typeface="Calibri"/>
                <a:cs typeface="Calibri"/>
                <a:sym typeface="Calibri"/>
              </a:rPr>
              <a:t>(Europe)</a:t>
            </a:r>
            <a:endParaRPr/>
          </a:p>
        </p:txBody>
      </p:sp>
      <p:sp>
        <p:nvSpPr>
          <p:cNvPr id="449" name="Google Shape;449;p67"/>
          <p:cNvSpPr txBox="1"/>
          <p:nvPr/>
        </p:nvSpPr>
        <p:spPr>
          <a:xfrm>
            <a:off x="14956" y="249850"/>
            <a:ext cx="9114087" cy="517403"/>
          </a:xfrm>
          <a:prstGeom prst="rect">
            <a:avLst/>
          </a:prstGeom>
          <a:noFill/>
          <a:ln>
            <a:noFill/>
          </a:ln>
        </p:spPr>
        <p:txBody>
          <a:bodyPr spcFirstLastPara="1" wrap="square" lIns="91425" tIns="45700" rIns="91425" bIns="45700" anchor="ctr" anchorCtr="0">
            <a:noAutofit/>
          </a:bodyPr>
          <a:lstStyle/>
          <a:p>
            <a:pPr algn="ctr">
              <a:buClr>
                <a:srgbClr val="938953"/>
              </a:buClr>
              <a:buSzPts val="3200"/>
            </a:pPr>
            <a:r>
              <a:rPr lang="en" sz="3200" dirty="0">
                <a:solidFill>
                  <a:srgbClr val="938953"/>
                </a:solidFill>
                <a:latin typeface="Calibri"/>
                <a:ea typeface="Calibri"/>
                <a:cs typeface="Calibri"/>
                <a:sym typeface="Calibri"/>
              </a:rPr>
              <a:t>P5 2014 has been very successful !!</a:t>
            </a:r>
            <a:endParaRPr dirty="0"/>
          </a:p>
        </p:txBody>
      </p:sp>
      <p:sp>
        <p:nvSpPr>
          <p:cNvPr id="450" name="Google Shape;450;p67"/>
          <p:cNvSpPr txBox="1"/>
          <p:nvPr/>
        </p:nvSpPr>
        <p:spPr>
          <a:xfrm>
            <a:off x="5862592" y="5474875"/>
            <a:ext cx="2495007" cy="253916"/>
          </a:xfrm>
          <a:prstGeom prst="rect">
            <a:avLst/>
          </a:prstGeom>
          <a:noFill/>
          <a:ln>
            <a:noFill/>
          </a:ln>
        </p:spPr>
        <p:txBody>
          <a:bodyPr spcFirstLastPara="1" wrap="square" lIns="91425" tIns="45700" rIns="91425" bIns="45700" anchor="t" anchorCtr="0">
            <a:noAutofit/>
          </a:bodyPr>
          <a:lstStyle/>
          <a:p>
            <a:pPr marL="137160" indent="-137160">
              <a:buClr>
                <a:srgbClr val="00B0F0"/>
              </a:buClr>
              <a:buSzPts val="1600"/>
              <a:buFont typeface="Noto Sans Symbols"/>
              <a:buChar char="▪"/>
            </a:pPr>
            <a:r>
              <a:rPr lang="en" sz="1600" i="1">
                <a:solidFill>
                  <a:srgbClr val="00B0F0"/>
                </a:solidFill>
                <a:latin typeface="Calibri"/>
                <a:ea typeface="Calibri"/>
                <a:cs typeface="Calibri"/>
                <a:sym typeface="Calibri"/>
              </a:rPr>
              <a:t>Construction</a:t>
            </a:r>
            <a:endParaRPr sz="700" i="1">
              <a:solidFill>
                <a:srgbClr val="00B0F0"/>
              </a:solidFill>
              <a:latin typeface="Calibri"/>
              <a:ea typeface="Calibri"/>
              <a:cs typeface="Calibri"/>
              <a:sym typeface="Calibri"/>
            </a:endParaRPr>
          </a:p>
        </p:txBody>
      </p:sp>
      <p:sp>
        <p:nvSpPr>
          <p:cNvPr id="451" name="Google Shape;451;p67"/>
          <p:cNvSpPr txBox="1"/>
          <p:nvPr/>
        </p:nvSpPr>
        <p:spPr>
          <a:xfrm>
            <a:off x="7138028" y="5467702"/>
            <a:ext cx="2495007" cy="253916"/>
          </a:xfrm>
          <a:prstGeom prst="rect">
            <a:avLst/>
          </a:prstGeom>
          <a:noFill/>
          <a:ln>
            <a:noFill/>
          </a:ln>
        </p:spPr>
        <p:txBody>
          <a:bodyPr spcFirstLastPara="1" wrap="square" lIns="91425" tIns="45700" rIns="91425" bIns="45700" anchor="t" anchorCtr="0">
            <a:noAutofit/>
          </a:bodyPr>
          <a:lstStyle/>
          <a:p>
            <a:pPr marL="137160" indent="-137160">
              <a:buClr>
                <a:srgbClr val="00B050"/>
              </a:buClr>
              <a:buSzPts val="1600"/>
              <a:buFont typeface="Noto Sans Symbols"/>
              <a:buChar char="▪"/>
            </a:pPr>
            <a:r>
              <a:rPr lang="en" sz="1600" i="1">
                <a:solidFill>
                  <a:srgbClr val="00B050"/>
                </a:solidFill>
                <a:latin typeface="Calibri"/>
                <a:ea typeface="Calibri"/>
                <a:cs typeface="Calibri"/>
                <a:sym typeface="Calibri"/>
              </a:rPr>
              <a:t>Expected Physics</a:t>
            </a:r>
            <a:endParaRPr/>
          </a:p>
        </p:txBody>
      </p:sp>
      <p:cxnSp>
        <p:nvCxnSpPr>
          <p:cNvPr id="452" name="Google Shape;452;p67"/>
          <p:cNvCxnSpPr/>
          <p:nvPr/>
        </p:nvCxnSpPr>
        <p:spPr>
          <a:xfrm>
            <a:off x="6583568" y="1808196"/>
            <a:ext cx="19027" cy="3720460"/>
          </a:xfrm>
          <a:prstGeom prst="straightConnector1">
            <a:avLst/>
          </a:prstGeom>
          <a:noFill/>
          <a:ln w="38100" cap="flat" cmpd="sng">
            <a:solidFill>
              <a:srgbClr val="FF9300"/>
            </a:solidFill>
            <a:prstDash val="solid"/>
            <a:round/>
            <a:headEnd type="triangle" w="lg" len="lg"/>
            <a:tailEnd type="none" w="sm" len="sm"/>
          </a:ln>
        </p:spPr>
      </p:cxnSp>
      <p:sp>
        <p:nvSpPr>
          <p:cNvPr id="453" name="Google Shape;453;p67"/>
          <p:cNvSpPr txBox="1"/>
          <p:nvPr/>
        </p:nvSpPr>
        <p:spPr>
          <a:xfrm>
            <a:off x="4987500" y="3352450"/>
            <a:ext cx="2772000" cy="196200"/>
          </a:xfrm>
          <a:prstGeom prst="rect">
            <a:avLst/>
          </a:prstGeom>
          <a:noFill/>
          <a:ln>
            <a:noFill/>
          </a:ln>
        </p:spPr>
        <p:txBody>
          <a:bodyPr spcFirstLastPara="1" wrap="square" lIns="91425" tIns="45700" rIns="91425" bIns="45700" anchor="t" anchorCtr="0">
            <a:noAutofit/>
          </a:bodyPr>
          <a:lstStyle/>
          <a:p>
            <a:r>
              <a:rPr lang="en" sz="1100">
                <a:solidFill>
                  <a:schemeClr val="dk1"/>
                </a:solidFill>
                <a:latin typeface="Calibri"/>
                <a:ea typeface="Calibri"/>
                <a:cs typeface="Calibri"/>
                <a:sym typeface="Calibri"/>
              </a:rPr>
              <a:t>LBNF/DUNE &amp; PIP-II schedules advanced</a:t>
            </a:r>
            <a:endParaRPr/>
          </a:p>
        </p:txBody>
      </p:sp>
      <p:sp>
        <p:nvSpPr>
          <p:cNvPr id="454" name="Google Shape;454;p67"/>
          <p:cNvSpPr txBox="1"/>
          <p:nvPr/>
        </p:nvSpPr>
        <p:spPr>
          <a:xfrm>
            <a:off x="806624" y="1682676"/>
            <a:ext cx="1774204" cy="276999"/>
          </a:xfrm>
          <a:prstGeom prst="rect">
            <a:avLst/>
          </a:prstGeom>
          <a:noFill/>
          <a:ln>
            <a:noFill/>
          </a:ln>
        </p:spPr>
        <p:txBody>
          <a:bodyPr spcFirstLastPara="1" wrap="square" lIns="91425" tIns="45700" rIns="91425" bIns="45700" anchor="t" anchorCtr="0">
            <a:noAutofit/>
          </a:bodyPr>
          <a:lstStyle/>
          <a:p>
            <a:pPr algn="r"/>
            <a:r>
              <a:rPr lang="en" b="1">
                <a:solidFill>
                  <a:srgbClr val="C00000"/>
                </a:solidFill>
                <a:latin typeface="Calibri"/>
                <a:ea typeface="Calibri"/>
                <a:cs typeface="Calibri"/>
                <a:sym typeface="Calibri"/>
              </a:rPr>
              <a:t>Scientific Drivers</a:t>
            </a:r>
            <a:endParaRPr/>
          </a:p>
        </p:txBody>
      </p:sp>
      <p:sp>
        <p:nvSpPr>
          <p:cNvPr id="455" name="Google Shape;455;p67"/>
          <p:cNvSpPr txBox="1"/>
          <p:nvPr/>
        </p:nvSpPr>
        <p:spPr>
          <a:xfrm>
            <a:off x="3008675" y="4709750"/>
            <a:ext cx="1714500" cy="196200"/>
          </a:xfrm>
          <a:prstGeom prst="rect">
            <a:avLst/>
          </a:prstGeom>
          <a:noFill/>
          <a:ln>
            <a:noFill/>
          </a:ln>
        </p:spPr>
        <p:txBody>
          <a:bodyPr spcFirstLastPara="1" wrap="square" lIns="91425" tIns="45700" rIns="91425" bIns="45700" anchor="t" anchorCtr="0">
            <a:noAutofit/>
          </a:bodyPr>
          <a:lstStyle/>
          <a:p>
            <a:r>
              <a:rPr lang="en" sz="1100">
                <a:solidFill>
                  <a:schemeClr val="dk1"/>
                </a:solidFill>
                <a:latin typeface="Calibri"/>
                <a:ea typeface="Calibri"/>
                <a:cs typeface="Calibri"/>
                <a:sym typeface="Calibri"/>
              </a:rPr>
              <a:t>(SuperCDMS, LZ, ADMX)</a:t>
            </a:r>
            <a:endParaRPr/>
          </a:p>
        </p:txBody>
      </p:sp>
      <p:sp>
        <p:nvSpPr>
          <p:cNvPr id="456" name="Google Shape;456;p67"/>
          <p:cNvSpPr/>
          <p:nvPr/>
        </p:nvSpPr>
        <p:spPr>
          <a:xfrm>
            <a:off x="4556686" y="1314541"/>
            <a:ext cx="2045909" cy="342254"/>
          </a:xfrm>
          <a:prstGeom prst="lef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 sz="1600">
                <a:solidFill>
                  <a:schemeClr val="lt1"/>
                </a:solidFill>
                <a:latin typeface="Calibri"/>
                <a:ea typeface="Calibri"/>
                <a:cs typeface="Calibri"/>
                <a:sym typeface="Calibri"/>
              </a:rPr>
              <a:t>10 year plan</a:t>
            </a:r>
            <a:endParaRPr/>
          </a:p>
        </p:txBody>
      </p:sp>
      <p:sp>
        <p:nvSpPr>
          <p:cNvPr id="457" name="Google Shape;457;p67"/>
          <p:cNvSpPr txBox="1"/>
          <p:nvPr/>
        </p:nvSpPr>
        <p:spPr>
          <a:xfrm>
            <a:off x="4437405" y="2540077"/>
            <a:ext cx="968700" cy="207600"/>
          </a:xfrm>
          <a:prstGeom prst="rect">
            <a:avLst/>
          </a:prstGeom>
          <a:noFill/>
          <a:ln>
            <a:noFill/>
          </a:ln>
        </p:spPr>
        <p:txBody>
          <a:bodyPr spcFirstLastPara="1" wrap="square" lIns="91425" tIns="45700" rIns="91425" bIns="45700" anchor="t" anchorCtr="0">
            <a:noAutofit/>
          </a:bodyPr>
          <a:lstStyle/>
          <a:p>
            <a:r>
              <a:rPr lang="en" sz="1200">
                <a:solidFill>
                  <a:schemeClr val="lt1"/>
                </a:solidFill>
                <a:latin typeface="Calibri"/>
                <a:ea typeface="Calibri"/>
                <a:cs typeface="Calibri"/>
                <a:sym typeface="Calibri"/>
              </a:rPr>
              <a:t>construction</a:t>
            </a:r>
            <a:endParaRPr/>
          </a:p>
        </p:txBody>
      </p:sp>
      <p:sp>
        <p:nvSpPr>
          <p:cNvPr id="458" name="Google Shape;458;p67"/>
          <p:cNvSpPr txBox="1"/>
          <p:nvPr/>
        </p:nvSpPr>
        <p:spPr>
          <a:xfrm>
            <a:off x="5862605" y="2621411"/>
            <a:ext cx="794100" cy="207600"/>
          </a:xfrm>
          <a:prstGeom prst="rect">
            <a:avLst/>
          </a:prstGeom>
          <a:noFill/>
          <a:ln>
            <a:noFill/>
          </a:ln>
        </p:spPr>
        <p:txBody>
          <a:bodyPr spcFirstLastPara="1" wrap="square" lIns="91425" tIns="45700" rIns="91425" bIns="45700" anchor="t" anchorCtr="0">
            <a:noAutofit/>
          </a:bodyPr>
          <a:lstStyle/>
          <a:p>
            <a:r>
              <a:rPr lang="en" sz="1200">
                <a:solidFill>
                  <a:schemeClr val="lt1"/>
                </a:solidFill>
                <a:latin typeface="Calibri"/>
                <a:ea typeface="Calibri"/>
                <a:cs typeface="Calibri"/>
                <a:sym typeface="Calibri"/>
              </a:rPr>
              <a:t>operation</a:t>
            </a:r>
            <a:endParaRPr/>
          </a:p>
        </p:txBody>
      </p:sp>
      <p:sp>
        <p:nvSpPr>
          <p:cNvPr id="459" name="Google Shape;459;p67"/>
          <p:cNvSpPr txBox="1">
            <a:spLocks noGrp="1"/>
          </p:cNvSpPr>
          <p:nvPr>
            <p:ph type="ftr" idx="11"/>
          </p:nvPr>
        </p:nvSpPr>
        <p:spPr>
          <a:xfrm>
            <a:off x="2317524" y="5719100"/>
            <a:ext cx="5310300" cy="273900"/>
          </a:xfrm>
          <a:prstGeom prst="rect">
            <a:avLst/>
          </a:prstGeom>
          <a:noFill/>
          <a:ln>
            <a:noFill/>
          </a:ln>
        </p:spPr>
        <p:txBody>
          <a:bodyPr spcFirstLastPara="1" vert="horz" wrap="square" lIns="91425" tIns="45700" rIns="91425" bIns="45700" rtlCol="0" anchor="ctr" anchorCtr="0">
            <a:noAutofit/>
          </a:bodyPr>
          <a:lstStyle/>
          <a:p>
            <a:r>
              <a:rPr lang="en-US" sz="900"/>
              <a:t>Snowmass AF | GARD ABP </a:t>
            </a:r>
            <a:endParaRPr sz="900"/>
          </a:p>
        </p:txBody>
      </p:sp>
      <p:sp>
        <p:nvSpPr>
          <p:cNvPr id="460" name="Google Shape;460;p67"/>
          <p:cNvSpPr txBox="1">
            <a:spLocks noGrp="1"/>
          </p:cNvSpPr>
          <p:nvPr>
            <p:ph type="sldNum" idx="12"/>
          </p:nvPr>
        </p:nvSpPr>
        <p:spPr>
          <a:xfrm>
            <a:off x="6553200" y="5719108"/>
            <a:ext cx="2133600" cy="273844"/>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
              <a:pPr/>
              <a:t>6</a:t>
            </a:fld>
            <a:endParaRPr/>
          </a:p>
        </p:txBody>
      </p:sp>
      <p:sp>
        <p:nvSpPr>
          <p:cNvPr id="2" name="Date Placeholder 1">
            <a:extLst>
              <a:ext uri="{FF2B5EF4-FFF2-40B4-BE49-F238E27FC236}">
                <a16:creationId xmlns:a16="http://schemas.microsoft.com/office/drawing/2014/main" id="{D03664B4-770F-4A86-A9FF-7A7983B17E49}"/>
              </a:ext>
            </a:extLst>
          </p:cNvPr>
          <p:cNvSpPr>
            <a:spLocks noGrp="1"/>
          </p:cNvSpPr>
          <p:nvPr>
            <p:ph type="dt" sz="half" idx="10"/>
          </p:nvPr>
        </p:nvSpPr>
        <p:spPr/>
        <p:txBody>
          <a:bodyPr/>
          <a:lstStyle/>
          <a:p>
            <a:fld id="{6BCD3B65-AB22-44CC-A0A6-18A976D96706}" type="datetime1">
              <a:rPr lang="en-US" smtClean="0"/>
              <a:t>5/21/2020</a:t>
            </a:fld>
            <a:endParaRPr lang="en-US"/>
          </a:p>
        </p:txBody>
      </p:sp>
    </p:spTree>
    <p:extLst>
      <p:ext uri="{BB962C8B-B14F-4D97-AF65-F5344CB8AC3E}">
        <p14:creationId xmlns:p14="http://schemas.microsoft.com/office/powerpoint/2010/main" val="381228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a:spLocks noGrp="1"/>
          </p:cNvSpPr>
          <p:nvPr>
            <p:ph type="title"/>
          </p:nvPr>
        </p:nvSpPr>
        <p:spPr>
          <a:xfrm>
            <a:off x="0" y="365678"/>
            <a:ext cx="9144000" cy="624000"/>
          </a:xfrm>
          <a:prstGeom prst="rect">
            <a:avLst/>
          </a:prstGeom>
        </p:spPr>
        <p:txBody>
          <a:bodyPr spcFirstLastPara="1" vert="horz" wrap="square" lIns="91425" tIns="45700" rIns="91425" bIns="45700" rtlCol="0" anchor="ctr" anchorCtr="0">
            <a:noAutofit/>
          </a:bodyPr>
          <a:lstStyle/>
          <a:p>
            <a:pPr>
              <a:spcBef>
                <a:spcPts val="0"/>
              </a:spcBef>
            </a:pPr>
            <a:r>
              <a:rPr lang="en" sz="3600" dirty="0">
                <a:solidFill>
                  <a:srgbClr val="938953"/>
                </a:solidFill>
              </a:rPr>
              <a:t>Snowmass 2021: leading to the next P5</a:t>
            </a:r>
            <a:endParaRPr sz="3600" dirty="0">
              <a:solidFill>
                <a:srgbClr val="938953"/>
              </a:solidFill>
            </a:endParaRPr>
          </a:p>
        </p:txBody>
      </p:sp>
      <p:sp>
        <p:nvSpPr>
          <p:cNvPr id="466" name="Google Shape;466;p68"/>
          <p:cNvSpPr txBox="1">
            <a:spLocks noGrp="1"/>
          </p:cNvSpPr>
          <p:nvPr>
            <p:ph type="body" idx="1"/>
          </p:nvPr>
        </p:nvSpPr>
        <p:spPr>
          <a:xfrm>
            <a:off x="457200" y="1225845"/>
            <a:ext cx="8229600" cy="41625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 sz="2000" b="1" dirty="0"/>
              <a:t>Ten Frontiers (with Liaisons in between).</a:t>
            </a:r>
            <a:endParaRPr sz="2000" b="1" dirty="0"/>
          </a:p>
          <a:p>
            <a:pPr marL="457200" indent="0">
              <a:lnSpc>
                <a:spcPct val="60000"/>
              </a:lnSpc>
              <a:spcBef>
                <a:spcPts val="360"/>
              </a:spcBef>
              <a:buNone/>
            </a:pPr>
            <a:endParaRPr sz="1700" b="1" dirty="0">
              <a:solidFill>
                <a:srgbClr val="0000FF"/>
              </a:solidFill>
            </a:endParaRPr>
          </a:p>
          <a:p>
            <a:pPr marL="457200" indent="-336550">
              <a:lnSpc>
                <a:spcPct val="115000"/>
              </a:lnSpc>
              <a:spcBef>
                <a:spcPts val="360"/>
              </a:spcBef>
              <a:buClr>
                <a:srgbClr val="0000FF"/>
              </a:buClr>
              <a:buSzPts val="1700"/>
            </a:pPr>
            <a:r>
              <a:rPr lang="en" sz="2400" b="1" dirty="0">
                <a:solidFill>
                  <a:srgbClr val="002060"/>
                </a:solidFill>
              </a:rPr>
              <a:t>Energy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Frontiers in Neutrino Physics </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Rare Processes &amp; Precision Measurements </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Cosmic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Theory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Underground Facilities </a:t>
            </a:r>
            <a:endParaRPr sz="2400" b="1" dirty="0">
              <a:solidFill>
                <a:srgbClr val="002060"/>
              </a:solidFill>
            </a:endParaRPr>
          </a:p>
          <a:p>
            <a:pPr marL="457200" indent="-336550">
              <a:spcBef>
                <a:spcPts val="0"/>
              </a:spcBef>
              <a:buClr>
                <a:srgbClr val="000000"/>
              </a:buClr>
              <a:buSzPts val="1700"/>
            </a:pPr>
            <a:r>
              <a:rPr lang="en" sz="2400" b="1" dirty="0">
                <a:solidFill>
                  <a:srgbClr val="C00000"/>
                </a:solidFill>
              </a:rPr>
              <a:t>Accelerator Frontier</a:t>
            </a:r>
            <a:endParaRPr sz="2400" b="1" dirty="0">
              <a:solidFill>
                <a:srgbClr val="C00000"/>
              </a:solidFill>
            </a:endParaRPr>
          </a:p>
          <a:p>
            <a:pPr marL="457200" indent="-336550">
              <a:spcBef>
                <a:spcPts val="0"/>
              </a:spcBef>
              <a:buClr>
                <a:srgbClr val="000000"/>
              </a:buClr>
              <a:buSzPts val="1700"/>
            </a:pPr>
            <a:r>
              <a:rPr lang="en" sz="2400" b="1" dirty="0">
                <a:solidFill>
                  <a:srgbClr val="002060"/>
                </a:solidFill>
              </a:rPr>
              <a:t>Instrumentation Frontier</a:t>
            </a:r>
            <a:endParaRPr sz="2400" b="1" dirty="0">
              <a:solidFill>
                <a:srgbClr val="002060"/>
              </a:solidFill>
            </a:endParaRPr>
          </a:p>
          <a:p>
            <a:pPr marL="457200" indent="-336550">
              <a:spcBef>
                <a:spcPts val="0"/>
              </a:spcBef>
              <a:buClr>
                <a:srgbClr val="000000"/>
              </a:buClr>
              <a:buSzPts val="1700"/>
            </a:pPr>
            <a:r>
              <a:rPr lang="en" sz="2400" b="1" dirty="0">
                <a:solidFill>
                  <a:srgbClr val="002060"/>
                </a:solidFill>
              </a:rPr>
              <a:t>Computational Frontier</a:t>
            </a:r>
            <a:endParaRPr sz="2400" b="1" dirty="0">
              <a:solidFill>
                <a:srgbClr val="002060"/>
              </a:solidFill>
            </a:endParaRPr>
          </a:p>
          <a:p>
            <a:pPr marL="457200" indent="-336550">
              <a:lnSpc>
                <a:spcPct val="150000"/>
              </a:lnSpc>
              <a:spcBef>
                <a:spcPts val="0"/>
              </a:spcBef>
              <a:buClr>
                <a:srgbClr val="000000"/>
              </a:buClr>
              <a:buSzPts val="1700"/>
            </a:pPr>
            <a:r>
              <a:rPr lang="en" sz="2400" b="1" dirty="0">
                <a:solidFill>
                  <a:srgbClr val="002060"/>
                </a:solidFill>
              </a:rPr>
              <a:t>Community Engagement Frontier</a:t>
            </a:r>
            <a:endParaRPr sz="2400" b="1" dirty="0">
              <a:solidFill>
                <a:srgbClr val="002060"/>
              </a:solidFill>
            </a:endParaRPr>
          </a:p>
          <a:p>
            <a:pPr marL="0" indent="0">
              <a:lnSpc>
                <a:spcPct val="200000"/>
              </a:lnSpc>
              <a:spcBef>
                <a:spcPts val="360"/>
              </a:spcBef>
              <a:buNone/>
            </a:pPr>
            <a:r>
              <a:rPr lang="en" sz="1700" b="1" dirty="0">
                <a:solidFill>
                  <a:srgbClr val="000000"/>
                </a:solidFill>
              </a:rPr>
              <a:t>Wiki</a:t>
            </a:r>
            <a:r>
              <a:rPr lang="en" sz="1700" dirty="0">
                <a:solidFill>
                  <a:srgbClr val="000000"/>
                </a:solidFill>
              </a:rPr>
              <a:t>: </a:t>
            </a:r>
            <a:r>
              <a:rPr lang="en" sz="1700" u="sng" dirty="0">
                <a:solidFill>
                  <a:schemeClr val="hlink"/>
                </a:solidFill>
                <a:hlinkClick r:id="rId3"/>
              </a:rPr>
              <a:t>https://snowmass21.org/start</a:t>
            </a:r>
            <a:endParaRPr sz="1700" dirty="0">
              <a:solidFill>
                <a:srgbClr val="000000"/>
              </a:solidFill>
            </a:endParaRPr>
          </a:p>
        </p:txBody>
      </p:sp>
      <p:sp>
        <p:nvSpPr>
          <p:cNvPr id="467" name="Google Shape;467;p68"/>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7</a:t>
            </a:fld>
            <a:endParaRPr/>
          </a:p>
        </p:txBody>
      </p:sp>
      <p:sp>
        <p:nvSpPr>
          <p:cNvPr id="2" name="Date Placeholder 1">
            <a:extLst>
              <a:ext uri="{FF2B5EF4-FFF2-40B4-BE49-F238E27FC236}">
                <a16:creationId xmlns:a16="http://schemas.microsoft.com/office/drawing/2014/main" id="{2A442EA1-B613-457D-993C-0CC0173D0E30}"/>
              </a:ext>
            </a:extLst>
          </p:cNvPr>
          <p:cNvSpPr>
            <a:spLocks noGrp="1"/>
          </p:cNvSpPr>
          <p:nvPr>
            <p:ph type="dt" sz="half" idx="10"/>
          </p:nvPr>
        </p:nvSpPr>
        <p:spPr/>
        <p:txBody>
          <a:bodyPr/>
          <a:lstStyle/>
          <a:p>
            <a:fld id="{F14F488D-85FA-4376-8E2D-AA3F2B5375EC}" type="datetime1">
              <a:rPr lang="en-US" smtClean="0"/>
              <a:t>5/21/2020</a:t>
            </a:fld>
            <a:endParaRPr lang="en-US"/>
          </a:p>
        </p:txBody>
      </p:sp>
      <p:sp>
        <p:nvSpPr>
          <p:cNvPr id="3" name="Footer Placeholder 2">
            <a:extLst>
              <a:ext uri="{FF2B5EF4-FFF2-40B4-BE49-F238E27FC236}">
                <a16:creationId xmlns:a16="http://schemas.microsoft.com/office/drawing/2014/main" id="{CB50C665-C5ED-4F13-B73E-7930CF212D0D}"/>
              </a:ext>
            </a:extLst>
          </p:cNvPr>
          <p:cNvSpPr>
            <a:spLocks noGrp="1"/>
          </p:cNvSpPr>
          <p:nvPr>
            <p:ph type="ftr" sz="quarter" idx="11"/>
          </p:nvPr>
        </p:nvSpPr>
        <p:spPr/>
        <p:txBody>
          <a:bodyPr/>
          <a:lstStyle/>
          <a:p>
            <a:r>
              <a:rPr lang="en-US"/>
              <a:t>Snowmass AF | GARD ABP </a:t>
            </a:r>
          </a:p>
        </p:txBody>
      </p:sp>
    </p:spTree>
    <p:extLst>
      <p:ext uri="{BB962C8B-B14F-4D97-AF65-F5344CB8AC3E}">
        <p14:creationId xmlns:p14="http://schemas.microsoft.com/office/powerpoint/2010/main" val="128008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9"/>
          <p:cNvSpPr txBox="1">
            <a:spLocks noGrp="1"/>
          </p:cNvSpPr>
          <p:nvPr>
            <p:ph type="sldNum" idx="12"/>
          </p:nvPr>
        </p:nvSpPr>
        <p:spPr>
          <a:xfrm>
            <a:off x="6553200" y="5624513"/>
            <a:ext cx="2133600" cy="273900"/>
          </a:xfrm>
          <a:prstGeom prst="rect">
            <a:avLst/>
          </a:prstGeom>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8</a:t>
            </a:fld>
            <a:endParaRPr/>
          </a:p>
        </p:txBody>
      </p:sp>
      <p:pic>
        <p:nvPicPr>
          <p:cNvPr id="473" name="Google Shape;473;p69"/>
          <p:cNvPicPr preferRelativeResize="0"/>
          <p:nvPr/>
        </p:nvPicPr>
        <p:blipFill>
          <a:blip r:embed="rId3">
            <a:alphaModFix/>
          </a:blip>
          <a:stretch>
            <a:fillRect/>
          </a:stretch>
        </p:blipFill>
        <p:spPr>
          <a:xfrm>
            <a:off x="1524001" y="1009651"/>
            <a:ext cx="6578378" cy="5848349"/>
          </a:xfrm>
          <a:prstGeom prst="rect">
            <a:avLst/>
          </a:prstGeom>
          <a:noFill/>
          <a:ln>
            <a:noFill/>
          </a:ln>
        </p:spPr>
      </p:pic>
      <p:sp>
        <p:nvSpPr>
          <p:cNvPr id="474" name="Google Shape;474;p69"/>
          <p:cNvSpPr txBox="1"/>
          <p:nvPr/>
        </p:nvSpPr>
        <p:spPr>
          <a:xfrm>
            <a:off x="945250" y="3125850"/>
            <a:ext cx="480000" cy="606300"/>
          </a:xfrm>
          <a:prstGeom prst="rect">
            <a:avLst/>
          </a:prstGeom>
          <a:noFill/>
          <a:ln>
            <a:noFill/>
          </a:ln>
        </p:spPr>
        <p:txBody>
          <a:bodyPr spcFirstLastPara="1" wrap="square" lIns="91425" tIns="91425" rIns="91425" bIns="91425" anchor="t" anchorCtr="0">
            <a:noAutofit/>
          </a:bodyPr>
          <a:lstStyle/>
          <a:p>
            <a:r>
              <a:rPr lang="en" sz="2500" b="1" dirty="0">
                <a:solidFill>
                  <a:srgbClr val="CC0000"/>
                </a:solidFill>
              </a:rPr>
              <a:t>→</a:t>
            </a:r>
            <a:endParaRPr sz="2500" b="1" dirty="0">
              <a:solidFill>
                <a:srgbClr val="CC0000"/>
              </a:solidFill>
            </a:endParaRPr>
          </a:p>
        </p:txBody>
      </p:sp>
      <p:sp>
        <p:nvSpPr>
          <p:cNvPr id="2" name="Date Placeholder 1">
            <a:extLst>
              <a:ext uri="{FF2B5EF4-FFF2-40B4-BE49-F238E27FC236}">
                <a16:creationId xmlns:a16="http://schemas.microsoft.com/office/drawing/2014/main" id="{013FA087-0714-4961-B6A8-F9927FB7CB23}"/>
              </a:ext>
            </a:extLst>
          </p:cNvPr>
          <p:cNvSpPr>
            <a:spLocks noGrp="1"/>
          </p:cNvSpPr>
          <p:nvPr>
            <p:ph type="dt" sz="half" idx="10"/>
          </p:nvPr>
        </p:nvSpPr>
        <p:spPr/>
        <p:txBody>
          <a:bodyPr/>
          <a:lstStyle/>
          <a:p>
            <a:fld id="{3806EE12-510A-46B8-A1AA-629C0171A205}" type="datetime1">
              <a:rPr lang="en-US" smtClean="0"/>
              <a:t>5/21/2020</a:t>
            </a:fld>
            <a:endParaRPr lang="en-US"/>
          </a:p>
        </p:txBody>
      </p:sp>
      <p:sp>
        <p:nvSpPr>
          <p:cNvPr id="3" name="Footer Placeholder 2">
            <a:extLst>
              <a:ext uri="{FF2B5EF4-FFF2-40B4-BE49-F238E27FC236}">
                <a16:creationId xmlns:a16="http://schemas.microsoft.com/office/drawing/2014/main" id="{D24C2A9F-896E-4099-A131-DFA38FA053D6}"/>
              </a:ext>
            </a:extLst>
          </p:cNvPr>
          <p:cNvSpPr>
            <a:spLocks noGrp="1"/>
          </p:cNvSpPr>
          <p:nvPr>
            <p:ph type="ftr" sz="quarter" idx="11"/>
          </p:nvPr>
        </p:nvSpPr>
        <p:spPr/>
        <p:txBody>
          <a:bodyPr/>
          <a:lstStyle/>
          <a:p>
            <a:r>
              <a:rPr lang="en-US"/>
              <a:t>Snowmass AF | GARD ABP </a:t>
            </a:r>
          </a:p>
        </p:txBody>
      </p:sp>
      <p:sp>
        <p:nvSpPr>
          <p:cNvPr id="4" name="Rectangle 3">
            <a:extLst>
              <a:ext uri="{FF2B5EF4-FFF2-40B4-BE49-F238E27FC236}">
                <a16:creationId xmlns:a16="http://schemas.microsoft.com/office/drawing/2014/main" id="{37008C46-5FA2-463A-9439-720DE89B2643}"/>
              </a:ext>
            </a:extLst>
          </p:cNvPr>
          <p:cNvSpPr/>
          <p:nvPr/>
        </p:nvSpPr>
        <p:spPr>
          <a:xfrm>
            <a:off x="1524000" y="-85636"/>
            <a:ext cx="6903428" cy="1045223"/>
          </a:xfrm>
          <a:prstGeom prst="rect">
            <a:avLst/>
          </a:prstGeom>
        </p:spPr>
        <p:txBody>
          <a:bodyPr wrap="none">
            <a:spAutoFit/>
          </a:bodyPr>
          <a:lstStyle/>
          <a:p>
            <a:pPr>
              <a:lnSpc>
                <a:spcPct val="200000"/>
              </a:lnSpc>
              <a:spcBef>
                <a:spcPts val="360"/>
              </a:spcBef>
            </a:pPr>
            <a:r>
              <a:rPr lang="pl-PL" sz="3600" b="1" dirty="0">
                <a:solidFill>
                  <a:srgbClr val="000000"/>
                </a:solidFill>
              </a:rPr>
              <a:t>Wiki</a:t>
            </a:r>
            <a:r>
              <a:rPr lang="pl-PL" sz="3600" dirty="0">
                <a:solidFill>
                  <a:srgbClr val="000000"/>
                </a:solidFill>
              </a:rPr>
              <a:t>: </a:t>
            </a:r>
            <a:r>
              <a:rPr lang="pl-PL" sz="3600" u="sng" dirty="0">
                <a:solidFill>
                  <a:schemeClr val="hlink"/>
                </a:solidFill>
                <a:hlinkClick r:id="rId4"/>
              </a:rPr>
              <a:t>https://snowmass21.org/start</a:t>
            </a:r>
            <a:endParaRPr lang="pl-PL" sz="3600" dirty="0">
              <a:solidFill>
                <a:srgbClr val="000000"/>
              </a:solidFill>
            </a:endParaRPr>
          </a:p>
        </p:txBody>
      </p:sp>
    </p:spTree>
    <p:extLst>
      <p:ext uri="{BB962C8B-B14F-4D97-AF65-F5344CB8AC3E}">
        <p14:creationId xmlns:p14="http://schemas.microsoft.com/office/powerpoint/2010/main" val="332902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0A90-09EE-4720-AFFD-173A3D43356A}"/>
              </a:ext>
            </a:extLst>
          </p:cNvPr>
          <p:cNvSpPr>
            <a:spLocks noGrp="1"/>
          </p:cNvSpPr>
          <p:nvPr>
            <p:ph type="title"/>
          </p:nvPr>
        </p:nvSpPr>
        <p:spPr>
          <a:xfrm>
            <a:off x="0" y="61177"/>
            <a:ext cx="9144000" cy="515020"/>
          </a:xfrm>
        </p:spPr>
        <p:txBody>
          <a:bodyPr>
            <a:normAutofit fontScale="90000"/>
          </a:bodyPr>
          <a:lstStyle/>
          <a:p>
            <a:r>
              <a:rPr lang="en-US" dirty="0"/>
              <a:t>Accelerator Frontier “Challenges”</a:t>
            </a:r>
          </a:p>
        </p:txBody>
      </p:sp>
      <p:sp>
        <p:nvSpPr>
          <p:cNvPr id="3" name="Content Placeholder 2">
            <a:extLst>
              <a:ext uri="{FF2B5EF4-FFF2-40B4-BE49-F238E27FC236}">
                <a16:creationId xmlns:a16="http://schemas.microsoft.com/office/drawing/2014/main" id="{5167E5CE-E095-4FB1-B11F-89E1E930006C}"/>
              </a:ext>
            </a:extLst>
          </p:cNvPr>
          <p:cNvSpPr>
            <a:spLocks noGrp="1"/>
          </p:cNvSpPr>
          <p:nvPr>
            <p:ph idx="1"/>
          </p:nvPr>
        </p:nvSpPr>
        <p:spPr>
          <a:xfrm>
            <a:off x="302151" y="787179"/>
            <a:ext cx="8698726" cy="5764696"/>
          </a:xfrm>
        </p:spPr>
        <p:txBody>
          <a:bodyPr>
            <a:normAutofit fontScale="92500" lnSpcReduction="10000"/>
          </a:bodyPr>
          <a:lstStyle/>
          <a:p>
            <a:pPr lvl="0"/>
            <a:r>
              <a:rPr lang="en-US" sz="2400" dirty="0">
                <a:solidFill>
                  <a:srgbClr val="002060"/>
                </a:solidFill>
              </a:rPr>
              <a:t>How can existing accelerator facilities be upgraded or extended to serve new particle physics experiments and a broader physics base?  </a:t>
            </a:r>
          </a:p>
          <a:p>
            <a:pPr lvl="0"/>
            <a:r>
              <a:rPr lang="en-US" sz="2400" dirty="0">
                <a:solidFill>
                  <a:srgbClr val="7030A0"/>
                </a:solidFill>
              </a:rPr>
              <a:t>What are the next accelerators for particle and nuclear physics on a 10 to 20-year time scale?</a:t>
            </a:r>
          </a:p>
          <a:p>
            <a:pPr lvl="0"/>
            <a:r>
              <a:rPr lang="en-US" sz="2400" dirty="0">
                <a:solidFill>
                  <a:srgbClr val="C00000"/>
                </a:solidFill>
              </a:rPr>
              <a:t>What are the most efficient Higgs and electroweak factories that can start operation by the end of the LHC program ~2040? </a:t>
            </a:r>
          </a:p>
          <a:p>
            <a:pPr lvl="0"/>
            <a:r>
              <a:rPr lang="en-US" sz="2400" dirty="0">
                <a:solidFill>
                  <a:srgbClr val="115CA9"/>
                </a:solidFill>
              </a:rPr>
              <a:t>What are the most efficient options for a beyond-LHC energy-frontier discovery collider facility by 2050/60? </a:t>
            </a:r>
          </a:p>
          <a:p>
            <a:pPr lvl="0"/>
            <a:r>
              <a:rPr lang="en-US" sz="2400" dirty="0"/>
              <a:t>What are the 20-year goals and expectations for core accelerator technologies such as RF, magnets, particle sources and targets?</a:t>
            </a:r>
          </a:p>
          <a:p>
            <a:pPr lvl="0"/>
            <a:r>
              <a:rPr lang="en-US" sz="2400" dirty="0">
                <a:solidFill>
                  <a:srgbClr val="FF0000"/>
                </a:solidFill>
              </a:rPr>
              <a:t>Are there coherent long-term physics and infrastructure scenarios?</a:t>
            </a:r>
          </a:p>
          <a:p>
            <a:pPr lvl="0"/>
            <a:r>
              <a:rPr lang="en-US" sz="2400" dirty="0">
                <a:solidFill>
                  <a:srgbClr val="800080"/>
                </a:solidFill>
              </a:rPr>
              <a:t>Can ERLs, muon accelerators, wake-field and other advanced technologies deliver on a promise of sustainable and financially feasible next-generation particle physics facilities, i.e. by ~2040?</a:t>
            </a:r>
          </a:p>
          <a:p>
            <a:pPr lvl="0"/>
            <a:r>
              <a:rPr lang="en-US" sz="2400" dirty="0">
                <a:solidFill>
                  <a:srgbClr val="C31310"/>
                </a:solidFill>
              </a:rPr>
              <a:t>What are the accelerator technology and accelerator science gaps needed to be overcome to realize such facilities? </a:t>
            </a:r>
          </a:p>
          <a:p>
            <a:endParaRPr lang="en-US" sz="2400" dirty="0"/>
          </a:p>
        </p:txBody>
      </p:sp>
      <p:sp>
        <p:nvSpPr>
          <p:cNvPr id="4" name="Date Placeholder 3">
            <a:extLst>
              <a:ext uri="{FF2B5EF4-FFF2-40B4-BE49-F238E27FC236}">
                <a16:creationId xmlns:a16="http://schemas.microsoft.com/office/drawing/2014/main" id="{6987F4EA-47CE-4CED-89A5-A919565734B4}"/>
              </a:ext>
            </a:extLst>
          </p:cNvPr>
          <p:cNvSpPr>
            <a:spLocks noGrp="1"/>
          </p:cNvSpPr>
          <p:nvPr>
            <p:ph type="dt" sz="half" idx="10"/>
          </p:nvPr>
        </p:nvSpPr>
        <p:spPr/>
        <p:txBody>
          <a:bodyPr/>
          <a:lstStyle/>
          <a:p>
            <a:fld id="{84E3F88F-062A-4338-B38C-59E63973A0C1}" type="datetime1">
              <a:rPr lang="en-US" smtClean="0"/>
              <a:t>5/21/2020</a:t>
            </a:fld>
            <a:endParaRPr lang="en-US"/>
          </a:p>
        </p:txBody>
      </p:sp>
      <p:sp>
        <p:nvSpPr>
          <p:cNvPr id="5" name="Footer Placeholder 4">
            <a:extLst>
              <a:ext uri="{FF2B5EF4-FFF2-40B4-BE49-F238E27FC236}">
                <a16:creationId xmlns:a16="http://schemas.microsoft.com/office/drawing/2014/main" id="{E3AE1BE2-D3EC-46BE-8A8F-8AEE1C919901}"/>
              </a:ext>
            </a:extLst>
          </p:cNvPr>
          <p:cNvSpPr>
            <a:spLocks noGrp="1"/>
          </p:cNvSpPr>
          <p:nvPr>
            <p:ph type="ftr" sz="quarter" idx="11"/>
          </p:nvPr>
        </p:nvSpPr>
        <p:spPr/>
        <p:txBody>
          <a:bodyPr/>
          <a:lstStyle/>
          <a:p>
            <a:r>
              <a:rPr lang="en-US"/>
              <a:t>Snowmass AF | GARD ABP </a:t>
            </a:r>
          </a:p>
        </p:txBody>
      </p:sp>
      <p:sp>
        <p:nvSpPr>
          <p:cNvPr id="6" name="Slide Number Placeholder 5">
            <a:extLst>
              <a:ext uri="{FF2B5EF4-FFF2-40B4-BE49-F238E27FC236}">
                <a16:creationId xmlns:a16="http://schemas.microsoft.com/office/drawing/2014/main" id="{68C9D7C5-AF1D-4A6C-B4EE-B8B2344F6F0D}"/>
              </a:ext>
            </a:extLst>
          </p:cNvPr>
          <p:cNvSpPr>
            <a:spLocks noGrp="1"/>
          </p:cNvSpPr>
          <p:nvPr>
            <p:ph type="sldNum" sz="quarter" idx="12"/>
          </p:nvPr>
        </p:nvSpPr>
        <p:spPr/>
        <p:txBody>
          <a:bodyPr/>
          <a:lstStyle/>
          <a:p>
            <a:fld id="{FB881E7D-5A17-EB4A-B013-04381A7C357D}" type="slidenum">
              <a:rPr lang="en-US" smtClean="0"/>
              <a:t>9</a:t>
            </a:fld>
            <a:endParaRPr lang="en-US"/>
          </a:p>
        </p:txBody>
      </p:sp>
      <p:sp>
        <p:nvSpPr>
          <p:cNvPr id="7" name="Rectangle 6">
            <a:extLst>
              <a:ext uri="{FF2B5EF4-FFF2-40B4-BE49-F238E27FC236}">
                <a16:creationId xmlns:a16="http://schemas.microsoft.com/office/drawing/2014/main" id="{3F142106-19C3-4AEC-9C83-A34FA6544E70}"/>
              </a:ext>
            </a:extLst>
          </p:cNvPr>
          <p:cNvSpPr/>
          <p:nvPr/>
        </p:nvSpPr>
        <p:spPr>
          <a:xfrm>
            <a:off x="2338302" y="6267343"/>
            <a:ext cx="6330579" cy="523220"/>
          </a:xfrm>
          <a:prstGeom prst="rect">
            <a:avLst/>
          </a:prstGeom>
          <a:solidFill>
            <a:schemeClr val="accent1"/>
          </a:solidFill>
        </p:spPr>
        <p:txBody>
          <a:bodyPr wrap="none">
            <a:spAutoFit/>
          </a:bodyPr>
          <a:lstStyle/>
          <a:p>
            <a:r>
              <a:rPr lang="en-US" sz="2800" dirty="0">
                <a:solidFill>
                  <a:srgbClr val="FFFF00"/>
                </a:solidFill>
                <a:effectLst>
                  <a:outerShdw blurRad="38100" dist="38100" dir="2700000" algn="tl">
                    <a:srgbClr val="000000">
                      <a:alpha val="43137"/>
                    </a:srgbClr>
                  </a:outerShdw>
                </a:effectLst>
              </a:rPr>
              <a:t>https://snowmass21.org/accelerator/start</a:t>
            </a:r>
          </a:p>
        </p:txBody>
      </p:sp>
    </p:spTree>
    <p:extLst>
      <p:ext uri="{BB962C8B-B14F-4D97-AF65-F5344CB8AC3E}">
        <p14:creationId xmlns:p14="http://schemas.microsoft.com/office/powerpoint/2010/main" val="425256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151046</TotalTime>
  <Words>2932</Words>
  <Application>Microsoft Office PowerPoint</Application>
  <PresentationFormat>On-screen Show (4:3)</PresentationFormat>
  <Paragraphs>459</Paragraphs>
  <Slides>36</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Adobe Devanagari</vt:lpstr>
      <vt:lpstr>Arial</vt:lpstr>
      <vt:lpstr>Calibri</vt:lpstr>
      <vt:lpstr>Comic Sans MS</vt:lpstr>
      <vt:lpstr>Helvetica Neue</vt:lpstr>
      <vt:lpstr>Noto Sans Symbols</vt:lpstr>
      <vt:lpstr>Open Sans</vt:lpstr>
      <vt:lpstr>Roboto</vt:lpstr>
      <vt:lpstr>Times New Roman</vt:lpstr>
      <vt:lpstr>Office Theme</vt:lpstr>
      <vt:lpstr>Custom Design</vt:lpstr>
      <vt:lpstr>Snowmass 2021 Accelerator Frontier Accelerator Sci, Edu, Outreach</vt:lpstr>
      <vt:lpstr>The Snowmass process</vt:lpstr>
      <vt:lpstr>International Timeline</vt:lpstr>
      <vt:lpstr>Snowmass 2021 Timeline</vt:lpstr>
      <vt:lpstr>Past Snowmass and P5</vt:lpstr>
      <vt:lpstr>PowerPoint Presentation</vt:lpstr>
      <vt:lpstr>Snowmass 2021: leading to the next P5</vt:lpstr>
      <vt:lpstr>PowerPoint Presentation</vt:lpstr>
      <vt:lpstr>Accelerator Frontier “Challenges”</vt:lpstr>
      <vt:lpstr>Accelerator Frontier Conveners</vt:lpstr>
      <vt:lpstr>Topical Group Activities</vt:lpstr>
      <vt:lpstr>First AF LoI received ! (today)</vt:lpstr>
      <vt:lpstr>Accelerator Frontier Update</vt:lpstr>
      <vt:lpstr>Snowmass Young (I)</vt:lpstr>
      <vt:lpstr>Snowmass Young (II)</vt:lpstr>
      <vt:lpstr>PowerPoint Presentation</vt:lpstr>
      <vt:lpstr>PowerPoint Presentation</vt:lpstr>
      <vt:lpstr>Future Collider Scenarios &amp; Timelines</vt:lpstr>
      <vt:lpstr>Future Colliders Scenarios</vt:lpstr>
      <vt:lpstr>AF: Engaging early career members of the community</vt:lpstr>
      <vt:lpstr>Liaisons among Frontiers and Projects</vt:lpstr>
      <vt:lpstr>Accelerator Frontier Planning</vt:lpstr>
      <vt:lpstr>EF Meeting and July Workshop</vt:lpstr>
      <vt:lpstr>“Letters of Interest” and “Contributed Papers”</vt:lpstr>
      <vt:lpstr>“Letters of Interest” and “Contributed Papers” </vt:lpstr>
      <vt:lpstr>Inputs from Collaborations</vt:lpstr>
      <vt:lpstr>Inputs from Collaborations: ILC</vt:lpstr>
      <vt:lpstr>Inputs from Collaborations: ILC</vt:lpstr>
      <vt:lpstr>Inputs from Collaborations: ILC</vt:lpstr>
      <vt:lpstr>Inputs from Collaborations: ILC</vt:lpstr>
      <vt:lpstr>Inputs from Collaborations: FCC</vt:lpstr>
      <vt:lpstr>Inputs from Collaborations: FCC-hh</vt:lpstr>
      <vt:lpstr>Input from Collaborations: LHeC</vt:lpstr>
      <vt:lpstr>PowerPoint Presentation</vt:lpstr>
      <vt:lpstr>EIC CD0 and Site Selection</vt:lpstr>
      <vt:lpstr>Spinning Glue: QCD and Spin</vt:lpstr>
    </vt:vector>
  </TitlesOfParts>
  <Company>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Highlights</dc:title>
  <dc:creator>Young-Kee Kim</dc:creator>
  <cp:lastModifiedBy>Vladimir Shiltsev</cp:lastModifiedBy>
  <cp:revision>3467</cp:revision>
  <cp:lastPrinted>2020-03-12T15:19:45Z</cp:lastPrinted>
  <dcterms:created xsi:type="dcterms:W3CDTF">2014-06-24T05:51:31Z</dcterms:created>
  <dcterms:modified xsi:type="dcterms:W3CDTF">2020-05-21T17:54:01Z</dcterms:modified>
</cp:coreProperties>
</file>