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 showGuides="1">
      <p:cViewPr varScale="1">
        <p:scale>
          <a:sx n="100" d="100"/>
          <a:sy n="100" d="100"/>
        </p:scale>
        <p:origin x="78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4756E-827D-4DAE-9A22-B4FBAF531AB5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CB789-5231-433F-AF4E-53584404B5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40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4756E-827D-4DAE-9A22-B4FBAF531AB5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CB789-5231-433F-AF4E-53584404B5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732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4756E-827D-4DAE-9A22-B4FBAF531AB5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CB789-5231-433F-AF4E-53584404B5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586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4756E-827D-4DAE-9A22-B4FBAF531AB5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CB789-5231-433F-AF4E-53584404B5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711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4756E-827D-4DAE-9A22-B4FBAF531AB5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CB789-5231-433F-AF4E-53584404B5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053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4756E-827D-4DAE-9A22-B4FBAF531AB5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CB789-5231-433F-AF4E-53584404B5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138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4756E-827D-4DAE-9A22-B4FBAF531AB5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CB789-5231-433F-AF4E-53584404B5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710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4756E-827D-4DAE-9A22-B4FBAF531AB5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CB789-5231-433F-AF4E-53584404B5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560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4756E-827D-4DAE-9A22-B4FBAF531AB5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CB789-5231-433F-AF4E-53584404B5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386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4756E-827D-4DAE-9A22-B4FBAF531AB5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CB789-5231-433F-AF4E-53584404B5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360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4756E-827D-4DAE-9A22-B4FBAF531AB5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CB789-5231-433F-AF4E-53584404B5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2564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E4756E-827D-4DAE-9A22-B4FBAF531AB5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3CB789-5231-433F-AF4E-53584404B5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833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indico.fnal.gov/event/23925/contributions/74567" TargetMode="External"/><Relationship Id="rId2" Type="http://schemas.openxmlformats.org/officeDocument/2006/relationships/hyperlink" Target="https://indico.fnal.gov/event/24189/contributions/75646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indico.fnal.gov/event/24028/contributions/75000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indico.fnal.gov/event/24129/contributions/75358" TargetMode="External"/><Relationship Id="rId2" Type="http://schemas.openxmlformats.org/officeDocument/2006/relationships/hyperlink" Target="https://indico.fnal.gov/event/43135/contributions/185190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indico.fnal.gov/event/24265/contributions/76000" TargetMode="External"/><Relationship Id="rId4" Type="http://schemas.openxmlformats.org/officeDocument/2006/relationships/hyperlink" Target="https://indico.fnal.gov/event/23680/contributions/73557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Activities Planning for      HEP-CCE IOS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96973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Darshan</a:t>
            </a:r>
            <a:r>
              <a:rPr lang="en-US" dirty="0" smtClean="0"/>
              <a:t> &amp; ROOT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err="1" smtClean="0"/>
              <a:t>Darshan</a:t>
            </a:r>
            <a:r>
              <a:rPr lang="en-US" dirty="0" smtClean="0"/>
              <a:t> for ROOT I/O in HEP workflows on HPC.</a:t>
            </a:r>
          </a:p>
          <a:p>
            <a:r>
              <a:rPr lang="en-US" dirty="0" smtClean="0"/>
              <a:t>ROOT I/O is central to all HEP experiments. Measurements of its performance on HPC using tools like </a:t>
            </a:r>
            <a:r>
              <a:rPr lang="en-US" dirty="0" err="1" smtClean="0"/>
              <a:t>Darshan</a:t>
            </a:r>
            <a:r>
              <a:rPr lang="en-US" dirty="0" smtClean="0"/>
              <a:t>, could give valuable insights for possible improvements. </a:t>
            </a:r>
          </a:p>
          <a:p>
            <a:r>
              <a:rPr lang="en-US" dirty="0" smtClean="0"/>
              <a:t>This will initially instrument ROOT in general, but than move on to study/tune selected target workflow only, </a:t>
            </a:r>
          </a:p>
          <a:p>
            <a:pPr lvl="1"/>
            <a:r>
              <a:rPr lang="en-US" dirty="0" err="1" smtClean="0"/>
              <a:t>eg</a:t>
            </a:r>
            <a:r>
              <a:rPr lang="en-US" dirty="0" smtClean="0"/>
              <a:t> ATLAS/CMS simulation.</a:t>
            </a:r>
          </a:p>
          <a:p>
            <a:pPr lvl="2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757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IOS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Darshan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04/22: </a:t>
            </a:r>
            <a:r>
              <a:rPr lang="en-US" b="1" dirty="0"/>
              <a:t>Introduction to </a:t>
            </a:r>
            <a:r>
              <a:rPr lang="en-US" b="1" dirty="0" err="1" smtClean="0"/>
              <a:t>Darshan</a:t>
            </a:r>
            <a:r>
              <a:rPr lang="en-US" dirty="0" smtClean="0"/>
              <a:t> </a:t>
            </a:r>
            <a:r>
              <a:rPr lang="en-US" dirty="0" smtClean="0">
                <a:hlinkClick r:id="rId2"/>
              </a:rPr>
              <a:t>https://indico.fnal.gov/event/24189/contributions/75646</a:t>
            </a:r>
            <a:endParaRPr lang="en-US" dirty="0" smtClean="0"/>
          </a:p>
          <a:p>
            <a:r>
              <a:rPr lang="en-US" dirty="0" smtClean="0"/>
              <a:t>ROOT:</a:t>
            </a:r>
          </a:p>
          <a:p>
            <a:pPr lvl="1"/>
            <a:r>
              <a:rPr lang="en-US" dirty="0" smtClean="0"/>
              <a:t>04/01: </a:t>
            </a:r>
            <a:r>
              <a:rPr lang="en-US" b="1" dirty="0"/>
              <a:t>ROOT I/O, deep </a:t>
            </a:r>
            <a:r>
              <a:rPr lang="en-US" b="1" dirty="0" smtClean="0"/>
              <a:t>dive</a:t>
            </a:r>
            <a:r>
              <a:rPr lang="en-US" dirty="0" smtClean="0"/>
              <a:t> </a:t>
            </a:r>
            <a:r>
              <a:rPr lang="en-US" dirty="0" smtClean="0">
                <a:hlinkClick r:id="rId3"/>
              </a:rPr>
              <a:t>https://indico.fnal.gov/event/23925/contributions/74567</a:t>
            </a:r>
            <a:endParaRPr lang="en-US" dirty="0" smtClean="0"/>
          </a:p>
          <a:p>
            <a:r>
              <a:rPr lang="en-US" dirty="0" smtClean="0"/>
              <a:t>HEP Workflows:</a:t>
            </a:r>
          </a:p>
          <a:p>
            <a:pPr lvl="1"/>
            <a:r>
              <a:rPr lang="en-US" dirty="0" smtClean="0"/>
              <a:t>04/08: </a:t>
            </a:r>
            <a:r>
              <a:rPr lang="en-US" b="1" dirty="0"/>
              <a:t>CMS </a:t>
            </a:r>
            <a:r>
              <a:rPr lang="en-US" b="1" dirty="0" smtClean="0"/>
              <a:t>Workflows</a:t>
            </a:r>
            <a:r>
              <a:rPr lang="en-US" dirty="0" smtClean="0"/>
              <a:t> </a:t>
            </a:r>
            <a:r>
              <a:rPr lang="en-US" dirty="0" smtClean="0">
                <a:hlinkClick r:id="rId4"/>
              </a:rPr>
              <a:t>https://indico.fnal.gov/event/24028/contributions/75000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430825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Volunteers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2839473"/>
              </p:ext>
            </p:extLst>
          </p:nvPr>
        </p:nvGraphicFramePr>
        <p:xfrm>
          <a:off x="838200" y="1825625"/>
          <a:ext cx="105156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2240248857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1020186864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197370762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~FTE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Task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80682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Doug Benjamin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ATLAS</a:t>
                      </a:r>
                      <a:r>
                        <a:rPr lang="en-US" baseline="0" dirty="0" smtClean="0"/>
                        <a:t> Workflow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34710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Shane Snyder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Darshan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52296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Chris Jones, TBD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CMS</a:t>
                      </a:r>
                      <a:r>
                        <a:rPr lang="en-US" baseline="0" dirty="0" smtClean="0"/>
                        <a:t> Workflow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84956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2118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73563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ANL post doc (to be hired)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05020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98429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HDF5 for HEP Simulation (on HPC)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Investigate HDF5 as intermediate event storage for HPC processing.</a:t>
            </a:r>
          </a:p>
          <a:p>
            <a:r>
              <a:rPr lang="en-US" dirty="0"/>
              <a:t>In some workflows, such as the ATLAS </a:t>
            </a:r>
            <a:r>
              <a:rPr lang="en-US" dirty="0" err="1"/>
              <a:t>EventService</a:t>
            </a:r>
            <a:r>
              <a:rPr lang="en-US" dirty="0"/>
              <a:t>, temporary data is written to ROOT </a:t>
            </a:r>
            <a:r>
              <a:rPr lang="en-US" dirty="0" smtClean="0"/>
              <a:t>files.</a:t>
            </a:r>
          </a:p>
          <a:p>
            <a:pPr lvl="1"/>
            <a:r>
              <a:rPr lang="en-US" dirty="0" smtClean="0"/>
              <a:t>Moving </a:t>
            </a:r>
            <a:r>
              <a:rPr lang="en-US" dirty="0"/>
              <a:t>this data to a parallel file format such as HDF5 could be benefitial</a:t>
            </a:r>
            <a:r>
              <a:rPr lang="en-US" dirty="0" smtClean="0"/>
              <a:t>.</a:t>
            </a:r>
          </a:p>
          <a:p>
            <a:pPr lvl="2"/>
            <a:r>
              <a:rPr lang="en-US" dirty="0"/>
              <a:t>HDF5 is much better supported by the HPC </a:t>
            </a:r>
            <a:r>
              <a:rPr lang="en-US" dirty="0" smtClean="0"/>
              <a:t>community.</a:t>
            </a:r>
          </a:p>
          <a:p>
            <a:pPr lvl="2"/>
            <a:r>
              <a:rPr lang="en-US" dirty="0" smtClean="0"/>
              <a:t>HDF5 </a:t>
            </a:r>
            <a:r>
              <a:rPr lang="en-US" dirty="0"/>
              <a:t>has advantages for parallel file access, but limitations in multithreading that have to be considered.</a:t>
            </a:r>
          </a:p>
        </p:txBody>
      </p:sp>
    </p:spTree>
    <p:extLst>
      <p:ext uri="{BB962C8B-B14F-4D97-AF65-F5344CB8AC3E}">
        <p14:creationId xmlns:p14="http://schemas.microsoft.com/office/powerpoint/2010/main" val="33550956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IOS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HDF5:</a:t>
            </a:r>
          </a:p>
          <a:p>
            <a:pPr lvl="1"/>
            <a:r>
              <a:rPr lang="en-US" dirty="0" smtClean="0"/>
              <a:t>05/06: </a:t>
            </a:r>
            <a:r>
              <a:rPr lang="en-US" b="1" dirty="0"/>
              <a:t>Introduction to </a:t>
            </a:r>
            <a:r>
              <a:rPr lang="en-US" b="1" dirty="0" smtClean="0"/>
              <a:t>HDF5</a:t>
            </a:r>
            <a:r>
              <a:rPr lang="en-US" dirty="0" smtClean="0"/>
              <a:t> </a:t>
            </a:r>
            <a:r>
              <a:rPr lang="en-US" dirty="0" smtClean="0">
                <a:hlinkClick r:id="rId2"/>
              </a:rPr>
              <a:t>https://indico.fnal.gov/event/43135/contributions/185190</a:t>
            </a:r>
            <a:endParaRPr lang="en-US" dirty="0" smtClean="0"/>
          </a:p>
          <a:p>
            <a:r>
              <a:rPr lang="en-US" dirty="0" err="1" smtClean="0"/>
              <a:t>HEPnOS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04/15: </a:t>
            </a:r>
            <a:r>
              <a:rPr lang="en-US" b="1" dirty="0"/>
              <a:t>Introduction to </a:t>
            </a:r>
            <a:r>
              <a:rPr lang="en-US" b="1" dirty="0" err="1" smtClean="0"/>
              <a:t>HEPnOS</a:t>
            </a:r>
            <a:r>
              <a:rPr lang="en-US" dirty="0"/>
              <a:t> </a:t>
            </a:r>
            <a:r>
              <a:rPr lang="en-US" dirty="0" smtClean="0">
                <a:hlinkClick r:id="rId3"/>
              </a:rPr>
              <a:t>https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indico.fnal.gov/event/24129/contributions/75358</a:t>
            </a:r>
            <a:endParaRPr lang="en-US" dirty="0" smtClean="0"/>
          </a:p>
          <a:p>
            <a:r>
              <a:rPr lang="en-US" dirty="0" smtClean="0"/>
              <a:t>ROOT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03/18: </a:t>
            </a:r>
            <a:r>
              <a:rPr lang="en-US" b="1" dirty="0"/>
              <a:t>HEP Experiment and ROOT </a:t>
            </a:r>
            <a:r>
              <a:rPr lang="en-US" b="1" dirty="0" smtClean="0"/>
              <a:t>I/O</a:t>
            </a:r>
            <a:r>
              <a:rPr lang="en-US" dirty="0" smtClean="0"/>
              <a:t> </a:t>
            </a:r>
            <a:r>
              <a:rPr lang="en-US" dirty="0" smtClean="0">
                <a:hlinkClick r:id="rId4"/>
              </a:rPr>
              <a:t>https://indico.fnal.gov/event/23680/contributions/73557</a:t>
            </a:r>
            <a:endParaRPr lang="en-US" dirty="0" smtClean="0"/>
          </a:p>
          <a:p>
            <a:r>
              <a:rPr lang="en-US" dirty="0" smtClean="0"/>
              <a:t>HEP Workflows:</a:t>
            </a:r>
          </a:p>
          <a:p>
            <a:pPr lvl="1"/>
            <a:r>
              <a:rPr lang="en-US" dirty="0" smtClean="0"/>
              <a:t>04/29: </a:t>
            </a:r>
            <a:r>
              <a:rPr lang="en-US" b="1" dirty="0"/>
              <a:t>Introduction to ATLAS Simulation and </a:t>
            </a:r>
            <a:r>
              <a:rPr lang="en-US" b="1" dirty="0" err="1"/>
              <a:t>EventService</a:t>
            </a:r>
            <a:r>
              <a:rPr lang="en-US" dirty="0" smtClean="0"/>
              <a:t> </a:t>
            </a:r>
            <a:r>
              <a:rPr lang="en-US" dirty="0" smtClean="0">
                <a:hlinkClick r:id="rId5"/>
              </a:rPr>
              <a:t>https://indico.fnal.gov/event/24265/contributions/76000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475133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0161048"/>
              </p:ext>
            </p:extLst>
          </p:nvPr>
        </p:nvGraphicFramePr>
        <p:xfrm>
          <a:off x="838200" y="1825625"/>
          <a:ext cx="105156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2240248857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1020186864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197370762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~FTE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Task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80682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Peter</a:t>
                      </a:r>
                      <a:r>
                        <a:rPr lang="en-US" baseline="0" dirty="0" smtClean="0"/>
                        <a:t> van Gemmeren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ATLAS Event Data and I/O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34710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Suren </a:t>
                      </a:r>
                      <a:r>
                        <a:rPr lang="en-US" dirty="0" err="1" smtClean="0"/>
                        <a:t>Byna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HDF5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52296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Saba </a:t>
                      </a:r>
                      <a:r>
                        <a:rPr lang="en-US" baseline="0" dirty="0" err="1" smtClean="0"/>
                        <a:t>Sehrish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CMS,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nanoAOD</a:t>
                      </a:r>
                      <a:r>
                        <a:rPr lang="en-US" baseline="0" dirty="0" smtClean="0"/>
                        <a:t>, </a:t>
                      </a:r>
                      <a:r>
                        <a:rPr lang="en-US" baseline="0" dirty="0" err="1" smtClean="0"/>
                        <a:t>HEPnOS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84956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Paolo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2118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73563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ANL post doc (to be hired)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05020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17558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Chris: Multithreaded I/O</a:t>
            </a:r>
          </a:p>
          <a:p>
            <a:pPr lvl="1"/>
            <a:r>
              <a:rPr lang="en-US" dirty="0" smtClean="0"/>
              <a:t>Avoiding </a:t>
            </a:r>
            <a:r>
              <a:rPr lang="en-US" dirty="0" err="1" smtClean="0"/>
              <a:t>Posix</a:t>
            </a:r>
            <a:r>
              <a:rPr lang="en-US" dirty="0" smtClean="0"/>
              <a:t> limitation thread to file</a:t>
            </a:r>
          </a:p>
          <a:p>
            <a:r>
              <a:rPr lang="en-US" dirty="0" smtClean="0"/>
              <a:t>Plan some follow up (educational) discussion</a:t>
            </a:r>
          </a:p>
          <a:p>
            <a:pPr lvl="1"/>
            <a:r>
              <a:rPr lang="en-US" dirty="0" smtClean="0"/>
              <a:t>Multithreaded I/O on HPC</a:t>
            </a:r>
          </a:p>
          <a:p>
            <a:pPr lvl="1"/>
            <a:r>
              <a:rPr lang="en-US" dirty="0" smtClean="0"/>
              <a:t>ROOT improvements in concurrency for CMS use case and beyond.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93538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324</Words>
  <Application>Microsoft Office PowerPoint</Application>
  <PresentationFormat>Widescreen</PresentationFormat>
  <Paragraphs>57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Activities Planning for      HEP-CCE IOS</vt:lpstr>
      <vt:lpstr>Darshan &amp; ROOT</vt:lpstr>
      <vt:lpstr>Related IOS discussion</vt:lpstr>
      <vt:lpstr>Volunteers</vt:lpstr>
      <vt:lpstr>HDF5 for HEP Simulation (on HPC)</vt:lpstr>
      <vt:lpstr>Related IOS discussion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Activities Planning for      HEP-CCE IOS</dc:title>
  <dc:creator>Van Gemmeren, Peter</dc:creator>
  <cp:lastModifiedBy>Van Gemmeren, Peter</cp:lastModifiedBy>
  <cp:revision>8</cp:revision>
  <dcterms:created xsi:type="dcterms:W3CDTF">2020-05-20T14:30:39Z</dcterms:created>
  <dcterms:modified xsi:type="dcterms:W3CDTF">2020-05-20T17:00:16Z</dcterms:modified>
</cp:coreProperties>
</file>