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7"/>
  </p:notesMasterIdLst>
  <p:handoutMasterIdLst>
    <p:handoutMasterId r:id="rId8"/>
  </p:handoutMasterIdLst>
  <p:sldIdLst>
    <p:sldId id="349" r:id="rId2"/>
    <p:sldId id="275" r:id="rId3"/>
    <p:sldId id="298" r:id="rId4"/>
    <p:sldId id="437" r:id="rId5"/>
    <p:sldId id="299" r:id="rId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50504E"/>
    <a:srgbClr val="4E4E4E"/>
    <a:srgbClr val="404040"/>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napToObjects="1" showGuides="1">
      <p:cViewPr varScale="1">
        <p:scale>
          <a:sx n="98" d="100"/>
          <a:sy n="98" d="100"/>
        </p:scale>
        <p:origin x="955" y="8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5/27/2020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5/27/2020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t>5/27/2020</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B099EE7B-C01A-E94A-AA76-2F04CF97FC05}" type="datetime1">
              <a:rPr lang="en-US" smtClean="0"/>
              <a:t>5/27/2020</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09EA2773-F02A-CC43-B1C5-479A1F34EDA7}" type="datetime1">
              <a:rPr lang="en-US" smtClean="0"/>
              <a:t>5/27/2020</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FEA58B7-095F-6844-8E3C-8A1DDD22BF89}" type="datetime1">
              <a:rPr lang="en-US" smtClean="0"/>
              <a:t>5/27/2020</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3C7E1B65-1920-CF40-87B8-818D6517E0EA}" type="datetime1">
              <a:rPr lang="en-US" smtClean="0"/>
              <a:t>5/27/2020</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5/27/2020</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2EF4938-6162-EE4E-9ED3-73016E21644A}" type="datetime1">
              <a:rPr lang="en-US" smtClean="0"/>
              <a:t>5/27/2020</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iwinston@fnal.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r.fnal.gov/may-is-mental-health-awareness-mont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9E6DA9-80ED-4E42-B833-38C7843C7F73}"/>
              </a:ext>
            </a:extLst>
          </p:cNvPr>
          <p:cNvSpPr>
            <a:spLocks noGrp="1"/>
          </p:cNvSpPr>
          <p:nvPr>
            <p:ph type="body" sz="quarter" idx="10"/>
          </p:nvPr>
        </p:nvSpPr>
        <p:spPr/>
        <p:txBody>
          <a:bodyPr/>
          <a:lstStyle/>
          <a:p>
            <a:r>
              <a:rPr lang="en-US" dirty="0"/>
              <a:t>Ilene Winston</a:t>
            </a:r>
          </a:p>
        </p:txBody>
      </p:sp>
      <p:sp>
        <p:nvSpPr>
          <p:cNvPr id="3" name="Text Placeholder 2">
            <a:extLst>
              <a:ext uri="{FF2B5EF4-FFF2-40B4-BE49-F238E27FC236}">
                <a16:creationId xmlns:a16="http://schemas.microsoft.com/office/drawing/2014/main" id="{2DCBFFF9-6F57-4101-B616-4DF3D7A442C7}"/>
              </a:ext>
            </a:extLst>
          </p:cNvPr>
          <p:cNvSpPr>
            <a:spLocks noGrp="1"/>
          </p:cNvSpPr>
          <p:nvPr>
            <p:ph type="body" sz="quarter" idx="11"/>
          </p:nvPr>
        </p:nvSpPr>
        <p:spPr/>
        <p:txBody>
          <a:bodyPr/>
          <a:lstStyle/>
          <a:p>
            <a:r>
              <a:rPr lang="en-US" dirty="0"/>
              <a:t>HR Updates-</a:t>
            </a:r>
          </a:p>
        </p:txBody>
      </p:sp>
    </p:spTree>
    <p:extLst>
      <p:ext uri="{BB962C8B-B14F-4D97-AF65-F5344CB8AC3E}">
        <p14:creationId xmlns:p14="http://schemas.microsoft.com/office/powerpoint/2010/main" val="614675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2250" y="679629"/>
            <a:ext cx="8804519" cy="5572679"/>
          </a:xfrm>
        </p:spPr>
        <p:txBody>
          <a:bodyPr/>
          <a:lstStyle/>
          <a:p>
            <a:pPr marL="0" indent="0">
              <a:buNone/>
            </a:pPr>
            <a:r>
              <a:rPr lang="en-US" sz="2200" dirty="0">
                <a:solidFill>
                  <a:srgbClr val="004C97"/>
                </a:solidFill>
              </a:rPr>
              <a:t>The 2020 Performance Review cycle begins in less than a month! </a:t>
            </a:r>
          </a:p>
          <a:p>
            <a:pPr marL="0" indent="0">
              <a:buNone/>
            </a:pPr>
            <a:endParaRPr lang="en-US" sz="500" dirty="0">
              <a:solidFill>
                <a:srgbClr val="004C97"/>
              </a:solidFill>
            </a:endParaRPr>
          </a:p>
          <a:p>
            <a:r>
              <a:rPr lang="en-US" sz="1400" b="1" dirty="0"/>
              <a:t>June</a:t>
            </a:r>
            <a:r>
              <a:rPr lang="en-US" sz="1400" dirty="0"/>
              <a:t> </a:t>
            </a:r>
          </a:p>
          <a:p>
            <a:pPr lvl="1"/>
            <a:r>
              <a:rPr lang="en-US" sz="1400" dirty="0"/>
              <a:t>Self-evaluations open in </a:t>
            </a:r>
            <a:r>
              <a:rPr lang="en-US" sz="1400" dirty="0" err="1"/>
              <a:t>FermiWorks</a:t>
            </a:r>
            <a:endParaRPr lang="en-US" sz="1400" dirty="0"/>
          </a:p>
          <a:p>
            <a:pPr lvl="1"/>
            <a:r>
              <a:rPr lang="en-US" sz="1400" dirty="0"/>
              <a:t>Self Evaluation Demonstrations: Tuesdays in June from 11-11:45 AM (June 2, 9, 16, 23, 30).  HR Partners and the </a:t>
            </a:r>
            <a:r>
              <a:rPr lang="en-US" sz="1400" dirty="0" err="1"/>
              <a:t>FermiWorks</a:t>
            </a:r>
            <a:r>
              <a:rPr lang="en-US" sz="1400" dirty="0"/>
              <a:t> HR team will host demos to prepare individuals for the self evaluation portion of the performance review. A brief overview of the performance review process will follow with a demo on how to best navigate the self-evaluation in </a:t>
            </a:r>
            <a:r>
              <a:rPr lang="en-US" sz="1400" dirty="0" err="1"/>
              <a:t>FermiWorks</a:t>
            </a:r>
            <a:r>
              <a:rPr lang="en-US" sz="1400" dirty="0"/>
              <a:t>. Please email Ilene at </a:t>
            </a:r>
            <a:r>
              <a:rPr lang="en-US" sz="1400" dirty="0">
                <a:hlinkClick r:id="rId2"/>
              </a:rPr>
              <a:t>iwinston@fnal.gov</a:t>
            </a:r>
            <a:r>
              <a:rPr lang="en-US" sz="1400" dirty="0"/>
              <a:t>  for a zoom link and password.  </a:t>
            </a:r>
          </a:p>
          <a:p>
            <a:pPr lvl="1"/>
            <a:endParaRPr lang="en-US" sz="1400" dirty="0"/>
          </a:p>
          <a:p>
            <a:pPr>
              <a:buFont typeface="Arial" panose="020B0604020202020204" pitchFamily="34" charset="0"/>
              <a:buChar char="•"/>
            </a:pPr>
            <a:r>
              <a:rPr lang="en-US" sz="1400" b="1" dirty="0"/>
              <a:t>Mid-July</a:t>
            </a:r>
            <a:r>
              <a:rPr lang="en-US" sz="1400" dirty="0"/>
              <a:t> </a:t>
            </a:r>
          </a:p>
          <a:p>
            <a:pPr lvl="1"/>
            <a:r>
              <a:rPr lang="en-US" sz="1400" dirty="0"/>
              <a:t>Manager evaluation due </a:t>
            </a:r>
          </a:p>
          <a:p>
            <a:pPr lvl="1"/>
            <a:r>
              <a:rPr lang="en-US" sz="1400" dirty="0"/>
              <a:t>Goal setting discussions begin for 2021</a:t>
            </a:r>
          </a:p>
          <a:p>
            <a:pPr lvl="1"/>
            <a:endParaRPr lang="en-US" sz="1400" dirty="0"/>
          </a:p>
          <a:p>
            <a:r>
              <a:rPr lang="en-US" sz="1400" b="1" dirty="0"/>
              <a:t>Early August</a:t>
            </a:r>
          </a:p>
          <a:p>
            <a:pPr lvl="1"/>
            <a:r>
              <a:rPr lang="en-US" sz="1400" dirty="0"/>
              <a:t>Performance reviews submitted for final approval </a:t>
            </a:r>
          </a:p>
          <a:p>
            <a:pPr lvl="1"/>
            <a:endParaRPr lang="en-US" sz="1400" dirty="0"/>
          </a:p>
          <a:p>
            <a:r>
              <a:rPr lang="en-US" sz="1400" b="1" dirty="0"/>
              <a:t>September 24</a:t>
            </a:r>
            <a:r>
              <a:rPr lang="en-US" sz="1400" b="1" baseline="30000" dirty="0"/>
              <a:t>th</a:t>
            </a:r>
            <a:r>
              <a:rPr lang="en-US" sz="1400" b="1" dirty="0"/>
              <a:t> – November 1</a:t>
            </a:r>
            <a:r>
              <a:rPr lang="en-US" sz="1400" b="1" baseline="30000" dirty="0"/>
              <a:t>st</a:t>
            </a:r>
            <a:r>
              <a:rPr lang="en-US" sz="1400" b="1" dirty="0"/>
              <a:t>, 2020</a:t>
            </a:r>
          </a:p>
          <a:p>
            <a:pPr lvl="1"/>
            <a:r>
              <a:rPr lang="en-US" sz="1400" dirty="0"/>
              <a:t>Performance reviews are finalized and ready to be viewed by employees and managers for discussion </a:t>
            </a:r>
          </a:p>
          <a:p>
            <a:pPr marL="457200" lvl="1" indent="0">
              <a:buNone/>
            </a:pPr>
            <a:endParaRPr lang="en-US" sz="1400" dirty="0"/>
          </a:p>
          <a:p>
            <a:r>
              <a:rPr lang="en-US" sz="1200" b="1" dirty="0"/>
              <a:t>Remind supervisors to look in their </a:t>
            </a:r>
            <a:r>
              <a:rPr lang="en-US" sz="1200" b="1" dirty="0" err="1"/>
              <a:t>Fermiworks</a:t>
            </a:r>
            <a:r>
              <a:rPr lang="en-US" sz="1200" b="1" dirty="0"/>
              <a:t> inbox and approve outstanding goals by the end of May 2020</a:t>
            </a:r>
          </a:p>
          <a:p>
            <a:pPr lvl="1"/>
            <a:r>
              <a:rPr lang="en-US" sz="1200" dirty="0"/>
              <a:t>Unapproved goals may be dropped from the system at the end of the review cycle—very frustrating for employees who took the time to enter goals</a:t>
            </a:r>
          </a:p>
        </p:txBody>
      </p:sp>
      <p:sp>
        <p:nvSpPr>
          <p:cNvPr id="7" name="Title 6"/>
          <p:cNvSpPr>
            <a:spLocks noGrp="1"/>
          </p:cNvSpPr>
          <p:nvPr>
            <p:ph type="title"/>
          </p:nvPr>
        </p:nvSpPr>
        <p:spPr/>
        <p:txBody>
          <a:bodyPr/>
          <a:lstStyle/>
          <a:p>
            <a:r>
              <a:rPr lang="en-US" dirty="0"/>
              <a:t>HR Updates</a:t>
            </a:r>
          </a:p>
        </p:txBody>
      </p:sp>
      <p:sp>
        <p:nvSpPr>
          <p:cNvPr id="3" name="Date Placeholder 2"/>
          <p:cNvSpPr>
            <a:spLocks noGrp="1"/>
          </p:cNvSpPr>
          <p:nvPr>
            <p:ph type="dt" sz="half" idx="2"/>
          </p:nvPr>
        </p:nvSpPr>
        <p:spPr/>
        <p:txBody>
          <a:bodyPr/>
          <a:lstStyle/>
          <a:p>
            <a:pPr>
              <a:defRPr/>
            </a:pPr>
            <a:fld id="{FA96D49F-E75B-CA4C-9755-57CB093C34C1}" type="datetime1">
              <a:rPr lang="en-US" smtClean="0"/>
              <a:t>5/27/2020</a:t>
            </a:fld>
            <a:endParaRPr lang="en-US" dirty="0"/>
          </a:p>
        </p:txBody>
      </p:sp>
      <p:sp>
        <p:nvSpPr>
          <p:cNvPr id="4" name="Footer Placeholder 3"/>
          <p:cNvSpPr>
            <a:spLocks noGrp="1"/>
          </p:cNvSpPr>
          <p:nvPr>
            <p:ph type="ftr" sz="quarter" idx="3"/>
          </p:nvPr>
        </p:nvSpPr>
        <p:spPr/>
        <p:txBody>
          <a:bodyPr/>
          <a:lstStyle/>
          <a:p>
            <a:pPr>
              <a:defRPr/>
            </a:pPr>
            <a:r>
              <a:rPr lang="en-US" dirty="0"/>
              <a:t>Ilene Winston | HR Updates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9419" y="681737"/>
            <a:ext cx="8136243" cy="5633094"/>
          </a:xfrm>
        </p:spPr>
        <p:txBody>
          <a:bodyPr/>
          <a:lstStyle/>
          <a:p>
            <a:pPr marL="457200" lvl="1" indent="0">
              <a:buNone/>
            </a:pPr>
            <a:r>
              <a:rPr lang="en-US" sz="1200" b="1" u="sng" dirty="0"/>
              <a:t>Return To Work </a:t>
            </a:r>
            <a:endParaRPr lang="en-US" sz="1200" dirty="0"/>
          </a:p>
          <a:p>
            <a:pPr lvl="1">
              <a:buFont typeface="Arial" panose="020B0604020202020204" pitchFamily="34" charset="0"/>
              <a:buChar char="•"/>
            </a:pPr>
            <a:r>
              <a:rPr lang="en-US" sz="1100" b="1" dirty="0"/>
              <a:t>If you have an employee that you are requesting to return back to work on-site and they state they do not feel safe doing so due.  </a:t>
            </a:r>
            <a:r>
              <a:rPr lang="en-US" sz="1100" dirty="0"/>
              <a:t>First discuss this with your employee to try and understand if there are alternatives available, such as : </a:t>
            </a:r>
          </a:p>
          <a:p>
            <a:pPr lvl="3"/>
            <a:r>
              <a:rPr lang="en-US" sz="1100" dirty="0"/>
              <a:t>Allowing continued telework and choose someone else to perform the function</a:t>
            </a:r>
          </a:p>
          <a:p>
            <a:pPr lvl="3"/>
            <a:r>
              <a:rPr lang="en-US" sz="1100" dirty="0"/>
              <a:t>Allowing continued use of Weather Diff if the person cannot telework, and choose someone else</a:t>
            </a:r>
          </a:p>
          <a:p>
            <a:pPr lvl="3"/>
            <a:r>
              <a:rPr lang="en-US" sz="1100" dirty="0"/>
              <a:t>Allowing return on alternative schedule to reduce exposure to others onsite</a:t>
            </a:r>
          </a:p>
          <a:p>
            <a:pPr lvl="3"/>
            <a:r>
              <a:rPr lang="en-US" sz="1100" dirty="0"/>
              <a:t>Authorize and obtain additional PPE if specifically requested by the employee</a:t>
            </a:r>
          </a:p>
          <a:p>
            <a:pPr lvl="1">
              <a:buFont typeface="Arial" panose="020B0604020202020204" pitchFamily="34" charset="0"/>
              <a:buChar char="•"/>
            </a:pPr>
            <a:r>
              <a:rPr lang="en-US" sz="1100" dirty="0"/>
              <a:t>If none of the above alternatives above is  an option and they or someone in their household may have a medical condition or other factors that might increase their risk working onsite, please  contact me for guidance.  The employee may be protected under FMLA or ADA and I can assist you and your employee based on their specific situation. Please have the employee contact me and I can assist with facilitating a conversation and </a:t>
            </a:r>
            <a:endParaRPr lang="en-US" sz="1100" b="1" dirty="0"/>
          </a:p>
          <a:p>
            <a:pPr marL="457200" lvl="1" indent="0">
              <a:buNone/>
            </a:pPr>
            <a:r>
              <a:rPr lang="en-US" sz="1200" b="1" u="sng" dirty="0"/>
              <a:t>Use of Weather Diff</a:t>
            </a:r>
          </a:p>
          <a:p>
            <a:pPr marL="457200" lvl="1" indent="0">
              <a:buNone/>
            </a:pPr>
            <a:endParaRPr lang="en-US" sz="1200" b="1" dirty="0"/>
          </a:p>
          <a:p>
            <a:pPr marL="457200" lvl="1" indent="0">
              <a:buNone/>
            </a:pPr>
            <a:endParaRPr lang="en-US" sz="1200" b="1" dirty="0"/>
          </a:p>
          <a:p>
            <a:pPr marL="457200" lvl="1" indent="0">
              <a:buNone/>
            </a:pPr>
            <a:endParaRPr lang="en-US" sz="1200" b="1" dirty="0"/>
          </a:p>
          <a:p>
            <a:pPr marL="457200" lvl="1" indent="0">
              <a:buNone/>
            </a:pPr>
            <a:endParaRPr lang="en-US" sz="1200" b="1" dirty="0"/>
          </a:p>
          <a:p>
            <a:pPr marL="457200" lvl="1" indent="0">
              <a:buNone/>
            </a:pPr>
            <a:endParaRPr lang="en-US" sz="1200" b="1" dirty="0"/>
          </a:p>
          <a:p>
            <a:pPr marL="457200" lvl="1" indent="0">
              <a:buNone/>
            </a:pPr>
            <a:endParaRPr lang="en-US" sz="1200" b="1" dirty="0"/>
          </a:p>
          <a:p>
            <a:pPr marL="457200" lvl="1" indent="0">
              <a:buNone/>
            </a:pPr>
            <a:endParaRPr lang="en-US" sz="1200" b="1" dirty="0"/>
          </a:p>
          <a:p>
            <a:pPr marL="457200" lvl="1" indent="0">
              <a:buNone/>
            </a:pPr>
            <a:endParaRPr lang="en-US" sz="1200" b="1" dirty="0"/>
          </a:p>
          <a:p>
            <a:pPr marL="457200" lvl="1" indent="0">
              <a:buNone/>
            </a:pPr>
            <a:endParaRPr lang="en-US" sz="1200" b="1" dirty="0"/>
          </a:p>
          <a:p>
            <a:pPr marL="457200" lvl="1" indent="0">
              <a:buNone/>
            </a:pPr>
            <a:endParaRPr lang="en-US" sz="1200" b="1" dirty="0"/>
          </a:p>
          <a:p>
            <a:pPr marL="457200" lvl="1" indent="0">
              <a:buNone/>
            </a:pPr>
            <a:endParaRPr lang="en-US" sz="1200" b="1" dirty="0"/>
          </a:p>
          <a:p>
            <a:pPr lvl="1">
              <a:buFont typeface="Arial" panose="020B0604020202020204" pitchFamily="34" charset="0"/>
              <a:buChar char="•"/>
            </a:pPr>
            <a:endParaRPr lang="en-US" sz="1200" b="1" dirty="0"/>
          </a:p>
          <a:p>
            <a:pPr lvl="1">
              <a:buFont typeface="Arial" panose="020B0604020202020204" pitchFamily="34" charset="0"/>
              <a:buChar char="•"/>
            </a:pPr>
            <a:r>
              <a:rPr lang="en-US" sz="1200" b="1" dirty="0"/>
              <a:t>Vacation Limit Extension to January 2021</a:t>
            </a:r>
          </a:p>
          <a:p>
            <a:pPr lvl="1">
              <a:buFont typeface="Arial" panose="020B0604020202020204" pitchFamily="34" charset="0"/>
              <a:buChar char="•"/>
            </a:pPr>
            <a:r>
              <a:rPr lang="en-US" sz="1200" b="1" dirty="0"/>
              <a:t>Additional Q &amp; A https://hr.fnal.gov/wdrs-virtual-care-package-for-remote-work/</a:t>
            </a:r>
            <a:endParaRPr lang="en-US" sz="1000" b="1" dirty="0"/>
          </a:p>
          <a:p>
            <a:pPr marL="1828800" lvl="4" indent="0">
              <a:buNone/>
            </a:pPr>
            <a:endParaRPr lang="en-US" dirty="0"/>
          </a:p>
        </p:txBody>
      </p:sp>
      <p:sp>
        <p:nvSpPr>
          <p:cNvPr id="7" name="Title 6"/>
          <p:cNvSpPr>
            <a:spLocks noGrp="1"/>
          </p:cNvSpPr>
          <p:nvPr>
            <p:ph type="title"/>
          </p:nvPr>
        </p:nvSpPr>
        <p:spPr/>
        <p:txBody>
          <a:bodyPr/>
          <a:lstStyle/>
          <a:p>
            <a:r>
              <a:rPr lang="en-US" dirty="0"/>
              <a:t>HR Updates</a:t>
            </a:r>
          </a:p>
        </p:txBody>
      </p:sp>
      <p:sp>
        <p:nvSpPr>
          <p:cNvPr id="3" name="Date Placeholder 2"/>
          <p:cNvSpPr>
            <a:spLocks noGrp="1"/>
          </p:cNvSpPr>
          <p:nvPr>
            <p:ph type="dt" sz="half" idx="2"/>
          </p:nvPr>
        </p:nvSpPr>
        <p:spPr>
          <a:xfrm>
            <a:off x="736827" y="6485598"/>
            <a:ext cx="675368" cy="241300"/>
          </a:xfrm>
        </p:spPr>
        <p:txBody>
          <a:bodyPr/>
          <a:lstStyle/>
          <a:p>
            <a:pPr>
              <a:defRPr/>
            </a:pPr>
            <a:fld id="{FA96D49F-E75B-CA4C-9755-57CB093C34C1}" type="datetime1">
              <a:rPr lang="en-US" smtClean="0"/>
              <a:t>5/27/2020</a:t>
            </a:fld>
            <a:endParaRPr lang="en-US" dirty="0"/>
          </a:p>
        </p:txBody>
      </p:sp>
      <p:sp>
        <p:nvSpPr>
          <p:cNvPr id="4" name="Footer Placeholder 3"/>
          <p:cNvSpPr>
            <a:spLocks noGrp="1"/>
          </p:cNvSpPr>
          <p:nvPr>
            <p:ph type="ftr" sz="quarter" idx="3"/>
          </p:nvPr>
        </p:nvSpPr>
        <p:spPr/>
        <p:txBody>
          <a:bodyPr/>
          <a:lstStyle/>
          <a:p>
            <a:pPr>
              <a:defRPr/>
            </a:pPr>
            <a:r>
              <a:rPr lang="en-US" dirty="0"/>
              <a:t>Ilene Winston | HR Updates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2" name="Picture 1">
            <a:extLst>
              <a:ext uri="{FF2B5EF4-FFF2-40B4-BE49-F238E27FC236}">
                <a16:creationId xmlns:a16="http://schemas.microsoft.com/office/drawing/2014/main" id="{F24C33DB-F8DE-4E83-9A26-8443909EFC9B}"/>
              </a:ext>
            </a:extLst>
          </p:cNvPr>
          <p:cNvPicPr>
            <a:picLocks noChangeAspect="1"/>
          </p:cNvPicPr>
          <p:nvPr/>
        </p:nvPicPr>
        <p:blipFill>
          <a:blip r:embed="rId2"/>
          <a:stretch>
            <a:fillRect/>
          </a:stretch>
        </p:blipFill>
        <p:spPr>
          <a:xfrm>
            <a:off x="736827" y="3133969"/>
            <a:ext cx="7906988" cy="2399323"/>
          </a:xfrm>
          <a:prstGeom prst="rect">
            <a:avLst/>
          </a:prstGeom>
        </p:spPr>
      </p:pic>
    </p:spTree>
    <p:extLst>
      <p:ext uri="{BB962C8B-B14F-4D97-AF65-F5344CB8AC3E}">
        <p14:creationId xmlns:p14="http://schemas.microsoft.com/office/powerpoint/2010/main" val="331952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9419" y="851877"/>
            <a:ext cx="8190950" cy="5212861"/>
          </a:xfrm>
        </p:spPr>
        <p:txBody>
          <a:bodyPr/>
          <a:lstStyle/>
          <a:p>
            <a:pPr marL="0" indent="0">
              <a:buNone/>
            </a:pPr>
            <a:r>
              <a:rPr lang="en-US" b="1" dirty="0"/>
              <a:t>Update</a:t>
            </a:r>
          </a:p>
          <a:p>
            <a:r>
              <a:rPr lang="en-US" dirty="0"/>
              <a:t>The team has reviewed recommendations and has continued to consolidate, prioritizing and implement recommendations.</a:t>
            </a:r>
          </a:p>
          <a:p>
            <a:r>
              <a:rPr lang="en-US" dirty="0"/>
              <a:t>Approved items have be assigned for implementation.</a:t>
            </a:r>
          </a:p>
          <a:p>
            <a:r>
              <a:rPr lang="en-US" dirty="0"/>
              <a:t>The team will continue meeting to continue working on recommendations for implementation in FY20 and moving forward.</a:t>
            </a:r>
          </a:p>
          <a:p>
            <a:r>
              <a:rPr lang="en-US" dirty="0"/>
              <a:t>We are working on communication to share the progress we have made and what we have already implemented.  We will also share what items we plan on implementing moving forward. This communication will be distributed to all of PPD.  </a:t>
            </a:r>
          </a:p>
          <a:p>
            <a:pPr marL="1828800" lvl="4" indent="0">
              <a:buNone/>
            </a:pPr>
            <a:endParaRPr lang="en-US" dirty="0"/>
          </a:p>
        </p:txBody>
      </p:sp>
      <p:sp>
        <p:nvSpPr>
          <p:cNvPr id="3" name="Date Placeholder 2"/>
          <p:cNvSpPr>
            <a:spLocks noGrp="1"/>
          </p:cNvSpPr>
          <p:nvPr>
            <p:ph type="dt" sz="half" idx="2"/>
          </p:nvPr>
        </p:nvSpPr>
        <p:spPr>
          <a:xfrm>
            <a:off x="736827" y="6485598"/>
            <a:ext cx="675368" cy="241300"/>
          </a:xfrm>
        </p:spPr>
        <p:txBody>
          <a:bodyPr/>
          <a:lstStyle/>
          <a:p>
            <a:pPr>
              <a:defRPr/>
            </a:pPr>
            <a:fld id="{FA96D49F-E75B-CA4C-9755-57CB093C34C1}" type="datetime1">
              <a:rPr lang="en-US" smtClean="0"/>
              <a:t>5/27/2020</a:t>
            </a:fld>
            <a:endParaRPr lang="en-US" dirty="0"/>
          </a:p>
        </p:txBody>
      </p:sp>
      <p:sp>
        <p:nvSpPr>
          <p:cNvPr id="4" name="Footer Placeholder 3"/>
          <p:cNvSpPr>
            <a:spLocks noGrp="1"/>
          </p:cNvSpPr>
          <p:nvPr>
            <p:ph type="ftr" sz="quarter" idx="3"/>
          </p:nvPr>
        </p:nvSpPr>
        <p:spPr/>
        <p:txBody>
          <a:bodyPr/>
          <a:lstStyle/>
          <a:p>
            <a:pPr>
              <a:defRPr/>
            </a:pPr>
            <a:r>
              <a:rPr lang="en-US" dirty="0"/>
              <a:t>Ilene Winston | HR Updates</a:t>
            </a:r>
            <a:endParaRPr lang="en-US" b="1" dirty="0"/>
          </a:p>
        </p:txBody>
      </p:sp>
      <p:sp>
        <p:nvSpPr>
          <p:cNvPr id="5" name="Slide Number Placeholder 4"/>
          <p:cNvSpPr>
            <a:spLocks noGrp="1"/>
          </p:cNvSpPr>
          <p:nvPr>
            <p:ph type="sldNum" sz="quarter" idx="4"/>
          </p:nvPr>
        </p:nvSpPr>
        <p:spPr>
          <a:xfrm>
            <a:off x="222250" y="6416431"/>
            <a:ext cx="414338" cy="325067"/>
          </a:xfrm>
        </p:spPr>
        <p:txBody>
          <a:bodyPr/>
          <a:lstStyle/>
          <a:p>
            <a:pPr>
              <a:defRPr/>
            </a:pPr>
            <a:fld id="{148C009B-CB69-E04A-B9B3-34B26D69E9CF}" type="slidenum">
              <a:rPr lang="en-US" smtClean="0"/>
              <a:pPr>
                <a:defRPr/>
              </a:pPr>
              <a:t>4</a:t>
            </a:fld>
            <a:endParaRPr lang="en-US" dirty="0"/>
          </a:p>
        </p:txBody>
      </p:sp>
      <p:sp>
        <p:nvSpPr>
          <p:cNvPr id="8" name="Title 7">
            <a:extLst>
              <a:ext uri="{FF2B5EF4-FFF2-40B4-BE49-F238E27FC236}">
                <a16:creationId xmlns:a16="http://schemas.microsoft.com/office/drawing/2014/main" id="{A6913084-72F8-416A-BBDE-24DA36969341}"/>
              </a:ext>
            </a:extLst>
          </p:cNvPr>
          <p:cNvSpPr>
            <a:spLocks noGrp="1"/>
          </p:cNvSpPr>
          <p:nvPr>
            <p:ph type="title"/>
          </p:nvPr>
        </p:nvSpPr>
        <p:spPr/>
        <p:txBody>
          <a:bodyPr/>
          <a:lstStyle/>
          <a:p>
            <a:r>
              <a:rPr lang="en-US" dirty="0"/>
              <a:t>PPD Climate Survey Implementation Team Update</a:t>
            </a:r>
          </a:p>
        </p:txBody>
      </p:sp>
    </p:spTree>
    <p:extLst>
      <p:ext uri="{BB962C8B-B14F-4D97-AF65-F5344CB8AC3E}">
        <p14:creationId xmlns:p14="http://schemas.microsoft.com/office/powerpoint/2010/main" val="424120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May is Mental Health Awareness Month</a:t>
            </a:r>
          </a:p>
        </p:txBody>
      </p:sp>
      <p:sp>
        <p:nvSpPr>
          <p:cNvPr id="3" name="Date Placeholder 2"/>
          <p:cNvSpPr>
            <a:spLocks noGrp="1"/>
          </p:cNvSpPr>
          <p:nvPr>
            <p:ph type="dt" sz="half" idx="2"/>
          </p:nvPr>
        </p:nvSpPr>
        <p:spPr/>
        <p:txBody>
          <a:bodyPr/>
          <a:lstStyle/>
          <a:p>
            <a:pPr>
              <a:defRPr/>
            </a:pPr>
            <a:fld id="{FA96D49F-E75B-CA4C-9755-57CB093C34C1}" type="datetime1">
              <a:rPr lang="en-US" smtClean="0"/>
              <a:t>5/27/2020</a:t>
            </a:fld>
            <a:endParaRPr lang="en-US" dirty="0"/>
          </a:p>
        </p:txBody>
      </p:sp>
      <p:sp>
        <p:nvSpPr>
          <p:cNvPr id="4" name="Footer Placeholder 3"/>
          <p:cNvSpPr>
            <a:spLocks noGrp="1"/>
          </p:cNvSpPr>
          <p:nvPr>
            <p:ph type="ftr" sz="quarter" idx="3"/>
          </p:nvPr>
        </p:nvSpPr>
        <p:spPr/>
        <p:txBody>
          <a:bodyPr/>
          <a:lstStyle/>
          <a:p>
            <a:pPr>
              <a:defRPr/>
            </a:pPr>
            <a:r>
              <a:rPr lang="en-US" dirty="0"/>
              <a:t>Ilene Winston | HR Updates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4" name="Content Placeholder 12">
            <a:extLst>
              <a:ext uri="{FF2B5EF4-FFF2-40B4-BE49-F238E27FC236}">
                <a16:creationId xmlns:a16="http://schemas.microsoft.com/office/drawing/2014/main" id="{B4DF34B7-6041-49FB-94BE-0631BACEB2EB}"/>
              </a:ext>
            </a:extLst>
          </p:cNvPr>
          <p:cNvSpPr txBox="1">
            <a:spLocks/>
          </p:cNvSpPr>
          <p:nvPr/>
        </p:nvSpPr>
        <p:spPr>
          <a:xfrm>
            <a:off x="268424" y="3097153"/>
            <a:ext cx="8320859" cy="1089529"/>
          </a:xfrm>
          <a:prstGeom prst="rect">
            <a:avLst/>
          </a:prstGeom>
        </p:spPr>
        <p:txBody>
          <a:bodyPr wrap="square" lIns="0" tIns="0" rIns="0" bIns="0">
            <a:spAutoFit/>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1800" dirty="0"/>
          </a:p>
          <a:p>
            <a:pPr lvl="1"/>
            <a:endParaRPr lang="en-US" dirty="0"/>
          </a:p>
          <a:p>
            <a:pPr lvl="1"/>
            <a:endParaRPr lang="en-US" i="1" dirty="0"/>
          </a:p>
        </p:txBody>
      </p:sp>
      <p:sp>
        <p:nvSpPr>
          <p:cNvPr id="6" name="Content Placeholder 5">
            <a:extLst>
              <a:ext uri="{FF2B5EF4-FFF2-40B4-BE49-F238E27FC236}">
                <a16:creationId xmlns:a16="http://schemas.microsoft.com/office/drawing/2014/main" id="{C4838279-5655-410E-AAF0-17C9BF2BAF1C}"/>
              </a:ext>
            </a:extLst>
          </p:cNvPr>
          <p:cNvSpPr>
            <a:spLocks noGrp="1"/>
          </p:cNvSpPr>
          <p:nvPr>
            <p:ph idx="1"/>
          </p:nvPr>
        </p:nvSpPr>
        <p:spPr>
          <a:xfrm>
            <a:off x="203063" y="679629"/>
            <a:ext cx="8672513" cy="3190436"/>
          </a:xfrm>
        </p:spPr>
        <p:txBody>
          <a:bodyPr/>
          <a:lstStyle/>
          <a:p>
            <a:pPr marL="0" indent="0">
              <a:buNone/>
            </a:pPr>
            <a:endParaRPr lang="en-US"/>
          </a:p>
          <a:p>
            <a:pPr marL="0" indent="0">
              <a:buNone/>
            </a:pPr>
            <a:r>
              <a:rPr lang="en-US"/>
              <a:t>Resources </a:t>
            </a:r>
            <a:r>
              <a:rPr lang="en-US" dirty="0"/>
              <a:t>available: </a:t>
            </a:r>
            <a:r>
              <a:rPr lang="en-US" dirty="0">
                <a:hlinkClick r:id="rId2"/>
              </a:rPr>
              <a:t>https://hr.fnal.gov/may-is-mental-health-awareness-month/</a:t>
            </a:r>
            <a:endParaRPr lang="en-US" dirty="0"/>
          </a:p>
        </p:txBody>
      </p:sp>
    </p:spTree>
    <p:extLst>
      <p:ext uri="{BB962C8B-B14F-4D97-AF65-F5344CB8AC3E}">
        <p14:creationId xmlns:p14="http://schemas.microsoft.com/office/powerpoint/2010/main" val="2625535244"/>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Template>
  <TotalTime>214</TotalTime>
  <Words>384</Words>
  <Application>Microsoft Office PowerPoint</Application>
  <PresentationFormat>On-screen Show (4:3)</PresentationFormat>
  <Paragraphs>66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Helvetica</vt:lpstr>
      <vt:lpstr>Fermilab_PPT_090815</vt:lpstr>
      <vt:lpstr>PowerPoint Presentation</vt:lpstr>
      <vt:lpstr>HR Updates</vt:lpstr>
      <vt:lpstr>HR Updates</vt:lpstr>
      <vt:lpstr>PPD Climate Survey Implementation Team Update</vt:lpstr>
      <vt:lpstr>May is Mental Health Awareness Month</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Wiedman</dc:creator>
  <cp:lastModifiedBy>Ilene B. Winston</cp:lastModifiedBy>
  <cp:revision>23</cp:revision>
  <cp:lastPrinted>2014-01-20T19:40:21Z</cp:lastPrinted>
  <dcterms:created xsi:type="dcterms:W3CDTF">2019-05-08T19:34:33Z</dcterms:created>
  <dcterms:modified xsi:type="dcterms:W3CDTF">2020-05-27T17:24:02Z</dcterms:modified>
</cp:coreProperties>
</file>