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4"/>
  </p:notesMasterIdLst>
  <p:handoutMasterIdLst>
    <p:handoutMasterId r:id="rId15"/>
  </p:handoutMasterIdLst>
  <p:sldIdLst>
    <p:sldId id="265" r:id="rId3"/>
    <p:sldId id="365" r:id="rId4"/>
    <p:sldId id="366" r:id="rId5"/>
    <p:sldId id="358" r:id="rId6"/>
    <p:sldId id="367" r:id="rId7"/>
    <p:sldId id="361" r:id="rId8"/>
    <p:sldId id="357" r:id="rId9"/>
    <p:sldId id="356" r:id="rId10"/>
    <p:sldId id="359" r:id="rId11"/>
    <p:sldId id="362" r:id="rId12"/>
    <p:sldId id="368" r:id="rId13"/>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7870F"/>
    <a:srgbClr val="004C97"/>
    <a:srgbClr val="003087"/>
    <a:srgbClr val="059E20"/>
    <a:srgbClr val="505050"/>
    <a:srgbClr val="404040"/>
    <a:srgbClr val="63666A"/>
    <a:srgbClr val="A7A8AA"/>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8" autoAdjust="0"/>
    <p:restoredTop sz="94660"/>
  </p:normalViewPr>
  <p:slideViewPr>
    <p:cSldViewPr snapToGrid="0" snapToObjects="1">
      <p:cViewPr varScale="1">
        <p:scale>
          <a:sx n="101" d="100"/>
          <a:sy n="101" d="100"/>
        </p:scale>
        <p:origin x="600" y="1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Helvetica" pitchFamily="124" charset="0"/>
              </a:defRPr>
            </a:lvl1pPr>
          </a:lstStyle>
          <a:p>
            <a:pPr>
              <a:defRPr/>
            </a:pPr>
            <a:fld id="{DE9CD53C-207C-46C9-8B5C-3D96746A2A9C}" type="datetimeFigureOut">
              <a:rPr lang="en-US"/>
              <a:pPr>
                <a:defRPr/>
              </a:pPr>
              <a:t>5/27/20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Helvetica" panose="020B0604020202020204" pitchFamily="34" charset="0"/>
              </a:defRPr>
            </a:lvl1pPr>
          </a:lstStyle>
          <a:p>
            <a:pPr>
              <a:defRPr/>
            </a:pPr>
            <a:fld id="{76942F43-037C-4AA4-924D-25723E41F691}" type="slidenum">
              <a:rPr lang="en-US" altLang="en-US"/>
              <a:pPr>
                <a:defRPr/>
              </a:pPr>
              <a:t>‹#›</a:t>
            </a:fld>
            <a:endParaRPr lang="en-US" altLang="en-US"/>
          </a:p>
        </p:txBody>
      </p:sp>
    </p:spTree>
    <p:extLst>
      <p:ext uri="{BB962C8B-B14F-4D97-AF65-F5344CB8AC3E}">
        <p14:creationId xmlns:p14="http://schemas.microsoft.com/office/powerpoint/2010/main" val="1559269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Helvetica" pitchFamily="124" charset="0"/>
              </a:defRPr>
            </a:lvl1pPr>
          </a:lstStyle>
          <a:p>
            <a:pPr>
              <a:defRPr/>
            </a:pPr>
            <a:fld id="{120A55C5-E228-4869-887C-F28F4A5547B0}" type="datetimeFigureOut">
              <a:rPr lang="en-US"/>
              <a:pPr>
                <a:defRPr/>
              </a:pPr>
              <a:t>5/27/20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Helvetica" panose="020B0604020202020204" pitchFamily="34" charset="0"/>
              </a:defRPr>
            </a:lvl1pPr>
          </a:lstStyle>
          <a:p>
            <a:pPr>
              <a:defRPr/>
            </a:pPr>
            <a:fld id="{81E3BD72-1F9D-404A-A6D7-BFB817DCB24B}" type="slidenum">
              <a:rPr lang="en-US" altLang="en-US"/>
              <a:pPr>
                <a:defRPr/>
              </a:pPr>
              <a:t>‹#›</a:t>
            </a:fld>
            <a:endParaRPr lang="en-US" altLang="en-US"/>
          </a:p>
        </p:txBody>
      </p:sp>
    </p:spTree>
    <p:extLst>
      <p:ext uri="{BB962C8B-B14F-4D97-AF65-F5344CB8AC3E}">
        <p14:creationId xmlns:p14="http://schemas.microsoft.com/office/powerpoint/2010/main" val="233262021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E3BD72-1F9D-404A-A6D7-BFB817DCB24B}" type="slidenum">
              <a:rPr lang="en-US" altLang="en-US" smtClean="0"/>
              <a:pPr>
                <a:defRPr/>
              </a:pPr>
              <a:t>1</a:t>
            </a:fld>
            <a:endParaRPr lang="en-US" altLang="en-US"/>
          </a:p>
        </p:txBody>
      </p:sp>
    </p:spTree>
    <p:extLst>
      <p:ext uri="{BB962C8B-B14F-4D97-AF65-F5344CB8AC3E}">
        <p14:creationId xmlns:p14="http://schemas.microsoft.com/office/powerpoint/2010/main" val="573085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29325030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pPr>
              <a:defRPr/>
            </a:pPr>
            <a:fld id="{CA3217E2-782A-DB4E-83ED-3200DDC81669}" type="datetime1">
              <a:rPr lang="en-US" smtClean="0"/>
              <a:t>5/27/20</a:t>
            </a:fld>
            <a:endParaRPr lang="en-US"/>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Raymond Lewis &amp; Katie Swanson | Department Heads Meeting</a:t>
            </a:r>
            <a:endParaRPr lang="en-US" b="1" dirty="0"/>
          </a:p>
        </p:txBody>
      </p:sp>
      <p:sp>
        <p:nvSpPr>
          <p:cNvPr id="6" name="Slide Number Placeholder 5"/>
          <p:cNvSpPr>
            <a:spLocks noGrp="1"/>
          </p:cNvSpPr>
          <p:nvPr>
            <p:ph type="sldNum" sz="quarter" idx="12"/>
          </p:nvPr>
        </p:nvSpPr>
        <p:spPr/>
        <p:txBody>
          <a:bodyPr/>
          <a:lstStyle>
            <a:lvl1pPr>
              <a:defRPr/>
            </a:lvl1pPr>
          </a:lstStyle>
          <a:p>
            <a:pPr>
              <a:defRPr/>
            </a:pPr>
            <a:fld id="{71657CAF-9FA2-499C-8955-BD2370DB65B2}" type="slidenum">
              <a:rPr lang="en-US" altLang="en-US"/>
              <a:pPr>
                <a:defRPr/>
              </a:pPr>
              <a:t>‹#›</a:t>
            </a:fld>
            <a:endParaRPr lang="en-US" altLang="en-US"/>
          </a:p>
        </p:txBody>
      </p:sp>
    </p:spTree>
    <p:extLst>
      <p:ext uri="{BB962C8B-B14F-4D97-AF65-F5344CB8AC3E}">
        <p14:creationId xmlns:p14="http://schemas.microsoft.com/office/powerpoint/2010/main" val="222592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fld id="{F45C3EAF-8B66-CA4B-B836-BBE59E62A1C0}" type="datetime1">
              <a:rPr lang="en-US" smtClean="0"/>
              <a:t>5/27/20</a:t>
            </a:fld>
            <a:endParaRPr lang="en-US"/>
          </a:p>
        </p:txBody>
      </p:sp>
      <p:sp>
        <p:nvSpPr>
          <p:cNvPr id="8" name="Footer Placeholder 4"/>
          <p:cNvSpPr>
            <a:spLocks noGrp="1"/>
          </p:cNvSpPr>
          <p:nvPr>
            <p:ph type="ftr" sz="quarter" idx="20"/>
          </p:nvPr>
        </p:nvSpPr>
        <p:spPr/>
        <p:txBody>
          <a:bodyPr/>
          <a:lstStyle>
            <a:lvl1pPr>
              <a:defRPr/>
            </a:lvl1pPr>
          </a:lstStyle>
          <a:p>
            <a:pPr>
              <a:defRPr/>
            </a:pPr>
            <a:r>
              <a:rPr lang="en-US"/>
              <a:t>Raymond Lewis &amp; Katie Swanson | Department Heads Meeting</a:t>
            </a:r>
            <a:endParaRPr lang="en-US" b="1"/>
          </a:p>
        </p:txBody>
      </p:sp>
      <p:sp>
        <p:nvSpPr>
          <p:cNvPr id="9" name="Slide Number Placeholder 5"/>
          <p:cNvSpPr>
            <a:spLocks noGrp="1"/>
          </p:cNvSpPr>
          <p:nvPr>
            <p:ph type="sldNum" sz="quarter" idx="21"/>
          </p:nvPr>
        </p:nvSpPr>
        <p:spPr/>
        <p:txBody>
          <a:bodyPr/>
          <a:lstStyle>
            <a:lvl1pPr>
              <a:defRPr/>
            </a:lvl1pPr>
          </a:lstStyle>
          <a:p>
            <a:pPr>
              <a:defRPr/>
            </a:pPr>
            <a:fld id="{24336FEF-8743-47F3-8F9E-0F9D5DB617FE}" type="slidenum">
              <a:rPr lang="en-US" altLang="en-US"/>
              <a:pPr>
                <a:defRPr/>
              </a:pPr>
              <a:t>‹#›</a:t>
            </a:fld>
            <a:endParaRPr lang="en-US" altLang="en-US"/>
          </a:p>
        </p:txBody>
      </p:sp>
    </p:spTree>
    <p:extLst>
      <p:ext uri="{BB962C8B-B14F-4D97-AF65-F5344CB8AC3E}">
        <p14:creationId xmlns:p14="http://schemas.microsoft.com/office/powerpoint/2010/main" val="342318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fld id="{F0AA6D09-5EB9-7745-BDF1-440BFE6DA628}" type="datetime1">
              <a:rPr lang="en-US" smtClean="0"/>
              <a:t>5/27/20</a:t>
            </a:fld>
            <a:endParaRPr lang="en-US"/>
          </a:p>
        </p:txBody>
      </p:sp>
      <p:sp>
        <p:nvSpPr>
          <p:cNvPr id="6" name="Footer Placeholder 4"/>
          <p:cNvSpPr>
            <a:spLocks noGrp="1"/>
          </p:cNvSpPr>
          <p:nvPr>
            <p:ph type="ftr" sz="quarter" idx="17"/>
          </p:nvPr>
        </p:nvSpPr>
        <p:spPr/>
        <p:txBody>
          <a:bodyPr/>
          <a:lstStyle>
            <a:lvl1pPr>
              <a:defRPr/>
            </a:lvl1pPr>
          </a:lstStyle>
          <a:p>
            <a:pPr>
              <a:defRPr/>
            </a:pPr>
            <a:r>
              <a:rPr lang="en-US"/>
              <a:t>Raymond Lewis &amp; Katie Swanson | Department Heads Meeting</a:t>
            </a:r>
            <a:endParaRPr lang="en-US" b="1"/>
          </a:p>
        </p:txBody>
      </p:sp>
      <p:sp>
        <p:nvSpPr>
          <p:cNvPr id="7" name="Slide Number Placeholder 5"/>
          <p:cNvSpPr>
            <a:spLocks noGrp="1"/>
          </p:cNvSpPr>
          <p:nvPr>
            <p:ph type="sldNum" sz="quarter" idx="18"/>
          </p:nvPr>
        </p:nvSpPr>
        <p:spPr/>
        <p:txBody>
          <a:bodyPr/>
          <a:lstStyle>
            <a:lvl1pPr>
              <a:defRPr/>
            </a:lvl1pPr>
          </a:lstStyle>
          <a:p>
            <a:pPr>
              <a:defRPr/>
            </a:pPr>
            <a:fld id="{76CF75C3-78B8-4D61-8793-97ED19B0B1FB}" type="slidenum">
              <a:rPr lang="en-US" altLang="en-US"/>
              <a:pPr>
                <a:defRPr/>
              </a:pPr>
              <a:t>‹#›</a:t>
            </a:fld>
            <a:endParaRPr lang="en-US" altLang="en-US"/>
          </a:p>
        </p:txBody>
      </p:sp>
    </p:spTree>
    <p:extLst>
      <p:ext uri="{BB962C8B-B14F-4D97-AF65-F5344CB8AC3E}">
        <p14:creationId xmlns:p14="http://schemas.microsoft.com/office/powerpoint/2010/main" val="26267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5702C23-081C-0648-A70B-F381B23F234A}" type="datetime1">
              <a:rPr lang="en-US" smtClean="0"/>
              <a:t>5/27/20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Raymond Lewis &amp; Katie Swanson | Department Heads Meeting</a:t>
            </a:r>
            <a:endParaRPr lang="en-US" b="1"/>
          </a:p>
        </p:txBody>
      </p:sp>
      <p:sp>
        <p:nvSpPr>
          <p:cNvPr id="7" name="Slide Number Placeholder 5"/>
          <p:cNvSpPr>
            <a:spLocks noGrp="1"/>
          </p:cNvSpPr>
          <p:nvPr>
            <p:ph type="sldNum" sz="quarter" idx="12"/>
          </p:nvPr>
        </p:nvSpPr>
        <p:spPr/>
        <p:txBody>
          <a:bodyPr/>
          <a:lstStyle>
            <a:lvl1pPr>
              <a:defRPr/>
            </a:lvl1pPr>
          </a:lstStyle>
          <a:p>
            <a:pPr>
              <a:defRPr/>
            </a:pPr>
            <a:fld id="{E010D465-6DFE-4574-B0C8-BAF996721855}" type="slidenum">
              <a:rPr lang="en-US" altLang="en-US"/>
              <a:pPr>
                <a:defRPr/>
              </a:pPr>
              <a:t>‹#›</a:t>
            </a:fld>
            <a:endParaRPr lang="en-US" altLang="en-US"/>
          </a:p>
        </p:txBody>
      </p:sp>
    </p:spTree>
    <p:extLst>
      <p:ext uri="{BB962C8B-B14F-4D97-AF65-F5344CB8AC3E}">
        <p14:creationId xmlns:p14="http://schemas.microsoft.com/office/powerpoint/2010/main" val="392123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pPr>
              <a:defRPr/>
            </a:pPr>
            <a:fld id="{D83F1CCC-17F6-8C42-B33A-3AEE299B349B}" type="datetime1">
              <a:rPr lang="en-US" smtClean="0"/>
              <a:t>5/27/20</a:t>
            </a:fld>
            <a:endParaRPr lang="en-US"/>
          </a:p>
        </p:txBody>
      </p:sp>
      <p:sp>
        <p:nvSpPr>
          <p:cNvPr id="4" name="Footer Placeholder 4"/>
          <p:cNvSpPr>
            <a:spLocks noGrp="1"/>
          </p:cNvSpPr>
          <p:nvPr>
            <p:ph type="ftr" sz="quarter" idx="15"/>
          </p:nvPr>
        </p:nvSpPr>
        <p:spPr>
          <a:ln/>
        </p:spPr>
        <p:txBody>
          <a:bodyPr/>
          <a:lstStyle>
            <a:lvl1pPr>
              <a:defRPr/>
            </a:lvl1pPr>
          </a:lstStyle>
          <a:p>
            <a:pPr>
              <a:defRPr/>
            </a:pPr>
            <a:r>
              <a:rPr lang="en-US"/>
              <a:t>Raymond Lewis &amp; Katie Swanson | Department Heads Meeting</a:t>
            </a:r>
            <a:endParaRPr lang="en-US" b="1"/>
          </a:p>
        </p:txBody>
      </p:sp>
      <p:sp>
        <p:nvSpPr>
          <p:cNvPr id="5" name="Slide Number Placeholder 5"/>
          <p:cNvSpPr>
            <a:spLocks noGrp="1"/>
          </p:cNvSpPr>
          <p:nvPr>
            <p:ph type="sldNum" sz="quarter" idx="16"/>
          </p:nvPr>
        </p:nvSpPr>
        <p:spPr>
          <a:ln/>
        </p:spPr>
        <p:txBody>
          <a:bodyPr/>
          <a:lstStyle>
            <a:lvl1pPr>
              <a:defRPr/>
            </a:lvl1pPr>
          </a:lstStyle>
          <a:p>
            <a:pPr>
              <a:defRPr/>
            </a:pPr>
            <a:fld id="{1AFA5D04-3753-4B91-9393-3F0FEF898A9A}" type="slidenum">
              <a:rPr lang="en-US" altLang="en-US"/>
              <a:pPr>
                <a:defRPr/>
              </a:pPr>
              <a:t>‹#›</a:t>
            </a:fld>
            <a:endParaRPr lang="en-US" altLang="en-US"/>
          </a:p>
        </p:txBody>
      </p:sp>
    </p:spTree>
    <p:extLst>
      <p:ext uri="{BB962C8B-B14F-4D97-AF65-F5344CB8AC3E}">
        <p14:creationId xmlns:p14="http://schemas.microsoft.com/office/powerpoint/2010/main" val="401720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fld id="{64E716EE-DA33-114A-9C9A-51283BE0CD99}" type="datetime1">
              <a:rPr lang="en-US" smtClean="0"/>
              <a:t>5/27/20</a:t>
            </a:fld>
            <a:endParaRPr lang="en-US"/>
          </a:p>
        </p:txBody>
      </p:sp>
      <p:sp>
        <p:nvSpPr>
          <p:cNvPr id="5" name="Footer Placeholder 4"/>
          <p:cNvSpPr>
            <a:spLocks noGrp="1"/>
          </p:cNvSpPr>
          <p:nvPr>
            <p:ph type="ftr" sz="quarter" idx="15"/>
          </p:nvPr>
        </p:nvSpPr>
        <p:spPr>
          <a:ln/>
        </p:spPr>
        <p:txBody>
          <a:bodyPr/>
          <a:lstStyle>
            <a:lvl1pPr>
              <a:defRPr/>
            </a:lvl1pPr>
          </a:lstStyle>
          <a:p>
            <a:pPr>
              <a:defRPr/>
            </a:pPr>
            <a:r>
              <a:rPr lang="en-US"/>
              <a:t>Raymond Lewis &amp; Katie Swanson | Department Heads Meeting</a:t>
            </a:r>
            <a:endParaRPr lang="en-US" b="1"/>
          </a:p>
        </p:txBody>
      </p:sp>
      <p:sp>
        <p:nvSpPr>
          <p:cNvPr id="6" name="Slide Number Placeholder 5"/>
          <p:cNvSpPr>
            <a:spLocks noGrp="1"/>
          </p:cNvSpPr>
          <p:nvPr>
            <p:ph type="sldNum" sz="quarter" idx="16"/>
          </p:nvPr>
        </p:nvSpPr>
        <p:spPr>
          <a:ln/>
        </p:spPr>
        <p:txBody>
          <a:bodyPr/>
          <a:lstStyle>
            <a:lvl1pPr>
              <a:defRPr/>
            </a:lvl1pPr>
          </a:lstStyle>
          <a:p>
            <a:pPr>
              <a:defRPr/>
            </a:pPr>
            <a:fld id="{23E2D4BA-68B8-4853-9200-9F27B747542B}" type="slidenum">
              <a:rPr lang="en-US" altLang="en-US"/>
              <a:pPr>
                <a:defRPr/>
              </a:pPr>
              <a:t>‹#›</a:t>
            </a:fld>
            <a:endParaRPr lang="en-US" altLang="en-US"/>
          </a:p>
        </p:txBody>
      </p:sp>
    </p:spTree>
    <p:extLst>
      <p:ext uri="{BB962C8B-B14F-4D97-AF65-F5344CB8AC3E}">
        <p14:creationId xmlns:p14="http://schemas.microsoft.com/office/powerpoint/2010/main" val="217350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pPr>
              <a:defRPr/>
            </a:pPr>
            <a:fld id="{618661F0-41DB-104D-ADC4-C6FEA7A90E63}" type="datetime1">
              <a:rPr lang="en-US" smtClean="0"/>
              <a:t>5/27/20</a:t>
            </a:fld>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Raymond Lewis &amp; Katie Swanson | Department Heads Meeting</a:t>
            </a:r>
            <a:endParaRPr lang="en-US" b="1"/>
          </a:p>
        </p:txBody>
      </p:sp>
      <p:sp>
        <p:nvSpPr>
          <p:cNvPr id="8" name="Slide Number Placeholder 5"/>
          <p:cNvSpPr>
            <a:spLocks noGrp="1"/>
          </p:cNvSpPr>
          <p:nvPr>
            <p:ph type="sldNum" sz="quarter" idx="12"/>
          </p:nvPr>
        </p:nvSpPr>
        <p:spPr>
          <a:ln/>
        </p:spPr>
        <p:txBody>
          <a:bodyPr/>
          <a:lstStyle>
            <a:lvl1pPr>
              <a:defRPr/>
            </a:lvl1pPr>
          </a:lstStyle>
          <a:p>
            <a:pPr>
              <a:defRPr/>
            </a:pPr>
            <a:fld id="{AFCC7C56-A970-45A6-8F18-966ECB77864F}" type="slidenum">
              <a:rPr lang="en-US" altLang="en-US"/>
              <a:pPr>
                <a:defRPr/>
              </a:pPr>
              <a:t>‹#›</a:t>
            </a:fld>
            <a:endParaRPr lang="en-US" altLang="en-US"/>
          </a:p>
        </p:txBody>
      </p:sp>
    </p:spTree>
    <p:extLst>
      <p:ext uri="{BB962C8B-B14F-4D97-AF65-F5344CB8AC3E}">
        <p14:creationId xmlns:p14="http://schemas.microsoft.com/office/powerpoint/2010/main" val="388778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fld id="{18BD6CCE-17A7-F04B-900D-6DDA456527EB}" type="datetime1">
              <a:rPr lang="en-US" smtClean="0"/>
              <a:t>5/27/20</a:t>
            </a:fld>
            <a:endParaRPr lang="en-US"/>
          </a:p>
        </p:txBody>
      </p:sp>
      <p:sp>
        <p:nvSpPr>
          <p:cNvPr id="11" name="Footer Placeholder 4"/>
          <p:cNvSpPr>
            <a:spLocks noGrp="1"/>
          </p:cNvSpPr>
          <p:nvPr>
            <p:ph type="ftr" sz="quarter" idx="21"/>
          </p:nvPr>
        </p:nvSpPr>
        <p:spPr>
          <a:ln/>
        </p:spPr>
        <p:txBody>
          <a:bodyPr/>
          <a:lstStyle>
            <a:lvl1pPr>
              <a:defRPr/>
            </a:lvl1pPr>
          </a:lstStyle>
          <a:p>
            <a:pPr>
              <a:defRPr/>
            </a:pPr>
            <a:r>
              <a:rPr lang="en-US"/>
              <a:t>Raymond Lewis &amp; Katie Swanson | Department Heads Meeting</a:t>
            </a:r>
            <a:endParaRPr lang="en-US" b="1"/>
          </a:p>
        </p:txBody>
      </p:sp>
      <p:sp>
        <p:nvSpPr>
          <p:cNvPr id="12" name="Slide Number Placeholder 5"/>
          <p:cNvSpPr>
            <a:spLocks noGrp="1"/>
          </p:cNvSpPr>
          <p:nvPr>
            <p:ph type="sldNum" sz="quarter" idx="22"/>
          </p:nvPr>
        </p:nvSpPr>
        <p:spPr>
          <a:ln/>
        </p:spPr>
        <p:txBody>
          <a:bodyPr/>
          <a:lstStyle>
            <a:lvl1pPr>
              <a:defRPr/>
            </a:lvl1pPr>
          </a:lstStyle>
          <a:p>
            <a:pPr>
              <a:defRPr/>
            </a:pPr>
            <a:fld id="{6B752027-1ED5-4929-9D39-2320FEE88D2A}" type="slidenum">
              <a:rPr lang="en-US" altLang="en-US"/>
              <a:pPr>
                <a:defRPr/>
              </a:pPr>
              <a:t>‹#›</a:t>
            </a:fld>
            <a:endParaRPr lang="en-US" altLang="en-US"/>
          </a:p>
        </p:txBody>
      </p:sp>
    </p:spTree>
    <p:extLst>
      <p:ext uri="{BB962C8B-B14F-4D97-AF65-F5344CB8AC3E}">
        <p14:creationId xmlns:p14="http://schemas.microsoft.com/office/powerpoint/2010/main" val="2595334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eaLnBrk="1" hangingPunct="1">
              <a:defRPr sz="900">
                <a:solidFill>
                  <a:srgbClr val="004C97"/>
                </a:solidFill>
                <a:latin typeface="Helvetica" pitchFamily="124" charset="0"/>
              </a:defRPr>
            </a:lvl1pPr>
          </a:lstStyle>
          <a:p>
            <a:pPr>
              <a:defRPr/>
            </a:pPr>
            <a:fld id="{0EA95AD6-DC03-5D40-AC0C-2E07AA2A5197}" type="datetime1">
              <a:rPr lang="en-US" smtClean="0"/>
              <a:t>5/27/20</a:t>
            </a:fld>
            <a:endParaRPr 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eaLnBrk="1" hangingPunct="1">
              <a:defRPr sz="900">
                <a:solidFill>
                  <a:srgbClr val="004C97"/>
                </a:solidFill>
                <a:latin typeface="Helvetica"/>
                <a:ea typeface="ＭＳ Ｐゴシック" charset="0"/>
                <a:cs typeface="ＭＳ Ｐゴシック" charset="0"/>
              </a:defRPr>
            </a:lvl1pPr>
          </a:lstStyle>
          <a:p>
            <a:pPr>
              <a:defRPr/>
            </a:pPr>
            <a:r>
              <a:rPr lang="en-US"/>
              <a:t>Raymond Lewis &amp; Katie Swanson | Department Heads Meeting</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eaLnBrk="1" hangingPunct="1">
              <a:defRPr sz="900">
                <a:solidFill>
                  <a:srgbClr val="004C97"/>
                </a:solidFill>
                <a:latin typeface="Helvetica" panose="020B0604020202020204" pitchFamily="34" charset="0"/>
              </a:defRPr>
            </a:lvl1pPr>
          </a:lstStyle>
          <a:p>
            <a:pPr>
              <a:defRPr/>
            </a:pPr>
            <a:fld id="{EF1611EE-BD29-47E4-B374-2B46AE372FFC}" type="slidenum">
              <a:rPr lang="en-US" altLang="en-US"/>
              <a:pPr>
                <a:defRPr/>
              </a:pPr>
              <a:t>‹#›</a:t>
            </a:fld>
            <a:endParaRPr lang="en-US" altLang="en-US"/>
          </a:p>
        </p:txBody>
      </p:sp>
      <p:pic>
        <p:nvPicPr>
          <p:cNvPr id="1029" name="Picture 2" descr="HeaderFooter_0060314.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9" r:id="rId1"/>
    <p:sldLayoutId id="2147484120" r:id="rId2"/>
    <p:sldLayoutId id="2147484112" r:id="rId3"/>
    <p:sldLayoutId id="2147484113" r:id="rId4"/>
    <p:sldLayoutId id="2147484114"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defTabSz="914400" eaLnBrk="1" hangingPunct="1">
              <a:defRPr sz="900">
                <a:solidFill>
                  <a:srgbClr val="004C97"/>
                </a:solidFill>
                <a:latin typeface="Helvetica" pitchFamily="124" charset="0"/>
              </a:defRPr>
            </a:lvl1pPr>
          </a:lstStyle>
          <a:p>
            <a:pPr>
              <a:defRPr/>
            </a:pPr>
            <a:fld id="{D4A20166-42CA-7145-B15E-ECDC9236FBC2}" type="datetime1">
              <a:rPr lang="en-US" smtClean="0"/>
              <a:t>5/27/20</a:t>
            </a:fld>
            <a:endParaRPr 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charset="0"/>
                <a:ea typeface="ＭＳ Ｐゴシック" charset="0"/>
                <a:cs typeface="ＭＳ Ｐゴシック" charset="0"/>
              </a:defRPr>
            </a:lvl1pPr>
          </a:lstStyle>
          <a:p>
            <a:pPr>
              <a:defRPr/>
            </a:pPr>
            <a:r>
              <a:rPr lang="en-US"/>
              <a:t>Raymond Lewis &amp; Katie Swanson | Department Heads Meeting</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panose="020B0604020202020204" pitchFamily="34" charset="0"/>
              </a:defRPr>
            </a:lvl1pPr>
          </a:lstStyle>
          <a:p>
            <a:pPr>
              <a:defRPr/>
            </a:pPr>
            <a:fld id="{EFFC7905-F972-4DED-8631-CE3F5DAD07EF}" type="slidenum">
              <a:rPr lang="en-US" altLang="en-US"/>
              <a:pPr>
                <a:defRPr/>
              </a:pPr>
              <a:t>‹#›</a:t>
            </a:fld>
            <a:endParaRPr lang="en-US" altLang="en-US"/>
          </a:p>
        </p:txBody>
      </p:sp>
      <p:pic>
        <p:nvPicPr>
          <p:cNvPr id="2053" name="Picture 1" descr="Footer_060314.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h.fnal.gov/pls/cert/hpi_rpt.html?hid=265" TargetMode="External"/><Relationship Id="rId2" Type="http://schemas.openxmlformats.org/officeDocument/2006/relationships/hyperlink" Target="https://www-esh.fnal.gov/pls/cert/hpi_rpt.html?hid=26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shq.fnal.gov/covid-19-employee-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sh-docdb.fnal.gov/cgi-bin/sso/ShowDocument?docid=55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r.fnal.gov/training/curriculu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meeting-relationship-business-1020144/"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06450" y="3178175"/>
            <a:ext cx="7526338" cy="163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rPr>
              <a:t>PPD Department Heads Meeting </a:t>
            </a:r>
            <a:br>
              <a:rPr lang="en-US" altLang="en-US" dirty="0">
                <a:latin typeface="Helvetica" panose="020B0604020202020204" pitchFamily="34" charset="0"/>
              </a:rPr>
            </a:br>
            <a:r>
              <a:rPr lang="en-US" altLang="en-US" dirty="0">
                <a:latin typeface="Helvetica" panose="020B0604020202020204" pitchFamily="34" charset="0"/>
              </a:rPr>
              <a:t>ESH/DSO Presentation</a:t>
            </a:r>
            <a:br>
              <a:rPr lang="en-US" altLang="en-US" dirty="0">
                <a:latin typeface="Helvetica" panose="020B0604020202020204" pitchFamily="34" charset="0"/>
              </a:rPr>
            </a:br>
            <a:r>
              <a:rPr lang="en-US" altLang="en-US" dirty="0">
                <a:latin typeface="Helvetica" panose="020B0604020202020204" pitchFamily="34" charset="0"/>
              </a:rPr>
              <a:t>May 2020</a:t>
            </a:r>
          </a:p>
        </p:txBody>
      </p:sp>
      <p:sp>
        <p:nvSpPr>
          <p:cNvPr id="7171" name="Text Placeholder 2"/>
          <p:cNvSpPr>
            <a:spLocks noGrp="1"/>
          </p:cNvSpPr>
          <p:nvPr>
            <p:ph type="body" sz="quarter" idx="10"/>
          </p:nvPr>
        </p:nvSpPr>
        <p:spPr bwMode="auto">
          <a:xfrm>
            <a:off x="806450" y="5194301"/>
            <a:ext cx="7526338"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rPr>
              <a:t>Raymond Lewis </a:t>
            </a:r>
            <a:r>
              <a:rPr lang="en-US" altLang="en-US" sz="1600" dirty="0">
                <a:latin typeface="Helvetica" panose="020B0604020202020204" pitchFamily="34" charset="0"/>
              </a:rPr>
              <a:t>&amp;</a:t>
            </a:r>
            <a:r>
              <a:rPr lang="en-US" altLang="en-US" dirty="0">
                <a:latin typeface="Helvetica" panose="020B0604020202020204" pitchFamily="34" charset="0"/>
              </a:rPr>
              <a:t> Katie Swanson</a:t>
            </a:r>
          </a:p>
          <a:p>
            <a:pPr eaLnBrk="1" hangingPunct="1"/>
            <a:endParaRPr lang="en-US" altLang="en-US" dirty="0">
              <a:latin typeface="Helvetica"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AA03-3CF9-4D91-A906-5991C2DA4FF6}"/>
              </a:ext>
            </a:extLst>
          </p:cNvPr>
          <p:cNvSpPr>
            <a:spLocks noGrp="1"/>
          </p:cNvSpPr>
          <p:nvPr>
            <p:ph type="title"/>
          </p:nvPr>
        </p:nvSpPr>
        <p:spPr/>
        <p:txBody>
          <a:bodyPr/>
          <a:lstStyle/>
          <a:p>
            <a:r>
              <a:rPr lang="en-US" dirty="0"/>
              <a:t> HPIs</a:t>
            </a:r>
          </a:p>
        </p:txBody>
      </p:sp>
      <p:sp>
        <p:nvSpPr>
          <p:cNvPr id="3" name="Content Placeholder 2">
            <a:extLst>
              <a:ext uri="{FF2B5EF4-FFF2-40B4-BE49-F238E27FC236}">
                <a16:creationId xmlns:a16="http://schemas.microsoft.com/office/drawing/2014/main" id="{784D61E9-A692-4DEB-8918-4D8BE34C937A}"/>
              </a:ext>
            </a:extLst>
          </p:cNvPr>
          <p:cNvSpPr>
            <a:spLocks noGrp="1"/>
          </p:cNvSpPr>
          <p:nvPr>
            <p:ph idx="1"/>
          </p:nvPr>
        </p:nvSpPr>
        <p:spPr>
          <a:xfrm>
            <a:off x="228600" y="1043046"/>
            <a:ext cx="8672513" cy="5345054"/>
          </a:xfrm>
        </p:spPr>
        <p:txBody>
          <a:bodyPr/>
          <a:lstStyle/>
          <a:p>
            <a:pPr lvl="1"/>
            <a:endParaRPr lang="en-US" sz="1600" dirty="0"/>
          </a:p>
          <a:p>
            <a:r>
              <a:rPr lang="en-US" dirty="0">
                <a:hlinkClick r:id="rId2"/>
              </a:rPr>
              <a:t>Cryo burn during cold fitting operation at MI60</a:t>
            </a:r>
            <a:endParaRPr lang="en-US" dirty="0"/>
          </a:p>
          <a:p>
            <a:pPr lvl="1"/>
            <a:r>
              <a:rPr lang="en-US" dirty="0"/>
              <a:t>Infrequently performed task </a:t>
            </a:r>
          </a:p>
          <a:p>
            <a:pPr lvl="1"/>
            <a:r>
              <a:rPr lang="en-US" dirty="0"/>
              <a:t>Assumptions (inaccurate mental picture): There was an assumption that the employee could retrieve the part quick enough with the cryo PPE so that no cryo liquid would contact his skin </a:t>
            </a:r>
          </a:p>
          <a:p>
            <a:r>
              <a:rPr lang="en-US" dirty="0">
                <a:hlinkClick r:id="rId3"/>
              </a:rPr>
              <a:t>Damage to T992 Chiller in MT6.1a</a:t>
            </a:r>
            <a:endParaRPr lang="en-US" dirty="0"/>
          </a:p>
          <a:p>
            <a:pPr lvl="1"/>
            <a:r>
              <a:rPr lang="en-US" dirty="0"/>
              <a:t>Assumptions (inaccurate mental picture): The cord fit both the outlet and the chiller and so users assumed the configuration would work.</a:t>
            </a:r>
          </a:p>
        </p:txBody>
      </p:sp>
      <p:sp>
        <p:nvSpPr>
          <p:cNvPr id="4" name="Date Placeholder 3">
            <a:extLst>
              <a:ext uri="{FF2B5EF4-FFF2-40B4-BE49-F238E27FC236}">
                <a16:creationId xmlns:a16="http://schemas.microsoft.com/office/drawing/2014/main" id="{561F9315-9089-4E21-A1E4-35AA041713AB}"/>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837EE640-7965-4852-9AF9-264D2B161D8B}"/>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2DFD1C1-0FCE-4D96-A91F-A2D1FBCBD2C2}"/>
              </a:ext>
            </a:extLst>
          </p:cNvPr>
          <p:cNvSpPr>
            <a:spLocks noGrp="1"/>
          </p:cNvSpPr>
          <p:nvPr>
            <p:ph type="sldNum" sz="quarter" idx="12"/>
          </p:nvPr>
        </p:nvSpPr>
        <p:spPr/>
        <p:txBody>
          <a:bodyPr/>
          <a:lstStyle/>
          <a:p>
            <a:pPr>
              <a:defRPr/>
            </a:pPr>
            <a:fld id="{71657CAF-9FA2-499C-8955-BD2370DB65B2}" type="slidenum">
              <a:rPr lang="en-US" altLang="en-US" smtClean="0"/>
              <a:pPr>
                <a:defRPr/>
              </a:pPr>
              <a:t>10</a:t>
            </a:fld>
            <a:endParaRPr lang="en-US" altLang="en-US"/>
          </a:p>
        </p:txBody>
      </p:sp>
    </p:spTree>
    <p:extLst>
      <p:ext uri="{BB962C8B-B14F-4D97-AF65-F5344CB8AC3E}">
        <p14:creationId xmlns:p14="http://schemas.microsoft.com/office/powerpoint/2010/main" val="252043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AA03-3CF9-4D91-A906-5991C2DA4FF6}"/>
              </a:ext>
            </a:extLst>
          </p:cNvPr>
          <p:cNvSpPr>
            <a:spLocks noGrp="1"/>
          </p:cNvSpPr>
          <p:nvPr>
            <p:ph type="title"/>
          </p:nvPr>
        </p:nvSpPr>
        <p:spPr/>
        <p:txBody>
          <a:bodyPr/>
          <a:lstStyle/>
          <a:p>
            <a:r>
              <a:rPr lang="en-US" dirty="0"/>
              <a:t>Electronic RWPs</a:t>
            </a:r>
          </a:p>
        </p:txBody>
      </p:sp>
      <p:sp>
        <p:nvSpPr>
          <p:cNvPr id="3" name="Content Placeholder 2">
            <a:extLst>
              <a:ext uri="{FF2B5EF4-FFF2-40B4-BE49-F238E27FC236}">
                <a16:creationId xmlns:a16="http://schemas.microsoft.com/office/drawing/2014/main" id="{784D61E9-A692-4DEB-8918-4D8BE34C937A}"/>
              </a:ext>
            </a:extLst>
          </p:cNvPr>
          <p:cNvSpPr>
            <a:spLocks noGrp="1"/>
          </p:cNvSpPr>
          <p:nvPr>
            <p:ph idx="1"/>
          </p:nvPr>
        </p:nvSpPr>
        <p:spPr>
          <a:xfrm>
            <a:off x="228600" y="1043046"/>
            <a:ext cx="8672513" cy="5345054"/>
          </a:xfrm>
        </p:spPr>
        <p:txBody>
          <a:bodyPr/>
          <a:lstStyle/>
          <a:p>
            <a:pPr lvl="1"/>
            <a:endParaRPr lang="en-US" sz="1600" dirty="0"/>
          </a:p>
          <a:p>
            <a:r>
              <a:rPr lang="en-US" dirty="0"/>
              <a:t>A system for reviewing and signing electronic Radiation Work Permits for Supervised Access has been implemented by Radiation Safety</a:t>
            </a:r>
          </a:p>
          <a:p>
            <a:pPr lvl="1"/>
            <a:r>
              <a:rPr lang="en-US" dirty="0"/>
              <a:t>Does </a:t>
            </a:r>
            <a:r>
              <a:rPr lang="en-US" u="sng" dirty="0"/>
              <a:t>not</a:t>
            </a:r>
            <a:r>
              <a:rPr lang="en-US" dirty="0"/>
              <a:t> apply to Controlled Access</a:t>
            </a:r>
          </a:p>
          <a:p>
            <a:pPr lvl="1"/>
            <a:r>
              <a:rPr lang="en-US" dirty="0"/>
              <a:t>In PPD, will be most applicable to alignment work in AD areas and NM4.</a:t>
            </a:r>
          </a:p>
          <a:p>
            <a:r>
              <a:rPr lang="en-US" dirty="0"/>
              <a:t>Slide presentations on </a:t>
            </a:r>
            <a:r>
              <a:rPr lang="en-US"/>
              <a:t>the system </a:t>
            </a:r>
            <a:r>
              <a:rPr lang="en-US" dirty="0"/>
              <a:t>are on the Indico site</a:t>
            </a:r>
          </a:p>
          <a:p>
            <a:pPr lvl="1"/>
            <a:r>
              <a:rPr lang="en-US" dirty="0"/>
              <a:t>We can arrange to give a Zoom presentation on this if any group is interested</a:t>
            </a:r>
          </a:p>
        </p:txBody>
      </p:sp>
      <p:sp>
        <p:nvSpPr>
          <p:cNvPr id="4" name="Date Placeholder 3">
            <a:extLst>
              <a:ext uri="{FF2B5EF4-FFF2-40B4-BE49-F238E27FC236}">
                <a16:creationId xmlns:a16="http://schemas.microsoft.com/office/drawing/2014/main" id="{561F9315-9089-4E21-A1E4-35AA041713AB}"/>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837EE640-7965-4852-9AF9-264D2B161D8B}"/>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2DFD1C1-0FCE-4D96-A91F-A2D1FBCBD2C2}"/>
              </a:ext>
            </a:extLst>
          </p:cNvPr>
          <p:cNvSpPr>
            <a:spLocks noGrp="1"/>
          </p:cNvSpPr>
          <p:nvPr>
            <p:ph type="sldNum" sz="quarter" idx="12"/>
          </p:nvPr>
        </p:nvSpPr>
        <p:spPr/>
        <p:txBody>
          <a:bodyPr/>
          <a:lstStyle/>
          <a:p>
            <a:pPr>
              <a:defRPr/>
            </a:pPr>
            <a:fld id="{71657CAF-9FA2-499C-8955-BD2370DB65B2}" type="slidenum">
              <a:rPr lang="en-US" altLang="en-US" smtClean="0"/>
              <a:pPr>
                <a:defRPr/>
              </a:pPr>
              <a:t>11</a:t>
            </a:fld>
            <a:endParaRPr lang="en-US" altLang="en-US"/>
          </a:p>
        </p:txBody>
      </p:sp>
    </p:spTree>
    <p:extLst>
      <p:ext uri="{BB962C8B-B14F-4D97-AF65-F5344CB8AC3E}">
        <p14:creationId xmlns:p14="http://schemas.microsoft.com/office/powerpoint/2010/main" val="236796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D06A-3C57-4584-8843-AACE806BF56E}"/>
              </a:ext>
            </a:extLst>
          </p:cNvPr>
          <p:cNvSpPr>
            <a:spLocks noGrp="1"/>
          </p:cNvSpPr>
          <p:nvPr>
            <p:ph type="title"/>
          </p:nvPr>
        </p:nvSpPr>
        <p:spPr/>
        <p:txBody>
          <a:bodyPr/>
          <a:lstStyle/>
          <a:p>
            <a:r>
              <a:rPr lang="en-US" dirty="0"/>
              <a:t>Employee COVID </a:t>
            </a:r>
            <a:r>
              <a:rPr lang="en-US" dirty="0">
                <a:hlinkClick r:id="rId2"/>
              </a:rPr>
              <a:t>website</a:t>
            </a:r>
            <a:endParaRPr lang="en-US" dirty="0"/>
          </a:p>
        </p:txBody>
      </p:sp>
      <p:pic>
        <p:nvPicPr>
          <p:cNvPr id="7" name="Content Placeholder 6">
            <a:extLst>
              <a:ext uri="{FF2B5EF4-FFF2-40B4-BE49-F238E27FC236}">
                <a16:creationId xmlns:a16="http://schemas.microsoft.com/office/drawing/2014/main" id="{7A015D09-7D19-426F-8190-A9D71A060D30}"/>
              </a:ext>
            </a:extLst>
          </p:cNvPr>
          <p:cNvPicPr>
            <a:picLocks noGrp="1" noChangeAspect="1"/>
          </p:cNvPicPr>
          <p:nvPr>
            <p:ph idx="1"/>
          </p:nvPr>
        </p:nvPicPr>
        <p:blipFill>
          <a:blip r:embed="rId3"/>
          <a:stretch>
            <a:fillRect/>
          </a:stretch>
        </p:blipFill>
        <p:spPr>
          <a:xfrm>
            <a:off x="538659" y="933769"/>
            <a:ext cx="7888237" cy="5239556"/>
          </a:xfrm>
          <a:prstGeom prst="rect">
            <a:avLst/>
          </a:prstGeom>
        </p:spPr>
      </p:pic>
      <p:sp>
        <p:nvSpPr>
          <p:cNvPr id="4" name="Date Placeholder 3">
            <a:extLst>
              <a:ext uri="{FF2B5EF4-FFF2-40B4-BE49-F238E27FC236}">
                <a16:creationId xmlns:a16="http://schemas.microsoft.com/office/drawing/2014/main" id="{53C6F9CF-B549-4B68-ADC6-E9E28781CBFE}"/>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48AC1ECE-B735-4AED-A216-CD4FA34F8900}"/>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34FCA20A-F766-4026-AD40-6396FDA9E754}"/>
              </a:ext>
            </a:extLst>
          </p:cNvPr>
          <p:cNvSpPr>
            <a:spLocks noGrp="1"/>
          </p:cNvSpPr>
          <p:nvPr>
            <p:ph type="sldNum" sz="quarter" idx="12"/>
          </p:nvPr>
        </p:nvSpPr>
        <p:spPr/>
        <p:txBody>
          <a:bodyPr/>
          <a:lstStyle/>
          <a:p>
            <a:pPr>
              <a:defRPr/>
            </a:pPr>
            <a:fld id="{71657CAF-9FA2-499C-8955-BD2370DB65B2}" type="slidenum">
              <a:rPr lang="en-US" altLang="en-US" smtClean="0"/>
              <a:pPr>
                <a:defRPr/>
              </a:pPr>
              <a:t>2</a:t>
            </a:fld>
            <a:endParaRPr lang="en-US" altLang="en-US"/>
          </a:p>
        </p:txBody>
      </p:sp>
      <p:sp>
        <p:nvSpPr>
          <p:cNvPr id="14" name="Arrow: Right 13">
            <a:extLst>
              <a:ext uri="{FF2B5EF4-FFF2-40B4-BE49-F238E27FC236}">
                <a16:creationId xmlns:a16="http://schemas.microsoft.com/office/drawing/2014/main" id="{246F9634-295E-49FB-BBCF-3FCF853FD361}"/>
              </a:ext>
            </a:extLst>
          </p:cNvPr>
          <p:cNvSpPr/>
          <p:nvPr/>
        </p:nvSpPr>
        <p:spPr>
          <a:xfrm rot="19754449">
            <a:off x="826197" y="3235294"/>
            <a:ext cx="2198527" cy="671150"/>
          </a:xfrm>
          <a:prstGeom prst="right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5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B805-D071-4E4E-BFF3-CAE8F4030368}"/>
              </a:ext>
            </a:extLst>
          </p:cNvPr>
          <p:cNvSpPr>
            <a:spLocks noGrp="1"/>
          </p:cNvSpPr>
          <p:nvPr>
            <p:ph type="title"/>
          </p:nvPr>
        </p:nvSpPr>
        <p:spPr/>
        <p:txBody>
          <a:bodyPr/>
          <a:lstStyle/>
          <a:p>
            <a:r>
              <a:rPr lang="en-US" dirty="0"/>
              <a:t>Employee COVID </a:t>
            </a:r>
            <a:r>
              <a:rPr lang="en-US" dirty="0">
                <a:hlinkClick r:id="rId2"/>
              </a:rPr>
              <a:t>website</a:t>
            </a:r>
            <a:endParaRPr lang="en-US" dirty="0"/>
          </a:p>
        </p:txBody>
      </p:sp>
      <p:pic>
        <p:nvPicPr>
          <p:cNvPr id="7" name="Content Placeholder 6">
            <a:extLst>
              <a:ext uri="{FF2B5EF4-FFF2-40B4-BE49-F238E27FC236}">
                <a16:creationId xmlns:a16="http://schemas.microsoft.com/office/drawing/2014/main" id="{7136F10A-6BBD-4062-88B0-F170A8CA1FDD}"/>
              </a:ext>
            </a:extLst>
          </p:cNvPr>
          <p:cNvPicPr>
            <a:picLocks noGrp="1" noChangeAspect="1"/>
          </p:cNvPicPr>
          <p:nvPr>
            <p:ph idx="1"/>
          </p:nvPr>
        </p:nvPicPr>
        <p:blipFill>
          <a:blip r:embed="rId3"/>
          <a:stretch>
            <a:fillRect/>
          </a:stretch>
        </p:blipFill>
        <p:spPr>
          <a:xfrm>
            <a:off x="639491" y="1023269"/>
            <a:ext cx="7865017" cy="4987925"/>
          </a:xfrm>
          <a:prstGeom prst="rect">
            <a:avLst/>
          </a:prstGeom>
        </p:spPr>
      </p:pic>
      <p:sp>
        <p:nvSpPr>
          <p:cNvPr id="4" name="Date Placeholder 3">
            <a:extLst>
              <a:ext uri="{FF2B5EF4-FFF2-40B4-BE49-F238E27FC236}">
                <a16:creationId xmlns:a16="http://schemas.microsoft.com/office/drawing/2014/main" id="{40A73C47-4C52-4B1B-9A39-7AABFD464C86}"/>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4BA52596-ABBB-4DC0-B1CD-2E2DA40C17B0}"/>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29656089-3146-4DC4-AE06-D8E6E66AEF53}"/>
              </a:ext>
            </a:extLst>
          </p:cNvPr>
          <p:cNvSpPr>
            <a:spLocks noGrp="1"/>
          </p:cNvSpPr>
          <p:nvPr>
            <p:ph type="sldNum" sz="quarter" idx="12"/>
          </p:nvPr>
        </p:nvSpPr>
        <p:spPr/>
        <p:txBody>
          <a:bodyPr/>
          <a:lstStyle/>
          <a:p>
            <a:pPr>
              <a:defRPr/>
            </a:pPr>
            <a:fld id="{71657CAF-9FA2-499C-8955-BD2370DB65B2}" type="slidenum">
              <a:rPr lang="en-US" altLang="en-US" smtClean="0"/>
              <a:pPr>
                <a:defRPr/>
              </a:pPr>
              <a:t>3</a:t>
            </a:fld>
            <a:endParaRPr lang="en-US" altLang="en-US"/>
          </a:p>
        </p:txBody>
      </p:sp>
    </p:spTree>
    <p:extLst>
      <p:ext uri="{BB962C8B-B14F-4D97-AF65-F5344CB8AC3E}">
        <p14:creationId xmlns:p14="http://schemas.microsoft.com/office/powerpoint/2010/main" val="91946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216-48A0-4E95-B489-E491E7FBB0F0}"/>
              </a:ext>
            </a:extLst>
          </p:cNvPr>
          <p:cNvSpPr>
            <a:spLocks noGrp="1"/>
          </p:cNvSpPr>
          <p:nvPr>
            <p:ph type="title"/>
          </p:nvPr>
        </p:nvSpPr>
        <p:spPr/>
        <p:txBody>
          <a:bodyPr/>
          <a:lstStyle/>
          <a:p>
            <a:r>
              <a:rPr lang="en-US" dirty="0"/>
              <a:t>Face Coverings (Face Masks) in Stockroom</a:t>
            </a:r>
          </a:p>
        </p:txBody>
      </p:sp>
      <p:sp>
        <p:nvSpPr>
          <p:cNvPr id="3" name="Content Placeholder 2">
            <a:extLst>
              <a:ext uri="{FF2B5EF4-FFF2-40B4-BE49-F238E27FC236}">
                <a16:creationId xmlns:a16="http://schemas.microsoft.com/office/drawing/2014/main" id="{0209BD3C-D35B-49AF-87D7-B62FDD8F26E9}"/>
              </a:ext>
            </a:extLst>
          </p:cNvPr>
          <p:cNvSpPr>
            <a:spLocks noGrp="1"/>
          </p:cNvSpPr>
          <p:nvPr>
            <p:ph idx="1"/>
          </p:nvPr>
        </p:nvSpPr>
        <p:spPr>
          <a:xfrm>
            <a:off x="228600" y="1043046"/>
            <a:ext cx="8672513" cy="5472053"/>
          </a:xfrm>
        </p:spPr>
        <p:txBody>
          <a:bodyPr/>
          <a:lstStyle/>
          <a:p>
            <a:r>
              <a:rPr lang="en-US" dirty="0"/>
              <a:t>Disposable and cloth face coverings (masks) are available for ordering from the Stockroom </a:t>
            </a:r>
          </a:p>
          <a:p>
            <a:pPr marL="0" indent="0">
              <a:buNone/>
            </a:pPr>
            <a:endParaRPr lang="en-US" sz="1600" dirty="0"/>
          </a:p>
          <a:p>
            <a:r>
              <a:rPr lang="en-US" dirty="0"/>
              <a:t>2650-051000 MASK, FACE, FABRIC, 3-PLY, DISPOSABLE, ELASTIC EAR LOOPS - Quantity available on 5/26: 8740</a:t>
            </a:r>
          </a:p>
          <a:p>
            <a:pPr lvl="1"/>
            <a:r>
              <a:rPr lang="en-US" sz="1600" dirty="0"/>
              <a:t>Although it says disposable, try to make it last</a:t>
            </a:r>
          </a:p>
          <a:p>
            <a:pPr lvl="1"/>
            <a:endParaRPr lang="en-US" sz="1600" dirty="0"/>
          </a:p>
          <a:p>
            <a:r>
              <a:rPr lang="en-US" dirty="0"/>
              <a:t>2650-051500 MASK, FACE, FABRIC, 3-PLY COTTON, LAUNDERABLE, EAR LOOPS, ANTI-MICROBIAL FINISH – Quantity available on 5/26: 1917</a:t>
            </a:r>
          </a:p>
          <a:p>
            <a:pPr lvl="1"/>
            <a:r>
              <a:rPr lang="en-US" sz="1600" dirty="0"/>
              <a:t>Fabric contains silver and copper. Some individuals may have skin sensitivities to metal and ions incorporated in this product.</a:t>
            </a:r>
          </a:p>
          <a:p>
            <a:pPr lvl="1"/>
            <a:endParaRPr lang="en-US" sz="1600" dirty="0"/>
          </a:p>
          <a:p>
            <a:r>
              <a:rPr lang="en-US" dirty="0"/>
              <a:t>FESS DSO is monitoring face covering (mask) orders and D/S DSOs approve orders above threshold</a:t>
            </a:r>
          </a:p>
        </p:txBody>
      </p:sp>
      <p:sp>
        <p:nvSpPr>
          <p:cNvPr id="4" name="Date Placeholder 3">
            <a:extLst>
              <a:ext uri="{FF2B5EF4-FFF2-40B4-BE49-F238E27FC236}">
                <a16:creationId xmlns:a16="http://schemas.microsoft.com/office/drawing/2014/main" id="{7585E2A3-5913-425D-9B76-A5D24C24ECBF}"/>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A38B99B8-50C1-4BE4-BEAE-2443EDFB8C54}"/>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F3DBEA65-8BC4-41F4-B443-31A62820B423}"/>
              </a:ext>
            </a:extLst>
          </p:cNvPr>
          <p:cNvSpPr>
            <a:spLocks noGrp="1"/>
          </p:cNvSpPr>
          <p:nvPr>
            <p:ph type="sldNum" sz="quarter" idx="12"/>
          </p:nvPr>
        </p:nvSpPr>
        <p:spPr/>
        <p:txBody>
          <a:bodyPr/>
          <a:lstStyle/>
          <a:p>
            <a:pPr>
              <a:defRPr/>
            </a:pPr>
            <a:fld id="{71657CAF-9FA2-499C-8955-BD2370DB65B2}" type="slidenum">
              <a:rPr lang="en-US" altLang="en-US" smtClean="0"/>
              <a:pPr>
                <a:defRPr/>
              </a:pPr>
              <a:t>4</a:t>
            </a:fld>
            <a:endParaRPr lang="en-US" altLang="en-US"/>
          </a:p>
        </p:txBody>
      </p:sp>
    </p:spTree>
    <p:extLst>
      <p:ext uri="{BB962C8B-B14F-4D97-AF65-F5344CB8AC3E}">
        <p14:creationId xmlns:p14="http://schemas.microsoft.com/office/powerpoint/2010/main" val="128705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216-48A0-4E95-B489-E491E7FBB0F0}"/>
              </a:ext>
            </a:extLst>
          </p:cNvPr>
          <p:cNvSpPr>
            <a:spLocks noGrp="1"/>
          </p:cNvSpPr>
          <p:nvPr>
            <p:ph type="title"/>
          </p:nvPr>
        </p:nvSpPr>
        <p:spPr/>
        <p:txBody>
          <a:bodyPr/>
          <a:lstStyle/>
          <a:p>
            <a:r>
              <a:rPr lang="en-US" dirty="0"/>
              <a:t>Sanitizers in Stockroom</a:t>
            </a:r>
          </a:p>
        </p:txBody>
      </p:sp>
      <p:sp>
        <p:nvSpPr>
          <p:cNvPr id="3" name="Content Placeholder 2">
            <a:extLst>
              <a:ext uri="{FF2B5EF4-FFF2-40B4-BE49-F238E27FC236}">
                <a16:creationId xmlns:a16="http://schemas.microsoft.com/office/drawing/2014/main" id="{0209BD3C-D35B-49AF-87D7-B62FDD8F26E9}"/>
              </a:ext>
            </a:extLst>
          </p:cNvPr>
          <p:cNvSpPr>
            <a:spLocks noGrp="1"/>
          </p:cNvSpPr>
          <p:nvPr>
            <p:ph idx="1"/>
          </p:nvPr>
        </p:nvSpPr>
        <p:spPr>
          <a:xfrm>
            <a:off x="228600" y="1043046"/>
            <a:ext cx="8672513" cy="5472053"/>
          </a:xfrm>
        </p:spPr>
        <p:txBody>
          <a:bodyPr/>
          <a:lstStyle/>
          <a:p>
            <a:r>
              <a:rPr lang="en-US" dirty="0"/>
              <a:t>Sanitizer, hand sanitizer, liquid, 75% by volume isopropyl alcohol, in 12 oz. spray bottle</a:t>
            </a:r>
          </a:p>
          <a:p>
            <a:pPr lvl="1"/>
            <a:r>
              <a:rPr lang="en-US" dirty="0"/>
              <a:t>1620-085300 </a:t>
            </a:r>
          </a:p>
          <a:p>
            <a:pPr lvl="1"/>
            <a:r>
              <a:rPr lang="en-US" dirty="0"/>
              <a:t>Can be used as a hand or surface sanitizer </a:t>
            </a:r>
          </a:p>
          <a:p>
            <a:r>
              <a:rPr lang="en-US" dirty="0"/>
              <a:t>Wipes, disinfectant (Lysol)</a:t>
            </a:r>
          </a:p>
          <a:p>
            <a:pPr lvl="1"/>
            <a:r>
              <a:rPr lang="en-US" dirty="0"/>
              <a:t>1620-089500</a:t>
            </a:r>
          </a:p>
          <a:p>
            <a:pPr lvl="1"/>
            <a:r>
              <a:rPr lang="en-US" dirty="0"/>
              <a:t>Basically out of stock at the moment</a:t>
            </a:r>
          </a:p>
          <a:p>
            <a:r>
              <a:rPr lang="en-US" dirty="0"/>
              <a:t>Spray, disinfectant (Lysol)</a:t>
            </a:r>
          </a:p>
          <a:p>
            <a:pPr lvl="1"/>
            <a:r>
              <a:rPr lang="en-US" dirty="0"/>
              <a:t>1620-089000</a:t>
            </a:r>
          </a:p>
          <a:p>
            <a:pPr lvl="1"/>
            <a:r>
              <a:rPr lang="en-US" dirty="0"/>
              <a:t>1620-089100</a:t>
            </a:r>
          </a:p>
        </p:txBody>
      </p:sp>
      <p:sp>
        <p:nvSpPr>
          <p:cNvPr id="4" name="Date Placeholder 3">
            <a:extLst>
              <a:ext uri="{FF2B5EF4-FFF2-40B4-BE49-F238E27FC236}">
                <a16:creationId xmlns:a16="http://schemas.microsoft.com/office/drawing/2014/main" id="{7585E2A3-5913-425D-9B76-A5D24C24ECBF}"/>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A38B99B8-50C1-4BE4-BEAE-2443EDFB8C54}"/>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F3DBEA65-8BC4-41F4-B443-31A62820B423}"/>
              </a:ext>
            </a:extLst>
          </p:cNvPr>
          <p:cNvSpPr>
            <a:spLocks noGrp="1"/>
          </p:cNvSpPr>
          <p:nvPr>
            <p:ph type="sldNum" sz="quarter" idx="12"/>
          </p:nvPr>
        </p:nvSpPr>
        <p:spPr/>
        <p:txBody>
          <a:bodyPr/>
          <a:lstStyle/>
          <a:p>
            <a:pPr>
              <a:defRPr/>
            </a:pPr>
            <a:fld id="{71657CAF-9FA2-499C-8955-BD2370DB65B2}" type="slidenum">
              <a:rPr lang="en-US" altLang="en-US" smtClean="0"/>
              <a:pPr>
                <a:defRPr/>
              </a:pPr>
              <a:t>5</a:t>
            </a:fld>
            <a:endParaRPr lang="en-US" altLang="en-US"/>
          </a:p>
        </p:txBody>
      </p:sp>
    </p:spTree>
    <p:extLst>
      <p:ext uri="{BB962C8B-B14F-4D97-AF65-F5344CB8AC3E}">
        <p14:creationId xmlns:p14="http://schemas.microsoft.com/office/powerpoint/2010/main" val="204886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AA03-3CF9-4D91-A906-5991C2DA4FF6}"/>
              </a:ext>
            </a:extLst>
          </p:cNvPr>
          <p:cNvSpPr>
            <a:spLocks noGrp="1"/>
          </p:cNvSpPr>
          <p:nvPr>
            <p:ph type="title"/>
          </p:nvPr>
        </p:nvSpPr>
        <p:spPr/>
        <p:txBody>
          <a:bodyPr/>
          <a:lstStyle/>
          <a:p>
            <a:r>
              <a:rPr lang="en-US" dirty="0"/>
              <a:t> Reminders</a:t>
            </a:r>
          </a:p>
        </p:txBody>
      </p:sp>
      <p:sp>
        <p:nvSpPr>
          <p:cNvPr id="3" name="Content Placeholder 2">
            <a:extLst>
              <a:ext uri="{FF2B5EF4-FFF2-40B4-BE49-F238E27FC236}">
                <a16:creationId xmlns:a16="http://schemas.microsoft.com/office/drawing/2014/main" id="{784D61E9-A692-4DEB-8918-4D8BE34C937A}"/>
              </a:ext>
            </a:extLst>
          </p:cNvPr>
          <p:cNvSpPr>
            <a:spLocks noGrp="1"/>
          </p:cNvSpPr>
          <p:nvPr>
            <p:ph idx="1"/>
          </p:nvPr>
        </p:nvSpPr>
        <p:spPr>
          <a:xfrm>
            <a:off x="228600" y="1043046"/>
            <a:ext cx="8672513" cy="5332354"/>
          </a:xfrm>
        </p:spPr>
        <p:txBody>
          <a:bodyPr/>
          <a:lstStyle/>
          <a:p>
            <a:r>
              <a:rPr lang="en-US" sz="2000" dirty="0"/>
              <a:t>“Working Safely in the Era of COVID-19 and the Return to On-site Work” [FN000684/CB/01] course has been added to Training Plans of personnel for whom one of these ITNA questions is checked:</a:t>
            </a:r>
          </a:p>
          <a:p>
            <a:pPr lvl="1"/>
            <a:r>
              <a:rPr lang="en-US" sz="1800" dirty="0"/>
              <a:t>This individual works onsite at Fermilab or will soon be working at Fermilab.</a:t>
            </a:r>
          </a:p>
          <a:p>
            <a:pPr lvl="1"/>
            <a:r>
              <a:rPr lang="en-US" sz="1800" dirty="0"/>
              <a:t>The individual's primary work location will be the Sanford Underground Research Facility (SURF)</a:t>
            </a:r>
          </a:p>
          <a:p>
            <a:pPr lvl="1"/>
            <a:r>
              <a:rPr lang="en-US" sz="1800" dirty="0"/>
              <a:t>Currently 2252 people have yet to take the class</a:t>
            </a:r>
          </a:p>
          <a:p>
            <a:pPr marL="457200" lvl="1" indent="0">
              <a:buNone/>
            </a:pPr>
            <a:endParaRPr lang="en-US" sz="2000" dirty="0"/>
          </a:p>
          <a:p>
            <a:r>
              <a:rPr lang="en-US" sz="2000" dirty="0"/>
              <a:t>Links to online 3</a:t>
            </a:r>
            <a:r>
              <a:rPr lang="en-US" sz="2000" baseline="30000" dirty="0"/>
              <a:t>rd</a:t>
            </a:r>
            <a:r>
              <a:rPr lang="en-US" sz="2000" dirty="0"/>
              <a:t> party safety training are on WDRS’s “</a:t>
            </a:r>
            <a:r>
              <a:rPr lang="en-US" sz="2000" dirty="0">
                <a:hlinkClick r:id="rId2"/>
              </a:rPr>
              <a:t>Our Curriculum</a:t>
            </a:r>
            <a:r>
              <a:rPr lang="en-US" sz="2000" dirty="0"/>
              <a:t>” webpage. </a:t>
            </a:r>
          </a:p>
          <a:p>
            <a:pPr lvl="1"/>
            <a:r>
              <a:rPr lang="en-US" sz="2000" dirty="0"/>
              <a:t>OSHA 10- and 30-hour courses will be linked there</a:t>
            </a:r>
          </a:p>
          <a:p>
            <a:pPr lvl="2"/>
            <a:r>
              <a:rPr lang="en-US" dirty="0"/>
              <a:t>OSHA 30-hour </a:t>
            </a:r>
            <a:r>
              <a:rPr lang="en-US" i="1" dirty="0"/>
              <a:t>Construction</a:t>
            </a:r>
            <a:r>
              <a:rPr lang="en-US" dirty="0"/>
              <a:t> recommended for anyone performing field work/installations</a:t>
            </a:r>
          </a:p>
          <a:p>
            <a:pPr lvl="2"/>
            <a:r>
              <a:rPr lang="en-US" dirty="0"/>
              <a:t>OSHA 10-hour </a:t>
            </a:r>
            <a:r>
              <a:rPr lang="en-US" i="1" dirty="0"/>
              <a:t>General Industry </a:t>
            </a:r>
            <a:r>
              <a:rPr lang="en-US" dirty="0"/>
              <a:t>recommended for everyone and required for Service Coordinators</a:t>
            </a:r>
          </a:p>
          <a:p>
            <a:pPr lvl="2"/>
            <a:endParaRPr lang="en-US" dirty="0"/>
          </a:p>
        </p:txBody>
      </p:sp>
      <p:sp>
        <p:nvSpPr>
          <p:cNvPr id="4" name="Date Placeholder 3">
            <a:extLst>
              <a:ext uri="{FF2B5EF4-FFF2-40B4-BE49-F238E27FC236}">
                <a16:creationId xmlns:a16="http://schemas.microsoft.com/office/drawing/2014/main" id="{561F9315-9089-4E21-A1E4-35AA041713AB}"/>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837EE640-7965-4852-9AF9-264D2B161D8B}"/>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A2DFD1C1-0FCE-4D96-A91F-A2D1FBCBD2C2}"/>
              </a:ext>
            </a:extLst>
          </p:cNvPr>
          <p:cNvSpPr>
            <a:spLocks noGrp="1"/>
          </p:cNvSpPr>
          <p:nvPr>
            <p:ph type="sldNum" sz="quarter" idx="12"/>
          </p:nvPr>
        </p:nvSpPr>
        <p:spPr/>
        <p:txBody>
          <a:bodyPr/>
          <a:lstStyle/>
          <a:p>
            <a:pPr>
              <a:defRPr/>
            </a:pPr>
            <a:fld id="{71657CAF-9FA2-499C-8955-BD2370DB65B2}" type="slidenum">
              <a:rPr lang="en-US" altLang="en-US" smtClean="0"/>
              <a:pPr>
                <a:defRPr/>
              </a:pPr>
              <a:t>6</a:t>
            </a:fld>
            <a:endParaRPr lang="en-US" altLang="en-US"/>
          </a:p>
        </p:txBody>
      </p:sp>
    </p:spTree>
    <p:extLst>
      <p:ext uri="{BB962C8B-B14F-4D97-AF65-F5344CB8AC3E}">
        <p14:creationId xmlns:p14="http://schemas.microsoft.com/office/powerpoint/2010/main" val="272233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2A24-29DE-4D41-84E2-72CA91D1B615}"/>
              </a:ext>
            </a:extLst>
          </p:cNvPr>
          <p:cNvSpPr>
            <a:spLocks noGrp="1"/>
          </p:cNvSpPr>
          <p:nvPr>
            <p:ph type="title"/>
          </p:nvPr>
        </p:nvSpPr>
        <p:spPr/>
        <p:txBody>
          <a:bodyPr/>
          <a:lstStyle/>
          <a:p>
            <a:r>
              <a:rPr lang="en-US" dirty="0"/>
              <a:t>Training and ITNA Status for employees </a:t>
            </a:r>
            <a:r>
              <a:rPr lang="mr-IN" dirty="0"/>
              <a:t>–</a:t>
            </a:r>
            <a:r>
              <a:rPr lang="en-US" dirty="0"/>
              <a:t> as of 5/26/2020</a:t>
            </a:r>
          </a:p>
        </p:txBody>
      </p:sp>
      <p:sp>
        <p:nvSpPr>
          <p:cNvPr id="4" name="Date Placeholder 3">
            <a:extLst>
              <a:ext uri="{FF2B5EF4-FFF2-40B4-BE49-F238E27FC236}">
                <a16:creationId xmlns:a16="http://schemas.microsoft.com/office/drawing/2014/main" id="{84961104-27DF-413F-BA30-C6A37C4A9C83}"/>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32B8F86A-3759-4307-980F-0D55CDA2D759}"/>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F52181C5-DF2F-4908-8620-EBC0DA8CF12B}"/>
              </a:ext>
            </a:extLst>
          </p:cNvPr>
          <p:cNvSpPr>
            <a:spLocks noGrp="1"/>
          </p:cNvSpPr>
          <p:nvPr>
            <p:ph type="sldNum" sz="quarter" idx="12"/>
          </p:nvPr>
        </p:nvSpPr>
        <p:spPr/>
        <p:txBody>
          <a:bodyPr/>
          <a:lstStyle/>
          <a:p>
            <a:pPr>
              <a:defRPr/>
            </a:pPr>
            <a:fld id="{71657CAF-9FA2-499C-8955-BD2370DB65B2}"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3C8A11E7-6138-48A4-8C47-2C8B573084AC}"/>
              </a:ext>
            </a:extLst>
          </p:cNvPr>
          <p:cNvPicPr>
            <a:picLocks noChangeAspect="1"/>
          </p:cNvPicPr>
          <p:nvPr/>
        </p:nvPicPr>
        <p:blipFill>
          <a:blip r:embed="rId2"/>
          <a:stretch>
            <a:fillRect/>
          </a:stretch>
        </p:blipFill>
        <p:spPr>
          <a:xfrm>
            <a:off x="1321944" y="803997"/>
            <a:ext cx="7622326" cy="5226831"/>
          </a:xfrm>
          <a:prstGeom prst="rect">
            <a:avLst/>
          </a:prstGeom>
        </p:spPr>
      </p:pic>
      <p:pic>
        <p:nvPicPr>
          <p:cNvPr id="3" name="Picture 2">
            <a:extLst>
              <a:ext uri="{FF2B5EF4-FFF2-40B4-BE49-F238E27FC236}">
                <a16:creationId xmlns:a16="http://schemas.microsoft.com/office/drawing/2014/main" id="{C4208FEA-BDBC-F843-AD50-F0C882EACC8B}"/>
              </a:ext>
            </a:extLst>
          </p:cNvPr>
          <p:cNvPicPr>
            <a:picLocks noChangeAspect="1"/>
          </p:cNvPicPr>
          <p:nvPr/>
        </p:nvPicPr>
        <p:blipFill>
          <a:blip r:embed="rId3"/>
          <a:stretch>
            <a:fillRect/>
          </a:stretch>
        </p:blipFill>
        <p:spPr>
          <a:xfrm>
            <a:off x="263900" y="1077275"/>
            <a:ext cx="1058044" cy="4976728"/>
          </a:xfrm>
          <a:prstGeom prst="rect">
            <a:avLst/>
          </a:prstGeom>
        </p:spPr>
      </p:pic>
      <p:sp>
        <p:nvSpPr>
          <p:cNvPr id="9" name="Rectangle: Rounded Corners 15">
            <a:extLst>
              <a:ext uri="{FF2B5EF4-FFF2-40B4-BE49-F238E27FC236}">
                <a16:creationId xmlns:a16="http://schemas.microsoft.com/office/drawing/2014/main" id="{67FE0B4B-7F66-7946-B23F-2DF374D08394}"/>
              </a:ext>
            </a:extLst>
          </p:cNvPr>
          <p:cNvSpPr/>
          <p:nvPr/>
        </p:nvSpPr>
        <p:spPr>
          <a:xfrm>
            <a:off x="135212" y="5035885"/>
            <a:ext cx="8780188" cy="317500"/>
          </a:xfrm>
          <a:prstGeom prst="roundRect">
            <a:avLst>
              <a:gd name="adj" fmla="val 0"/>
            </a:avLst>
          </a:prstGeom>
          <a:noFill/>
          <a:ln w="571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76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4FF1-E766-4313-87B3-6DAE3EF3A5DB}"/>
              </a:ext>
            </a:extLst>
          </p:cNvPr>
          <p:cNvSpPr>
            <a:spLocks noGrp="1"/>
          </p:cNvSpPr>
          <p:nvPr>
            <p:ph type="title"/>
          </p:nvPr>
        </p:nvSpPr>
        <p:spPr/>
        <p:txBody>
          <a:bodyPr/>
          <a:lstStyle/>
          <a:p>
            <a:r>
              <a:rPr lang="en-US" dirty="0"/>
              <a:t>Work Planning </a:t>
            </a:r>
          </a:p>
        </p:txBody>
      </p:sp>
      <p:sp>
        <p:nvSpPr>
          <p:cNvPr id="3" name="Content Placeholder 2">
            <a:extLst>
              <a:ext uri="{FF2B5EF4-FFF2-40B4-BE49-F238E27FC236}">
                <a16:creationId xmlns:a16="http://schemas.microsoft.com/office/drawing/2014/main" id="{DC3060D7-A6B1-4DA7-8839-73A31E6C69F8}"/>
              </a:ext>
            </a:extLst>
          </p:cNvPr>
          <p:cNvSpPr>
            <a:spLocks noGrp="1"/>
          </p:cNvSpPr>
          <p:nvPr>
            <p:ph idx="1"/>
          </p:nvPr>
        </p:nvSpPr>
        <p:spPr>
          <a:xfrm>
            <a:off x="228601" y="1043046"/>
            <a:ext cx="8509000" cy="4987867"/>
          </a:xfrm>
        </p:spPr>
        <p:txBody>
          <a:bodyPr/>
          <a:lstStyle/>
          <a:p>
            <a:r>
              <a:rPr lang="en-US" dirty="0"/>
              <a:t>IMPACT training- Old HA database will go away someday.</a:t>
            </a:r>
          </a:p>
          <a:p>
            <a:pPr marL="457200" lvl="1" indent="0">
              <a:buNone/>
            </a:pPr>
            <a:endParaRPr lang="en-US" dirty="0"/>
          </a:p>
          <a:p>
            <a:r>
              <a:rPr lang="en-US" dirty="0"/>
              <a:t>New Work Planning and Control Training: We will start with essential personnel in the next few weeks. </a:t>
            </a:r>
          </a:p>
          <a:p>
            <a:endParaRPr lang="en-US" dirty="0"/>
          </a:p>
        </p:txBody>
      </p:sp>
      <p:sp>
        <p:nvSpPr>
          <p:cNvPr id="4" name="Date Placeholder 3">
            <a:extLst>
              <a:ext uri="{FF2B5EF4-FFF2-40B4-BE49-F238E27FC236}">
                <a16:creationId xmlns:a16="http://schemas.microsoft.com/office/drawing/2014/main" id="{9EE1A8E8-8369-40D0-B0CA-DB2A262E8FD0}"/>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7DA010F5-B1F1-43AE-80DA-1CB3473C846D}"/>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C97B0649-E530-4457-BCA3-FA66EA92BF3F}"/>
              </a:ext>
            </a:extLst>
          </p:cNvPr>
          <p:cNvSpPr>
            <a:spLocks noGrp="1"/>
          </p:cNvSpPr>
          <p:nvPr>
            <p:ph type="sldNum" sz="quarter" idx="12"/>
          </p:nvPr>
        </p:nvSpPr>
        <p:spPr/>
        <p:txBody>
          <a:bodyPr/>
          <a:lstStyle/>
          <a:p>
            <a:pPr>
              <a:defRPr/>
            </a:pPr>
            <a:fld id="{71657CAF-9FA2-499C-8955-BD2370DB65B2}" type="slidenum">
              <a:rPr lang="en-US" altLang="en-US" smtClean="0"/>
              <a:pPr>
                <a:defRPr/>
              </a:pPr>
              <a:t>8</a:t>
            </a:fld>
            <a:endParaRPr lang="en-US" altLang="en-US"/>
          </a:p>
        </p:txBody>
      </p:sp>
      <p:pic>
        <p:nvPicPr>
          <p:cNvPr id="8" name="Picture 7" descr="A picture containing computer, sitting, laptop&#10;&#10;Description automatically generated">
            <a:extLst>
              <a:ext uri="{FF2B5EF4-FFF2-40B4-BE49-F238E27FC236}">
                <a16:creationId xmlns:a16="http://schemas.microsoft.com/office/drawing/2014/main" id="{267C6C8B-075C-4EB1-9074-89B68D1BDC5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70870" y="3086042"/>
            <a:ext cx="3824461" cy="2728912"/>
          </a:xfrm>
          <a:prstGeom prst="rect">
            <a:avLst/>
          </a:prstGeom>
        </p:spPr>
      </p:pic>
    </p:spTree>
    <p:extLst>
      <p:ext uri="{BB962C8B-B14F-4D97-AF65-F5344CB8AC3E}">
        <p14:creationId xmlns:p14="http://schemas.microsoft.com/office/powerpoint/2010/main" val="188340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340B-C58D-42C7-9519-235A140C33FA}"/>
              </a:ext>
            </a:extLst>
          </p:cNvPr>
          <p:cNvSpPr>
            <a:spLocks noGrp="1"/>
          </p:cNvSpPr>
          <p:nvPr>
            <p:ph type="title"/>
          </p:nvPr>
        </p:nvSpPr>
        <p:spPr/>
        <p:txBody>
          <a:bodyPr/>
          <a:lstStyle/>
          <a:p>
            <a:r>
              <a:rPr lang="en-US" dirty="0"/>
              <a:t>FESHM Updates</a:t>
            </a:r>
          </a:p>
        </p:txBody>
      </p:sp>
      <p:sp>
        <p:nvSpPr>
          <p:cNvPr id="3" name="Content Placeholder 2">
            <a:extLst>
              <a:ext uri="{FF2B5EF4-FFF2-40B4-BE49-F238E27FC236}">
                <a16:creationId xmlns:a16="http://schemas.microsoft.com/office/drawing/2014/main" id="{F127F4F1-DB5C-4C4E-9EF8-25339887CAB2}"/>
              </a:ext>
            </a:extLst>
          </p:cNvPr>
          <p:cNvSpPr>
            <a:spLocks noGrp="1"/>
          </p:cNvSpPr>
          <p:nvPr>
            <p:ph idx="1"/>
          </p:nvPr>
        </p:nvSpPr>
        <p:spPr>
          <a:xfrm>
            <a:off x="224589" y="922420"/>
            <a:ext cx="8672513" cy="5414212"/>
          </a:xfrm>
        </p:spPr>
        <p:txBody>
          <a:bodyPr/>
          <a:lstStyle/>
          <a:p>
            <a:pPr marL="0" indent="0">
              <a:buNone/>
            </a:pPr>
            <a:r>
              <a:rPr lang="en-US" sz="1200" b="1" dirty="0"/>
              <a:t>QAM Chapter 12050 – Root Cause Analysis (RCA)</a:t>
            </a:r>
            <a:endParaRPr lang="en-US" sz="1200" dirty="0"/>
          </a:p>
          <a:p>
            <a:pPr marL="457200" lvl="1" indent="0">
              <a:buNone/>
            </a:pPr>
            <a:r>
              <a:rPr lang="en-US" sz="1000" dirty="0"/>
              <a:t>Refined and clarified language throughout the document; alignment with other QAM Chapters.</a:t>
            </a:r>
          </a:p>
          <a:p>
            <a:pPr marL="457200" lvl="1" indent="0">
              <a:buNone/>
            </a:pPr>
            <a:r>
              <a:rPr lang="en-US" sz="1000" dirty="0"/>
              <a:t>Added a new section (5.9) that provides additional guidance on performing an “extent of condition” exercise.</a:t>
            </a:r>
          </a:p>
          <a:p>
            <a:pPr marL="0" indent="0">
              <a:buNone/>
            </a:pPr>
            <a:r>
              <a:rPr lang="en-US" sz="1050" dirty="0"/>
              <a:t> </a:t>
            </a:r>
          </a:p>
          <a:p>
            <a:pPr marL="0" indent="0">
              <a:buNone/>
            </a:pPr>
            <a:r>
              <a:rPr lang="en-US" sz="1200" b="1" dirty="0"/>
              <a:t>QAM  Chapter 12110 –</a:t>
            </a:r>
            <a:r>
              <a:rPr lang="en-US" sz="1200" dirty="0"/>
              <a:t> </a:t>
            </a:r>
            <a:r>
              <a:rPr lang="en-US" sz="1200" b="1" dirty="0"/>
              <a:t>Human Performance Improvement (HPI) </a:t>
            </a:r>
            <a:endParaRPr lang="en-US" sz="1200" dirty="0"/>
          </a:p>
          <a:p>
            <a:pPr marL="400050" lvl="1" indent="0">
              <a:buNone/>
            </a:pPr>
            <a:r>
              <a:rPr lang="en-US" sz="1000" dirty="0">
                <a:highlight>
                  <a:srgbClr val="FFFF00"/>
                </a:highlight>
              </a:rPr>
              <a:t>Initial release</a:t>
            </a:r>
            <a:r>
              <a:rPr lang="en-US" sz="1000" dirty="0"/>
              <a:t> of Chapter 12110 describes the requirements of Fermilab’s Human Performance Improvement (HPI) Program. In addition to the standard QAM chapter contents that include an introduction, definitions, and references, there are detailed sections on how the program is implemented, how reviews are completed, personnel expectations, and specific procedures to assist Divisions, Sections and Projects in the determination for when an HPI Review is completed for an unexpected outcome.</a:t>
            </a:r>
          </a:p>
          <a:p>
            <a:pPr marL="0" indent="0">
              <a:buNone/>
            </a:pPr>
            <a:endParaRPr lang="en-US" sz="1050" dirty="0"/>
          </a:p>
          <a:p>
            <a:pPr marL="0" indent="0">
              <a:buNone/>
            </a:pPr>
            <a:r>
              <a:rPr lang="en-US" sz="1200" b="1" dirty="0"/>
              <a:t>QAM  Chapter 12100 –</a:t>
            </a:r>
            <a:r>
              <a:rPr lang="en-US" sz="1200" dirty="0"/>
              <a:t> </a:t>
            </a:r>
            <a:r>
              <a:rPr lang="en-US" sz="1200" b="1" dirty="0"/>
              <a:t>Incoming Inspection and Acceptance </a:t>
            </a:r>
            <a:endParaRPr lang="en-US" sz="1200" dirty="0"/>
          </a:p>
          <a:p>
            <a:pPr marL="400050" lvl="1" indent="0">
              <a:buNone/>
            </a:pPr>
            <a:r>
              <a:rPr lang="en-US" sz="1000" dirty="0">
                <a:highlight>
                  <a:srgbClr val="FFFF00"/>
                </a:highlight>
              </a:rPr>
              <a:t>Initial release </a:t>
            </a:r>
            <a:r>
              <a:rPr lang="en-US" sz="1000" dirty="0"/>
              <a:t>of Chapter 12100 describes the requirements for inspections and tests that are performed to verify that the physical and functional aspects of items, services, and processes meet requirements and are fit for use. Test programs include initial inspections upon delivery, proof tests before installation, pre-operational tests, and operational tests. Test programs are implemented by or for the organization performing the test(s), using a graded approach.</a:t>
            </a:r>
          </a:p>
          <a:p>
            <a:endParaRPr lang="en-US" sz="1200" b="1" dirty="0"/>
          </a:p>
          <a:p>
            <a:pPr marL="0" indent="0">
              <a:buNone/>
            </a:pPr>
            <a:r>
              <a:rPr lang="en-US" sz="1200" b="1" dirty="0"/>
              <a:t>FESHM Chapter 5031.7 – Membrane Cryostats</a:t>
            </a:r>
            <a:endParaRPr lang="en-US" sz="1200" dirty="0"/>
          </a:p>
          <a:p>
            <a:pPr marL="400050" lvl="1" indent="0">
              <a:buNone/>
            </a:pPr>
            <a:r>
              <a:rPr lang="en-US" sz="1000" dirty="0"/>
              <a:t>Updated requirements for quality control, including pressure test. Removed references to 10CFR851.</a:t>
            </a:r>
          </a:p>
          <a:p>
            <a:pPr marL="400050" lvl="1" indent="0">
              <a:buNone/>
            </a:pPr>
            <a:r>
              <a:rPr lang="en-US" sz="1000" dirty="0"/>
              <a:t>Removed requirement for PE being employed by a company nonaffiliated with Fermilab or CERN.</a:t>
            </a:r>
          </a:p>
          <a:p>
            <a:pPr marL="400050" lvl="1" indent="0">
              <a:buNone/>
            </a:pPr>
            <a:r>
              <a:rPr lang="en-US" sz="1000" dirty="0"/>
              <a:t>Modified language to match requirements of 10CFR851</a:t>
            </a:r>
          </a:p>
          <a:p>
            <a:pPr marL="400050" lvl="1" indent="0">
              <a:buNone/>
            </a:pPr>
            <a:r>
              <a:rPr lang="en-US" sz="1000" dirty="0"/>
              <a:t>Clarification for gas pressurization of the insulation space</a:t>
            </a:r>
          </a:p>
          <a:p>
            <a:pPr marL="400050" lvl="1" indent="0">
              <a:buNone/>
            </a:pPr>
            <a:r>
              <a:rPr lang="en-US" sz="1000" dirty="0"/>
              <a:t>Clarification for the extent of required documentation</a:t>
            </a:r>
          </a:p>
          <a:p>
            <a:pPr marL="400050" lvl="1" indent="0">
              <a:buNone/>
            </a:pPr>
            <a:r>
              <a:rPr lang="en-US" sz="1000" dirty="0"/>
              <a:t>Replace “Guidelines” with “Requirements” </a:t>
            </a:r>
          </a:p>
          <a:p>
            <a:pPr marL="400050" lvl="1" indent="0">
              <a:buNone/>
            </a:pPr>
            <a:endParaRPr lang="en-US" sz="1000" dirty="0"/>
          </a:p>
          <a:p>
            <a:pPr marL="0" indent="0" algn="just">
              <a:spcBef>
                <a:spcPts val="0"/>
              </a:spcBef>
              <a:spcAft>
                <a:spcPts val="0"/>
              </a:spcAft>
              <a:buNone/>
            </a:pPr>
            <a:r>
              <a:rPr lang="en-US" altLang="en-US" sz="1200" b="1" dirty="0">
                <a:highlight>
                  <a:srgbClr val="FFFF00"/>
                </a:highlight>
                <a:latin typeface="Arial" panose="020B0604020202020204" pitchFamily="34" charset="0"/>
              </a:rPr>
              <a:t>FESHM 10140, Mobile Cranes, is out for lab-wide comment until May 29, 2020. </a:t>
            </a:r>
          </a:p>
          <a:p>
            <a:pPr marL="400050" lvl="1" indent="0" algn="just">
              <a:spcBef>
                <a:spcPts val="0"/>
              </a:spcBef>
              <a:spcAft>
                <a:spcPts val="0"/>
              </a:spcAft>
              <a:buNone/>
            </a:pPr>
            <a:r>
              <a:rPr lang="en-US" sz="1000" dirty="0">
                <a:latin typeface="Arial" panose="020B0604020202020204" pitchFamily="34" charset="0"/>
                <a:ea typeface="Times New Roman" panose="02020603050405020304" pitchFamily="18" charset="0"/>
              </a:rPr>
              <a:t>Added references to new FESHM 10200 – Lift Plans</a:t>
            </a:r>
            <a:endParaRPr lang="en-US" sz="1000" dirty="0">
              <a:latin typeface="Times New Roman" panose="02020603050405020304" pitchFamily="18" charset="0"/>
              <a:ea typeface="Calibri" panose="020F0502020204030204" pitchFamily="34" charset="0"/>
            </a:endParaRPr>
          </a:p>
          <a:p>
            <a:pPr marL="400050" lvl="1" indent="0" algn="just">
              <a:spcBef>
                <a:spcPts val="0"/>
              </a:spcBef>
              <a:spcAft>
                <a:spcPts val="0"/>
              </a:spcAft>
              <a:buNone/>
            </a:pPr>
            <a:r>
              <a:rPr lang="en-US" sz="1000" dirty="0">
                <a:latin typeface="Arial" panose="020B0604020202020204" pitchFamily="34" charset="0"/>
                <a:ea typeface="Times New Roman" panose="02020603050405020304" pitchFamily="18" charset="0"/>
              </a:rPr>
              <a:t>Included OSHA training/certification requirements</a:t>
            </a:r>
            <a:endParaRPr lang="en-US" sz="1000" dirty="0">
              <a:latin typeface="Times New Roman" panose="02020603050405020304" pitchFamily="18" charset="0"/>
              <a:ea typeface="Calibri" panose="020F0502020204030204" pitchFamily="34" charset="0"/>
            </a:endParaRPr>
          </a:p>
          <a:p>
            <a:pPr marL="400050" lvl="1" indent="0" algn="just">
              <a:spcBef>
                <a:spcPts val="0"/>
              </a:spcBef>
              <a:spcAft>
                <a:spcPts val="0"/>
              </a:spcAft>
              <a:buNone/>
            </a:pPr>
            <a:r>
              <a:rPr lang="en-US" sz="1000" dirty="0">
                <a:latin typeface="Arial" panose="020B0604020202020204" pitchFamily="34" charset="0"/>
                <a:ea typeface="Times New Roman" panose="02020603050405020304" pitchFamily="18" charset="0"/>
              </a:rPr>
              <a:t>Included ASME medical requirements</a:t>
            </a:r>
            <a:endParaRPr lang="en-US" sz="1000" dirty="0">
              <a:latin typeface="Times New Roman" panose="02020603050405020304" pitchFamily="18" charset="0"/>
              <a:ea typeface="Calibri" panose="020F0502020204030204" pitchFamily="34" charset="0"/>
            </a:endParaRPr>
          </a:p>
          <a:p>
            <a:pPr marL="400050" lvl="1" indent="0" algn="just">
              <a:spcBef>
                <a:spcPts val="0"/>
              </a:spcBef>
              <a:spcAft>
                <a:spcPts val="0"/>
              </a:spcAft>
              <a:buNone/>
            </a:pPr>
            <a:r>
              <a:rPr lang="en-US" sz="1000" dirty="0">
                <a:latin typeface="Arial" panose="020B0604020202020204" pitchFamily="34" charset="0"/>
                <a:ea typeface="Times New Roman" panose="02020603050405020304" pitchFamily="18" charset="0"/>
              </a:rPr>
              <a:t>Updated crane inspection requirements</a:t>
            </a:r>
            <a:endParaRPr lang="en-US" sz="1000" dirty="0">
              <a:latin typeface="Times New Roman" panose="02020603050405020304" pitchFamily="18" charset="0"/>
              <a:ea typeface="Calibri" panose="020F0502020204030204" pitchFamily="34" charset="0"/>
            </a:endParaRPr>
          </a:p>
          <a:p>
            <a:pPr marL="400050" lvl="1" indent="0">
              <a:buNone/>
            </a:pPr>
            <a:endParaRPr lang="en-US" sz="1000" dirty="0"/>
          </a:p>
          <a:p>
            <a:pPr marL="400050" lvl="1" indent="0">
              <a:buNone/>
            </a:pPr>
            <a:r>
              <a:rPr lang="en-US" sz="1000" dirty="0"/>
              <a:t>		</a:t>
            </a:r>
          </a:p>
        </p:txBody>
      </p:sp>
      <p:sp>
        <p:nvSpPr>
          <p:cNvPr id="4" name="Date Placeholder 3">
            <a:extLst>
              <a:ext uri="{FF2B5EF4-FFF2-40B4-BE49-F238E27FC236}">
                <a16:creationId xmlns:a16="http://schemas.microsoft.com/office/drawing/2014/main" id="{C46F5AB1-BA1A-456E-9271-9F4CF707EA3F}"/>
              </a:ext>
            </a:extLst>
          </p:cNvPr>
          <p:cNvSpPr>
            <a:spLocks noGrp="1"/>
          </p:cNvSpPr>
          <p:nvPr>
            <p:ph type="dt" sz="half" idx="10"/>
          </p:nvPr>
        </p:nvSpPr>
        <p:spPr/>
        <p:txBody>
          <a:bodyPr/>
          <a:lstStyle/>
          <a:p>
            <a:pPr>
              <a:defRPr/>
            </a:pPr>
            <a:fld id="{CA3217E2-782A-DB4E-83ED-3200DDC81669}" type="datetime1">
              <a:rPr lang="en-US" smtClean="0"/>
              <a:t>5/27/20</a:t>
            </a:fld>
            <a:endParaRPr lang="en-US"/>
          </a:p>
        </p:txBody>
      </p:sp>
      <p:sp>
        <p:nvSpPr>
          <p:cNvPr id="5" name="Footer Placeholder 4">
            <a:extLst>
              <a:ext uri="{FF2B5EF4-FFF2-40B4-BE49-F238E27FC236}">
                <a16:creationId xmlns:a16="http://schemas.microsoft.com/office/drawing/2014/main" id="{0F383BEE-1CB7-4E0B-9187-4BA6694B9F47}"/>
              </a:ext>
            </a:extLst>
          </p:cNvPr>
          <p:cNvSpPr>
            <a:spLocks noGrp="1"/>
          </p:cNvSpPr>
          <p:nvPr>
            <p:ph type="ftr" sz="quarter" idx="11"/>
          </p:nvPr>
        </p:nvSpPr>
        <p:spPr/>
        <p:txBody>
          <a:bodyPr/>
          <a:lstStyle/>
          <a:p>
            <a:pPr>
              <a:defRPr/>
            </a:pPr>
            <a:r>
              <a:rPr lang="en-US"/>
              <a:t>Raymond Lewis &amp; Katie Swanson | Department Heads Meeting</a:t>
            </a:r>
            <a:endParaRPr lang="en-US" b="1" dirty="0"/>
          </a:p>
        </p:txBody>
      </p:sp>
      <p:sp>
        <p:nvSpPr>
          <p:cNvPr id="6" name="Slide Number Placeholder 5">
            <a:extLst>
              <a:ext uri="{FF2B5EF4-FFF2-40B4-BE49-F238E27FC236}">
                <a16:creationId xmlns:a16="http://schemas.microsoft.com/office/drawing/2014/main" id="{04DC7C79-F192-4619-BF33-80E645A73CF2}"/>
              </a:ext>
            </a:extLst>
          </p:cNvPr>
          <p:cNvSpPr>
            <a:spLocks noGrp="1"/>
          </p:cNvSpPr>
          <p:nvPr>
            <p:ph type="sldNum" sz="quarter" idx="12"/>
          </p:nvPr>
        </p:nvSpPr>
        <p:spPr/>
        <p:txBody>
          <a:bodyPr/>
          <a:lstStyle/>
          <a:p>
            <a:pPr>
              <a:defRPr/>
            </a:pPr>
            <a:fld id="{71657CAF-9FA2-499C-8955-BD2370DB65B2}" type="slidenum">
              <a:rPr lang="en-US" altLang="en-US" smtClean="0"/>
              <a:pPr>
                <a:defRPr/>
              </a:pPr>
              <a:t>9</a:t>
            </a:fld>
            <a:endParaRPr lang="en-US" altLang="en-US"/>
          </a:p>
        </p:txBody>
      </p:sp>
    </p:spTree>
    <p:extLst>
      <p:ext uri="{BB962C8B-B14F-4D97-AF65-F5344CB8AC3E}">
        <p14:creationId xmlns:p14="http://schemas.microsoft.com/office/powerpoint/2010/main" val="935389686"/>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5.02 Dept Heads Meeting Safety.pot [Compatibility Mode]" id="{1C1E1820-CB63-4183-9F9B-385147DFB1CF}" vid="{8D2063A7-B912-42B6-A999-6BB68D80A011}"/>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5.02 Dept Heads Meeting Safety.pot [Compatibility Mode]" id="{1C1E1820-CB63-4183-9F9B-385147DFB1CF}" vid="{019B0640-84C9-43D0-B04B-1F4E2F289D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42644</TotalTime>
  <Words>952</Words>
  <Application>Microsoft Macintosh PowerPoint</Application>
  <PresentationFormat>On-screen Show (4:3)</PresentationFormat>
  <Paragraphs>110</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Helvetica</vt:lpstr>
      <vt:lpstr>Times New Roman</vt:lpstr>
      <vt:lpstr>FNAL_TemplateMac_060514</vt:lpstr>
      <vt:lpstr>Fermilab: Footer Only</vt:lpstr>
      <vt:lpstr>PPD Department Heads Meeting  ESH/DSO Presentation May 2020</vt:lpstr>
      <vt:lpstr>Employee COVID website</vt:lpstr>
      <vt:lpstr>Employee COVID website</vt:lpstr>
      <vt:lpstr>Face Coverings (Face Masks) in Stockroom</vt:lpstr>
      <vt:lpstr>Sanitizers in Stockroom</vt:lpstr>
      <vt:lpstr> Reminders</vt:lpstr>
      <vt:lpstr>Training and ITNA Status for employees – as of 5/26/2020</vt:lpstr>
      <vt:lpstr>Work Planning </vt:lpstr>
      <vt:lpstr>FESHM Updates</vt:lpstr>
      <vt:lpstr> HPIs</vt:lpstr>
      <vt:lpstr>Electronic RWPs</vt:lpstr>
    </vt:vector>
  </TitlesOfParts>
  <Manager/>
  <Company>Sandbox Studio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 Department Heads Meeting  March 2015</dc:title>
  <dc:subject/>
  <dc:creator>Eric D. Mchugh x4302 13747N</dc:creator>
  <cp:keywords/>
  <dc:description/>
  <cp:lastModifiedBy>Raymond H Lewis</cp:lastModifiedBy>
  <cp:revision>705</cp:revision>
  <cp:lastPrinted>2014-01-20T19:40:21Z</cp:lastPrinted>
  <dcterms:created xsi:type="dcterms:W3CDTF">2015-03-24T17:31:37Z</dcterms:created>
  <dcterms:modified xsi:type="dcterms:W3CDTF">2020-05-27T16:55:00Z</dcterms:modified>
  <cp:category/>
</cp:coreProperties>
</file>