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6"/>
  </p:notesMasterIdLst>
  <p:handoutMasterIdLst>
    <p:handoutMasterId r:id="rId17"/>
  </p:handoutMasterIdLst>
  <p:sldIdLst>
    <p:sldId id="294" r:id="rId5"/>
    <p:sldId id="275" r:id="rId6"/>
    <p:sldId id="295" r:id="rId7"/>
    <p:sldId id="296" r:id="rId8"/>
    <p:sldId id="298" r:id="rId9"/>
    <p:sldId id="299" r:id="rId10"/>
    <p:sldId id="297" r:id="rId11"/>
    <p:sldId id="303" r:id="rId12"/>
    <p:sldId id="304" r:id="rId13"/>
    <p:sldId id="300" r:id="rId14"/>
    <p:sldId id="302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179A5-9AB3-4CF6-AB59-EA9FB44FB29F}" v="28" dt="2020-05-31T23:08:19.68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541"/>
  </p:normalViewPr>
  <p:slideViewPr>
    <p:cSldViewPr snapToGrid="0" snapToObjects="1" showGuides="1">
      <p:cViewPr>
        <p:scale>
          <a:sx n="103" d="100"/>
          <a:sy n="103" d="100"/>
        </p:scale>
        <p:origin x="2536" y="62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C Timm" userId="S::timm@services.fnal.gov::d0af8705-74d4-45ce-a1e1-761f364e43ef" providerId="AD" clId="Web-{30A179A5-9AB3-4CF6-AB59-EA9FB44FB29F}"/>
    <pc:docChg chg="modSld">
      <pc:chgData name="Steven C Timm" userId="S::timm@services.fnal.gov::d0af8705-74d4-45ce-a1e1-761f364e43ef" providerId="AD" clId="Web-{30A179A5-9AB3-4CF6-AB59-EA9FB44FB29F}" dt="2020-05-31T23:08:19.680" v="26" actId="20577"/>
      <pc:docMkLst>
        <pc:docMk/>
      </pc:docMkLst>
      <pc:sldChg chg="modSp">
        <pc:chgData name="Steven C Timm" userId="S::timm@services.fnal.gov::d0af8705-74d4-45ce-a1e1-761f364e43ef" providerId="AD" clId="Web-{30A179A5-9AB3-4CF6-AB59-EA9FB44FB29F}" dt="2020-05-31T23:06:48.554" v="6" actId="20577"/>
        <pc:sldMkLst>
          <pc:docMk/>
          <pc:sldMk cId="1563540538" sldId="298"/>
        </pc:sldMkLst>
        <pc:spChg chg="mod">
          <ac:chgData name="Steven C Timm" userId="S::timm@services.fnal.gov::d0af8705-74d4-45ce-a1e1-761f364e43ef" providerId="AD" clId="Web-{30A179A5-9AB3-4CF6-AB59-EA9FB44FB29F}" dt="2020-05-31T23:06:48.554" v="6" actId="20577"/>
          <ac:spMkLst>
            <pc:docMk/>
            <pc:sldMk cId="1563540538" sldId="298"/>
            <ac:spMk id="2" creationId="{00000000-0000-0000-0000-000000000000}"/>
          </ac:spMkLst>
        </pc:spChg>
      </pc:sldChg>
      <pc:sldChg chg="modSp">
        <pc:chgData name="Steven C Timm" userId="S::timm@services.fnal.gov::d0af8705-74d4-45ce-a1e1-761f364e43ef" providerId="AD" clId="Web-{30A179A5-9AB3-4CF6-AB59-EA9FB44FB29F}" dt="2020-05-31T23:08:19.680" v="26" actId="20577"/>
        <pc:sldMkLst>
          <pc:docMk/>
          <pc:sldMk cId="585299949" sldId="300"/>
        </pc:sldMkLst>
        <pc:spChg chg="mod">
          <ac:chgData name="Steven C Timm" userId="S::timm@services.fnal.gov::d0af8705-74d4-45ce-a1e1-761f364e43ef" providerId="AD" clId="Web-{30A179A5-9AB3-4CF6-AB59-EA9FB44FB29F}" dt="2020-05-31T23:08:00.680" v="16" actId="20577"/>
          <ac:spMkLst>
            <pc:docMk/>
            <pc:sldMk cId="585299949" sldId="300"/>
            <ac:spMk id="12" creationId="{00000000-0000-0000-0000-000000000000}"/>
          </ac:spMkLst>
        </pc:spChg>
        <pc:spChg chg="mod">
          <ac:chgData name="Steven C Timm" userId="S::timm@services.fnal.gov::d0af8705-74d4-45ce-a1e1-761f364e43ef" providerId="AD" clId="Web-{30A179A5-9AB3-4CF6-AB59-EA9FB44FB29F}" dt="2020-05-31T23:08:19.680" v="26" actId="20577"/>
          <ac:spMkLst>
            <pc:docMk/>
            <pc:sldMk cId="585299949" sldId="300"/>
            <ac:spMk id="1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1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EPCloud/decisionengine_modules" TargetMode="External"/><Relationship Id="rId2" Type="http://schemas.openxmlformats.org/officeDocument/2006/relationships/hyperlink" Target="https://github.com/HEPCloud/decisionengin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2TLnCu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Steven Timm[20pt Regular]	</a:t>
            </a:r>
          </a:p>
          <a:p>
            <a:r>
              <a:rPr lang="en-US" dirty="0" err="1"/>
              <a:t>HEPCloud</a:t>
            </a:r>
            <a:r>
              <a:rPr lang="en-US" dirty="0"/>
              <a:t> Facility Board Meeting</a:t>
            </a:r>
          </a:p>
          <a:p>
            <a:r>
              <a:rPr lang="en-US" dirty="0"/>
              <a:t>1 June 2020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HEPCloud</a:t>
            </a:r>
            <a:r>
              <a:rPr lang="en-US" dirty="0"/>
              <a:t> Operations Report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5231542"/>
          </a:xfrm>
        </p:spPr>
        <p:txBody>
          <a:bodyPr lIns="0" tIns="0" rIns="0" bIns="0" anchor="t"/>
          <a:lstStyle/>
          <a:p>
            <a:r>
              <a:rPr lang="en-US" dirty="0"/>
              <a:t>Compute Service Specialists</a:t>
            </a:r>
          </a:p>
          <a:p>
            <a:pPr lvl="1"/>
            <a:r>
              <a:rPr lang="en-US" dirty="0">
                <a:ea typeface="ＭＳ Ｐゴシック"/>
              </a:rPr>
              <a:t>Test new </a:t>
            </a:r>
            <a:r>
              <a:rPr lang="en-US" dirty="0" err="1">
                <a:ea typeface="ＭＳ Ｐゴシック"/>
              </a:rPr>
              <a:t>HTCondor</a:t>
            </a:r>
            <a:r>
              <a:rPr lang="en-US" dirty="0">
                <a:ea typeface="ＭＳ Ｐゴシック"/>
              </a:rPr>
              <a:t> features for NERSC and Google</a:t>
            </a:r>
          </a:p>
          <a:p>
            <a:pPr lvl="1"/>
            <a:r>
              <a:rPr lang="en-US" dirty="0">
                <a:ea typeface="ＭＳ Ｐゴシック"/>
              </a:rPr>
              <a:t>Deploying new Squid server stack</a:t>
            </a:r>
          </a:p>
          <a:p>
            <a:pPr lvl="1"/>
            <a:r>
              <a:rPr lang="en-US" dirty="0">
                <a:ea typeface="ＭＳ Ｐゴシック"/>
              </a:rPr>
              <a:t>Automating the image creation service</a:t>
            </a:r>
          </a:p>
          <a:p>
            <a:pPr lvl="1"/>
            <a:r>
              <a:rPr lang="en-US" dirty="0">
                <a:ea typeface="ＭＳ Ｐゴシック"/>
              </a:rPr>
              <a:t>Deploying containerized accounting service</a:t>
            </a:r>
          </a:p>
          <a:p>
            <a:pPr lvl="1"/>
            <a:r>
              <a:rPr lang="en-US" dirty="0">
                <a:ea typeface="ＭＳ Ｐゴシック"/>
              </a:rPr>
              <a:t>Test native GWMS singularity scripts</a:t>
            </a:r>
          </a:p>
          <a:p>
            <a:pPr lvl="1"/>
            <a:r>
              <a:rPr lang="en-US" dirty="0">
                <a:ea typeface="ＭＳ Ｐゴシック"/>
              </a:rPr>
              <a:t>(est. 2 FTE-months this year)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4638418"/>
          </a:xfrm>
        </p:spPr>
        <p:txBody>
          <a:bodyPr lIns="0" tIns="0" rIns="0" bIns="0" anchor="t"/>
          <a:lstStyle/>
          <a:p>
            <a:r>
              <a:rPr lang="en-US" dirty="0"/>
              <a:t>Programmers</a:t>
            </a:r>
          </a:p>
          <a:p>
            <a:pPr lvl="1"/>
            <a:r>
              <a:rPr lang="en-US" dirty="0"/>
              <a:t>Porting monitoring code into and out of the DE</a:t>
            </a:r>
          </a:p>
          <a:p>
            <a:pPr lvl="1"/>
            <a:r>
              <a:rPr lang="en-US" dirty="0"/>
              <a:t>Dealing with total replacement NERSC API</a:t>
            </a:r>
          </a:p>
          <a:p>
            <a:pPr lvl="1"/>
            <a:r>
              <a:rPr lang="en-US" dirty="0"/>
              <a:t>Remote monitoring of XSEDE usage and downtimes</a:t>
            </a:r>
          </a:p>
          <a:p>
            <a:pPr lvl="1"/>
            <a:r>
              <a:rPr lang="en-US" dirty="0"/>
              <a:t>Writing containerized accounting service</a:t>
            </a:r>
          </a:p>
          <a:p>
            <a:pPr lvl="1"/>
            <a:r>
              <a:rPr lang="en-US" dirty="0"/>
              <a:t>Allowing filtering of billing by projects</a:t>
            </a:r>
          </a:p>
          <a:p>
            <a:pPr lvl="1"/>
            <a:r>
              <a:rPr lang="en-US" dirty="0">
                <a:ea typeface="ＭＳ Ｐゴシック"/>
              </a:rPr>
              <a:t>Est 2-3 FTE-months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Infrastructure Work That’s Needed </a:t>
            </a:r>
          </a:p>
        </p:txBody>
      </p:sp>
    </p:spTree>
    <p:extLst>
      <p:ext uri="{BB962C8B-B14F-4D97-AF65-F5344CB8AC3E}">
        <p14:creationId xmlns:p14="http://schemas.microsoft.com/office/powerpoint/2010/main" val="585299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Billing / Financials</a:t>
            </a:r>
          </a:p>
          <a:p>
            <a:pPr lvl="1"/>
            <a:r>
              <a:rPr lang="en-US" dirty="0"/>
              <a:t>AWS and Google both are mixture of </a:t>
            </a:r>
            <a:r>
              <a:rPr lang="en-US" dirty="0" err="1"/>
              <a:t>HEPCloud</a:t>
            </a:r>
            <a:r>
              <a:rPr lang="en-US" dirty="0"/>
              <a:t> and ML R+D</a:t>
            </a:r>
          </a:p>
          <a:p>
            <a:pPr lvl="1"/>
            <a:r>
              <a:rPr lang="en-US" dirty="0"/>
              <a:t>CSI group gets paged for both even though we have control over only </a:t>
            </a:r>
            <a:r>
              <a:rPr lang="en-US" dirty="0" err="1"/>
              <a:t>HEPCloud</a:t>
            </a:r>
            <a:r>
              <a:rPr lang="en-US" dirty="0"/>
              <a:t> part.</a:t>
            </a:r>
          </a:p>
          <a:p>
            <a:r>
              <a:rPr lang="en-US" dirty="0"/>
              <a:t>Monitoring </a:t>
            </a:r>
          </a:p>
          <a:p>
            <a:pPr lvl="1"/>
            <a:r>
              <a:rPr lang="en-US" dirty="0" err="1"/>
              <a:t>HEPCloud</a:t>
            </a:r>
            <a:r>
              <a:rPr lang="en-US" dirty="0"/>
              <a:t> monitoring scripts run on our machines with restricted credentials that shouldn’t be widespread</a:t>
            </a:r>
          </a:p>
          <a:p>
            <a:pPr lvl="1"/>
            <a:r>
              <a:rPr lang="en-US" dirty="0"/>
              <a:t>Need to understand the responsibility for bug fixes and feature addition for maintaining those scripts</a:t>
            </a:r>
          </a:p>
          <a:p>
            <a:pPr lvl="1"/>
            <a:r>
              <a:rPr lang="en-US" dirty="0"/>
              <a:t>Need procedure when new dashboards or features are requested</a:t>
            </a:r>
          </a:p>
          <a:p>
            <a:pPr lvl="1"/>
            <a:r>
              <a:rPr lang="en-US" dirty="0"/>
              <a:t>Goal to have code base for monitoring that can work inside or outside the DE.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Clarification of Responsibilities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8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talk will cover 5 major items</a:t>
            </a:r>
          </a:p>
          <a:p>
            <a:r>
              <a:rPr lang="en-US" dirty="0"/>
              <a:t>Highlights of operations over last 1-2 months</a:t>
            </a:r>
          </a:p>
          <a:p>
            <a:r>
              <a:rPr lang="en-US" dirty="0"/>
              <a:t>Work that developers have recently done on operations issues (and estimate of effort for remaining tickets)</a:t>
            </a:r>
          </a:p>
          <a:p>
            <a:r>
              <a:rPr lang="en-US" dirty="0"/>
              <a:t>Description of </a:t>
            </a:r>
            <a:r>
              <a:rPr lang="en-US" dirty="0" err="1"/>
              <a:t>HEPCloud</a:t>
            </a:r>
            <a:r>
              <a:rPr lang="en-US" dirty="0"/>
              <a:t> Operations Infrastructure other than the Decision Engine</a:t>
            </a:r>
          </a:p>
          <a:p>
            <a:r>
              <a:rPr lang="en-US" dirty="0"/>
              <a:t>Nature and extent of work that needs to be done on infrastructure issues</a:t>
            </a:r>
          </a:p>
          <a:p>
            <a:r>
              <a:rPr lang="en-US" dirty="0"/>
              <a:t>Identification of infrastructure-related areas where responsibilities can use clarification.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Onboarded</a:t>
            </a:r>
            <a:r>
              <a:rPr lang="en-US" sz="2000" dirty="0"/>
              <a:t> Muon g-2 for NERSC usage</a:t>
            </a:r>
          </a:p>
          <a:p>
            <a:pPr lvl="1"/>
            <a:r>
              <a:rPr lang="en-US" sz="2000" dirty="0"/>
              <a:t>Est. 5M NERSC hours for their </a:t>
            </a:r>
            <a:r>
              <a:rPr lang="en-US" sz="2000" dirty="0" err="1"/>
              <a:t>GasGun</a:t>
            </a:r>
            <a:r>
              <a:rPr lang="en-US" sz="2000" dirty="0"/>
              <a:t> MC.  </a:t>
            </a:r>
          </a:p>
          <a:p>
            <a:r>
              <a:rPr lang="en-US" sz="2000" dirty="0"/>
              <a:t>Worked with CMS Inference Server testing on both AWS and Google</a:t>
            </a:r>
          </a:p>
          <a:p>
            <a:pPr lvl="1"/>
            <a:r>
              <a:rPr lang="en-US" sz="2000" dirty="0"/>
              <a:t>They are testing various GPU’s FPGA’s </a:t>
            </a:r>
            <a:r>
              <a:rPr lang="en-US" sz="2000" dirty="0" err="1"/>
              <a:t>etc</a:t>
            </a:r>
            <a:r>
              <a:rPr lang="en-US" sz="2000" dirty="0"/>
              <a:t>, for most effective server.. </a:t>
            </a:r>
            <a:r>
              <a:rPr lang="en-US" sz="2000" dirty="0" err="1"/>
              <a:t>HEPCloud</a:t>
            </a:r>
            <a:r>
              <a:rPr lang="en-US" sz="2000" dirty="0"/>
              <a:t> provides the worker nodes to contact it.</a:t>
            </a:r>
          </a:p>
          <a:p>
            <a:r>
              <a:rPr lang="en-US" sz="2000" dirty="0"/>
              <a:t>Expect </a:t>
            </a:r>
            <a:r>
              <a:rPr lang="en-US" sz="2000" dirty="0" err="1"/>
              <a:t>NOvA</a:t>
            </a:r>
            <a:r>
              <a:rPr lang="en-US" sz="2000" dirty="0"/>
              <a:t> to use large amount of hours momentarily (MPI, direct submit) </a:t>
            </a:r>
          </a:p>
          <a:p>
            <a:r>
              <a:rPr lang="en-US" sz="2000" dirty="0"/>
              <a:t>CMS load is almost zero due to month-long issues of their system being dominated by high priority workflows that can’t run at HPC.</a:t>
            </a:r>
          </a:p>
          <a:p>
            <a:r>
              <a:rPr lang="en-US" sz="2000" dirty="0"/>
              <a:t>Testing transferring CMS jobs to </a:t>
            </a:r>
            <a:r>
              <a:rPr lang="en-US" sz="2000" dirty="0" err="1"/>
              <a:t>HEPCloud</a:t>
            </a:r>
            <a:r>
              <a:rPr lang="en-US" sz="2000" dirty="0"/>
              <a:t> using job router rather than flocking.</a:t>
            </a:r>
          </a:p>
          <a:p>
            <a:r>
              <a:rPr lang="en-US" sz="2000" dirty="0"/>
              <a:t>Currently running decision engine 1.1, first output of </a:t>
            </a:r>
            <a:r>
              <a:rPr lang="en-US" sz="2000" dirty="0" err="1"/>
              <a:t>HEPCloud</a:t>
            </a:r>
            <a:r>
              <a:rPr lang="en-US" sz="2000" dirty="0"/>
              <a:t> Phase IV project.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Highlights April-May 2020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Timm | </a:t>
            </a:r>
            <a:r>
              <a:rPr lang="en-US" dirty="0" err="1"/>
              <a:t>HEPCloud</a:t>
            </a:r>
            <a:r>
              <a:rPr lang="en-US" dirty="0"/>
              <a:t>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8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DE issues are tracked in </a:t>
            </a:r>
          </a:p>
          <a:p>
            <a:pPr lvl="1"/>
            <a:r>
              <a:rPr lang="en-US" dirty="0">
                <a:hlinkClick r:id="rId2"/>
              </a:rPr>
              <a:t>https://github.com/HEPCloud/decisionengine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https://github.com/HEPCloud/decisionengine_modules</a:t>
            </a:r>
            <a:endParaRPr lang="en-US" dirty="0"/>
          </a:p>
          <a:p>
            <a:r>
              <a:rPr lang="en-US" dirty="0"/>
              <a:t>Recently fixed: </a:t>
            </a:r>
          </a:p>
          <a:p>
            <a:pPr lvl="1"/>
            <a:r>
              <a:rPr lang="en-US" dirty="0"/>
              <a:t>#98 future warnings in pandas</a:t>
            </a:r>
          </a:p>
          <a:p>
            <a:pPr lvl="1"/>
            <a:r>
              <a:rPr lang="en-US" dirty="0"/>
              <a:t>#108 add reaper to purge database</a:t>
            </a:r>
          </a:p>
          <a:p>
            <a:pPr lvl="1"/>
            <a:r>
              <a:rPr lang="en-US" dirty="0"/>
              <a:t>#62 compatibility with new NERSC API format</a:t>
            </a:r>
          </a:p>
          <a:p>
            <a:pPr lvl="1"/>
            <a:r>
              <a:rPr lang="en-US" dirty="0"/>
              <a:t>#70 NERSC channel goes offline on a timeout</a:t>
            </a:r>
          </a:p>
          <a:p>
            <a:r>
              <a:rPr lang="en-US" dirty="0"/>
              <a:t>Thanks Dmitry, </a:t>
            </a:r>
            <a:r>
              <a:rPr lang="en-US" dirty="0" err="1"/>
              <a:t>Shreyas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DE Ops issues recently fixed by developers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1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lIns="0" tIns="0" rIns="0" bIns="0" anchor="t"/>
          <a:lstStyle/>
          <a:p>
            <a:r>
              <a:rPr lang="en-US" sz="2000" dirty="0"/>
              <a:t>#199—failure to advertise to factory </a:t>
            </a:r>
            <a:r>
              <a:rPr lang="en-US" sz="2000" dirty="0" err="1"/>
              <a:t>condor_collector</a:t>
            </a:r>
            <a:r>
              <a:rPr lang="en-US" sz="2000" dirty="0"/>
              <a:t> (</a:t>
            </a:r>
            <a:r>
              <a:rPr lang="en-US" sz="2000" dirty="0" err="1"/>
              <a:t>Hyunwoo</a:t>
            </a:r>
            <a:r>
              <a:rPr lang="en-US" sz="2000" dirty="0"/>
              <a:t>)</a:t>
            </a:r>
          </a:p>
          <a:p>
            <a:r>
              <a:rPr lang="en-US" sz="2000" dirty="0"/>
              <a:t>#65 </a:t>
            </a:r>
            <a:r>
              <a:rPr lang="mr-IN" sz="2000" dirty="0"/>
              <a:t>–</a:t>
            </a:r>
            <a:r>
              <a:rPr lang="en-US" sz="2000" dirty="0"/>
              <a:t> change all publishers to avoid name clashes in graphite monitoring</a:t>
            </a:r>
          </a:p>
          <a:p>
            <a:r>
              <a:rPr lang="en-US" sz="2000" dirty="0"/>
              <a:t>#64 </a:t>
            </a:r>
            <a:r>
              <a:rPr lang="mr-IN" sz="2000" dirty="0"/>
              <a:t>–</a:t>
            </a:r>
            <a:r>
              <a:rPr lang="en-US" sz="2000" dirty="0"/>
              <a:t> Decision engine errors out when factory under high load</a:t>
            </a:r>
          </a:p>
          <a:p>
            <a:r>
              <a:rPr lang="en-US" sz="2000" dirty="0"/>
              <a:t>#61</a:t>
            </a:r>
            <a:r>
              <a:rPr lang="mr-IN" sz="2000" dirty="0"/>
              <a:t>–</a:t>
            </a:r>
            <a:r>
              <a:rPr lang="en-US" sz="2000" dirty="0"/>
              <a:t> Update google modules for python3 support (</a:t>
            </a:r>
            <a:r>
              <a:rPr lang="en-US" sz="2000" dirty="0" err="1"/>
              <a:t>Hyunwoo</a:t>
            </a:r>
            <a:r>
              <a:rPr lang="en-US" sz="2000" dirty="0"/>
              <a:t>)</a:t>
            </a:r>
          </a:p>
          <a:p>
            <a:r>
              <a:rPr lang="en-US" sz="2000" dirty="0"/>
              <a:t>#84-</a:t>
            </a:r>
            <a:r>
              <a:rPr lang="mr-IN" sz="2000" dirty="0"/>
              <a:t>–</a:t>
            </a:r>
            <a:r>
              <a:rPr lang="en-US" sz="2000" dirty="0"/>
              <a:t>Flexible log level per channel (Lisa)</a:t>
            </a:r>
          </a:p>
          <a:p>
            <a:r>
              <a:rPr lang="en-US" sz="2000" dirty="0"/>
              <a:t>There are pull requests in for 3 of these, 1 other may be solvable with a config change and another has been mitigated with a scanning exemption.</a:t>
            </a:r>
          </a:p>
          <a:p>
            <a:r>
              <a:rPr lang="en-US" sz="2000" dirty="0"/>
              <a:t>Several tickets also still active from bugs that were found in 1.1, 1.2 prerelease integration testing—these are not counted as ops.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DE Ops tickets in progress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4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Principle:  Don’t ask developers to work on immediate ops tickets for parts of the decision engine that will be totally reworked:</a:t>
            </a:r>
          </a:p>
          <a:p>
            <a:r>
              <a:rPr lang="en-US" dirty="0"/>
              <a:t>Important ops tickets that developers should work on:</a:t>
            </a:r>
          </a:p>
          <a:p>
            <a:pPr lvl="1"/>
            <a:r>
              <a:rPr lang="en-US" dirty="0"/>
              <a:t>#198 (too many caught exceptions, missed failed imports)</a:t>
            </a:r>
          </a:p>
          <a:p>
            <a:pPr lvl="1"/>
            <a:r>
              <a:rPr lang="en-US" dirty="0"/>
              <a:t>#59 port improved external bill calculator code into the DE</a:t>
            </a:r>
          </a:p>
          <a:p>
            <a:pPr lvl="1"/>
            <a:r>
              <a:rPr lang="en-US" dirty="0"/>
              <a:t>#69 GCE channel goes offline on timeout</a:t>
            </a:r>
          </a:p>
          <a:p>
            <a:pPr lvl="1"/>
            <a:r>
              <a:rPr lang="en-US" dirty="0"/>
              <a:t>#46 Exceptions that set channels to offline</a:t>
            </a:r>
          </a:p>
          <a:p>
            <a:pPr lvl="1"/>
            <a:r>
              <a:rPr lang="en-US" dirty="0"/>
              <a:t>#60 AWS occupancy source errors out when AWS is down</a:t>
            </a:r>
          </a:p>
          <a:p>
            <a:pPr lvl="1"/>
            <a:r>
              <a:rPr lang="en-US" dirty="0"/>
              <a:t>#63 GCE financials allow to filter on single project</a:t>
            </a:r>
          </a:p>
          <a:p>
            <a:r>
              <a:rPr lang="en-US" dirty="0"/>
              <a:t>Many others will be addressed as part of the framework or modules work that is scheduled on-project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Ops tickets yet to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6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There is a full document in Teams that describes this.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err="1">
                <a:hlinkClick r:id="rId2"/>
              </a:rPr>
              <a:t>bit.ly</a:t>
            </a:r>
            <a:r>
              <a:rPr lang="en-US" sz="2000" dirty="0">
                <a:hlinkClick r:id="rId2"/>
              </a:rPr>
              <a:t>/2TLnCuT</a:t>
            </a:r>
            <a:endParaRPr lang="en-US" sz="2000" dirty="0"/>
          </a:p>
          <a:p>
            <a:r>
              <a:rPr lang="en-US" sz="2000" dirty="0"/>
              <a:t>Full </a:t>
            </a:r>
            <a:r>
              <a:rPr lang="en-US" sz="2000" dirty="0" err="1"/>
              <a:t>HEPCloud</a:t>
            </a:r>
            <a:r>
              <a:rPr lang="en-US" sz="2000" dirty="0"/>
              <a:t> Operations Infrastructure is more than Decision Engine</a:t>
            </a:r>
          </a:p>
          <a:p>
            <a:pPr lvl="1"/>
            <a:r>
              <a:rPr lang="en-US" sz="2000" dirty="0"/>
              <a:t>Security Controls</a:t>
            </a:r>
          </a:p>
          <a:p>
            <a:pPr lvl="1"/>
            <a:r>
              <a:rPr lang="en-US" sz="2000" dirty="0"/>
              <a:t>Accounting</a:t>
            </a:r>
          </a:p>
          <a:p>
            <a:pPr lvl="1"/>
            <a:r>
              <a:rPr lang="en-US" sz="2000" dirty="0"/>
              <a:t>Billing</a:t>
            </a:r>
          </a:p>
          <a:p>
            <a:pPr lvl="1"/>
            <a:r>
              <a:rPr lang="en-US" sz="2000" dirty="0"/>
              <a:t>Integration Testing</a:t>
            </a:r>
          </a:p>
          <a:p>
            <a:pPr lvl="1"/>
            <a:r>
              <a:rPr lang="en-US" sz="2000" dirty="0"/>
              <a:t>Performance Measurement</a:t>
            </a:r>
          </a:p>
          <a:p>
            <a:pPr lvl="1"/>
            <a:r>
              <a:rPr lang="en-US" sz="2000" dirty="0"/>
              <a:t>Cloud-Facing Services</a:t>
            </a:r>
          </a:p>
          <a:p>
            <a:pPr lvl="1"/>
            <a:r>
              <a:rPr lang="en-US" sz="2000" dirty="0"/>
              <a:t>Monitoring</a:t>
            </a:r>
          </a:p>
          <a:p>
            <a:r>
              <a:rPr lang="en-US" sz="2000" dirty="0"/>
              <a:t>Most issues are in restricted </a:t>
            </a:r>
            <a:r>
              <a:rPr lang="en-US" sz="2000" dirty="0" err="1"/>
              <a:t>gitlab</a:t>
            </a:r>
            <a:r>
              <a:rPr lang="en-US" sz="2000" dirty="0"/>
              <a:t> task trackers</a:t>
            </a:r>
          </a:p>
          <a:p>
            <a:pPr lvl="1"/>
            <a:r>
              <a:rPr lang="en-US" sz="2000" dirty="0"/>
              <a:t>(Don’t want security concerns out on </a:t>
            </a:r>
            <a:r>
              <a:rPr lang="en-US" sz="2000" dirty="0" err="1"/>
              <a:t>github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Many of them have been with us since the 2016 AWS/Google demos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</a:t>
            </a:r>
            <a:r>
              <a:rPr lang="en-US" dirty="0" err="1"/>
              <a:t>HEPCloud</a:t>
            </a:r>
            <a:r>
              <a:rPr lang="en-US" dirty="0"/>
              <a:t> Operations Infrastructure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5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69258" cy="5132688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hcc</a:t>
            </a:r>
            <a:r>
              <a:rPr lang="en-US" dirty="0"/>
              <a:t>” script</a:t>
            </a:r>
          </a:p>
          <a:p>
            <a:pPr lvl="1"/>
            <a:r>
              <a:rPr lang="en-US" dirty="0"/>
              <a:t>Checks expiration of all credentials and automatically renews</a:t>
            </a:r>
          </a:p>
          <a:p>
            <a:pPr lvl="1"/>
            <a:r>
              <a:rPr lang="en-US" dirty="0"/>
              <a:t>Can do emergency shutdown of AWS or GCE cloud</a:t>
            </a:r>
          </a:p>
          <a:p>
            <a:pPr lvl="1"/>
            <a:r>
              <a:rPr lang="en-US" dirty="0"/>
              <a:t>Tests the lambda functions</a:t>
            </a:r>
          </a:p>
          <a:p>
            <a:r>
              <a:rPr lang="en-US" dirty="0"/>
              <a:t>Lambda/cloud functions</a:t>
            </a:r>
          </a:p>
          <a:p>
            <a:pPr lvl="1"/>
            <a:r>
              <a:rPr lang="en-US" dirty="0"/>
              <a:t>Detect unauthorized zone use, and unauthorized user/role creation.</a:t>
            </a:r>
          </a:p>
          <a:p>
            <a:pPr lvl="1"/>
            <a:r>
              <a:rPr lang="en-US" dirty="0"/>
              <a:t>Pages 24/7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22948" cy="5132688"/>
          </a:xfrm>
        </p:spPr>
        <p:txBody>
          <a:bodyPr/>
          <a:lstStyle/>
          <a:p>
            <a:r>
              <a:rPr lang="en-US" dirty="0"/>
              <a:t>Bill calculator alarm</a:t>
            </a:r>
          </a:p>
          <a:p>
            <a:pPr lvl="1"/>
            <a:r>
              <a:rPr lang="en-US" dirty="0"/>
              <a:t>Alarms (Page) if rate too high or if balance too low</a:t>
            </a:r>
          </a:p>
          <a:p>
            <a:endParaRPr lang="en-US" dirty="0"/>
          </a:p>
          <a:p>
            <a:r>
              <a:rPr lang="en-US" dirty="0"/>
              <a:t>Factory and resource comparison alarm</a:t>
            </a:r>
          </a:p>
          <a:p>
            <a:pPr lvl="1"/>
            <a:r>
              <a:rPr lang="en-US" dirty="0"/>
              <a:t>Alerts on unauthorized usage, broken </a:t>
            </a:r>
            <a:r>
              <a:rPr lang="en-US" dirty="0" err="1"/>
              <a:t>glideins</a:t>
            </a:r>
            <a:r>
              <a:rPr lang="en-US" dirty="0"/>
              <a:t>, etc.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Controls and Alarms</a:t>
            </a:r>
          </a:p>
        </p:txBody>
      </p:sp>
    </p:spTree>
    <p:extLst>
      <p:ext uri="{BB962C8B-B14F-4D97-AF65-F5344CB8AC3E}">
        <p14:creationId xmlns:p14="http://schemas.microsoft.com/office/powerpoint/2010/main" val="179628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228601" y="971549"/>
            <a:ext cx="4293972" cy="5145045"/>
          </a:xfrm>
        </p:spPr>
        <p:txBody>
          <a:bodyPr/>
          <a:lstStyle/>
          <a:p>
            <a:r>
              <a:rPr lang="en-US" dirty="0"/>
              <a:t>Maintain full integration cluster (condor master, workers, </a:t>
            </a:r>
            <a:r>
              <a:rPr lang="en-US" dirty="0" err="1"/>
              <a:t>schedd’s</a:t>
            </a:r>
            <a:r>
              <a:rPr lang="en-US" dirty="0"/>
              <a:t>, CCB, factory, decision engine)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Benchmarking of Cloud instances</a:t>
            </a:r>
          </a:p>
          <a:p>
            <a:r>
              <a:rPr lang="en-US" dirty="0"/>
              <a:t>Keeping track of spot price history since 2015</a:t>
            </a:r>
          </a:p>
          <a:p>
            <a:r>
              <a:rPr lang="en-US" dirty="0"/>
              <a:t>Accounting--how many jobs  ran where—NERSC, AWS, GCE all custom probes.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22948" cy="5145044"/>
          </a:xfrm>
        </p:spPr>
        <p:txBody>
          <a:bodyPr/>
          <a:lstStyle/>
          <a:p>
            <a:r>
              <a:rPr lang="en-US" dirty="0"/>
              <a:t>Imaging system</a:t>
            </a:r>
          </a:p>
          <a:p>
            <a:pPr lvl="1"/>
            <a:r>
              <a:rPr lang="en-US" dirty="0"/>
              <a:t>Create VM images using packer</a:t>
            </a:r>
          </a:p>
          <a:p>
            <a:r>
              <a:rPr lang="en-US" dirty="0"/>
              <a:t>Startup scripts</a:t>
            </a:r>
          </a:p>
          <a:p>
            <a:pPr lvl="1"/>
            <a:r>
              <a:rPr lang="en-US" dirty="0"/>
              <a:t>Initializing the VM</a:t>
            </a:r>
          </a:p>
          <a:p>
            <a:r>
              <a:rPr lang="en-US" dirty="0"/>
              <a:t>Squid stack:</a:t>
            </a:r>
          </a:p>
          <a:p>
            <a:pPr lvl="1"/>
            <a:r>
              <a:rPr lang="en-US" dirty="0"/>
              <a:t>Squid + </a:t>
            </a:r>
            <a:r>
              <a:rPr lang="en-US" dirty="0" err="1"/>
              <a:t>autoscale</a:t>
            </a:r>
            <a:r>
              <a:rPr lang="en-US" dirty="0"/>
              <a:t> + load balancer + DNS</a:t>
            </a:r>
          </a:p>
          <a:p>
            <a:r>
              <a:rPr lang="en-US" dirty="0"/>
              <a:t>Firewall rules</a:t>
            </a:r>
          </a:p>
          <a:p>
            <a:pPr lvl="1"/>
            <a:r>
              <a:rPr lang="en-US" dirty="0"/>
              <a:t>Output only to </a:t>
            </a:r>
            <a:r>
              <a:rPr lang="en-US" dirty="0" err="1"/>
              <a:t>ESNet</a:t>
            </a:r>
            <a:r>
              <a:rPr lang="en-US" dirty="0"/>
              <a:t> networks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6/1/2020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Timm | HEPCloud Operations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and cloud-facing services</a:t>
            </a:r>
          </a:p>
        </p:txBody>
      </p:sp>
    </p:spTree>
    <p:extLst>
      <p:ext uri="{BB962C8B-B14F-4D97-AF65-F5344CB8AC3E}">
        <p14:creationId xmlns:p14="http://schemas.microsoft.com/office/powerpoint/2010/main" val="75645477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9C67DFE6CADB4792A8E573D3E40B74" ma:contentTypeVersion="4" ma:contentTypeDescription="Create a new document." ma:contentTypeScope="" ma:versionID="2715ae273e6c802369e650251bd7d72b">
  <xsd:schema xmlns:xsd="http://www.w3.org/2001/XMLSchema" xmlns:xs="http://www.w3.org/2001/XMLSchema" xmlns:p="http://schemas.microsoft.com/office/2006/metadata/properties" xmlns:ns2="72166631-1faf-48ca-ac36-b9480fea881b" targetNamespace="http://schemas.microsoft.com/office/2006/metadata/properties" ma:root="true" ma:fieldsID="4121df9f4b578382fca5921adfd8e96a" ns2:_="">
    <xsd:import namespace="72166631-1faf-48ca-ac36-b9480fea88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66631-1faf-48ca-ac36-b9480fea88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53472B-FF41-4367-9672-D6ED72D8756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A739D62-8D17-4F5A-A5EF-FADD714774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3A9A2-9F5A-4744-9950-F9C098911D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166631-1faf-48ca-ac36-b9480fea88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1481</TotalTime>
  <Words>914</Words>
  <Application>Microsoft Office PowerPoint</Application>
  <PresentationFormat>On-screen Show (4:3)</PresentationFormat>
  <Paragraphs>141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Fermilab_PPT_090815</vt:lpstr>
      <vt:lpstr>PowerPoint Presentation</vt:lpstr>
      <vt:lpstr>Introduction</vt:lpstr>
      <vt:lpstr>Operations Highlights April-May 2020</vt:lpstr>
      <vt:lpstr>Old DE Ops issues recently fixed by developers</vt:lpstr>
      <vt:lpstr>Summary of DE Ops tickets in progress</vt:lpstr>
      <vt:lpstr>DE Ops tickets yet to process</vt:lpstr>
      <vt:lpstr>Description of HEPCloud Operations Infrastructure</vt:lpstr>
      <vt:lpstr>Security Controls and Alarms</vt:lpstr>
      <vt:lpstr>Integration and cloud-facing services</vt:lpstr>
      <vt:lpstr>Nature of Infrastructure Work That’s Needed </vt:lpstr>
      <vt:lpstr>Clarification of Responsibilities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Timm</dc:creator>
  <cp:lastModifiedBy>Steven Timm</cp:lastModifiedBy>
  <cp:revision>18</cp:revision>
  <cp:lastPrinted>2014-01-20T19:40:21Z</cp:lastPrinted>
  <dcterms:created xsi:type="dcterms:W3CDTF">2020-05-27T17:44:05Z</dcterms:created>
  <dcterms:modified xsi:type="dcterms:W3CDTF">2020-05-31T23:08:38Z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0x0101001A9C67DFE6CADB4792A8E573D3E40B74</vt:lpwstr>
  </property>
</Properties>
</file>