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4"/>
  </p:sldMasterIdLst>
  <p:notesMasterIdLst>
    <p:notesMasterId r:id="rId20"/>
  </p:notesMasterIdLst>
  <p:handoutMasterIdLst>
    <p:handoutMasterId r:id="rId21"/>
  </p:handoutMasterIdLst>
  <p:sldIdLst>
    <p:sldId id="294" r:id="rId5"/>
    <p:sldId id="312" r:id="rId6"/>
    <p:sldId id="325" r:id="rId7"/>
    <p:sldId id="326" r:id="rId8"/>
    <p:sldId id="316" r:id="rId9"/>
    <p:sldId id="313" r:id="rId10"/>
    <p:sldId id="317" r:id="rId11"/>
    <p:sldId id="323" r:id="rId12"/>
    <p:sldId id="321" r:id="rId13"/>
    <p:sldId id="322" r:id="rId14"/>
    <p:sldId id="324" r:id="rId15"/>
    <p:sldId id="318" r:id="rId16"/>
    <p:sldId id="328" r:id="rId17"/>
    <p:sldId id="327" r:id="rId18"/>
    <p:sldId id="329" r:id="rId19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142">
          <p15:clr>
            <a:srgbClr val="A4A3A4"/>
          </p15:clr>
        </p15:guide>
        <p15:guide id="2" orient="horz" pos="4027">
          <p15:clr>
            <a:srgbClr val="A4A3A4"/>
          </p15:clr>
        </p15:guide>
        <p15:guide id="3" orient="horz" pos="1698">
          <p15:clr>
            <a:srgbClr val="A4A3A4"/>
          </p15:clr>
        </p15:guide>
        <p15:guide id="4" orient="horz" pos="152">
          <p15:clr>
            <a:srgbClr val="A4A3A4"/>
          </p15:clr>
        </p15:guide>
        <p15:guide id="5" orient="horz" pos="2790">
          <p15:clr>
            <a:srgbClr val="A4A3A4"/>
          </p15:clr>
        </p15:guide>
        <p15:guide id="6" orient="horz" pos="604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50504E"/>
    <a:srgbClr val="4E4E4E"/>
    <a:srgbClr val="404040"/>
    <a:srgbClr val="004C97"/>
    <a:srgbClr val="63666A"/>
    <a:srgbClr val="99D6EA"/>
    <a:srgbClr val="505050"/>
    <a:srgbClr val="A7A8AA"/>
    <a:srgbClr val="003087"/>
    <a:srgbClr val="0F2D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38E87D5-B9CD-DD4C-916E-963AE76511B6}" v="18" dt="2020-06-01T16:01:16.420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1348" autoAdjust="0"/>
    <p:restoredTop sz="94694"/>
  </p:normalViewPr>
  <p:slideViewPr>
    <p:cSldViewPr snapToGrid="0" snapToObjects="1" showGuides="1">
      <p:cViewPr varScale="1">
        <p:scale>
          <a:sx n="136" d="100"/>
          <a:sy n="136" d="100"/>
        </p:scale>
        <p:origin x="224" y="304"/>
      </p:cViewPr>
      <p:guideLst>
        <p:guide orient="horz" pos="4142"/>
        <p:guide orient="horz" pos="4027"/>
        <p:guide orient="horz" pos="1698"/>
        <p:guide orient="horz" pos="152"/>
        <p:guide orient="horz" pos="2790"/>
        <p:guide orient="horz" pos="604"/>
        <p:guide pos="5616"/>
        <p:guide pos="136"/>
        <p:guide pos="589"/>
        <p:guide pos="4453"/>
        <p:guide pos="5163"/>
        <p:guide pos="463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rista Majewski" userId="e9fff31f-a6cc-4b87-9f5e-1663e5d64957" providerId="ADAL" clId="{038E87D5-B9CD-DD4C-916E-963AE76511B6}"/>
    <pc:docChg chg="undo redo custSel addSld modSld sldOrd">
      <pc:chgData name="Krista Majewski" userId="e9fff31f-a6cc-4b87-9f5e-1663e5d64957" providerId="ADAL" clId="{038E87D5-B9CD-DD4C-916E-963AE76511B6}" dt="2020-06-01T16:52:04.929" v="5786" actId="20577"/>
      <pc:docMkLst>
        <pc:docMk/>
      </pc:docMkLst>
      <pc:sldChg chg="modSp">
        <pc:chgData name="Krista Majewski" userId="e9fff31f-a6cc-4b87-9f5e-1663e5d64957" providerId="ADAL" clId="{038E87D5-B9CD-DD4C-916E-963AE76511B6}" dt="2020-06-01T16:03:54.137" v="5780" actId="20577"/>
        <pc:sldMkLst>
          <pc:docMk/>
          <pc:sldMk cId="1989597527" sldId="294"/>
        </pc:sldMkLst>
        <pc:spChg chg="mod">
          <ac:chgData name="Krista Majewski" userId="e9fff31f-a6cc-4b87-9f5e-1663e5d64957" providerId="ADAL" clId="{038E87D5-B9CD-DD4C-916E-963AE76511B6}" dt="2020-06-01T16:03:54.137" v="5780" actId="20577"/>
          <ac:spMkLst>
            <pc:docMk/>
            <pc:sldMk cId="1989597527" sldId="294"/>
            <ac:spMk id="3" creationId="{00000000-0000-0000-0000-000000000000}"/>
          </ac:spMkLst>
        </pc:spChg>
      </pc:sldChg>
      <pc:sldChg chg="modSp">
        <pc:chgData name="Krista Majewski" userId="e9fff31f-a6cc-4b87-9f5e-1663e5d64957" providerId="ADAL" clId="{038E87D5-B9CD-DD4C-916E-963AE76511B6}" dt="2020-05-28T19:43:19.744" v="1390" actId="20577"/>
        <pc:sldMkLst>
          <pc:docMk/>
          <pc:sldMk cId="4279044680" sldId="312"/>
        </pc:sldMkLst>
        <pc:spChg chg="mod">
          <ac:chgData name="Krista Majewski" userId="e9fff31f-a6cc-4b87-9f5e-1663e5d64957" providerId="ADAL" clId="{038E87D5-B9CD-DD4C-916E-963AE76511B6}" dt="2020-05-28T19:40:58.519" v="1313"/>
          <ac:spMkLst>
            <pc:docMk/>
            <pc:sldMk cId="4279044680" sldId="312"/>
            <ac:spMk id="6" creationId="{00000000-0000-0000-0000-000000000000}"/>
          </ac:spMkLst>
        </pc:spChg>
        <pc:spChg chg="mod">
          <ac:chgData name="Krista Majewski" userId="e9fff31f-a6cc-4b87-9f5e-1663e5d64957" providerId="ADAL" clId="{038E87D5-B9CD-DD4C-916E-963AE76511B6}" dt="2020-05-28T19:43:19.744" v="1390" actId="20577"/>
          <ac:spMkLst>
            <pc:docMk/>
            <pc:sldMk cId="4279044680" sldId="312"/>
            <ac:spMk id="7" creationId="{00000000-0000-0000-0000-000000000000}"/>
          </ac:spMkLst>
        </pc:spChg>
      </pc:sldChg>
      <pc:sldChg chg="modSp">
        <pc:chgData name="Krista Majewski" userId="e9fff31f-a6cc-4b87-9f5e-1663e5d64957" providerId="ADAL" clId="{038E87D5-B9CD-DD4C-916E-963AE76511B6}" dt="2020-05-29T10:22:37.981" v="3363" actId="20577"/>
        <pc:sldMkLst>
          <pc:docMk/>
          <pc:sldMk cId="2956348933" sldId="313"/>
        </pc:sldMkLst>
        <pc:spChg chg="mod">
          <ac:chgData name="Krista Majewski" userId="e9fff31f-a6cc-4b87-9f5e-1663e5d64957" providerId="ADAL" clId="{038E87D5-B9CD-DD4C-916E-963AE76511B6}" dt="2020-05-29T10:22:37.981" v="3363" actId="20577"/>
          <ac:spMkLst>
            <pc:docMk/>
            <pc:sldMk cId="2956348933" sldId="313"/>
            <ac:spMk id="6" creationId="{00000000-0000-0000-0000-000000000000}"/>
          </ac:spMkLst>
        </pc:spChg>
      </pc:sldChg>
      <pc:sldChg chg="modSp">
        <pc:chgData name="Krista Majewski" userId="e9fff31f-a6cc-4b87-9f5e-1663e5d64957" providerId="ADAL" clId="{038E87D5-B9CD-DD4C-916E-963AE76511B6}" dt="2020-06-01T16:00:53.810" v="5703" actId="20577"/>
        <pc:sldMkLst>
          <pc:docMk/>
          <pc:sldMk cId="1887988629" sldId="316"/>
        </pc:sldMkLst>
        <pc:spChg chg="mod">
          <ac:chgData name="Krista Majewski" userId="e9fff31f-a6cc-4b87-9f5e-1663e5d64957" providerId="ADAL" clId="{038E87D5-B9CD-DD4C-916E-963AE76511B6}" dt="2020-06-01T16:00:53.810" v="5703" actId="20577"/>
          <ac:spMkLst>
            <pc:docMk/>
            <pc:sldMk cId="1887988629" sldId="316"/>
            <ac:spMk id="6" creationId="{00000000-0000-0000-0000-000000000000}"/>
          </ac:spMkLst>
        </pc:spChg>
      </pc:sldChg>
      <pc:sldChg chg="modSp">
        <pc:chgData name="Krista Majewski" userId="e9fff31f-a6cc-4b87-9f5e-1663e5d64957" providerId="ADAL" clId="{038E87D5-B9CD-DD4C-916E-963AE76511B6}" dt="2020-06-01T16:52:04.929" v="5786" actId="20577"/>
        <pc:sldMkLst>
          <pc:docMk/>
          <pc:sldMk cId="2116433875" sldId="317"/>
        </pc:sldMkLst>
        <pc:spChg chg="mod">
          <ac:chgData name="Krista Majewski" userId="e9fff31f-a6cc-4b87-9f5e-1663e5d64957" providerId="ADAL" clId="{038E87D5-B9CD-DD4C-916E-963AE76511B6}" dt="2020-06-01T16:52:04.929" v="5786" actId="20577"/>
          <ac:spMkLst>
            <pc:docMk/>
            <pc:sldMk cId="2116433875" sldId="317"/>
            <ac:spMk id="6" creationId="{00000000-0000-0000-0000-000000000000}"/>
          </ac:spMkLst>
        </pc:spChg>
      </pc:sldChg>
      <pc:sldChg chg="modSp">
        <pc:chgData name="Krista Majewski" userId="e9fff31f-a6cc-4b87-9f5e-1663e5d64957" providerId="ADAL" clId="{038E87D5-B9CD-DD4C-916E-963AE76511B6}" dt="2020-06-01T15:57:20.612" v="5638" actId="6549"/>
        <pc:sldMkLst>
          <pc:docMk/>
          <pc:sldMk cId="1617890064" sldId="318"/>
        </pc:sldMkLst>
        <pc:spChg chg="mod">
          <ac:chgData name="Krista Majewski" userId="e9fff31f-a6cc-4b87-9f5e-1663e5d64957" providerId="ADAL" clId="{038E87D5-B9CD-DD4C-916E-963AE76511B6}" dt="2020-06-01T15:57:20.612" v="5638" actId="6549"/>
          <ac:spMkLst>
            <pc:docMk/>
            <pc:sldMk cId="1617890064" sldId="318"/>
            <ac:spMk id="6" creationId="{00000000-0000-0000-0000-000000000000}"/>
          </ac:spMkLst>
        </pc:spChg>
      </pc:sldChg>
      <pc:sldChg chg="modSp">
        <pc:chgData name="Krista Majewski" userId="e9fff31f-a6cc-4b87-9f5e-1663e5d64957" providerId="ADAL" clId="{038E87D5-B9CD-DD4C-916E-963AE76511B6}" dt="2020-06-01T16:01:16.986" v="5709" actId="20577"/>
        <pc:sldMkLst>
          <pc:docMk/>
          <pc:sldMk cId="3568682523" sldId="321"/>
        </pc:sldMkLst>
        <pc:spChg chg="mod">
          <ac:chgData name="Krista Majewski" userId="e9fff31f-a6cc-4b87-9f5e-1663e5d64957" providerId="ADAL" clId="{038E87D5-B9CD-DD4C-916E-963AE76511B6}" dt="2020-06-01T16:01:16.986" v="5709" actId="20577"/>
          <ac:spMkLst>
            <pc:docMk/>
            <pc:sldMk cId="3568682523" sldId="321"/>
            <ac:spMk id="6" creationId="{00000000-0000-0000-0000-000000000000}"/>
          </ac:spMkLst>
        </pc:spChg>
      </pc:sldChg>
      <pc:sldChg chg="modSp">
        <pc:chgData name="Krista Majewski" userId="e9fff31f-a6cc-4b87-9f5e-1663e5d64957" providerId="ADAL" clId="{038E87D5-B9CD-DD4C-916E-963AE76511B6}" dt="2020-06-01T15:39:06.357" v="5489" actId="20577"/>
        <pc:sldMkLst>
          <pc:docMk/>
          <pc:sldMk cId="1646177632" sldId="322"/>
        </pc:sldMkLst>
        <pc:spChg chg="mod">
          <ac:chgData name="Krista Majewski" userId="e9fff31f-a6cc-4b87-9f5e-1663e5d64957" providerId="ADAL" clId="{038E87D5-B9CD-DD4C-916E-963AE76511B6}" dt="2020-06-01T15:39:06.357" v="5489" actId="20577"/>
          <ac:spMkLst>
            <pc:docMk/>
            <pc:sldMk cId="1646177632" sldId="322"/>
            <ac:spMk id="6" creationId="{00000000-0000-0000-0000-000000000000}"/>
          </ac:spMkLst>
        </pc:spChg>
      </pc:sldChg>
      <pc:sldChg chg="modSp">
        <pc:chgData name="Krista Majewski" userId="e9fff31f-a6cc-4b87-9f5e-1663e5d64957" providerId="ADAL" clId="{038E87D5-B9CD-DD4C-916E-963AE76511B6}" dt="2020-06-01T16:02:01.018" v="5764" actId="20577"/>
        <pc:sldMkLst>
          <pc:docMk/>
          <pc:sldMk cId="1065350527" sldId="323"/>
        </pc:sldMkLst>
        <pc:spChg chg="mod">
          <ac:chgData name="Krista Majewski" userId="e9fff31f-a6cc-4b87-9f5e-1663e5d64957" providerId="ADAL" clId="{038E87D5-B9CD-DD4C-916E-963AE76511B6}" dt="2020-06-01T16:02:01.018" v="5764" actId="20577"/>
          <ac:spMkLst>
            <pc:docMk/>
            <pc:sldMk cId="1065350527" sldId="323"/>
            <ac:spMk id="6" creationId="{00000000-0000-0000-0000-000000000000}"/>
          </ac:spMkLst>
        </pc:spChg>
      </pc:sldChg>
      <pc:sldChg chg="addSp delSp modSp ord">
        <pc:chgData name="Krista Majewski" userId="e9fff31f-a6cc-4b87-9f5e-1663e5d64957" providerId="ADAL" clId="{038E87D5-B9CD-DD4C-916E-963AE76511B6}" dt="2020-06-01T15:55:41.067" v="5597" actId="6549"/>
        <pc:sldMkLst>
          <pc:docMk/>
          <pc:sldMk cId="4213695306" sldId="324"/>
        </pc:sldMkLst>
        <pc:spChg chg="add del mod">
          <ac:chgData name="Krista Majewski" userId="e9fff31f-a6cc-4b87-9f5e-1663e5d64957" providerId="ADAL" clId="{038E87D5-B9CD-DD4C-916E-963AE76511B6}" dt="2020-06-01T15:29:37.091" v="5399"/>
          <ac:spMkLst>
            <pc:docMk/>
            <pc:sldMk cId="4213695306" sldId="324"/>
            <ac:spMk id="2" creationId="{6B7DD87E-8581-B043-9729-5523B2389705}"/>
          </ac:spMkLst>
        </pc:spChg>
        <pc:spChg chg="mod">
          <ac:chgData name="Krista Majewski" userId="e9fff31f-a6cc-4b87-9f5e-1663e5d64957" providerId="ADAL" clId="{038E87D5-B9CD-DD4C-916E-963AE76511B6}" dt="2020-06-01T15:55:41.067" v="5597" actId="6549"/>
          <ac:spMkLst>
            <pc:docMk/>
            <pc:sldMk cId="4213695306" sldId="324"/>
            <ac:spMk id="6" creationId="{00000000-0000-0000-0000-000000000000}"/>
          </ac:spMkLst>
        </pc:spChg>
        <pc:spChg chg="mod">
          <ac:chgData name="Krista Majewski" userId="e9fff31f-a6cc-4b87-9f5e-1663e5d64957" providerId="ADAL" clId="{038E87D5-B9CD-DD4C-916E-963AE76511B6}" dt="2020-06-01T15:26:17.773" v="5186" actId="20577"/>
          <ac:spMkLst>
            <pc:docMk/>
            <pc:sldMk cId="4213695306" sldId="324"/>
            <ac:spMk id="7" creationId="{00000000-0000-0000-0000-000000000000}"/>
          </ac:spMkLst>
        </pc:spChg>
      </pc:sldChg>
      <pc:sldChg chg="modSp add">
        <pc:chgData name="Krista Majewski" userId="e9fff31f-a6cc-4b87-9f5e-1663e5d64957" providerId="ADAL" clId="{038E87D5-B9CD-DD4C-916E-963AE76511B6}" dt="2020-06-01T15:16:51.087" v="4242" actId="20577"/>
        <pc:sldMkLst>
          <pc:docMk/>
          <pc:sldMk cId="390686681" sldId="325"/>
        </pc:sldMkLst>
        <pc:spChg chg="mod">
          <ac:chgData name="Krista Majewski" userId="e9fff31f-a6cc-4b87-9f5e-1663e5d64957" providerId="ADAL" clId="{038E87D5-B9CD-DD4C-916E-963AE76511B6}" dt="2020-06-01T15:16:51.087" v="4242" actId="20577"/>
          <ac:spMkLst>
            <pc:docMk/>
            <pc:sldMk cId="390686681" sldId="325"/>
            <ac:spMk id="6" creationId="{00000000-0000-0000-0000-000000000000}"/>
          </ac:spMkLst>
        </pc:spChg>
        <pc:spChg chg="mod">
          <ac:chgData name="Krista Majewski" userId="e9fff31f-a6cc-4b87-9f5e-1663e5d64957" providerId="ADAL" clId="{038E87D5-B9CD-DD4C-916E-963AE76511B6}" dt="2020-05-28T19:43:12.247" v="1379" actId="20577"/>
          <ac:spMkLst>
            <pc:docMk/>
            <pc:sldMk cId="390686681" sldId="325"/>
            <ac:spMk id="7" creationId="{00000000-0000-0000-0000-000000000000}"/>
          </ac:spMkLst>
        </pc:spChg>
      </pc:sldChg>
      <pc:sldChg chg="modSp add">
        <pc:chgData name="Krista Majewski" userId="e9fff31f-a6cc-4b87-9f5e-1663e5d64957" providerId="ADAL" clId="{038E87D5-B9CD-DD4C-916E-963AE76511B6}" dt="2020-05-30T02:15:09.907" v="4170" actId="20577"/>
        <pc:sldMkLst>
          <pc:docMk/>
          <pc:sldMk cId="2778448026" sldId="326"/>
        </pc:sldMkLst>
        <pc:spChg chg="mod">
          <ac:chgData name="Krista Majewski" userId="e9fff31f-a6cc-4b87-9f5e-1663e5d64957" providerId="ADAL" clId="{038E87D5-B9CD-DD4C-916E-963AE76511B6}" dt="2020-05-30T02:15:09.907" v="4170" actId="20577"/>
          <ac:spMkLst>
            <pc:docMk/>
            <pc:sldMk cId="2778448026" sldId="326"/>
            <ac:spMk id="6" creationId="{00000000-0000-0000-0000-000000000000}"/>
          </ac:spMkLst>
        </pc:spChg>
      </pc:sldChg>
      <pc:sldChg chg="add">
        <pc:chgData name="Krista Majewski" userId="e9fff31f-a6cc-4b87-9f5e-1663e5d64957" providerId="ADAL" clId="{038E87D5-B9CD-DD4C-916E-963AE76511B6}" dt="2020-06-01T15:17:18.501" v="4243"/>
        <pc:sldMkLst>
          <pc:docMk/>
          <pc:sldMk cId="3202897953" sldId="327"/>
        </pc:sldMkLst>
      </pc:sldChg>
      <pc:sldChg chg="modSp add">
        <pc:chgData name="Krista Majewski" userId="e9fff31f-a6cc-4b87-9f5e-1663e5d64957" providerId="ADAL" clId="{038E87D5-B9CD-DD4C-916E-963AE76511B6}" dt="2020-06-01T15:28:09.349" v="5396" actId="20577"/>
        <pc:sldMkLst>
          <pc:docMk/>
          <pc:sldMk cId="1468440156" sldId="328"/>
        </pc:sldMkLst>
        <pc:spChg chg="mod">
          <ac:chgData name="Krista Majewski" userId="e9fff31f-a6cc-4b87-9f5e-1663e5d64957" providerId="ADAL" clId="{038E87D5-B9CD-DD4C-916E-963AE76511B6}" dt="2020-06-01T15:28:09.349" v="5396" actId="20577"/>
          <ac:spMkLst>
            <pc:docMk/>
            <pc:sldMk cId="1468440156" sldId="328"/>
            <ac:spMk id="6" creationId="{00000000-0000-0000-0000-000000000000}"/>
          </ac:spMkLst>
        </pc:spChg>
        <pc:spChg chg="mod">
          <ac:chgData name="Krista Majewski" userId="e9fff31f-a6cc-4b87-9f5e-1663e5d64957" providerId="ADAL" clId="{038E87D5-B9CD-DD4C-916E-963AE76511B6}" dt="2020-06-01T15:26:28.478" v="5195" actId="20577"/>
          <ac:spMkLst>
            <pc:docMk/>
            <pc:sldMk cId="1468440156" sldId="328"/>
            <ac:spMk id="7" creationId="{00000000-0000-0000-0000-000000000000}"/>
          </ac:spMkLst>
        </pc:spChg>
      </pc:sldChg>
      <pc:sldChg chg="modSp add">
        <pc:chgData name="Krista Majewski" userId="e9fff31f-a6cc-4b87-9f5e-1663e5d64957" providerId="ADAL" clId="{038E87D5-B9CD-DD4C-916E-963AE76511B6}" dt="2020-06-01T15:46:38.611" v="5591" actId="12"/>
        <pc:sldMkLst>
          <pc:docMk/>
          <pc:sldMk cId="2672227090" sldId="329"/>
        </pc:sldMkLst>
        <pc:spChg chg="mod">
          <ac:chgData name="Krista Majewski" userId="e9fff31f-a6cc-4b87-9f5e-1663e5d64957" providerId="ADAL" clId="{038E87D5-B9CD-DD4C-916E-963AE76511B6}" dt="2020-06-01T15:46:38.611" v="5591" actId="12"/>
          <ac:spMkLst>
            <pc:docMk/>
            <pc:sldMk cId="2672227090" sldId="329"/>
            <ac:spMk id="6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6/1/20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6/1/20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16" b="25769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50593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7ADAB69-348E-2C41-AF41-E98D046040A4}" type="datetime1">
              <a:rPr lang="en-US" smtClean="0"/>
              <a:t>6/1/20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971550"/>
            <a:ext cx="4206240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2" y="971550"/>
            <a:ext cx="4215383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B099EE7B-C01A-E94A-AA76-2F04CF97FC05}" type="datetime1">
              <a:rPr lang="en-US" smtClean="0"/>
              <a:t>6/1/20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958849"/>
            <a:ext cx="3027894" cy="50226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2" y="958850"/>
            <a:ext cx="5347605" cy="50226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6504213"/>
            <a:ext cx="675368" cy="241300"/>
          </a:xfrm>
        </p:spPr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09EA2773-F02A-CC43-B1C5-479A1F34EDA7}" type="datetime1">
              <a:rPr lang="en-US" smtClean="0"/>
              <a:t>6/1/20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1" y="6504213"/>
            <a:ext cx="6262119" cy="250031"/>
          </a:xfrm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979A04A2-726F-2143-A443-7788AF2717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4026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971550"/>
            <a:ext cx="8686800" cy="3726717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6868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8FEA58B7-095F-6844-8E3C-8A1DDD22BF89}" type="datetime1">
              <a:rPr lang="en-US" smtClean="0"/>
              <a:t>6/1/20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5195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6504213"/>
            <a:ext cx="675368" cy="241300"/>
          </a:xfrm>
        </p:spPr>
        <p:txBody>
          <a:bodyPr/>
          <a:lstStyle/>
          <a:p>
            <a:pPr>
              <a:defRPr/>
            </a:pPr>
            <a:fld id="{3C7E1B65-1920-CF40-87B8-818D6517E0EA}" type="datetime1">
              <a:rPr lang="en-US" smtClean="0"/>
              <a:t>6/1/20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2" y="6504213"/>
            <a:ext cx="6260399" cy="242873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254000"/>
            <a:ext cx="8675688" cy="5802923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38FDACF-6E1B-814B-BDB6-B66F2ED862D6}" type="datetime1">
              <a:rPr lang="en-US" smtClean="0"/>
              <a:t>6/1/20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6504213"/>
            <a:ext cx="6272278" cy="242873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E2EF4938-6162-EE4E-9ED3-73016E21644A}" type="datetime1">
              <a:rPr lang="en-US" smtClean="0"/>
              <a:t>6/1/20</a:t>
            </a:fld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0399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3" y="4477484"/>
            <a:ext cx="1076325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215900" y="6258863"/>
            <a:ext cx="8699500" cy="197990"/>
            <a:chOff x="600217" y="6258863"/>
            <a:chExt cx="8297721" cy="188846"/>
          </a:xfrm>
        </p:grpSpPr>
        <p:cxnSp>
          <p:nvCxnSpPr>
            <p:cNvPr id="10" name="Straight Connector 9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6" descr="FermiLogo_RGB_NALBlue.png"/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58863"/>
              <a:ext cx="1044157" cy="188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04" r:id="rId2"/>
    <p:sldLayoutId id="2147484105" r:id="rId3"/>
    <p:sldLayoutId id="2147484120" r:id="rId4"/>
    <p:sldLayoutId id="2147484103" r:id="rId5"/>
    <p:sldLayoutId id="2147484122" r:id="rId6"/>
    <p:sldLayoutId id="2147484116" r:id="rId7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41924" y="5045612"/>
            <a:ext cx="8499231" cy="1390219"/>
          </a:xfrm>
        </p:spPr>
        <p:txBody>
          <a:bodyPr/>
          <a:lstStyle/>
          <a:p>
            <a:r>
              <a:rPr lang="en-US" dirty="0"/>
              <a:t>Krista Majewski</a:t>
            </a:r>
          </a:p>
          <a:p>
            <a:r>
              <a:rPr lang="en-US" dirty="0"/>
              <a:t>01 June 2020</a:t>
            </a:r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r>
              <a:rPr lang="en-US" dirty="0" err="1"/>
              <a:t>HEPCloud</a:t>
            </a:r>
            <a:r>
              <a:rPr lang="en-US" dirty="0"/>
              <a:t> Facility Board meeting</a:t>
            </a:r>
          </a:p>
          <a:p>
            <a:r>
              <a:rPr lang="en-US" sz="2000" dirty="0"/>
              <a:t>Project Update</a:t>
            </a:r>
          </a:p>
        </p:txBody>
      </p:sp>
    </p:spTree>
    <p:extLst>
      <p:ext uri="{BB962C8B-B14F-4D97-AF65-F5344CB8AC3E}">
        <p14:creationId xmlns:p14="http://schemas.microsoft.com/office/powerpoint/2010/main" val="19895975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 lIns="0" tIns="0" rIns="0" bIns="0" anchor="t"/>
          <a:lstStyle/>
          <a:p>
            <a:r>
              <a:rPr lang="en-US" dirty="0"/>
              <a:t>Remaining milestones:</a:t>
            </a:r>
          </a:p>
          <a:p>
            <a:pPr lvl="1"/>
            <a:r>
              <a:rPr lang="en-US" dirty="0"/>
              <a:t>Module Versioning, Channel Replay, and High Availability</a:t>
            </a:r>
          </a:p>
          <a:p>
            <a:pPr lvl="2"/>
            <a:r>
              <a:rPr lang="en-US" dirty="0"/>
              <a:t>Only remaining design effort </a:t>
            </a:r>
          </a:p>
          <a:p>
            <a:pPr lvl="2"/>
            <a:r>
              <a:rPr lang="en-US" dirty="0"/>
              <a:t>Estimated design to be completed end of Sept</a:t>
            </a:r>
          </a:p>
          <a:p>
            <a:pPr lvl="1"/>
            <a:r>
              <a:rPr lang="en-US" dirty="0"/>
              <a:t>Framework Query Tools, </a:t>
            </a:r>
            <a:r>
              <a:rPr lang="en-US" dirty="0" err="1"/>
              <a:t>Datablock</a:t>
            </a:r>
            <a:r>
              <a:rPr lang="en-US" dirty="0"/>
              <a:t> Introspection Tools</a:t>
            </a:r>
          </a:p>
          <a:p>
            <a:pPr lvl="1"/>
            <a:r>
              <a:rPr lang="en-US" dirty="0"/>
              <a:t>Database Performance Monitoring, Database Storage Review</a:t>
            </a:r>
          </a:p>
          <a:p>
            <a:pPr lvl="1"/>
            <a:r>
              <a:rPr lang="en-US" dirty="0"/>
              <a:t>Validation Testing (only 1 month)</a:t>
            </a:r>
          </a:p>
          <a:p>
            <a:r>
              <a:rPr lang="en-US" dirty="0">
                <a:ea typeface="ＭＳ Ｐゴシック"/>
              </a:rPr>
              <a:t>At this time, our estimate is to complete the framework development ~end of year</a:t>
            </a:r>
          </a:p>
          <a:p>
            <a:pPr lvl="1"/>
            <a:r>
              <a:rPr lang="en-US" dirty="0">
                <a:ea typeface="ＭＳ Ｐゴシック"/>
              </a:rPr>
              <a:t>This may change due to scope changes (add logic engine, move monitoring to outside project), effort availability (vacations), etc.</a:t>
            </a:r>
          </a:p>
          <a:p>
            <a:pPr lvl="1"/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framework milestones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FA96D49F-E75B-CA4C-9755-57CB093C34C1}" type="datetime1">
              <a:rPr lang="en-US" smtClean="0"/>
              <a:t>6/1/20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Krista Majewski | HEP Cloud Board Meeting – June 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6A4640B-13FA-CA42-9AEE-DDBBF5EADA06}"/>
              </a:ext>
            </a:extLst>
          </p:cNvPr>
          <p:cNvSpPr txBox="1"/>
          <p:nvPr/>
        </p:nvSpPr>
        <p:spPr>
          <a:xfrm>
            <a:off x="6042991" y="437322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61776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 lIns="0" tIns="0" rIns="0" bIns="0" anchor="t"/>
          <a:lstStyle/>
          <a:p>
            <a:r>
              <a:rPr lang="en-US" dirty="0">
                <a:ea typeface="ＭＳ Ｐゴシック"/>
              </a:rPr>
              <a:t>Kyle K:  continuous through the end of Sept </a:t>
            </a:r>
          </a:p>
          <a:p>
            <a:pPr lvl="1"/>
            <a:r>
              <a:rPr lang="en-US" dirty="0">
                <a:ea typeface="ＭＳ Ｐゴシック"/>
              </a:rPr>
              <a:t>Maybe more depending on logic engine</a:t>
            </a:r>
          </a:p>
          <a:p>
            <a:r>
              <a:rPr lang="en-US" dirty="0">
                <a:ea typeface="ＭＳ Ｐゴシック"/>
              </a:rPr>
              <a:t>Dmitry L:  continuous</a:t>
            </a:r>
          </a:p>
          <a:p>
            <a:pPr lvl="1"/>
            <a:r>
              <a:rPr lang="en-US" dirty="0">
                <a:ea typeface="ＭＳ Ｐゴシック"/>
              </a:rPr>
              <a:t>splitting his 25% with operations may delay project goals</a:t>
            </a:r>
          </a:p>
          <a:p>
            <a:r>
              <a:rPr lang="en-US" dirty="0">
                <a:ea typeface="ＭＳ Ｐゴシック"/>
              </a:rPr>
              <a:t>Steve T:  focused effort the last few weeks of the milestones. But also meetings, planning, requirements, </a:t>
            </a:r>
            <a:r>
              <a:rPr lang="en-US" dirty="0" err="1">
                <a:ea typeface="ＭＳ Ｐゴシック"/>
              </a:rPr>
              <a:t>etc</a:t>
            </a:r>
            <a:endParaRPr lang="en-US" dirty="0">
              <a:ea typeface="ＭＳ Ｐゴシック"/>
            </a:endParaRPr>
          </a:p>
          <a:p>
            <a:r>
              <a:rPr lang="en-US" dirty="0">
                <a:ea typeface="ＭＳ Ｐゴシック"/>
              </a:rPr>
              <a:t>Developers:</a:t>
            </a:r>
          </a:p>
          <a:p>
            <a:pPr lvl="1"/>
            <a:r>
              <a:rPr lang="en-US" dirty="0">
                <a:ea typeface="ＭＳ Ｐゴシック"/>
              </a:rPr>
              <a:t>Lisa G: now -&gt; beginning of Aug+</a:t>
            </a:r>
          </a:p>
          <a:p>
            <a:pPr lvl="2"/>
            <a:r>
              <a:rPr lang="en-US" dirty="0">
                <a:ea typeface="ＭＳ Ｐゴシック"/>
              </a:rPr>
              <a:t>Slated for redesign of source proxy and produce/consume work</a:t>
            </a:r>
          </a:p>
          <a:p>
            <a:pPr lvl="1"/>
            <a:r>
              <a:rPr lang="en-US" dirty="0">
                <a:ea typeface="ＭＳ Ｐゴシック"/>
              </a:rPr>
              <a:t>Vito D: mid June -&gt; mid July</a:t>
            </a:r>
          </a:p>
          <a:p>
            <a:pPr lvl="1"/>
            <a:r>
              <a:rPr lang="en-US" dirty="0">
                <a:ea typeface="ＭＳ Ｐゴシック"/>
              </a:rPr>
              <a:t>Pat R: now -&gt; mid July</a:t>
            </a:r>
          </a:p>
          <a:p>
            <a:pPr lvl="1"/>
            <a:r>
              <a:rPr lang="en-US" dirty="0">
                <a:ea typeface="ＭＳ Ｐゴシック"/>
              </a:rPr>
              <a:t>Shreyas B: mid June -&gt; mid July</a:t>
            </a:r>
          </a:p>
          <a:p>
            <a:pPr lvl="1"/>
            <a:r>
              <a:rPr lang="en-US" dirty="0" err="1">
                <a:ea typeface="ＭＳ Ｐゴシック"/>
              </a:rPr>
              <a:t>Hyunwoo</a:t>
            </a:r>
            <a:r>
              <a:rPr lang="en-US" dirty="0">
                <a:ea typeface="ＭＳ Ｐゴシック"/>
              </a:rPr>
              <a:t> K: mid June -&gt; mid July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Effort Summary - Framework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FA96D49F-E75B-CA4C-9755-57CB093C34C1}" type="datetime1">
              <a:rPr lang="en-US" smtClean="0"/>
              <a:t>6/1/20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Krista Majewski | HEP Cloud Facility Board Meeting – June 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36953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 lIns="0" tIns="0" rIns="0" bIns="0" anchor="t"/>
          <a:lstStyle/>
          <a:p>
            <a:r>
              <a:rPr lang="en-US" dirty="0"/>
              <a:t>Marco M is leading this effort</a:t>
            </a:r>
          </a:p>
          <a:p>
            <a:r>
              <a:rPr lang="en-US" dirty="0"/>
              <a:t>Very initial planning stages</a:t>
            </a:r>
          </a:p>
          <a:p>
            <a:r>
              <a:rPr lang="en-US" dirty="0"/>
              <a:t>He sent a survey for the experiments to start work on requirements </a:t>
            </a:r>
          </a:p>
          <a:p>
            <a:pPr lvl="1"/>
            <a:r>
              <a:rPr lang="en-US" dirty="0"/>
              <a:t>Will be asking for more input at the stakeholders meeting</a:t>
            </a:r>
          </a:p>
          <a:p>
            <a:r>
              <a:rPr lang="en-US" dirty="0"/>
              <a:t>Requirements and use case definitions to be completed by the end of June</a:t>
            </a:r>
          </a:p>
          <a:p>
            <a:r>
              <a:rPr lang="en-US" dirty="0"/>
              <a:t>At this point we do not need additional effort for requirements and design work</a:t>
            </a:r>
          </a:p>
          <a:p>
            <a:r>
              <a:rPr lang="en-US" dirty="0"/>
              <a:t>Expect to do milestones in parallel</a:t>
            </a:r>
          </a:p>
          <a:p>
            <a:pPr lvl="1"/>
            <a:r>
              <a:rPr lang="en-US" dirty="0"/>
              <a:t>Will stagger design and development effort to best utilize resources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Status – Channel planning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FA96D49F-E75B-CA4C-9755-57CB093C34C1}" type="datetime1">
              <a:rPr lang="en-US" smtClean="0"/>
              <a:t>6/1/20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Krista Majewski | HEP Cloud Facility Board Meeting – June 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6A4640B-13FA-CA42-9AEE-DDBBF5EADA06}"/>
              </a:ext>
            </a:extLst>
          </p:cNvPr>
          <p:cNvSpPr txBox="1"/>
          <p:nvPr/>
        </p:nvSpPr>
        <p:spPr>
          <a:xfrm>
            <a:off x="6042991" y="437322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78900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 lIns="0" tIns="0" rIns="0" bIns="0" anchor="t"/>
          <a:lstStyle/>
          <a:p>
            <a:r>
              <a:rPr lang="en-US" dirty="0">
                <a:ea typeface="ＭＳ Ｐゴシック"/>
              </a:rPr>
              <a:t>Marco M:  continuous </a:t>
            </a:r>
          </a:p>
          <a:p>
            <a:r>
              <a:rPr lang="en-US" dirty="0">
                <a:ea typeface="ＭＳ Ｐゴシック"/>
              </a:rPr>
              <a:t>Dmitry L:  continuous</a:t>
            </a:r>
          </a:p>
          <a:p>
            <a:pPr lvl="1"/>
            <a:r>
              <a:rPr lang="en-US" dirty="0">
                <a:ea typeface="ＭＳ Ｐゴシック"/>
              </a:rPr>
              <a:t>Minimal for now, not sure how much will be needed yet</a:t>
            </a:r>
          </a:p>
          <a:p>
            <a:r>
              <a:rPr lang="en-US" dirty="0">
                <a:ea typeface="ＭＳ Ｐゴシック"/>
              </a:rPr>
              <a:t>Steve T:  focused effort the last few weeks of the milestones</a:t>
            </a:r>
          </a:p>
          <a:p>
            <a:pPr lvl="1"/>
            <a:r>
              <a:rPr lang="en-US" dirty="0">
                <a:ea typeface="ＭＳ Ｐゴシック"/>
              </a:rPr>
              <a:t>Expect continuous and larger amount of effort needed than in framework development, not sure yet</a:t>
            </a:r>
          </a:p>
          <a:p>
            <a:r>
              <a:rPr lang="en-US" dirty="0">
                <a:ea typeface="ＭＳ Ｐゴシック"/>
              </a:rPr>
              <a:t>Developers:</a:t>
            </a:r>
          </a:p>
          <a:p>
            <a:pPr lvl="1"/>
            <a:r>
              <a:rPr lang="en-US" dirty="0">
                <a:ea typeface="ＭＳ Ｐゴシック"/>
              </a:rPr>
              <a:t>TBD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Effort Summary - Channels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FA96D49F-E75B-CA4C-9755-57CB093C34C1}" type="datetime1">
              <a:rPr lang="en-US" smtClean="0"/>
              <a:t>6/1/20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Krista Majewski | HEP Cloud Facility Board Meeting – June 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84401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 lIns="0" tIns="0" rIns="0" bIns="0" anchor="t"/>
          <a:lstStyle/>
          <a:p>
            <a:r>
              <a:rPr lang="en-US" dirty="0">
                <a:ea typeface="ＭＳ Ｐゴシック"/>
              </a:rPr>
              <a:t>Plan to continue to do milestones in parallel</a:t>
            </a:r>
          </a:p>
          <a:p>
            <a:pPr lvl="1"/>
            <a:r>
              <a:rPr lang="en-US" dirty="0">
                <a:ea typeface="ＭＳ Ｐゴシック"/>
              </a:rPr>
              <a:t>Team has determined no framework milestone interdependencies or framework-channel dependencies</a:t>
            </a:r>
          </a:p>
          <a:p>
            <a:pPr lvl="1"/>
            <a:r>
              <a:rPr lang="en-US" dirty="0">
                <a:ea typeface="ＭＳ Ｐゴシック"/>
              </a:rPr>
              <a:t>Looking at additional milestones like </a:t>
            </a:r>
            <a:r>
              <a:rPr lang="en-US" dirty="0"/>
              <a:t>Framework Query Tools, </a:t>
            </a:r>
            <a:r>
              <a:rPr lang="en-US" dirty="0" err="1"/>
              <a:t>Datablock</a:t>
            </a:r>
            <a:r>
              <a:rPr lang="en-US" dirty="0"/>
              <a:t> Introspection Tools to do in parallel</a:t>
            </a:r>
          </a:p>
          <a:p>
            <a:r>
              <a:rPr lang="en-US" dirty="0">
                <a:ea typeface="ＭＳ Ｐゴシック"/>
              </a:rPr>
              <a:t>Will stagger milestone (or sub-milestone) effort</a:t>
            </a:r>
          </a:p>
          <a:p>
            <a:pPr lvl="1"/>
            <a:r>
              <a:rPr lang="en-US" dirty="0">
                <a:ea typeface="ＭＳ Ｐゴシック"/>
              </a:rPr>
              <a:t>While one (sub) milestone is in the design phase, development will take place for another to be efficient with resources and complete as quickly as possible</a:t>
            </a:r>
          </a:p>
          <a:p>
            <a:r>
              <a:rPr lang="en-US" dirty="0">
                <a:ea typeface="ＭＳ Ｐゴシック"/>
              </a:rPr>
              <a:t>Because production support is ongoing, releases and testing may be combined and can cause delays to the project timeline</a:t>
            </a:r>
          </a:p>
          <a:p>
            <a:pPr marL="0" indent="0">
              <a:buNone/>
            </a:pPr>
            <a:endParaRPr lang="en-US" dirty="0">
              <a:ea typeface="ＭＳ Ｐゴシック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notes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FA96D49F-E75B-CA4C-9755-57CB093C34C1}" type="datetime1">
              <a:rPr lang="en-US" smtClean="0"/>
              <a:t>6/1/20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Krista Majewski | HEP Cloud Facility Board Meeting – June 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28979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 lIns="0" tIns="0" rIns="0" bIns="0" anchor="t"/>
          <a:lstStyle/>
          <a:p>
            <a:r>
              <a:rPr lang="en-US" dirty="0">
                <a:ea typeface="ＭＳ Ｐゴシック"/>
              </a:rPr>
              <a:t>Any questions?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notes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FA96D49F-E75B-CA4C-9755-57CB093C34C1}" type="datetime1">
              <a:rPr lang="en-US" smtClean="0"/>
              <a:t>6/1/20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Krista Majewski | HEP Cloud Facility Board Meeting – June 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22270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 lIns="0" tIns="0" rIns="0" bIns="0" anchor="t"/>
          <a:lstStyle/>
          <a:p>
            <a:r>
              <a:rPr lang="en-US" dirty="0"/>
              <a:t>Project focus so far has been on framework development</a:t>
            </a:r>
          </a:p>
          <a:p>
            <a:r>
              <a:rPr lang="en-US" dirty="0"/>
              <a:t>Initial set up of development environment and testing has been a huge undertaking</a:t>
            </a:r>
          </a:p>
          <a:p>
            <a:pPr lvl="1"/>
            <a:r>
              <a:rPr lang="en-US" dirty="0"/>
              <a:t>Continuous improvement for testing is ongoing.  Goal is at least 90% of testing coverage.  We started with &lt;30%.</a:t>
            </a:r>
          </a:p>
          <a:p>
            <a:pPr lvl="1"/>
            <a:r>
              <a:rPr lang="en-US" dirty="0"/>
              <a:t>Important for building experience to accomplish later tasks </a:t>
            </a:r>
          </a:p>
          <a:p>
            <a:r>
              <a:rPr lang="en-US" dirty="0"/>
              <a:t>Documentation was also missing</a:t>
            </a:r>
          </a:p>
          <a:p>
            <a:pPr lvl="1"/>
            <a:r>
              <a:rPr lang="en-US" dirty="0"/>
              <a:t>Continuous improvement for documentation ongoing as well</a:t>
            </a:r>
          </a:p>
          <a:p>
            <a:r>
              <a:rPr lang="en-US" dirty="0"/>
              <a:t>Requirements discussion have been the focus for the past few weeks</a:t>
            </a:r>
          </a:p>
          <a:p>
            <a:pPr lvl="1"/>
            <a:r>
              <a:rPr lang="en-US" dirty="0"/>
              <a:t>Developers have been working on production backlog.  This experience will be very beneficial to project development</a:t>
            </a:r>
          </a:p>
          <a:p>
            <a:r>
              <a:rPr lang="en-US" dirty="0"/>
              <a:t>Channel planning has been initiated</a:t>
            </a:r>
          </a:p>
          <a:p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information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FA96D49F-E75B-CA4C-9755-57CB093C34C1}" type="datetime1">
              <a:rPr lang="en-US" smtClean="0"/>
              <a:t>6/1/20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Krista Majewski | HEP Cloud Facility Board Meeting – June 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90446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 lIns="0" tIns="0" rIns="0" bIns="0" anchor="t"/>
          <a:lstStyle/>
          <a:p>
            <a:r>
              <a:rPr lang="en-US" dirty="0"/>
              <a:t>All estimates are done based on people committing 25% of their time</a:t>
            </a:r>
          </a:p>
          <a:p>
            <a:pPr lvl="1"/>
            <a:r>
              <a:rPr lang="en-US" dirty="0"/>
              <a:t>Estimates assume effort levels to continue</a:t>
            </a:r>
          </a:p>
          <a:p>
            <a:r>
              <a:rPr lang="en-US" dirty="0"/>
              <a:t>Work has been broken down into tasks.  Related tasks were then clustered into groups called milestones.  </a:t>
            </a:r>
          </a:p>
          <a:p>
            <a:pPr lvl="1"/>
            <a:r>
              <a:rPr lang="en-US" dirty="0"/>
              <a:t>Will review current milestones on the following slides 	</a:t>
            </a:r>
          </a:p>
          <a:p>
            <a:pPr lvl="1"/>
            <a:r>
              <a:rPr lang="en-US" dirty="0"/>
              <a:t>Each milestone generally takes ~2 months with design work, 5 weeks if not.  Some, like the new configuration system, have a large amount of design and implementation effort.</a:t>
            </a:r>
          </a:p>
          <a:p>
            <a:pPr lvl="1"/>
            <a:r>
              <a:rPr lang="en-US" dirty="0"/>
              <a:t>Testing takes ~2 weeks of effort for each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Status and effort updates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FA96D49F-E75B-CA4C-9755-57CB093C34C1}" type="datetime1">
              <a:rPr lang="en-US" smtClean="0"/>
              <a:t>6/1/20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Krista Majewski | HEP Cloud Facility Board Meeting – June 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6866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 lIns="0" tIns="0" rIns="0" bIns="0" anchor="t"/>
          <a:lstStyle/>
          <a:p>
            <a:r>
              <a:rPr lang="en-US" dirty="0">
                <a:cs typeface="Helvetica"/>
              </a:rPr>
              <a:t>Preliminary Work milestone is 100% complete when python3 testing is done</a:t>
            </a:r>
          </a:p>
          <a:p>
            <a:pPr lvl="1"/>
            <a:r>
              <a:rPr lang="en-US" dirty="0">
                <a:ea typeface="ＭＳ Ｐゴシック"/>
                <a:cs typeface="Helvetica"/>
              </a:rPr>
              <a:t>Python2 version testing was completed right after the last stakeholder meeting (I misunderstood this difference)</a:t>
            </a:r>
          </a:p>
          <a:p>
            <a:pPr lvl="1"/>
            <a:r>
              <a:rPr lang="en-US" dirty="0"/>
              <a:t>Dependency on python3 versions of </a:t>
            </a:r>
            <a:r>
              <a:rPr lang="en-US" dirty="0" err="1"/>
              <a:t>glideinWMS</a:t>
            </a:r>
            <a:endParaRPr lang="en-US" dirty="0"/>
          </a:p>
          <a:p>
            <a:pPr lvl="2"/>
            <a:r>
              <a:rPr lang="en-US" dirty="0"/>
              <a:t>This does not exist yet but should be released soon (couple of weeks?)</a:t>
            </a:r>
          </a:p>
          <a:p>
            <a:pPr lvl="1"/>
            <a:r>
              <a:rPr lang="en-US" dirty="0"/>
              <a:t>Will be a few weeks until in production</a:t>
            </a:r>
          </a:p>
          <a:p>
            <a:pPr lvl="1"/>
            <a:r>
              <a:rPr lang="en-US" dirty="0"/>
              <a:t>No additional effort is needed from the project to complete</a:t>
            </a:r>
          </a:p>
          <a:p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Preliminary Work milestone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FA96D49F-E75B-CA4C-9755-57CB093C34C1}" type="datetime1">
              <a:rPr lang="en-US" smtClean="0"/>
              <a:t>6/1/20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Krista Majewski | HEP Cloud Facility Board Meeting – June 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84480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 lIns="0" tIns="0" rIns="0" bIns="0" anchor="t"/>
          <a:lstStyle/>
          <a:p>
            <a:r>
              <a:rPr lang="en-US" dirty="0"/>
              <a:t>Understanding of existing system - 100% complete</a:t>
            </a:r>
          </a:p>
          <a:p>
            <a:r>
              <a:rPr lang="en-US" dirty="0"/>
              <a:t>Requirements for configuration system - 100% complete</a:t>
            </a:r>
          </a:p>
          <a:p>
            <a:r>
              <a:rPr lang="en-US" dirty="0"/>
              <a:t>New configuration system design – 10% complete</a:t>
            </a:r>
          </a:p>
          <a:p>
            <a:pPr lvl="1"/>
            <a:r>
              <a:rPr lang="en-US" dirty="0"/>
              <a:t>Design progress will be enough to use the new language starting June 15</a:t>
            </a:r>
          </a:p>
          <a:p>
            <a:pPr lvl="1"/>
            <a:r>
              <a:rPr lang="en-US" dirty="0"/>
              <a:t>Kyle K responsible for design efforts, working with Marc P</a:t>
            </a:r>
          </a:p>
          <a:p>
            <a:r>
              <a:rPr lang="en-US" dirty="0"/>
              <a:t>Retrofitting code is expected to completed by July 21</a:t>
            </a:r>
          </a:p>
          <a:p>
            <a:pPr lvl="1"/>
            <a:r>
              <a:rPr lang="en-US" dirty="0"/>
              <a:t>Kyle K, Vito D</a:t>
            </a:r>
          </a:p>
          <a:p>
            <a:r>
              <a:rPr lang="en-US" dirty="0"/>
              <a:t>Will need extensive testing</a:t>
            </a:r>
          </a:p>
          <a:p>
            <a:pPr lvl="1"/>
            <a:r>
              <a:rPr lang="en-US" dirty="0"/>
              <a:t>Steve T (and CSI), to be completed by Aug 11</a:t>
            </a:r>
          </a:p>
          <a:p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Configuration System milestone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FA96D49F-E75B-CA4C-9755-57CB093C34C1}" type="datetime1">
              <a:rPr lang="en-US" smtClean="0"/>
              <a:t>6/1/20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Krista Majewski | HEP Cloud Facility Board Meeting – June 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6A4640B-13FA-CA42-9AEE-DDBBF5EADA06}"/>
              </a:ext>
            </a:extLst>
          </p:cNvPr>
          <p:cNvSpPr txBox="1"/>
          <p:nvPr/>
        </p:nvSpPr>
        <p:spPr>
          <a:xfrm>
            <a:off x="6042991" y="437322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79886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 lIns="0" tIns="0" rIns="0" bIns="0" anchor="t"/>
          <a:lstStyle/>
          <a:p>
            <a:r>
              <a:rPr lang="en-US" dirty="0"/>
              <a:t>Decision Engine Framework requirements – 100% complete</a:t>
            </a:r>
          </a:p>
          <a:p>
            <a:r>
              <a:rPr lang="en-US" dirty="0"/>
              <a:t>Decision Engine Modules requirements - 5% complete</a:t>
            </a:r>
          </a:p>
          <a:p>
            <a:pPr lvl="1"/>
            <a:r>
              <a:rPr lang="en-US" dirty="0"/>
              <a:t>Marco M sent surveys to experiments</a:t>
            </a:r>
          </a:p>
          <a:p>
            <a:r>
              <a:rPr lang="en-US" dirty="0"/>
              <a:t>Provisioning requirements - 0% complete </a:t>
            </a:r>
          </a:p>
          <a:p>
            <a:pPr lvl="1"/>
            <a:r>
              <a:rPr lang="en-US" dirty="0"/>
              <a:t>Will describe workflows and getting them to the sites</a:t>
            </a:r>
          </a:p>
          <a:p>
            <a:r>
              <a:rPr lang="en-US" dirty="0"/>
              <a:t>Edge Services requirements - 0% complete</a:t>
            </a:r>
          </a:p>
          <a:p>
            <a:pPr lvl="1"/>
            <a:r>
              <a:rPr lang="en-US" dirty="0"/>
              <a:t>Not enough defined on the LCF side to make progress.  CMS is doing some preliminary work that may inform the project. </a:t>
            </a:r>
          </a:p>
          <a:p>
            <a:r>
              <a:rPr lang="en-US" dirty="0"/>
              <a:t>Functional requirements – 100% complete</a:t>
            </a:r>
          </a:p>
          <a:p>
            <a:r>
              <a:rPr lang="en-US" dirty="0"/>
              <a:t>Monitoring Requirements</a:t>
            </a:r>
          </a:p>
          <a:p>
            <a:pPr lvl="1"/>
            <a:r>
              <a:rPr lang="en-US" dirty="0">
                <a:ea typeface="ＭＳ Ｐゴシック"/>
              </a:rPr>
              <a:t>Start a separate monitoring project within the </a:t>
            </a:r>
            <a:r>
              <a:rPr lang="en-US" dirty="0" err="1">
                <a:ea typeface="ＭＳ Ｐゴシック"/>
              </a:rPr>
              <a:t>HEPCloud</a:t>
            </a:r>
            <a:r>
              <a:rPr lang="en-US" dirty="0">
                <a:ea typeface="ＭＳ Ｐゴシック"/>
              </a:rPr>
              <a:t> umbrella?  Or have a separate monitoring project that </a:t>
            </a:r>
            <a:r>
              <a:rPr lang="en-US" dirty="0" err="1">
                <a:ea typeface="ＭＳ Ｐゴシック"/>
              </a:rPr>
              <a:t>HEPCloud</a:t>
            </a:r>
            <a:r>
              <a:rPr lang="en-US" dirty="0">
                <a:ea typeface="ＭＳ Ｐゴシック"/>
              </a:rPr>
              <a:t> can provide requirements to?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Requirements milestone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FA96D49F-E75B-CA4C-9755-57CB093C34C1}" type="datetime1">
              <a:rPr lang="en-US" smtClean="0"/>
              <a:t>6/1/20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Krista Majewski | HEP Cloud Facility Board Meeting – June 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63489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 lIns="0" tIns="0" rIns="0" bIns="0" anchor="t"/>
          <a:lstStyle/>
          <a:p>
            <a:r>
              <a:rPr lang="en-US" dirty="0"/>
              <a:t>Error handling </a:t>
            </a:r>
          </a:p>
          <a:p>
            <a:pPr lvl="1"/>
            <a:r>
              <a:rPr lang="en-US" dirty="0"/>
              <a:t>Design effort for error handling requires a series of meetings with project leads.  </a:t>
            </a:r>
            <a:r>
              <a:rPr lang="en-US" dirty="0" err="1"/>
              <a:t>Approx</a:t>
            </a:r>
            <a:r>
              <a:rPr lang="en-US" dirty="0"/>
              <a:t> ~1 week of effort and will be completed by June 19</a:t>
            </a:r>
          </a:p>
          <a:p>
            <a:pPr lvl="1"/>
            <a:r>
              <a:rPr lang="en-US" dirty="0"/>
              <a:t>Retrofit of code base will be completed July 17 </a:t>
            </a:r>
          </a:p>
          <a:p>
            <a:pPr lvl="2"/>
            <a:r>
              <a:rPr lang="en-US" dirty="0"/>
              <a:t>Pat R, Shreyas B, </a:t>
            </a:r>
            <a:r>
              <a:rPr lang="en-US" dirty="0" err="1"/>
              <a:t>Hyunwoo</a:t>
            </a:r>
            <a:r>
              <a:rPr lang="en-US" dirty="0"/>
              <a:t> K</a:t>
            </a:r>
          </a:p>
          <a:p>
            <a:r>
              <a:rPr lang="en-US" dirty="0"/>
              <a:t>Logging</a:t>
            </a:r>
          </a:p>
          <a:p>
            <a:pPr lvl="1"/>
            <a:r>
              <a:rPr lang="en-US" dirty="0"/>
              <a:t>No design effort needed, work is understood</a:t>
            </a:r>
          </a:p>
          <a:p>
            <a:pPr lvl="1"/>
            <a:r>
              <a:rPr lang="en-US"/>
              <a:t>Lisa G, </a:t>
            </a:r>
            <a:r>
              <a:rPr lang="en-US" dirty="0"/>
              <a:t>to be completed Aug 7</a:t>
            </a:r>
          </a:p>
          <a:p>
            <a:r>
              <a:rPr lang="en-US" dirty="0"/>
              <a:t>Testing </a:t>
            </a:r>
          </a:p>
          <a:p>
            <a:pPr lvl="1"/>
            <a:r>
              <a:rPr lang="en-US" dirty="0"/>
              <a:t>Steve T (and CSI), to be completed Aug 21</a:t>
            </a:r>
          </a:p>
          <a:p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Error Handling/Logging milestone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FA96D49F-E75B-CA4C-9755-57CB093C34C1}" type="datetime1">
              <a:rPr lang="en-US" smtClean="0"/>
              <a:t>6/1/20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Krista Majewski | HEP Cloud Board Meeting – June 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6A4640B-13FA-CA42-9AEE-DDBBF5EADA06}"/>
              </a:ext>
            </a:extLst>
          </p:cNvPr>
          <p:cNvSpPr txBox="1"/>
          <p:nvPr/>
        </p:nvSpPr>
        <p:spPr>
          <a:xfrm>
            <a:off x="6042991" y="437322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64338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 lIns="0" tIns="0" rIns="0" bIns="0" anchor="t"/>
          <a:lstStyle/>
          <a:p>
            <a:r>
              <a:rPr lang="en-US" dirty="0"/>
              <a:t>Produces/Consumes redesign</a:t>
            </a:r>
          </a:p>
          <a:p>
            <a:pPr lvl="1"/>
            <a:r>
              <a:rPr lang="en-US" dirty="0"/>
              <a:t>Design effort for error handling requires a series of meetings with project leads.  </a:t>
            </a:r>
            <a:r>
              <a:rPr lang="en-US" dirty="0" err="1"/>
              <a:t>Approx</a:t>
            </a:r>
            <a:r>
              <a:rPr lang="en-US" dirty="0"/>
              <a:t> ~1 week of effort and will be completed by July 17</a:t>
            </a:r>
          </a:p>
          <a:p>
            <a:pPr lvl="1"/>
            <a:r>
              <a:rPr lang="en-US" dirty="0"/>
              <a:t>Prototype completed by July 31</a:t>
            </a:r>
          </a:p>
          <a:p>
            <a:r>
              <a:rPr lang="en-US" dirty="0"/>
              <a:t>Source Proxy redesign</a:t>
            </a:r>
          </a:p>
          <a:p>
            <a:pPr lvl="1"/>
            <a:r>
              <a:rPr lang="en-US" dirty="0"/>
              <a:t>Minimal design effort, to be completed by July 17</a:t>
            </a:r>
          </a:p>
          <a:p>
            <a:r>
              <a:rPr lang="en-US" dirty="0"/>
              <a:t>Unsure of exact development effort yet</a:t>
            </a:r>
          </a:p>
          <a:p>
            <a:pPr lvl="1"/>
            <a:r>
              <a:rPr lang="en-US" dirty="0"/>
              <a:t>Lisa G</a:t>
            </a:r>
          </a:p>
          <a:p>
            <a:r>
              <a:rPr lang="en-US" dirty="0"/>
              <a:t>Testing</a:t>
            </a:r>
          </a:p>
          <a:p>
            <a:pPr lvl="1"/>
            <a:r>
              <a:rPr lang="en-US" dirty="0"/>
              <a:t>Steve T (and CSI)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Produces/Consumes and Source Proxy milestone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FA96D49F-E75B-CA4C-9755-57CB093C34C1}" type="datetime1">
              <a:rPr lang="en-US" smtClean="0"/>
              <a:t>6/1/20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Krista Majewski | HEP Cloud Board Meeting – June 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6A4640B-13FA-CA42-9AEE-DDBBF5EADA06}"/>
              </a:ext>
            </a:extLst>
          </p:cNvPr>
          <p:cNvSpPr txBox="1"/>
          <p:nvPr/>
        </p:nvSpPr>
        <p:spPr>
          <a:xfrm>
            <a:off x="6042991" y="437322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53505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 lIns="0" tIns="0" rIns="0" bIns="0" anchor="t"/>
          <a:lstStyle/>
          <a:p>
            <a:r>
              <a:rPr lang="en-US" dirty="0"/>
              <a:t>Decision has been made to re-implement the Logic Engine in python</a:t>
            </a:r>
          </a:p>
          <a:p>
            <a:r>
              <a:rPr lang="en-US" dirty="0"/>
              <a:t>Requires change request to project since not in scope</a:t>
            </a:r>
          </a:p>
          <a:p>
            <a:r>
              <a:rPr lang="en-US" dirty="0"/>
              <a:t>Design – 20% complete</a:t>
            </a:r>
          </a:p>
          <a:p>
            <a:pPr lvl="1"/>
            <a:r>
              <a:rPr lang="en-US" dirty="0"/>
              <a:t>Narrowed down to two possibilities</a:t>
            </a:r>
          </a:p>
          <a:p>
            <a:pPr lvl="1"/>
            <a:r>
              <a:rPr lang="en-US" dirty="0"/>
              <a:t>Requires a series of meetings with project leads and ~1 week of effort, to be completed by August 14</a:t>
            </a:r>
          </a:p>
          <a:p>
            <a:r>
              <a:rPr lang="en-US" dirty="0"/>
              <a:t>Implementation</a:t>
            </a:r>
          </a:p>
          <a:p>
            <a:pPr lvl="1"/>
            <a:r>
              <a:rPr lang="en-US" dirty="0"/>
              <a:t>The two possibilities have very different effort estimates.  Effort estimates and timelines will be completed when decision is made </a:t>
            </a:r>
          </a:p>
          <a:p>
            <a:r>
              <a:rPr lang="en-US" dirty="0"/>
              <a:t>Testing</a:t>
            </a:r>
          </a:p>
          <a:p>
            <a:pPr lvl="1"/>
            <a:r>
              <a:rPr lang="en-US" dirty="0"/>
              <a:t>Steve T (and CSI)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Logic Engine Milestone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FA96D49F-E75B-CA4C-9755-57CB093C34C1}" type="datetime1">
              <a:rPr lang="en-US" smtClean="0"/>
              <a:t>6/1/20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Krista Majewski | HEP Cloud Board Meeting – June 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6A4640B-13FA-CA42-9AEE-DDBBF5EADA06}"/>
              </a:ext>
            </a:extLst>
          </p:cNvPr>
          <p:cNvSpPr txBox="1"/>
          <p:nvPr/>
        </p:nvSpPr>
        <p:spPr>
          <a:xfrm>
            <a:off x="6042991" y="437322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8682523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_PPT_0908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62187C210D1A64BB929AC38399D1FCE" ma:contentTypeVersion="6" ma:contentTypeDescription="Create a new document." ma:contentTypeScope="" ma:versionID="1610ceabecca340e544879776b3a8d7a">
  <xsd:schema xmlns:xsd="http://www.w3.org/2001/XMLSchema" xmlns:xs="http://www.w3.org/2001/XMLSchema" xmlns:p="http://schemas.microsoft.com/office/2006/metadata/properties" xmlns:ns2="022a6d24-5684-436c-b8b5-ce3397f82537" xmlns:ns3="895af5b3-a8e6-4c79-b740-ce0654e89a7f" targetNamespace="http://schemas.microsoft.com/office/2006/metadata/properties" ma:root="true" ma:fieldsID="ba8f9878453bf4840d006b6325e5769c" ns2:_="" ns3:_="">
    <xsd:import namespace="022a6d24-5684-436c-b8b5-ce3397f82537"/>
    <xsd:import namespace="895af5b3-a8e6-4c79-b740-ce0654e89a7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22a6d24-5684-436c-b8b5-ce3397f8253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5af5b3-a8e6-4c79-b740-ce0654e89a7f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7A7BFB9-F021-4E56-8B5A-E0316CA4CCA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22a6d24-5684-436c-b8b5-ce3397f82537"/>
    <ds:schemaRef ds:uri="895af5b3-a8e6-4c79-b740-ce0654e89a7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4BA6830-BAD6-443F-BDE0-739721322B5D}">
  <ds:schemaRefs>
    <ds:schemaRef ds:uri="http://www.w3.org/XML/1998/namespace"/>
    <ds:schemaRef ds:uri="http://purl.org/dc/dcmitype/"/>
    <ds:schemaRef ds:uri="http://schemas.openxmlformats.org/package/2006/metadata/core-properties"/>
    <ds:schemaRef ds:uri="http://purl.org/dc/terms/"/>
    <ds:schemaRef ds:uri="http://schemas.microsoft.com/office/2006/documentManagement/types"/>
    <ds:schemaRef ds:uri="http://purl.org/dc/elements/1.1/"/>
    <ds:schemaRef ds:uri="022a6d24-5684-436c-b8b5-ce3397f82537"/>
    <ds:schemaRef ds:uri="895af5b3-a8e6-4c79-b740-ce0654e89a7f"/>
    <ds:schemaRef ds:uri="http://schemas.microsoft.com/office/infopath/2007/PartnerControls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A6132AFA-7A50-4956-A0A5-56203EB0526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Fermilab_PPT_090815</Template>
  <TotalTime>7481</TotalTime>
  <Words>1296</Words>
  <Application>Microsoft Macintosh PowerPoint</Application>
  <PresentationFormat>On-screen Show (4:3)</PresentationFormat>
  <Paragraphs>172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Helvetica</vt:lpstr>
      <vt:lpstr>Fermilab_PPT_090815</vt:lpstr>
      <vt:lpstr>PowerPoint Presentation</vt:lpstr>
      <vt:lpstr>General information</vt:lpstr>
      <vt:lpstr>Status and effort updates</vt:lpstr>
      <vt:lpstr>Preliminary Work milestone</vt:lpstr>
      <vt:lpstr>Configuration System milestone</vt:lpstr>
      <vt:lpstr>Requirements milestone</vt:lpstr>
      <vt:lpstr>Error Handling/Logging milestone</vt:lpstr>
      <vt:lpstr>Produces/Consumes and Source Proxy milestone</vt:lpstr>
      <vt:lpstr>Logic Engine Milestone</vt:lpstr>
      <vt:lpstr>Additional framework milestones</vt:lpstr>
      <vt:lpstr>Effort Summary - Framework</vt:lpstr>
      <vt:lpstr>Project Status – Channel planning</vt:lpstr>
      <vt:lpstr>Effort Summary - Channels</vt:lpstr>
      <vt:lpstr>Additional notes</vt:lpstr>
      <vt:lpstr>Additional notes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Krista Majewski</dc:creator>
  <cp:lastModifiedBy>Krista Majewski</cp:lastModifiedBy>
  <cp:revision>84</cp:revision>
  <cp:lastPrinted>2014-01-20T19:40:21Z</cp:lastPrinted>
  <dcterms:created xsi:type="dcterms:W3CDTF">2020-01-21T15:13:20Z</dcterms:created>
  <dcterms:modified xsi:type="dcterms:W3CDTF">2020-06-01T16:52:21Z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0x010100D62187C210D1A64BB929AC38399D1FCE</vt:lpwstr>
  </property>
  <property fmtid="{D5CDD505-2E9C-101B-9397-08002B2CF9AE}" pid="3" name="_dlc_DocIdItemGuid">
    <vt:lpwstr>61942874-85a7-4fac-91da-2f746f709fe4</vt:lpwstr>
  </property>
  <property fmtid="{D5CDD505-2E9C-101B-9397-08002B2CF9AE}" pid="4" name="URL">
    <vt:lpwstr/>
  </property>
</Properties>
</file>