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40"/>
  </p:notesMasterIdLst>
  <p:sldIdLst>
    <p:sldId id="303" r:id="rId2"/>
    <p:sldId id="302" r:id="rId3"/>
    <p:sldId id="305" r:id="rId4"/>
    <p:sldId id="306" r:id="rId5"/>
    <p:sldId id="258" r:id="rId6"/>
    <p:sldId id="260" r:id="rId7"/>
    <p:sldId id="304" r:id="rId8"/>
    <p:sldId id="265" r:id="rId9"/>
    <p:sldId id="266" r:id="rId10"/>
    <p:sldId id="267" r:id="rId11"/>
    <p:sldId id="307" r:id="rId12"/>
    <p:sldId id="308" r:id="rId13"/>
    <p:sldId id="278" r:id="rId14"/>
    <p:sldId id="311" r:id="rId15"/>
    <p:sldId id="312" r:id="rId16"/>
    <p:sldId id="313" r:id="rId17"/>
    <p:sldId id="279" r:id="rId18"/>
    <p:sldId id="280" r:id="rId19"/>
    <p:sldId id="281" r:id="rId20"/>
    <p:sldId id="282" r:id="rId21"/>
    <p:sldId id="283" r:id="rId22"/>
    <p:sldId id="314" r:id="rId23"/>
    <p:sldId id="315" r:id="rId24"/>
    <p:sldId id="316" r:id="rId25"/>
    <p:sldId id="317" r:id="rId26"/>
    <p:sldId id="319" r:id="rId27"/>
    <p:sldId id="320" r:id="rId28"/>
    <p:sldId id="318" r:id="rId29"/>
    <p:sldId id="284" r:id="rId30"/>
    <p:sldId id="285" r:id="rId31"/>
    <p:sldId id="286" r:id="rId32"/>
    <p:sldId id="321" r:id="rId33"/>
    <p:sldId id="323" r:id="rId34"/>
    <p:sldId id="324" r:id="rId35"/>
    <p:sldId id="325" r:id="rId36"/>
    <p:sldId id="322" r:id="rId37"/>
    <p:sldId id="298" r:id="rId38"/>
    <p:sldId id="310" r:id="rId39"/>
  </p:sldIdLst>
  <p:sldSz cx="9144000" cy="6858000" type="screen4x3"/>
  <p:notesSz cx="6858000" cy="9144000"/>
  <p:defaultTextStyle>
    <a:defPPr>
      <a:defRPr lang="en-US"/>
    </a:defPPr>
    <a:lvl1pPr algn="l" rtl="0" eaLnBrk="0" fontAlgn="base" hangingPunct="0">
      <a:spcBef>
        <a:spcPct val="0"/>
      </a:spcBef>
      <a:spcAft>
        <a:spcPct val="0"/>
      </a:spcAft>
      <a:defRPr kern="1200">
        <a:solidFill>
          <a:srgbClr val="FF0000"/>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rgbClr val="FF0000"/>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rgbClr val="FF0000"/>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rgbClr val="FF0000"/>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rgbClr val="FF0000"/>
        </a:solidFill>
        <a:latin typeface="Arial" charset="0"/>
        <a:ea typeface="ＭＳ Ｐゴシック" charset="0"/>
        <a:cs typeface="ＭＳ Ｐゴシック" charset="0"/>
      </a:defRPr>
    </a:lvl5pPr>
    <a:lvl6pPr marL="2286000" algn="l" defTabSz="457200" rtl="0" eaLnBrk="1" latinLnBrk="0" hangingPunct="1">
      <a:defRPr kern="1200">
        <a:solidFill>
          <a:srgbClr val="FF0000"/>
        </a:solidFill>
        <a:latin typeface="Arial" charset="0"/>
        <a:ea typeface="ＭＳ Ｐゴシック" charset="0"/>
        <a:cs typeface="ＭＳ Ｐゴシック" charset="0"/>
      </a:defRPr>
    </a:lvl6pPr>
    <a:lvl7pPr marL="2743200" algn="l" defTabSz="457200" rtl="0" eaLnBrk="1" latinLnBrk="0" hangingPunct="1">
      <a:defRPr kern="1200">
        <a:solidFill>
          <a:srgbClr val="FF0000"/>
        </a:solidFill>
        <a:latin typeface="Arial" charset="0"/>
        <a:ea typeface="ＭＳ Ｐゴシック" charset="0"/>
        <a:cs typeface="ＭＳ Ｐゴシック" charset="0"/>
      </a:defRPr>
    </a:lvl7pPr>
    <a:lvl8pPr marL="3200400" algn="l" defTabSz="457200" rtl="0" eaLnBrk="1" latinLnBrk="0" hangingPunct="1">
      <a:defRPr kern="1200">
        <a:solidFill>
          <a:srgbClr val="FF0000"/>
        </a:solidFill>
        <a:latin typeface="Arial" charset="0"/>
        <a:ea typeface="ＭＳ Ｐゴシック" charset="0"/>
        <a:cs typeface="ＭＳ Ｐゴシック" charset="0"/>
      </a:defRPr>
    </a:lvl8pPr>
    <a:lvl9pPr marL="3657600" algn="l" defTabSz="457200" rtl="0" eaLnBrk="1" latinLnBrk="0" hangingPunct="1">
      <a:defRPr kern="1200">
        <a:solidFill>
          <a:srgbClr val="FF0000"/>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45"/>
  </p:normalViewPr>
  <p:slideViewPr>
    <p:cSldViewPr snapToGrid="0" snapToObjects="1">
      <p:cViewPr varScale="1">
        <p:scale>
          <a:sx n="113" d="100"/>
          <a:sy n="113" d="100"/>
        </p:scale>
        <p:origin x="136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5C0E7-2CC2-9043-873C-EABB85DA7AFC}" type="datetimeFigureOut">
              <a:rPr lang="en-US" smtClean="0"/>
              <a:t>5/31/20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949B0-9448-BA46-A0C6-82DED4582CCF}" type="slidenum">
              <a:rPr lang="en-US" smtClean="0"/>
              <a:t>‹#›</a:t>
            </a:fld>
            <a:endParaRPr lang="en-US"/>
          </a:p>
        </p:txBody>
      </p:sp>
    </p:spTree>
    <p:extLst>
      <p:ext uri="{BB962C8B-B14F-4D97-AF65-F5344CB8AC3E}">
        <p14:creationId xmlns:p14="http://schemas.microsoft.com/office/powerpoint/2010/main" val="180786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949B0-9448-BA46-A0C6-82DED4582CCF}" type="slidenum">
              <a:rPr lang="en-US" smtClean="0"/>
              <a:t>7</a:t>
            </a:fld>
            <a:endParaRPr lang="en-US"/>
          </a:p>
        </p:txBody>
      </p:sp>
    </p:spTree>
    <p:extLst>
      <p:ext uri="{BB962C8B-B14F-4D97-AF65-F5344CB8AC3E}">
        <p14:creationId xmlns:p14="http://schemas.microsoft.com/office/powerpoint/2010/main" val="49028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949B0-9448-BA46-A0C6-82DED4582CCF}" type="slidenum">
              <a:rPr lang="en-US" smtClean="0"/>
              <a:t>8</a:t>
            </a:fld>
            <a:endParaRPr lang="en-US"/>
          </a:p>
        </p:txBody>
      </p:sp>
    </p:spTree>
    <p:extLst>
      <p:ext uri="{BB962C8B-B14F-4D97-AF65-F5344CB8AC3E}">
        <p14:creationId xmlns:p14="http://schemas.microsoft.com/office/powerpoint/2010/main" val="70281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949B0-9448-BA46-A0C6-82DED4582CCF}" type="slidenum">
              <a:rPr lang="en-US" smtClean="0"/>
              <a:t>12</a:t>
            </a:fld>
            <a:endParaRPr lang="en-US"/>
          </a:p>
        </p:txBody>
      </p:sp>
    </p:spTree>
    <p:extLst>
      <p:ext uri="{BB962C8B-B14F-4D97-AF65-F5344CB8AC3E}">
        <p14:creationId xmlns:p14="http://schemas.microsoft.com/office/powerpoint/2010/main" val="288728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949B0-9448-BA46-A0C6-82DED4582CCF}" type="slidenum">
              <a:rPr lang="en-US" smtClean="0"/>
              <a:t>28</a:t>
            </a:fld>
            <a:endParaRPr lang="en-US"/>
          </a:p>
        </p:txBody>
      </p:sp>
    </p:spTree>
    <p:extLst>
      <p:ext uri="{BB962C8B-B14F-4D97-AF65-F5344CB8AC3E}">
        <p14:creationId xmlns:p14="http://schemas.microsoft.com/office/powerpoint/2010/main" val="11319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949B0-9448-BA46-A0C6-82DED4582CCF}" type="slidenum">
              <a:rPr lang="en-US" smtClean="0"/>
              <a:t>36</a:t>
            </a:fld>
            <a:endParaRPr lang="en-US"/>
          </a:p>
        </p:txBody>
      </p:sp>
    </p:spTree>
    <p:extLst>
      <p:ext uri="{BB962C8B-B14F-4D97-AF65-F5344CB8AC3E}">
        <p14:creationId xmlns:p14="http://schemas.microsoft.com/office/powerpoint/2010/main" val="362105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02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6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2413" y="193675"/>
            <a:ext cx="2022475" cy="6054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193675"/>
            <a:ext cx="5916613" cy="6054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05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4800" y="193675"/>
            <a:ext cx="5780088" cy="603250"/>
          </a:xfrm>
        </p:spPr>
        <p:txBody>
          <a:bodyPr/>
          <a:lstStyle/>
          <a:p>
            <a:r>
              <a:rPr lang="en-US"/>
              <a:t>Click to edit Master title style</a:t>
            </a:r>
          </a:p>
        </p:txBody>
      </p:sp>
      <p:sp>
        <p:nvSpPr>
          <p:cNvPr id="3" name="Text Placeholder 2"/>
          <p:cNvSpPr>
            <a:spLocks noGrp="1"/>
          </p:cNvSpPr>
          <p:nvPr>
            <p:ph type="body" sz="half" idx="1"/>
          </p:nvPr>
        </p:nvSpPr>
        <p:spPr>
          <a:xfrm>
            <a:off x="533400" y="1160463"/>
            <a:ext cx="3962400" cy="5087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60463"/>
            <a:ext cx="3962400" cy="5087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53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44800" y="193675"/>
            <a:ext cx="5780088" cy="603250"/>
          </a:xfrm>
        </p:spPr>
        <p:txBody>
          <a:bodyPr/>
          <a:lstStyle/>
          <a:p>
            <a:r>
              <a:rPr lang="en-US"/>
              <a:t>Click to edit Master title style</a:t>
            </a:r>
          </a:p>
        </p:txBody>
      </p:sp>
      <p:sp>
        <p:nvSpPr>
          <p:cNvPr id="3" name="Content Placeholder 2"/>
          <p:cNvSpPr>
            <a:spLocks noGrp="1"/>
          </p:cNvSpPr>
          <p:nvPr>
            <p:ph sz="half" idx="1"/>
          </p:nvPr>
        </p:nvSpPr>
        <p:spPr>
          <a:xfrm>
            <a:off x="533400" y="1160463"/>
            <a:ext cx="3962400" cy="5087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60463"/>
            <a:ext cx="3962400" cy="5087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02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753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809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160463"/>
            <a:ext cx="3962400" cy="5087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60463"/>
            <a:ext cx="3962400" cy="50879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78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15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110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160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48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573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44800" y="193675"/>
            <a:ext cx="5780088"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3400" y="1160463"/>
            <a:ext cx="8077200" cy="5087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ChangeArrowheads="1"/>
          </p:cNvSpPr>
          <p:nvPr/>
        </p:nvSpPr>
        <p:spPr bwMode="auto">
          <a:xfrm>
            <a:off x="533400" y="936625"/>
            <a:ext cx="8077200" cy="130175"/>
          </a:xfrm>
          <a:prstGeom prst="rect">
            <a:avLst/>
          </a:prstGeom>
          <a:gradFill rotWithShape="0">
            <a:gsLst>
              <a:gs pos="0">
                <a:srgbClr val="FF66FF"/>
              </a:gs>
              <a:gs pos="100000">
                <a:srgbClr val="FF66FF">
                  <a:gamma/>
                  <a:shade val="89804"/>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sp>
        <p:nvSpPr>
          <p:cNvPr id="3077" name="Rectangle 5"/>
          <p:cNvSpPr>
            <a:spLocks noChangeArrowheads="1"/>
          </p:cNvSpPr>
          <p:nvPr/>
        </p:nvSpPr>
        <p:spPr bwMode="auto">
          <a:xfrm>
            <a:off x="5886450" y="6021388"/>
            <a:ext cx="2886075" cy="454025"/>
          </a:xfrm>
          <a:prstGeom prst="rect">
            <a:avLst/>
          </a:prstGeom>
          <a:noFill/>
          <a:ln w="12700">
            <a:noFill/>
            <a:miter lim="800000"/>
            <a:headEnd/>
            <a:tailEnd/>
          </a:ln>
          <a:effectLst/>
        </p:spPr>
        <p:txBody>
          <a:bodyPr lIns="90487" tIns="44450" rIns="90487" bIns="44450">
            <a:spAutoFit/>
          </a:bodyPr>
          <a:lstStyle/>
          <a:p>
            <a:endParaRPr lang="en-US" sz="1200">
              <a:solidFill>
                <a:schemeClr val="tx1"/>
              </a:solidFill>
              <a:latin typeface="Helvetica" charset="0"/>
            </a:endParaRPr>
          </a:p>
          <a:p>
            <a:endParaRPr lang="en-US" sz="1200">
              <a:solidFill>
                <a:schemeClr val="tx1"/>
              </a:solidFill>
              <a:latin typeface="Helvetica" charset="0"/>
            </a:endParaRPr>
          </a:p>
        </p:txBody>
      </p:sp>
      <p:sp>
        <p:nvSpPr>
          <p:cNvPr id="3078" name="Text Box 6"/>
          <p:cNvSpPr txBox="1">
            <a:spLocks noChangeArrowheads="1"/>
          </p:cNvSpPr>
          <p:nvPr/>
        </p:nvSpPr>
        <p:spPr bwMode="auto">
          <a:xfrm>
            <a:off x="6842125" y="6156325"/>
            <a:ext cx="184150" cy="336550"/>
          </a:xfrm>
          <a:prstGeom prst="rect">
            <a:avLst/>
          </a:prstGeom>
          <a:noFill/>
          <a:ln w="12700">
            <a:noFill/>
            <a:miter lim="800000"/>
            <a:headEnd/>
            <a:tailEnd/>
          </a:ln>
          <a:effectLst/>
        </p:spPr>
        <p:txBody>
          <a:bodyPr wrap="none">
            <a:spAutoFit/>
          </a:bodyPr>
          <a:lstStyle/>
          <a:p>
            <a:pPr>
              <a:defRPr/>
            </a:pPr>
            <a:endParaRPr lang="en-US" sz="1600">
              <a:solidFill>
                <a:schemeClr val="accent2"/>
              </a:solidFill>
              <a:ea typeface="+mn-ea"/>
              <a:cs typeface="+mn-cs"/>
            </a:endParaRPr>
          </a:p>
        </p:txBody>
      </p:sp>
      <p:sp>
        <p:nvSpPr>
          <p:cNvPr id="3089" name="Text Box 17"/>
          <p:cNvSpPr txBox="1">
            <a:spLocks noChangeArrowheads="1"/>
          </p:cNvSpPr>
          <p:nvPr/>
        </p:nvSpPr>
        <p:spPr bwMode="auto">
          <a:xfrm>
            <a:off x="2514600" y="6553200"/>
            <a:ext cx="184150" cy="304800"/>
          </a:xfrm>
          <a:prstGeom prst="rect">
            <a:avLst/>
          </a:prstGeom>
          <a:noFill/>
          <a:ln w="9525">
            <a:noFill/>
            <a:miter lim="800000"/>
            <a:headEnd/>
            <a:tailEnd/>
          </a:ln>
          <a:effectLst/>
        </p:spPr>
        <p:txBody>
          <a:bodyPr wrap="none">
            <a:spAutoFit/>
          </a:bodyPr>
          <a:lstStyle/>
          <a:p>
            <a:pPr>
              <a:defRPr/>
            </a:pPr>
            <a:endParaRPr lang="en-US" sz="1400">
              <a:solidFill>
                <a:schemeClr val="tx1"/>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1" fontAlgn="base" hangingPunct="1">
        <a:spcBef>
          <a:spcPct val="0"/>
        </a:spcBef>
        <a:spcAft>
          <a:spcPct val="0"/>
        </a:spcAft>
        <a:defRPr sz="4000">
          <a:solidFill>
            <a:srgbClr val="CC0000"/>
          </a:solidFill>
          <a:latin typeface="+mj-lt"/>
          <a:ea typeface="ＭＳ Ｐゴシック" charset="-128"/>
          <a:cs typeface="ＭＳ Ｐゴシック" charset="-128"/>
        </a:defRPr>
      </a:lvl1pPr>
      <a:lvl2pPr algn="ctr" rtl="0" eaLnBrk="1" fontAlgn="base" hangingPunct="1">
        <a:spcBef>
          <a:spcPct val="0"/>
        </a:spcBef>
        <a:spcAft>
          <a:spcPct val="0"/>
        </a:spcAft>
        <a:defRPr sz="4000">
          <a:solidFill>
            <a:srgbClr val="CC0000"/>
          </a:solidFill>
          <a:latin typeface="Arial" charset="0"/>
          <a:ea typeface="ＭＳ Ｐゴシック" charset="-128"/>
          <a:cs typeface="ＭＳ Ｐゴシック" charset="-128"/>
        </a:defRPr>
      </a:lvl2pPr>
      <a:lvl3pPr algn="ctr" rtl="0" eaLnBrk="1" fontAlgn="base" hangingPunct="1">
        <a:spcBef>
          <a:spcPct val="0"/>
        </a:spcBef>
        <a:spcAft>
          <a:spcPct val="0"/>
        </a:spcAft>
        <a:defRPr sz="4000">
          <a:solidFill>
            <a:srgbClr val="CC0000"/>
          </a:solidFill>
          <a:latin typeface="Arial" charset="0"/>
          <a:ea typeface="ＭＳ Ｐゴシック" charset="-128"/>
          <a:cs typeface="ＭＳ Ｐゴシック" charset="-128"/>
        </a:defRPr>
      </a:lvl3pPr>
      <a:lvl4pPr algn="ctr" rtl="0" eaLnBrk="1" fontAlgn="base" hangingPunct="1">
        <a:spcBef>
          <a:spcPct val="0"/>
        </a:spcBef>
        <a:spcAft>
          <a:spcPct val="0"/>
        </a:spcAft>
        <a:defRPr sz="4000">
          <a:solidFill>
            <a:srgbClr val="CC0000"/>
          </a:solidFill>
          <a:latin typeface="Arial" charset="0"/>
          <a:ea typeface="ＭＳ Ｐゴシック" charset="-128"/>
          <a:cs typeface="ＭＳ Ｐゴシック" charset="-128"/>
        </a:defRPr>
      </a:lvl4pPr>
      <a:lvl5pPr algn="ctr" rtl="0" eaLnBrk="1" fontAlgn="base" hangingPunct="1">
        <a:spcBef>
          <a:spcPct val="0"/>
        </a:spcBef>
        <a:spcAft>
          <a:spcPct val="0"/>
        </a:spcAft>
        <a:defRPr sz="4000">
          <a:solidFill>
            <a:srgbClr val="CC0000"/>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000">
          <a:solidFill>
            <a:srgbClr val="CC0000"/>
          </a:solidFill>
          <a:latin typeface="Arial" charset="0"/>
        </a:defRPr>
      </a:lvl6pPr>
      <a:lvl7pPr marL="914400" algn="ctr" rtl="0" eaLnBrk="1" fontAlgn="base" hangingPunct="1">
        <a:spcBef>
          <a:spcPct val="0"/>
        </a:spcBef>
        <a:spcAft>
          <a:spcPct val="0"/>
        </a:spcAft>
        <a:defRPr sz="4000">
          <a:solidFill>
            <a:srgbClr val="CC0000"/>
          </a:solidFill>
          <a:latin typeface="Arial" charset="0"/>
        </a:defRPr>
      </a:lvl7pPr>
      <a:lvl8pPr marL="1371600" algn="ctr" rtl="0" eaLnBrk="1" fontAlgn="base" hangingPunct="1">
        <a:spcBef>
          <a:spcPct val="0"/>
        </a:spcBef>
        <a:spcAft>
          <a:spcPct val="0"/>
        </a:spcAft>
        <a:defRPr sz="4000">
          <a:solidFill>
            <a:srgbClr val="CC0000"/>
          </a:solidFill>
          <a:latin typeface="Arial" charset="0"/>
        </a:defRPr>
      </a:lvl8pPr>
      <a:lvl9pPr marL="1828800" algn="ctr" rtl="0" eaLnBrk="1" fontAlgn="base" hangingPunct="1">
        <a:spcBef>
          <a:spcPct val="0"/>
        </a:spcBef>
        <a:spcAft>
          <a:spcPct val="0"/>
        </a:spcAft>
        <a:defRPr sz="4000">
          <a:solidFill>
            <a:srgbClr val="CC0000"/>
          </a:solidFill>
          <a:latin typeface="Arial" charset="0"/>
        </a:defRPr>
      </a:lvl9pPr>
    </p:titleStyle>
    <p:bodyStyle>
      <a:lvl1pPr marL="342900" indent="-342900" algn="l" rtl="0" eaLnBrk="1" fontAlgn="base" hangingPunct="1">
        <a:spcBef>
          <a:spcPct val="20000"/>
        </a:spcBef>
        <a:spcAft>
          <a:spcPct val="0"/>
        </a:spcAft>
        <a:buSzPct val="100000"/>
        <a:buFont typeface="Wingdings" charset="0"/>
        <a:buChar char=""/>
        <a:defRPr sz="3200">
          <a:solidFill>
            <a:srgbClr val="0000FF"/>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60000"/>
        <a:buFont typeface="Zapf Dingbats" charset="0"/>
        <a:buChar char=""/>
        <a:defRPr sz="2800">
          <a:solidFill>
            <a:srgbClr val="FF0000"/>
          </a:solidFill>
          <a:latin typeface="+mn-lt"/>
          <a:ea typeface="ＭＳ Ｐゴシック" charset="-128"/>
        </a:defRPr>
      </a:lvl2pPr>
      <a:lvl3pPr marL="1143000" indent="-228600" algn="l" rtl="0" eaLnBrk="1" fontAlgn="base" hangingPunct="1">
        <a:spcBef>
          <a:spcPct val="20000"/>
        </a:spcBef>
        <a:spcAft>
          <a:spcPct val="0"/>
        </a:spcAft>
        <a:buSzPct val="60000"/>
        <a:buFont typeface="Zapf Dingbats" charset="0"/>
        <a:buChar char=""/>
        <a:defRPr sz="2400">
          <a:solidFill>
            <a:srgbClr val="66FF00"/>
          </a:solidFill>
          <a:latin typeface="+mn-lt"/>
          <a:ea typeface="ＭＳ Ｐゴシック" charset="-128"/>
        </a:defRPr>
      </a:lvl3pPr>
      <a:lvl4pPr marL="1600200" indent="-228600" algn="l" rtl="0" eaLnBrk="1" fontAlgn="base" hangingPunct="1">
        <a:spcBef>
          <a:spcPct val="20000"/>
        </a:spcBef>
        <a:spcAft>
          <a:spcPct val="0"/>
        </a:spcAft>
        <a:buSzPct val="100000"/>
        <a:buChar char="–"/>
        <a:defRPr sz="2000">
          <a:solidFill>
            <a:srgbClr val="FA00FA"/>
          </a:solidFill>
          <a:latin typeface="+mn-lt"/>
          <a:ea typeface="ＭＳ Ｐゴシック" charset="-128"/>
        </a:defRPr>
      </a:lvl4pPr>
      <a:lvl5pPr marL="2057400" indent="-228600" algn="l" rtl="0" eaLnBrk="1" fontAlgn="base" hangingPunct="1">
        <a:spcBef>
          <a:spcPct val="20000"/>
        </a:spcBef>
        <a:spcAft>
          <a:spcPct val="0"/>
        </a:spcAft>
        <a:buSzPct val="100000"/>
        <a:buChar char="•"/>
        <a:defRPr>
          <a:solidFill>
            <a:schemeClr val="tx1"/>
          </a:solidFill>
          <a:latin typeface="+mn-lt"/>
          <a:ea typeface="ＭＳ Ｐゴシック" charset="-128"/>
        </a:defRPr>
      </a:lvl5pPr>
      <a:lvl6pPr marL="2514600" indent="-228600" algn="l" rtl="0" eaLnBrk="1" fontAlgn="base" hangingPunct="1">
        <a:spcBef>
          <a:spcPct val="20000"/>
        </a:spcBef>
        <a:spcAft>
          <a:spcPct val="0"/>
        </a:spcAft>
        <a:buSzPct val="100000"/>
        <a:buChar char="•"/>
        <a:defRPr>
          <a:solidFill>
            <a:schemeClr val="tx1"/>
          </a:solidFill>
          <a:latin typeface="+mn-lt"/>
          <a:ea typeface="ＭＳ Ｐゴシック" charset="-128"/>
        </a:defRPr>
      </a:lvl6pPr>
      <a:lvl7pPr marL="2971800" indent="-228600" algn="l" rtl="0" eaLnBrk="1" fontAlgn="base" hangingPunct="1">
        <a:spcBef>
          <a:spcPct val="20000"/>
        </a:spcBef>
        <a:spcAft>
          <a:spcPct val="0"/>
        </a:spcAft>
        <a:buSzPct val="100000"/>
        <a:buChar char="•"/>
        <a:defRPr>
          <a:solidFill>
            <a:schemeClr val="tx1"/>
          </a:solidFill>
          <a:latin typeface="+mn-lt"/>
          <a:ea typeface="ＭＳ Ｐゴシック" charset="-128"/>
        </a:defRPr>
      </a:lvl7pPr>
      <a:lvl8pPr marL="3429000" indent="-228600" algn="l" rtl="0" eaLnBrk="1" fontAlgn="base" hangingPunct="1">
        <a:spcBef>
          <a:spcPct val="20000"/>
        </a:spcBef>
        <a:spcAft>
          <a:spcPct val="0"/>
        </a:spcAft>
        <a:buSzPct val="100000"/>
        <a:buChar char="•"/>
        <a:defRPr>
          <a:solidFill>
            <a:schemeClr val="tx1"/>
          </a:solidFill>
          <a:latin typeface="+mn-lt"/>
          <a:ea typeface="ＭＳ Ｐゴシック" charset="-128"/>
        </a:defRPr>
      </a:lvl8pPr>
      <a:lvl9pPr marL="3886200" indent="-228600" algn="l" rtl="0" eaLnBrk="1" fontAlgn="base" hangingPunct="1">
        <a:spcBef>
          <a:spcPct val="20000"/>
        </a:spcBef>
        <a:spcAft>
          <a:spcPct val="0"/>
        </a:spcAft>
        <a:buSzPct val="100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EE5A6A-BD27-A544-A0D9-0B6845FE0B2A}"/>
              </a:ext>
            </a:extLst>
          </p:cNvPr>
          <p:cNvSpPr>
            <a:spLocks noGrp="1"/>
          </p:cNvSpPr>
          <p:nvPr>
            <p:ph type="ctrTitle"/>
          </p:nvPr>
        </p:nvSpPr>
        <p:spPr/>
        <p:txBody>
          <a:bodyPr/>
          <a:lstStyle/>
          <a:p>
            <a:r>
              <a:rPr lang="en-US" dirty="0"/>
              <a:t>Snowmass 2013: a look back, and a view forward</a:t>
            </a:r>
          </a:p>
        </p:txBody>
      </p:sp>
      <p:sp>
        <p:nvSpPr>
          <p:cNvPr id="5" name="Subtitle 4">
            <a:extLst>
              <a:ext uri="{FF2B5EF4-FFF2-40B4-BE49-F238E27FC236}">
                <a16:creationId xmlns:a16="http://schemas.microsoft.com/office/drawing/2014/main" id="{2E9526A1-B5FD-0C46-854D-24D4BAD99AC1}"/>
              </a:ext>
            </a:extLst>
          </p:cNvPr>
          <p:cNvSpPr>
            <a:spLocks noGrp="1"/>
          </p:cNvSpPr>
          <p:nvPr>
            <p:ph type="subTitle" idx="1"/>
          </p:nvPr>
        </p:nvSpPr>
        <p:spPr/>
        <p:txBody>
          <a:bodyPr/>
          <a:lstStyle/>
          <a:p>
            <a:r>
              <a:rPr lang="en-US" dirty="0"/>
              <a:t>J. Campbell, J. Huston</a:t>
            </a:r>
          </a:p>
          <a:p>
            <a:r>
              <a:rPr lang="en-US" dirty="0"/>
              <a:t>for K. </a:t>
            </a:r>
            <a:r>
              <a:rPr lang="en-US" dirty="0" err="1"/>
              <a:t>Hatakeyama</a:t>
            </a:r>
            <a:r>
              <a:rPr lang="en-US" dirty="0"/>
              <a:t>, F. </a:t>
            </a:r>
            <a:r>
              <a:rPr lang="en-US" dirty="0" err="1"/>
              <a:t>Petriello</a:t>
            </a:r>
            <a:endParaRPr lang="en-US" dirty="0"/>
          </a:p>
        </p:txBody>
      </p:sp>
    </p:spTree>
    <p:extLst>
      <p:ext uri="{BB962C8B-B14F-4D97-AF65-F5344CB8AC3E}">
        <p14:creationId xmlns:p14="http://schemas.microsoft.com/office/powerpoint/2010/main" val="346825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636" y="191955"/>
            <a:ext cx="5780088" cy="603250"/>
          </a:xfrm>
        </p:spPr>
        <p:txBody>
          <a:bodyPr/>
          <a:lstStyle/>
          <a:p>
            <a:r>
              <a:rPr lang="en-US" dirty="0"/>
              <a:t>Question 1d</a:t>
            </a:r>
          </a:p>
        </p:txBody>
      </p:sp>
      <p:sp>
        <p:nvSpPr>
          <p:cNvPr id="3" name="Content Placeholder 2"/>
          <p:cNvSpPr>
            <a:spLocks noGrp="1"/>
          </p:cNvSpPr>
          <p:nvPr>
            <p:ph sz="half" idx="1"/>
          </p:nvPr>
        </p:nvSpPr>
        <p:spPr/>
        <p:txBody>
          <a:bodyPr/>
          <a:lstStyle/>
          <a:p>
            <a:r>
              <a:rPr lang="en-US" sz="2000" dirty="0"/>
              <a:t>The frontier for NNLO is 2-&gt;2 processes</a:t>
            </a:r>
          </a:p>
          <a:p>
            <a:r>
              <a:rPr lang="en-US" sz="2000" dirty="0"/>
              <a:t>What processes do we need calculated?</a:t>
            </a:r>
          </a:p>
          <a:p>
            <a:r>
              <a:rPr lang="en-US" sz="2000" dirty="0"/>
              <a:t>What is the timescale?</a:t>
            </a:r>
          </a:p>
        </p:txBody>
      </p:sp>
      <p:sp>
        <p:nvSpPr>
          <p:cNvPr id="4" name="Content Placeholder 3"/>
          <p:cNvSpPr>
            <a:spLocks noGrp="1"/>
          </p:cNvSpPr>
          <p:nvPr>
            <p:ph sz="half" idx="2"/>
          </p:nvPr>
        </p:nvSpPr>
        <p:spPr>
          <a:xfrm>
            <a:off x="4648200" y="1043504"/>
            <a:ext cx="3962400" cy="5087937"/>
          </a:xfrm>
        </p:spPr>
        <p:txBody>
          <a:bodyPr/>
          <a:lstStyle/>
          <a:p>
            <a:r>
              <a:rPr lang="en-US" sz="2000" dirty="0"/>
              <a:t>To date, most NNLO calculations are 2-&gt;1 (W/Z/Higgs)</a:t>
            </a:r>
          </a:p>
          <a:p>
            <a:r>
              <a:rPr lang="en-US" sz="2000" dirty="0"/>
              <a:t>Multiple NNLO calculations containing colorless final states (</a:t>
            </a:r>
            <a:r>
              <a:rPr lang="en-US" sz="2000" dirty="0" err="1"/>
              <a:t>diphoton</a:t>
            </a:r>
            <a:r>
              <a:rPr lang="en-US" sz="2000" dirty="0"/>
              <a:t> production, </a:t>
            </a:r>
            <a:r>
              <a:rPr lang="en-US" sz="2000" dirty="0" err="1"/>
              <a:t>W+Higgs</a:t>
            </a:r>
            <a:r>
              <a:rPr lang="en-US" sz="2000" dirty="0"/>
              <a:t> production) have recently been completed</a:t>
            </a:r>
          </a:p>
          <a:p>
            <a:r>
              <a:rPr lang="en-US" sz="2000" dirty="0"/>
              <a:t>Several </a:t>
            </a:r>
            <a:r>
              <a:rPr lang="en-US" sz="2000" dirty="0" err="1"/>
              <a:t>partonic</a:t>
            </a:r>
            <a:r>
              <a:rPr lang="en-US" sz="2000" dirty="0"/>
              <a:t> channels contributing to </a:t>
            </a:r>
            <a:r>
              <a:rPr lang="en-US" sz="2000" dirty="0" err="1"/>
              <a:t>tt</a:t>
            </a:r>
            <a:r>
              <a:rPr lang="en-US" sz="2000" dirty="0"/>
              <a:t> at NNLO have been completed and full result is expected soon</a:t>
            </a:r>
          </a:p>
          <a:p>
            <a:r>
              <a:rPr lang="en-US" sz="2000" dirty="0"/>
              <a:t>Work is proceeding on </a:t>
            </a:r>
            <a:r>
              <a:rPr lang="en-US" sz="2000" dirty="0" err="1"/>
              <a:t>dijets</a:t>
            </a:r>
            <a:r>
              <a:rPr lang="en-US" sz="2000" dirty="0"/>
              <a:t>, W/</a:t>
            </a:r>
            <a:r>
              <a:rPr lang="en-US" sz="2000" dirty="0" err="1"/>
              <a:t>Z+jet</a:t>
            </a:r>
            <a:r>
              <a:rPr lang="en-US" sz="2000" dirty="0"/>
              <a:t>, </a:t>
            </a:r>
            <a:r>
              <a:rPr lang="en-US" sz="2000" dirty="0" err="1"/>
              <a:t>Higgs+jet</a:t>
            </a:r>
            <a:endParaRPr lang="en-US" sz="2000" dirty="0"/>
          </a:p>
          <a:p>
            <a:r>
              <a:rPr lang="en-US" sz="2000" dirty="0">
                <a:solidFill>
                  <a:schemeClr val="tx1"/>
                </a:solidFill>
              </a:rPr>
              <a:t>Work is finished on basically all 2-&gt;2 processes</a:t>
            </a:r>
          </a:p>
          <a:p>
            <a:r>
              <a:rPr lang="en-US" sz="2000" dirty="0">
                <a:solidFill>
                  <a:schemeClr val="tx1"/>
                </a:solidFill>
              </a:rPr>
              <a:t>2-&gt;3 is the new frontier; 2 years away?</a:t>
            </a:r>
          </a:p>
        </p:txBody>
      </p:sp>
    </p:spTree>
    <p:extLst>
      <p:ext uri="{BB962C8B-B14F-4D97-AF65-F5344CB8AC3E}">
        <p14:creationId xmlns:p14="http://schemas.microsoft.com/office/powerpoint/2010/main" val="269608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D7E4-F8FA-AD48-9542-99618CB826BB}"/>
              </a:ext>
            </a:extLst>
          </p:cNvPr>
          <p:cNvSpPr>
            <a:spLocks noGrp="1"/>
          </p:cNvSpPr>
          <p:nvPr>
            <p:ph type="title"/>
          </p:nvPr>
        </p:nvSpPr>
        <p:spPr>
          <a:xfrm>
            <a:off x="1834707" y="129880"/>
            <a:ext cx="5780088" cy="603250"/>
          </a:xfrm>
        </p:spPr>
        <p:txBody>
          <a:bodyPr/>
          <a:lstStyle/>
          <a:p>
            <a:r>
              <a:rPr lang="en-US" dirty="0"/>
              <a:t>Les </a:t>
            </a:r>
            <a:r>
              <a:rPr lang="en-US" dirty="0" err="1"/>
              <a:t>Houches</a:t>
            </a:r>
            <a:r>
              <a:rPr lang="en-US" dirty="0"/>
              <a:t> </a:t>
            </a:r>
            <a:r>
              <a:rPr lang="en-US" dirty="0" err="1"/>
              <a:t>wishlist</a:t>
            </a:r>
            <a:endParaRPr lang="en-US" dirty="0"/>
          </a:p>
        </p:txBody>
      </p:sp>
      <p:pic>
        <p:nvPicPr>
          <p:cNvPr id="6" name="Picture 5">
            <a:extLst>
              <a:ext uri="{FF2B5EF4-FFF2-40B4-BE49-F238E27FC236}">
                <a16:creationId xmlns:a16="http://schemas.microsoft.com/office/drawing/2014/main" id="{A30C438E-50A9-0840-8B9D-A8929F114116}"/>
              </a:ext>
            </a:extLst>
          </p:cNvPr>
          <p:cNvPicPr>
            <a:picLocks noChangeAspect="1"/>
          </p:cNvPicPr>
          <p:nvPr/>
        </p:nvPicPr>
        <p:blipFill>
          <a:blip r:embed="rId2"/>
          <a:stretch>
            <a:fillRect/>
          </a:stretch>
        </p:blipFill>
        <p:spPr>
          <a:xfrm>
            <a:off x="1834707" y="965200"/>
            <a:ext cx="7112000" cy="5892800"/>
          </a:xfrm>
          <a:prstGeom prst="rect">
            <a:avLst/>
          </a:prstGeom>
        </p:spPr>
      </p:pic>
      <p:cxnSp>
        <p:nvCxnSpPr>
          <p:cNvPr id="8" name="Straight Connector 7">
            <a:extLst>
              <a:ext uri="{FF2B5EF4-FFF2-40B4-BE49-F238E27FC236}">
                <a16:creationId xmlns:a16="http://schemas.microsoft.com/office/drawing/2014/main" id="{7D90752C-0E9C-0A41-A9B2-21F4ECA58DE3}"/>
              </a:ext>
            </a:extLst>
          </p:cNvPr>
          <p:cNvCxnSpPr/>
          <p:nvPr/>
        </p:nvCxnSpPr>
        <p:spPr bwMode="auto">
          <a:xfrm>
            <a:off x="2658140" y="2785730"/>
            <a:ext cx="592233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C377173-6B2D-4943-A982-992DEDA9DD91}"/>
              </a:ext>
            </a:extLst>
          </p:cNvPr>
          <p:cNvCxnSpPr/>
          <p:nvPr/>
        </p:nvCxnSpPr>
        <p:spPr bwMode="auto">
          <a:xfrm>
            <a:off x="2658140" y="2934586"/>
            <a:ext cx="363633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3AC177D4-8E12-6642-BA0D-CE6C0EB813D4}"/>
              </a:ext>
            </a:extLst>
          </p:cNvPr>
          <p:cNvSpPr txBox="1"/>
          <p:nvPr/>
        </p:nvSpPr>
        <p:spPr>
          <a:xfrm>
            <a:off x="244549" y="2462564"/>
            <a:ext cx="2443298" cy="1323439"/>
          </a:xfrm>
          <a:prstGeom prst="rect">
            <a:avLst/>
          </a:prstGeom>
          <a:noFill/>
        </p:spPr>
        <p:txBody>
          <a:bodyPr wrap="none" rtlCol="0">
            <a:spAutoFit/>
          </a:bodyPr>
          <a:lstStyle/>
          <a:p>
            <a:r>
              <a:rPr lang="en-US" sz="1600" dirty="0">
                <a:solidFill>
                  <a:schemeClr val="tx1"/>
                </a:solidFill>
              </a:rPr>
              <a:t>One of big remaining</a:t>
            </a:r>
          </a:p>
          <a:p>
            <a:r>
              <a:rPr lang="en-US" sz="1600" dirty="0">
                <a:solidFill>
                  <a:schemeClr val="tx1"/>
                </a:solidFill>
              </a:rPr>
              <a:t>uncertainties, especially</a:t>
            </a:r>
          </a:p>
          <a:p>
            <a:r>
              <a:rPr lang="en-US" sz="1600" dirty="0">
                <a:solidFill>
                  <a:schemeClr val="tx1"/>
                </a:solidFill>
              </a:rPr>
              <a:t>for predictions that have</a:t>
            </a:r>
          </a:p>
          <a:p>
            <a:r>
              <a:rPr lang="en-US" sz="1600" dirty="0">
                <a:solidFill>
                  <a:schemeClr val="tx1"/>
                </a:solidFill>
              </a:rPr>
              <a:t>large higher order </a:t>
            </a:r>
          </a:p>
          <a:p>
            <a:r>
              <a:rPr lang="en-US" sz="1600" dirty="0">
                <a:solidFill>
                  <a:schemeClr val="tx1"/>
                </a:solidFill>
              </a:rPr>
              <a:t>QCD corrections</a:t>
            </a:r>
          </a:p>
        </p:txBody>
      </p:sp>
    </p:spTree>
    <p:extLst>
      <p:ext uri="{BB962C8B-B14F-4D97-AF65-F5344CB8AC3E}">
        <p14:creationId xmlns:p14="http://schemas.microsoft.com/office/powerpoint/2010/main" val="201463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4C86-D9AE-8E4F-BB8E-40B1B1D3CD41}"/>
              </a:ext>
            </a:extLst>
          </p:cNvPr>
          <p:cNvSpPr>
            <a:spLocks noGrp="1"/>
          </p:cNvSpPr>
          <p:nvPr>
            <p:ph type="title"/>
          </p:nvPr>
        </p:nvSpPr>
        <p:spPr>
          <a:xfrm>
            <a:off x="172133" y="164805"/>
            <a:ext cx="3190690" cy="603250"/>
          </a:xfrm>
        </p:spPr>
        <p:txBody>
          <a:bodyPr/>
          <a:lstStyle/>
          <a:p>
            <a:r>
              <a:rPr lang="en-US" sz="2400" dirty="0"/>
              <a:t>Status and Desired</a:t>
            </a:r>
          </a:p>
        </p:txBody>
      </p:sp>
      <p:pic>
        <p:nvPicPr>
          <p:cNvPr id="8" name="Picture 7">
            <a:extLst>
              <a:ext uri="{FF2B5EF4-FFF2-40B4-BE49-F238E27FC236}">
                <a16:creationId xmlns:a16="http://schemas.microsoft.com/office/drawing/2014/main" id="{FE00CEF5-F4F5-5A49-BC97-E0FB797BB056}"/>
              </a:ext>
            </a:extLst>
          </p:cNvPr>
          <p:cNvPicPr>
            <a:picLocks noChangeAspect="1"/>
          </p:cNvPicPr>
          <p:nvPr/>
        </p:nvPicPr>
        <p:blipFill rotWithShape="1">
          <a:blip r:embed="rId3"/>
          <a:srcRect b="61240"/>
          <a:stretch/>
        </p:blipFill>
        <p:spPr>
          <a:xfrm>
            <a:off x="3465797" y="-13023"/>
            <a:ext cx="5667154" cy="3114187"/>
          </a:xfrm>
          <a:prstGeom prst="rect">
            <a:avLst/>
          </a:prstGeom>
        </p:spPr>
      </p:pic>
      <p:pic>
        <p:nvPicPr>
          <p:cNvPr id="11" name="Picture 10">
            <a:extLst>
              <a:ext uri="{FF2B5EF4-FFF2-40B4-BE49-F238E27FC236}">
                <a16:creationId xmlns:a16="http://schemas.microsoft.com/office/drawing/2014/main" id="{140D4C31-49FB-614D-990A-04C314334CE2}"/>
              </a:ext>
            </a:extLst>
          </p:cNvPr>
          <p:cNvPicPr>
            <a:picLocks noChangeAspect="1"/>
          </p:cNvPicPr>
          <p:nvPr/>
        </p:nvPicPr>
        <p:blipFill rotWithShape="1">
          <a:blip r:embed="rId4"/>
          <a:srcRect t="5503"/>
          <a:stretch/>
        </p:blipFill>
        <p:spPr>
          <a:xfrm>
            <a:off x="3869416" y="3056858"/>
            <a:ext cx="5274584" cy="3561907"/>
          </a:xfrm>
          <a:prstGeom prst="rect">
            <a:avLst/>
          </a:prstGeom>
        </p:spPr>
      </p:pic>
      <p:sp>
        <p:nvSpPr>
          <p:cNvPr id="12" name="TextBox 11">
            <a:extLst>
              <a:ext uri="{FF2B5EF4-FFF2-40B4-BE49-F238E27FC236}">
                <a16:creationId xmlns:a16="http://schemas.microsoft.com/office/drawing/2014/main" id="{0932F9D6-918A-D245-8675-A935D4C230F7}"/>
              </a:ext>
            </a:extLst>
          </p:cNvPr>
          <p:cNvSpPr txBox="1"/>
          <p:nvPr/>
        </p:nvSpPr>
        <p:spPr>
          <a:xfrm>
            <a:off x="393405" y="1892595"/>
            <a:ext cx="2127505" cy="369332"/>
          </a:xfrm>
          <a:prstGeom prst="rect">
            <a:avLst/>
          </a:prstGeom>
          <a:noFill/>
        </p:spPr>
        <p:txBody>
          <a:bodyPr wrap="none" rtlCol="0">
            <a:spAutoFit/>
          </a:bodyPr>
          <a:lstStyle/>
          <a:p>
            <a:r>
              <a:rPr lang="en-US" dirty="0">
                <a:solidFill>
                  <a:schemeClr val="tx1"/>
                </a:solidFill>
              </a:rPr>
              <a:t>example for H+1jet</a:t>
            </a:r>
          </a:p>
        </p:txBody>
      </p:sp>
      <p:sp>
        <p:nvSpPr>
          <p:cNvPr id="13" name="TextBox 12">
            <a:extLst>
              <a:ext uri="{FF2B5EF4-FFF2-40B4-BE49-F238E27FC236}">
                <a16:creationId xmlns:a16="http://schemas.microsoft.com/office/drawing/2014/main" id="{23E1AFD6-5626-E44C-85E2-C34C74B33FFC}"/>
              </a:ext>
            </a:extLst>
          </p:cNvPr>
          <p:cNvSpPr txBox="1"/>
          <p:nvPr/>
        </p:nvSpPr>
        <p:spPr>
          <a:xfrm>
            <a:off x="393405" y="4837812"/>
            <a:ext cx="2736647" cy="646331"/>
          </a:xfrm>
          <a:prstGeom prst="rect">
            <a:avLst/>
          </a:prstGeom>
          <a:noFill/>
        </p:spPr>
        <p:txBody>
          <a:bodyPr wrap="none" rtlCol="0">
            <a:spAutoFit/>
          </a:bodyPr>
          <a:lstStyle/>
          <a:p>
            <a:r>
              <a:rPr lang="en-US" dirty="0">
                <a:solidFill>
                  <a:schemeClr val="tx1"/>
                </a:solidFill>
              </a:rPr>
              <a:t>more work needed on </a:t>
            </a:r>
          </a:p>
          <a:p>
            <a:r>
              <a:rPr lang="en-US" dirty="0">
                <a:solidFill>
                  <a:schemeClr val="tx1"/>
                </a:solidFill>
              </a:rPr>
              <a:t>experimental motivations</a:t>
            </a:r>
          </a:p>
        </p:txBody>
      </p:sp>
      <p:cxnSp>
        <p:nvCxnSpPr>
          <p:cNvPr id="15" name="Straight Arrow Connector 14">
            <a:extLst>
              <a:ext uri="{FF2B5EF4-FFF2-40B4-BE49-F238E27FC236}">
                <a16:creationId xmlns:a16="http://schemas.microsoft.com/office/drawing/2014/main" id="{FD8B97FC-9679-5C40-8982-E553D4C42EB2}"/>
              </a:ext>
            </a:extLst>
          </p:cNvPr>
          <p:cNvCxnSpPr>
            <a:cxnSpLocks/>
            <a:endCxn id="11" idx="1"/>
          </p:cNvCxnSpPr>
          <p:nvPr/>
        </p:nvCxnSpPr>
        <p:spPr bwMode="auto">
          <a:xfrm flipV="1">
            <a:off x="3062175" y="4837812"/>
            <a:ext cx="807241" cy="478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Connector 17">
            <a:extLst>
              <a:ext uri="{FF2B5EF4-FFF2-40B4-BE49-F238E27FC236}">
                <a16:creationId xmlns:a16="http://schemas.microsoft.com/office/drawing/2014/main" id="{D508D38F-109F-8046-A539-F9DBC88B9485}"/>
              </a:ext>
            </a:extLst>
          </p:cNvPr>
          <p:cNvCxnSpPr/>
          <p:nvPr/>
        </p:nvCxnSpPr>
        <p:spPr bwMode="auto">
          <a:xfrm>
            <a:off x="3965944" y="4455042"/>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80AAF649-8988-1640-B3D5-7B2CAC7D4A43}"/>
              </a:ext>
            </a:extLst>
          </p:cNvPr>
          <p:cNvCxnSpPr/>
          <p:nvPr/>
        </p:nvCxnSpPr>
        <p:spPr bwMode="auto">
          <a:xfrm>
            <a:off x="3884428" y="4671238"/>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3034E47C-CF15-0646-A582-BE645663FBA3}"/>
              </a:ext>
            </a:extLst>
          </p:cNvPr>
          <p:cNvCxnSpPr/>
          <p:nvPr/>
        </p:nvCxnSpPr>
        <p:spPr bwMode="auto">
          <a:xfrm>
            <a:off x="3884428" y="5022111"/>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C22ACD40-3C20-8F40-B7D0-67B7AB4BBAC8}"/>
              </a:ext>
            </a:extLst>
          </p:cNvPr>
          <p:cNvCxnSpPr/>
          <p:nvPr/>
        </p:nvCxnSpPr>
        <p:spPr bwMode="auto">
          <a:xfrm>
            <a:off x="3965944" y="5192233"/>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24632DFA-4152-C243-8FDC-A8981F5D0E35}"/>
              </a:ext>
            </a:extLst>
          </p:cNvPr>
          <p:cNvCxnSpPr/>
          <p:nvPr/>
        </p:nvCxnSpPr>
        <p:spPr bwMode="auto">
          <a:xfrm>
            <a:off x="3965944" y="5362353"/>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F4ED9C9-457C-4D44-87D8-F99B086F4C65}"/>
              </a:ext>
            </a:extLst>
          </p:cNvPr>
          <p:cNvCxnSpPr/>
          <p:nvPr/>
        </p:nvCxnSpPr>
        <p:spPr bwMode="auto">
          <a:xfrm>
            <a:off x="3965944" y="5508952"/>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9EF66D06-1A0F-854C-B2C2-5594AACD29AF}"/>
              </a:ext>
            </a:extLst>
          </p:cNvPr>
          <p:cNvCxnSpPr/>
          <p:nvPr/>
        </p:nvCxnSpPr>
        <p:spPr bwMode="auto">
          <a:xfrm>
            <a:off x="3965944" y="5713228"/>
            <a:ext cx="4986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19470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156" y="193675"/>
            <a:ext cx="5780088" cy="603250"/>
          </a:xfrm>
        </p:spPr>
        <p:txBody>
          <a:bodyPr/>
          <a:lstStyle/>
          <a:p>
            <a:r>
              <a:rPr lang="en-US" dirty="0"/>
              <a:t>Question 2a</a:t>
            </a:r>
          </a:p>
        </p:txBody>
      </p:sp>
      <p:sp>
        <p:nvSpPr>
          <p:cNvPr id="3" name="Content Placeholder 2"/>
          <p:cNvSpPr>
            <a:spLocks noGrp="1"/>
          </p:cNvSpPr>
          <p:nvPr>
            <p:ph sz="half" idx="1"/>
          </p:nvPr>
        </p:nvSpPr>
        <p:spPr/>
        <p:txBody>
          <a:bodyPr/>
          <a:lstStyle/>
          <a:p>
            <a:r>
              <a:rPr lang="en-US" sz="2000" dirty="0"/>
              <a:t>Can jet analyses be repeated with different (infra-red safe) jet algorithms and/or jet sizes? </a:t>
            </a:r>
          </a:p>
        </p:txBody>
      </p:sp>
      <p:sp>
        <p:nvSpPr>
          <p:cNvPr id="4" name="Content Placeholder 3"/>
          <p:cNvSpPr>
            <a:spLocks noGrp="1"/>
          </p:cNvSpPr>
          <p:nvPr>
            <p:ph sz="half" idx="2"/>
          </p:nvPr>
        </p:nvSpPr>
        <p:spPr>
          <a:xfrm>
            <a:off x="4648199" y="1160463"/>
            <a:ext cx="4400107" cy="5087937"/>
          </a:xfrm>
        </p:spPr>
        <p:txBody>
          <a:bodyPr/>
          <a:lstStyle/>
          <a:p>
            <a:r>
              <a:rPr lang="en-US" sz="2000" dirty="0"/>
              <a:t>Both major LHC experiments are using the </a:t>
            </a:r>
            <a:r>
              <a:rPr lang="en-US" sz="2000" dirty="0" err="1"/>
              <a:t>antikT</a:t>
            </a:r>
            <a:r>
              <a:rPr lang="en-US" sz="2000" dirty="0"/>
              <a:t> algorithm (which is good) but different jet sizes (which is bad). Physics analyses can be automated to the extent that there is no reason not to carry them out with several jet sizes and/or several jet algorithms. Each algorithm/size may illustrate different aspects of the underlying physics.</a:t>
            </a:r>
          </a:p>
          <a:p>
            <a:r>
              <a:rPr lang="en-US" sz="2000" dirty="0">
                <a:solidFill>
                  <a:schemeClr val="tx1"/>
                </a:solidFill>
              </a:rPr>
              <a:t>Both ATLAS and CMS carry out inclusive jet measurements with two different R sizes</a:t>
            </a:r>
          </a:p>
          <a:p>
            <a:r>
              <a:rPr lang="en-US" sz="2000" dirty="0">
                <a:solidFill>
                  <a:schemeClr val="tx1"/>
                </a:solidFill>
              </a:rPr>
              <a:t>Recently, CMS has published inclusive jet cross sections over a very wide range of R</a:t>
            </a:r>
          </a:p>
          <a:p>
            <a:endParaRPr lang="en-US" sz="2000" dirty="0">
              <a:solidFill>
                <a:schemeClr val="tx1"/>
              </a:solidFill>
            </a:endParaRPr>
          </a:p>
        </p:txBody>
      </p:sp>
    </p:spTree>
    <p:extLst>
      <p:ext uri="{BB962C8B-B14F-4D97-AF65-F5344CB8AC3E}">
        <p14:creationId xmlns:p14="http://schemas.microsoft.com/office/powerpoint/2010/main" val="6939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12BD-1A03-7E4D-A7B2-003FD7D1B289}"/>
              </a:ext>
            </a:extLst>
          </p:cNvPr>
          <p:cNvSpPr>
            <a:spLocks noGrp="1"/>
          </p:cNvSpPr>
          <p:nvPr>
            <p:ph type="title"/>
          </p:nvPr>
        </p:nvSpPr>
        <p:spPr>
          <a:xfrm>
            <a:off x="2056107" y="193675"/>
            <a:ext cx="5780088" cy="603250"/>
          </a:xfrm>
        </p:spPr>
        <p:txBody>
          <a:bodyPr/>
          <a:lstStyle/>
          <a:p>
            <a:r>
              <a:rPr lang="en-US" dirty="0"/>
              <a:t>arXiv:2005.05159</a:t>
            </a:r>
          </a:p>
        </p:txBody>
      </p:sp>
      <p:pic>
        <p:nvPicPr>
          <p:cNvPr id="6" name="Picture 5">
            <a:extLst>
              <a:ext uri="{FF2B5EF4-FFF2-40B4-BE49-F238E27FC236}">
                <a16:creationId xmlns:a16="http://schemas.microsoft.com/office/drawing/2014/main" id="{6F540D3B-738F-9145-983D-8C6BB95FB191}"/>
              </a:ext>
            </a:extLst>
          </p:cNvPr>
          <p:cNvPicPr>
            <a:picLocks noChangeAspect="1"/>
          </p:cNvPicPr>
          <p:nvPr/>
        </p:nvPicPr>
        <p:blipFill>
          <a:blip r:embed="rId2"/>
          <a:stretch>
            <a:fillRect/>
          </a:stretch>
        </p:blipFill>
        <p:spPr>
          <a:xfrm>
            <a:off x="0" y="1168322"/>
            <a:ext cx="7836195" cy="5689677"/>
          </a:xfrm>
          <a:prstGeom prst="rect">
            <a:avLst/>
          </a:prstGeom>
        </p:spPr>
      </p:pic>
      <p:sp>
        <p:nvSpPr>
          <p:cNvPr id="7" name="TextBox 6">
            <a:extLst>
              <a:ext uri="{FF2B5EF4-FFF2-40B4-BE49-F238E27FC236}">
                <a16:creationId xmlns:a16="http://schemas.microsoft.com/office/drawing/2014/main" id="{91620CE9-C726-E240-A18E-37734385B929}"/>
              </a:ext>
            </a:extLst>
          </p:cNvPr>
          <p:cNvSpPr txBox="1"/>
          <p:nvPr/>
        </p:nvSpPr>
        <p:spPr>
          <a:xfrm>
            <a:off x="6996223" y="1818167"/>
            <a:ext cx="1903085" cy="1754326"/>
          </a:xfrm>
          <a:prstGeom prst="rect">
            <a:avLst/>
          </a:prstGeom>
          <a:noFill/>
        </p:spPr>
        <p:txBody>
          <a:bodyPr wrap="none" rtlCol="0">
            <a:spAutoFit/>
          </a:bodyPr>
          <a:lstStyle/>
          <a:p>
            <a:r>
              <a:rPr lang="en-US" dirty="0">
                <a:solidFill>
                  <a:schemeClr val="tx1"/>
                </a:solidFill>
              </a:rPr>
              <a:t>useful for </a:t>
            </a:r>
          </a:p>
          <a:p>
            <a:r>
              <a:rPr lang="en-US" dirty="0">
                <a:solidFill>
                  <a:schemeClr val="tx1"/>
                </a:solidFill>
              </a:rPr>
              <a:t>understanding</a:t>
            </a:r>
          </a:p>
          <a:p>
            <a:r>
              <a:rPr lang="en-US" dirty="0">
                <a:solidFill>
                  <a:schemeClr val="tx1"/>
                </a:solidFill>
              </a:rPr>
              <a:t>of both </a:t>
            </a:r>
          </a:p>
          <a:p>
            <a:r>
              <a:rPr lang="en-US" dirty="0">
                <a:solidFill>
                  <a:schemeClr val="tx1"/>
                </a:solidFill>
              </a:rPr>
              <a:t>perturbative and</a:t>
            </a:r>
          </a:p>
          <a:p>
            <a:r>
              <a:rPr lang="en-US" dirty="0">
                <a:solidFill>
                  <a:schemeClr val="tx1"/>
                </a:solidFill>
              </a:rPr>
              <a:t>non-perturbative</a:t>
            </a:r>
          </a:p>
          <a:p>
            <a:r>
              <a:rPr lang="en-US" dirty="0">
                <a:solidFill>
                  <a:schemeClr val="tx1"/>
                </a:solidFill>
              </a:rPr>
              <a:t>corrections</a:t>
            </a:r>
          </a:p>
        </p:txBody>
      </p:sp>
    </p:spTree>
    <p:extLst>
      <p:ext uri="{BB962C8B-B14F-4D97-AF65-F5344CB8AC3E}">
        <p14:creationId xmlns:p14="http://schemas.microsoft.com/office/powerpoint/2010/main" val="3648095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2D7A-9E39-6049-8688-BAE7058BC887}"/>
              </a:ext>
            </a:extLst>
          </p:cNvPr>
          <p:cNvSpPr>
            <a:spLocks noGrp="1"/>
          </p:cNvSpPr>
          <p:nvPr>
            <p:ph type="title"/>
          </p:nvPr>
        </p:nvSpPr>
        <p:spPr>
          <a:xfrm>
            <a:off x="106326" y="193675"/>
            <a:ext cx="8518562" cy="603250"/>
          </a:xfrm>
        </p:spPr>
        <p:txBody>
          <a:bodyPr/>
          <a:lstStyle/>
          <a:p>
            <a:r>
              <a:rPr lang="en-US" sz="2800" dirty="0">
                <a:solidFill>
                  <a:schemeClr val="tx1"/>
                </a:solidFill>
              </a:rPr>
              <a:t>Jet cross sections at the LHC and the quest for higher precision: arXiv:1905.12563</a:t>
            </a:r>
          </a:p>
        </p:txBody>
      </p:sp>
      <p:sp>
        <p:nvSpPr>
          <p:cNvPr id="5" name="Content Placeholder 4">
            <a:extLst>
              <a:ext uri="{FF2B5EF4-FFF2-40B4-BE49-F238E27FC236}">
                <a16:creationId xmlns:a16="http://schemas.microsoft.com/office/drawing/2014/main" id="{4973D96E-6F46-6C47-91EF-817BC3F9E88B}"/>
              </a:ext>
            </a:extLst>
          </p:cNvPr>
          <p:cNvSpPr>
            <a:spLocks noGrp="1"/>
          </p:cNvSpPr>
          <p:nvPr>
            <p:ph idx="1"/>
          </p:nvPr>
        </p:nvSpPr>
        <p:spPr/>
        <p:txBody>
          <a:bodyPr/>
          <a:lstStyle/>
          <a:p>
            <a:r>
              <a:rPr lang="en-US" sz="1800" dirty="0">
                <a:solidFill>
                  <a:schemeClr val="tx1"/>
                </a:solidFill>
              </a:rPr>
              <a:t>NNLO describes jet shape essentially as well as </a:t>
            </a:r>
            <a:r>
              <a:rPr lang="en-US" sz="1800" dirty="0" err="1">
                <a:solidFill>
                  <a:schemeClr val="tx1"/>
                </a:solidFill>
              </a:rPr>
              <a:t>parton</a:t>
            </a:r>
            <a:r>
              <a:rPr lang="en-US" sz="1800" dirty="0">
                <a:solidFill>
                  <a:schemeClr val="tx1"/>
                </a:solidFill>
              </a:rPr>
              <a:t> shower, i.e. it describes the R-dependence of cross sections very well</a:t>
            </a:r>
          </a:p>
          <a:p>
            <a:r>
              <a:rPr lang="en-US" sz="1800" dirty="0">
                <a:solidFill>
                  <a:schemeClr val="tx1"/>
                </a:solidFill>
              </a:rPr>
              <a:t>NNLO has a better normalization than ME+PS predictions (NLO), but shapes of differential distributions well-described by NNLO, i.e. </a:t>
            </a:r>
            <a:r>
              <a:rPr lang="en-US" sz="1800" dirty="0" err="1">
                <a:solidFill>
                  <a:schemeClr val="tx1"/>
                </a:solidFill>
              </a:rPr>
              <a:t>parton</a:t>
            </a:r>
            <a:r>
              <a:rPr lang="en-US" sz="1800" dirty="0">
                <a:solidFill>
                  <a:schemeClr val="tx1"/>
                </a:solidFill>
              </a:rPr>
              <a:t> showers have little effect on inclusive distributions</a:t>
            </a:r>
          </a:p>
          <a:p>
            <a:r>
              <a:rPr lang="en-US" sz="1800" dirty="0">
                <a:solidFill>
                  <a:schemeClr val="tx1"/>
                </a:solidFill>
              </a:rPr>
              <a:t>(naïve) NNLO estimates of the scale uncertainty can dramatically underestimate the scale uncertainties for small R (~0.4)</a:t>
            </a:r>
          </a:p>
          <a:p>
            <a:endParaRPr lang="en-US" sz="1800" dirty="0">
              <a:solidFill>
                <a:schemeClr val="tx1"/>
              </a:solidFill>
            </a:endParaRPr>
          </a:p>
        </p:txBody>
      </p:sp>
    </p:spTree>
    <p:extLst>
      <p:ext uri="{BB962C8B-B14F-4D97-AF65-F5344CB8AC3E}">
        <p14:creationId xmlns:p14="http://schemas.microsoft.com/office/powerpoint/2010/main" val="99459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0755-F01B-8E43-AA00-F27576A8387A}"/>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5AF3890D-4B62-284E-8E2D-84C6369D9F2F}"/>
              </a:ext>
            </a:extLst>
          </p:cNvPr>
          <p:cNvPicPr>
            <a:picLocks noChangeAspect="1"/>
          </p:cNvPicPr>
          <p:nvPr/>
        </p:nvPicPr>
        <p:blipFill>
          <a:blip r:embed="rId2"/>
          <a:stretch>
            <a:fillRect/>
          </a:stretch>
        </p:blipFill>
        <p:spPr>
          <a:xfrm>
            <a:off x="0" y="310634"/>
            <a:ext cx="8043383" cy="6729876"/>
          </a:xfrm>
          <a:prstGeom prst="rect">
            <a:avLst/>
          </a:prstGeom>
        </p:spPr>
      </p:pic>
      <p:sp>
        <p:nvSpPr>
          <p:cNvPr id="9" name="TextBox 8">
            <a:extLst>
              <a:ext uri="{FF2B5EF4-FFF2-40B4-BE49-F238E27FC236}">
                <a16:creationId xmlns:a16="http://schemas.microsoft.com/office/drawing/2014/main" id="{DF596DFE-2E6A-C24E-80B2-466394E5CF0D}"/>
              </a:ext>
            </a:extLst>
          </p:cNvPr>
          <p:cNvSpPr txBox="1"/>
          <p:nvPr/>
        </p:nvSpPr>
        <p:spPr>
          <a:xfrm>
            <a:off x="7378995" y="1956391"/>
            <a:ext cx="1805302" cy="3970318"/>
          </a:xfrm>
          <a:prstGeom prst="rect">
            <a:avLst/>
          </a:prstGeom>
          <a:noFill/>
        </p:spPr>
        <p:txBody>
          <a:bodyPr wrap="none" rtlCol="0">
            <a:spAutoFit/>
          </a:bodyPr>
          <a:lstStyle/>
          <a:p>
            <a:r>
              <a:rPr lang="en-US" sz="1400" dirty="0">
                <a:solidFill>
                  <a:schemeClr val="tx1"/>
                </a:solidFill>
              </a:rPr>
              <a:t>scale uncertainty</a:t>
            </a:r>
          </a:p>
          <a:p>
            <a:r>
              <a:rPr lang="en-US" sz="1400" dirty="0">
                <a:solidFill>
                  <a:schemeClr val="tx1"/>
                </a:solidFill>
              </a:rPr>
              <a:t>crosses zero around</a:t>
            </a:r>
          </a:p>
          <a:p>
            <a:r>
              <a:rPr lang="en-US" sz="1400" dirty="0">
                <a:solidFill>
                  <a:schemeClr val="tx1"/>
                </a:solidFill>
              </a:rPr>
              <a:t>R=0.4</a:t>
            </a:r>
          </a:p>
          <a:p>
            <a:endParaRPr lang="en-US" sz="1400" dirty="0">
              <a:solidFill>
                <a:schemeClr val="tx1"/>
              </a:solidFill>
            </a:endParaRPr>
          </a:p>
          <a:p>
            <a:r>
              <a:rPr lang="en-US" sz="1400" dirty="0">
                <a:solidFill>
                  <a:schemeClr val="tx1"/>
                </a:solidFill>
              </a:rPr>
              <a:t>better estimate of</a:t>
            </a:r>
          </a:p>
          <a:p>
            <a:r>
              <a:rPr lang="en-US" sz="1400" dirty="0">
                <a:solidFill>
                  <a:schemeClr val="tx1"/>
                </a:solidFill>
              </a:rPr>
              <a:t>uncertainty through</a:t>
            </a:r>
          </a:p>
          <a:p>
            <a:r>
              <a:rPr lang="en-US" sz="1400" dirty="0">
                <a:solidFill>
                  <a:schemeClr val="tx1"/>
                </a:solidFill>
              </a:rPr>
              <a:t>treating the process</a:t>
            </a:r>
          </a:p>
          <a:p>
            <a:r>
              <a:rPr lang="en-US" sz="1400" dirty="0">
                <a:solidFill>
                  <a:schemeClr val="tx1"/>
                </a:solidFill>
              </a:rPr>
              <a:t>as a production of a</a:t>
            </a:r>
          </a:p>
          <a:p>
            <a:r>
              <a:rPr lang="en-US" sz="1400" dirty="0">
                <a:solidFill>
                  <a:schemeClr val="tx1"/>
                </a:solidFill>
              </a:rPr>
              <a:t>large R jet and the </a:t>
            </a:r>
          </a:p>
          <a:p>
            <a:r>
              <a:rPr lang="en-US" sz="1400" dirty="0">
                <a:solidFill>
                  <a:schemeClr val="tx1"/>
                </a:solidFill>
              </a:rPr>
              <a:t>subsequent </a:t>
            </a:r>
          </a:p>
          <a:p>
            <a:r>
              <a:rPr lang="en-US" sz="1400" dirty="0">
                <a:solidFill>
                  <a:schemeClr val="tx1"/>
                </a:solidFill>
              </a:rPr>
              <a:t>fragmentation of </a:t>
            </a:r>
          </a:p>
          <a:p>
            <a:r>
              <a:rPr lang="en-US" sz="1400" dirty="0">
                <a:solidFill>
                  <a:schemeClr val="tx1"/>
                </a:solidFill>
              </a:rPr>
              <a:t>that jet into a small </a:t>
            </a:r>
          </a:p>
          <a:p>
            <a:r>
              <a:rPr lang="en-US" sz="1400" dirty="0">
                <a:solidFill>
                  <a:schemeClr val="tx1"/>
                </a:solidFill>
              </a:rPr>
              <a:t>R jet</a:t>
            </a:r>
            <a:r>
              <a:rPr lang="en-US" dirty="0"/>
              <a:t> </a:t>
            </a:r>
          </a:p>
          <a:p>
            <a:endParaRPr lang="en-US" dirty="0"/>
          </a:p>
          <a:p>
            <a:r>
              <a:rPr lang="en-US" sz="1600" dirty="0">
                <a:solidFill>
                  <a:schemeClr val="tx1"/>
                </a:solidFill>
              </a:rPr>
              <a:t>see also </a:t>
            </a:r>
          </a:p>
          <a:p>
            <a:r>
              <a:rPr lang="en-US" sz="1600" dirty="0">
                <a:solidFill>
                  <a:schemeClr val="tx1"/>
                </a:solidFill>
              </a:rPr>
              <a:t>discussion in </a:t>
            </a:r>
          </a:p>
          <a:p>
            <a:r>
              <a:rPr lang="en-US" sz="1600" dirty="0">
                <a:solidFill>
                  <a:schemeClr val="tx1"/>
                </a:solidFill>
              </a:rPr>
              <a:t>arXiv:1602.01110</a:t>
            </a:r>
          </a:p>
        </p:txBody>
      </p:sp>
      <p:cxnSp>
        <p:nvCxnSpPr>
          <p:cNvPr id="11" name="Straight Arrow Connector 10">
            <a:extLst>
              <a:ext uri="{FF2B5EF4-FFF2-40B4-BE49-F238E27FC236}">
                <a16:creationId xmlns:a16="http://schemas.microsoft.com/office/drawing/2014/main" id="{1A92FF0F-8A0E-0D48-9086-69BE8A04FC5C}"/>
              </a:ext>
            </a:extLst>
          </p:cNvPr>
          <p:cNvCxnSpPr>
            <a:cxnSpLocks/>
          </p:cNvCxnSpPr>
          <p:nvPr/>
        </p:nvCxnSpPr>
        <p:spPr bwMode="auto">
          <a:xfrm flipH="1">
            <a:off x="5295014" y="2158409"/>
            <a:ext cx="2193250" cy="10526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8BEAA5E0-EB5D-8E42-87A9-C16012F16507}"/>
              </a:ext>
            </a:extLst>
          </p:cNvPr>
          <p:cNvCxnSpPr/>
          <p:nvPr/>
        </p:nvCxnSpPr>
        <p:spPr bwMode="auto">
          <a:xfrm flipH="1">
            <a:off x="5734844" y="2987749"/>
            <a:ext cx="1644151" cy="1169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1178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781" y="191955"/>
            <a:ext cx="5780088" cy="603250"/>
          </a:xfrm>
        </p:spPr>
        <p:txBody>
          <a:bodyPr/>
          <a:lstStyle/>
          <a:p>
            <a:r>
              <a:rPr lang="en-US" dirty="0"/>
              <a:t>Question 2b</a:t>
            </a:r>
          </a:p>
        </p:txBody>
      </p:sp>
      <p:sp>
        <p:nvSpPr>
          <p:cNvPr id="3" name="Content Placeholder 2"/>
          <p:cNvSpPr>
            <a:spLocks noGrp="1"/>
          </p:cNvSpPr>
          <p:nvPr>
            <p:ph sz="half" idx="1"/>
          </p:nvPr>
        </p:nvSpPr>
        <p:spPr/>
        <p:txBody>
          <a:bodyPr/>
          <a:lstStyle/>
          <a:p>
            <a:r>
              <a:rPr lang="en-US" sz="2000" dirty="0"/>
              <a:t>Can jet substructure, in particular for boosted systems, be put to wider use in other physics analyses? </a:t>
            </a:r>
          </a:p>
        </p:txBody>
      </p:sp>
      <p:sp>
        <p:nvSpPr>
          <p:cNvPr id="4" name="Content Placeholder 3"/>
          <p:cNvSpPr>
            <a:spLocks noGrp="1"/>
          </p:cNvSpPr>
          <p:nvPr>
            <p:ph sz="half" idx="2"/>
          </p:nvPr>
        </p:nvSpPr>
        <p:spPr/>
        <p:txBody>
          <a:bodyPr/>
          <a:lstStyle/>
          <a:p>
            <a:r>
              <a:rPr lang="en-US" sz="2000" dirty="0"/>
              <a:t>There has been a great deal of attention given to jet substructure, especially for boosted systems. These tools can also be put to use for most physics analyses, again to try to understand the underlying physics better. </a:t>
            </a:r>
          </a:p>
          <a:p>
            <a:r>
              <a:rPr lang="en-US" sz="2000" dirty="0">
                <a:solidFill>
                  <a:srgbClr val="000000"/>
                </a:solidFill>
              </a:rPr>
              <a:t>Yes, it has become a widely popular tool</a:t>
            </a:r>
          </a:p>
          <a:p>
            <a:r>
              <a:rPr lang="en-US" sz="2000" dirty="0">
                <a:solidFill>
                  <a:srgbClr val="000000"/>
                </a:solidFill>
              </a:rPr>
              <a:t>Not universally applied yet, but in a large number of measurements</a:t>
            </a:r>
            <a:endParaRPr lang="en-US" sz="2000" dirty="0">
              <a:solidFill>
                <a:srgbClr val="008000"/>
              </a:solidFill>
            </a:endParaRPr>
          </a:p>
        </p:txBody>
      </p:sp>
    </p:spTree>
    <p:extLst>
      <p:ext uri="{BB962C8B-B14F-4D97-AF65-F5344CB8AC3E}">
        <p14:creationId xmlns:p14="http://schemas.microsoft.com/office/powerpoint/2010/main" val="622734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906" y="193675"/>
            <a:ext cx="5780088" cy="603250"/>
          </a:xfrm>
        </p:spPr>
        <p:txBody>
          <a:bodyPr/>
          <a:lstStyle/>
          <a:p>
            <a:r>
              <a:rPr lang="en-US" dirty="0"/>
              <a:t>Question 2c</a:t>
            </a:r>
          </a:p>
        </p:txBody>
      </p:sp>
      <p:sp>
        <p:nvSpPr>
          <p:cNvPr id="3" name="Content Placeholder 2"/>
          <p:cNvSpPr>
            <a:spLocks noGrp="1"/>
          </p:cNvSpPr>
          <p:nvPr>
            <p:ph sz="half" idx="1"/>
          </p:nvPr>
        </p:nvSpPr>
        <p:spPr/>
        <p:txBody>
          <a:bodyPr/>
          <a:lstStyle/>
          <a:p>
            <a:r>
              <a:rPr lang="en-US" sz="2000" dirty="0"/>
              <a:t>At what future luminosities might existing jet algorithms cease to be robust? What techniques may be introduced to stabilize them? </a:t>
            </a:r>
          </a:p>
        </p:txBody>
      </p:sp>
      <p:sp>
        <p:nvSpPr>
          <p:cNvPr id="4" name="Content Placeholder 3"/>
          <p:cNvSpPr>
            <a:spLocks noGrp="1"/>
          </p:cNvSpPr>
          <p:nvPr>
            <p:ph sz="half" idx="2"/>
          </p:nvPr>
        </p:nvSpPr>
        <p:spPr>
          <a:xfrm>
            <a:off x="4648200" y="1050564"/>
            <a:ext cx="3962400" cy="5087937"/>
          </a:xfrm>
        </p:spPr>
        <p:txBody>
          <a:bodyPr/>
          <a:lstStyle/>
          <a:p>
            <a:r>
              <a:rPr lang="en-US" sz="1800" dirty="0"/>
              <a:t>The </a:t>
            </a:r>
            <a:r>
              <a:rPr lang="en-US" sz="1800" dirty="0" err="1"/>
              <a:t>antikT</a:t>
            </a:r>
            <a:r>
              <a:rPr lang="en-US" sz="1800" dirty="0"/>
              <a:t> algorithm, and the accompanying techniques, have worked well at the </a:t>
            </a:r>
            <a:r>
              <a:rPr lang="en-US" sz="1800" dirty="0" err="1"/>
              <a:t>LHC,even</a:t>
            </a:r>
            <a:r>
              <a:rPr lang="en-US" sz="1800" dirty="0"/>
              <a:t> with current luminosities resulting in &gt;=30 additional events per crossing. Studies need to be carried out to see at what pileup rates, existing jet algorithms may cease to be robust, and better clustering techniques may need to be developed. </a:t>
            </a:r>
            <a:endParaRPr lang="en-US" sz="2000" dirty="0">
              <a:solidFill>
                <a:schemeClr val="tx1"/>
              </a:solidFill>
            </a:endParaRPr>
          </a:p>
          <a:p>
            <a:r>
              <a:rPr lang="en-US" sz="2000" dirty="0">
                <a:solidFill>
                  <a:schemeClr val="tx1"/>
                </a:solidFill>
              </a:rPr>
              <a:t>We have experience now with high pileup conditions and many studies have been conducted to scale up to higher pileup conditions, with jet area subtraction techniques</a:t>
            </a:r>
            <a:endParaRPr lang="en-US" sz="1800" dirty="0">
              <a:solidFill>
                <a:schemeClr val="tx1"/>
              </a:solidFill>
            </a:endParaRPr>
          </a:p>
        </p:txBody>
      </p:sp>
    </p:spTree>
    <p:extLst>
      <p:ext uri="{BB962C8B-B14F-4D97-AF65-F5344CB8AC3E}">
        <p14:creationId xmlns:p14="http://schemas.microsoft.com/office/powerpoint/2010/main" val="677252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781" y="177999"/>
            <a:ext cx="5780088" cy="603250"/>
          </a:xfrm>
        </p:spPr>
        <p:txBody>
          <a:bodyPr/>
          <a:lstStyle/>
          <a:p>
            <a:r>
              <a:rPr lang="en-US" dirty="0"/>
              <a:t>Question 2d</a:t>
            </a:r>
          </a:p>
        </p:txBody>
      </p:sp>
      <p:sp>
        <p:nvSpPr>
          <p:cNvPr id="3" name="Content Placeholder 2"/>
          <p:cNvSpPr>
            <a:spLocks noGrp="1"/>
          </p:cNvSpPr>
          <p:nvPr>
            <p:ph sz="half" idx="1"/>
          </p:nvPr>
        </p:nvSpPr>
        <p:spPr/>
        <p:txBody>
          <a:bodyPr/>
          <a:lstStyle/>
          <a:p>
            <a:r>
              <a:rPr lang="en-US" sz="2000" dirty="0"/>
              <a:t>Can particle flow techniques be taken advantage of in future jet algorithms? </a:t>
            </a:r>
          </a:p>
        </p:txBody>
      </p:sp>
      <p:sp>
        <p:nvSpPr>
          <p:cNvPr id="4" name="Content Placeholder 3"/>
          <p:cNvSpPr>
            <a:spLocks noGrp="1"/>
          </p:cNvSpPr>
          <p:nvPr>
            <p:ph sz="half" idx="2"/>
          </p:nvPr>
        </p:nvSpPr>
        <p:spPr/>
        <p:txBody>
          <a:bodyPr/>
          <a:lstStyle/>
          <a:p>
            <a:r>
              <a:rPr lang="en-US" sz="2000" dirty="0"/>
              <a:t>Both ATLAS and CMS have used particle flow techniques to improve the jet energy scale determination. Such techniques are considered as crucial for future linear collider experiments, and it may be that new jet algorithms can be developed to take advantage of the commensurate granular resolution inherent in such </a:t>
            </a:r>
            <a:r>
              <a:rPr lang="en-US" sz="2000" dirty="0" err="1"/>
              <a:t>techiques</a:t>
            </a:r>
            <a:r>
              <a:rPr lang="en-US" sz="2000" dirty="0"/>
              <a:t>. </a:t>
            </a:r>
          </a:p>
          <a:p>
            <a:r>
              <a:rPr lang="en-US" sz="2000" dirty="0">
                <a:solidFill>
                  <a:srgbClr val="000000"/>
                </a:solidFill>
              </a:rPr>
              <a:t>Both ATLAS and CMS use particle-flow jet reconstruction as their primary method. leading to high precision for jet energy measurements</a:t>
            </a:r>
          </a:p>
        </p:txBody>
      </p:sp>
    </p:spTree>
    <p:extLst>
      <p:ext uri="{BB962C8B-B14F-4D97-AF65-F5344CB8AC3E}">
        <p14:creationId xmlns:p14="http://schemas.microsoft.com/office/powerpoint/2010/main" val="249664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8198"/>
            <a:ext cx="7772400" cy="1470025"/>
          </a:xfrm>
        </p:spPr>
        <p:txBody>
          <a:bodyPr/>
          <a:lstStyle/>
          <a:p>
            <a:r>
              <a:rPr lang="en-US" dirty="0"/>
              <a:t>QCD and the Strong Force</a:t>
            </a:r>
          </a:p>
        </p:txBody>
      </p:sp>
      <p:sp>
        <p:nvSpPr>
          <p:cNvPr id="3" name="Subtitle 2"/>
          <p:cNvSpPr>
            <a:spLocks noGrp="1"/>
          </p:cNvSpPr>
          <p:nvPr>
            <p:ph type="subTitle" idx="1"/>
          </p:nvPr>
        </p:nvSpPr>
        <p:spPr>
          <a:xfrm>
            <a:off x="1371600" y="2825487"/>
            <a:ext cx="6400800" cy="1752600"/>
          </a:xfrm>
        </p:spPr>
        <p:txBody>
          <a:bodyPr/>
          <a:lstStyle/>
          <a:p>
            <a:r>
              <a:rPr lang="en-US" dirty="0">
                <a:solidFill>
                  <a:srgbClr val="008000"/>
                </a:solidFill>
              </a:rPr>
              <a:t>Joey Huston</a:t>
            </a:r>
          </a:p>
          <a:p>
            <a:r>
              <a:rPr lang="en-US" dirty="0">
                <a:solidFill>
                  <a:srgbClr val="008000"/>
                </a:solidFill>
              </a:rPr>
              <a:t>Michigan State University</a:t>
            </a:r>
          </a:p>
          <a:p>
            <a:endParaRPr lang="en-US" dirty="0">
              <a:solidFill>
                <a:srgbClr val="008000"/>
              </a:solidFill>
            </a:endParaRPr>
          </a:p>
          <a:p>
            <a:r>
              <a:rPr lang="en-US" dirty="0"/>
              <a:t>for the QCD conveners</a:t>
            </a:r>
          </a:p>
          <a:p>
            <a:r>
              <a:rPr lang="en-US" dirty="0"/>
              <a:t>John Campbell, Ken </a:t>
            </a:r>
            <a:r>
              <a:rPr lang="en-US" dirty="0" err="1"/>
              <a:t>Hatakeyama</a:t>
            </a:r>
            <a:r>
              <a:rPr lang="en-US" dirty="0"/>
              <a:t>, Frank </a:t>
            </a:r>
            <a:r>
              <a:rPr lang="en-US" dirty="0" err="1"/>
              <a:t>Petriello</a:t>
            </a:r>
            <a:endParaRPr lang="en-US" dirty="0"/>
          </a:p>
        </p:txBody>
      </p:sp>
      <p:sp>
        <p:nvSpPr>
          <p:cNvPr id="4" name="TextBox 3">
            <a:extLst>
              <a:ext uri="{FF2B5EF4-FFF2-40B4-BE49-F238E27FC236}">
                <a16:creationId xmlns:a16="http://schemas.microsoft.com/office/drawing/2014/main" id="{6F34DA02-2D5D-D147-8931-05E5A2F72E42}"/>
              </a:ext>
            </a:extLst>
          </p:cNvPr>
          <p:cNvSpPr txBox="1"/>
          <p:nvPr/>
        </p:nvSpPr>
        <p:spPr>
          <a:xfrm>
            <a:off x="2052083" y="202020"/>
            <a:ext cx="5535490" cy="584775"/>
          </a:xfrm>
          <a:prstGeom prst="rect">
            <a:avLst/>
          </a:prstGeom>
          <a:noFill/>
        </p:spPr>
        <p:txBody>
          <a:bodyPr wrap="none" rtlCol="0">
            <a:spAutoFit/>
          </a:bodyPr>
          <a:lstStyle/>
          <a:p>
            <a:r>
              <a:rPr lang="en-US" sz="3200" dirty="0">
                <a:solidFill>
                  <a:schemeClr val="tx1"/>
                </a:solidFill>
              </a:rPr>
              <a:t>…our charge was fairly broad</a:t>
            </a:r>
          </a:p>
        </p:txBody>
      </p:sp>
      <p:sp>
        <p:nvSpPr>
          <p:cNvPr id="5" name="TextBox 4">
            <a:extLst>
              <a:ext uri="{FF2B5EF4-FFF2-40B4-BE49-F238E27FC236}">
                <a16:creationId xmlns:a16="http://schemas.microsoft.com/office/drawing/2014/main" id="{F7330938-8B08-7049-A5FD-0DE2F075709D}"/>
              </a:ext>
            </a:extLst>
          </p:cNvPr>
          <p:cNvSpPr txBox="1"/>
          <p:nvPr/>
        </p:nvSpPr>
        <p:spPr>
          <a:xfrm>
            <a:off x="531627" y="1122264"/>
            <a:ext cx="8361584" cy="584775"/>
          </a:xfrm>
          <a:prstGeom prst="rect">
            <a:avLst/>
          </a:prstGeom>
          <a:noFill/>
        </p:spPr>
        <p:txBody>
          <a:bodyPr wrap="none" rtlCol="0">
            <a:spAutoFit/>
          </a:bodyPr>
          <a:lstStyle/>
          <a:p>
            <a:r>
              <a:rPr lang="en-US" sz="3200" dirty="0">
                <a:solidFill>
                  <a:schemeClr val="tx1"/>
                </a:solidFill>
              </a:rPr>
              <a:t>…and a lot of interaction with the EWK group</a:t>
            </a:r>
          </a:p>
        </p:txBody>
      </p:sp>
      <p:sp>
        <p:nvSpPr>
          <p:cNvPr id="6" name="TextBox 5">
            <a:extLst>
              <a:ext uri="{FF2B5EF4-FFF2-40B4-BE49-F238E27FC236}">
                <a16:creationId xmlns:a16="http://schemas.microsoft.com/office/drawing/2014/main" id="{0FE7A95E-DB96-4141-BCF8-DA307994D817}"/>
              </a:ext>
            </a:extLst>
          </p:cNvPr>
          <p:cNvSpPr txBox="1"/>
          <p:nvPr/>
        </p:nvSpPr>
        <p:spPr>
          <a:xfrm>
            <a:off x="297712" y="6188149"/>
            <a:ext cx="8686993" cy="646331"/>
          </a:xfrm>
          <a:prstGeom prst="rect">
            <a:avLst/>
          </a:prstGeom>
          <a:noFill/>
        </p:spPr>
        <p:txBody>
          <a:bodyPr wrap="none" rtlCol="0">
            <a:spAutoFit/>
          </a:bodyPr>
          <a:lstStyle/>
          <a:p>
            <a:r>
              <a:rPr lang="en-US" dirty="0">
                <a:solidFill>
                  <a:schemeClr val="tx1"/>
                </a:solidFill>
              </a:rPr>
              <a:t>I think the division into more focused  sub-groups is probably a better idea. There</a:t>
            </a:r>
          </a:p>
          <a:p>
            <a:r>
              <a:rPr lang="en-US" dirty="0">
                <a:solidFill>
                  <a:schemeClr val="tx1"/>
                </a:solidFill>
              </a:rPr>
              <a:t>certainly has been more interest expressed than in 2013. Maybe because of zoom. </a:t>
            </a:r>
          </a:p>
        </p:txBody>
      </p:sp>
      <p:sp>
        <p:nvSpPr>
          <p:cNvPr id="7" name="TextBox 6">
            <a:extLst>
              <a:ext uri="{FF2B5EF4-FFF2-40B4-BE49-F238E27FC236}">
                <a16:creationId xmlns:a16="http://schemas.microsoft.com/office/drawing/2014/main" id="{AB09A159-7E03-4B44-B5BE-618D5D096E97}"/>
              </a:ext>
            </a:extLst>
          </p:cNvPr>
          <p:cNvSpPr txBox="1"/>
          <p:nvPr/>
        </p:nvSpPr>
        <p:spPr>
          <a:xfrm>
            <a:off x="7442791" y="3028223"/>
            <a:ext cx="1492716" cy="923330"/>
          </a:xfrm>
          <a:prstGeom prst="rect">
            <a:avLst/>
          </a:prstGeom>
          <a:noFill/>
        </p:spPr>
        <p:txBody>
          <a:bodyPr wrap="none" rtlCol="0">
            <a:spAutoFit/>
          </a:bodyPr>
          <a:lstStyle/>
          <a:p>
            <a:r>
              <a:rPr lang="en-US" dirty="0">
                <a:solidFill>
                  <a:schemeClr val="tx1"/>
                </a:solidFill>
              </a:rPr>
              <a:t>Note: 2020</a:t>
            </a:r>
          </a:p>
          <a:p>
            <a:r>
              <a:rPr lang="en-US" dirty="0">
                <a:solidFill>
                  <a:schemeClr val="tx1"/>
                </a:solidFill>
              </a:rPr>
              <a:t>comments in</a:t>
            </a:r>
          </a:p>
          <a:p>
            <a:r>
              <a:rPr lang="en-US" dirty="0">
                <a:solidFill>
                  <a:schemeClr val="tx1"/>
                </a:solidFill>
              </a:rPr>
              <a:t>black</a:t>
            </a:r>
          </a:p>
        </p:txBody>
      </p:sp>
    </p:spTree>
    <p:extLst>
      <p:ext uri="{BB962C8B-B14F-4D97-AF65-F5344CB8AC3E}">
        <p14:creationId xmlns:p14="http://schemas.microsoft.com/office/powerpoint/2010/main" val="265171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681" y="193675"/>
            <a:ext cx="5780088" cy="603250"/>
          </a:xfrm>
        </p:spPr>
        <p:txBody>
          <a:bodyPr/>
          <a:lstStyle/>
          <a:p>
            <a:r>
              <a:rPr lang="en-US" dirty="0"/>
              <a:t>Question 2e</a:t>
            </a:r>
          </a:p>
        </p:txBody>
      </p:sp>
      <p:sp>
        <p:nvSpPr>
          <p:cNvPr id="3" name="Content Placeholder 2"/>
          <p:cNvSpPr>
            <a:spLocks noGrp="1"/>
          </p:cNvSpPr>
          <p:nvPr>
            <p:ph sz="half" idx="1"/>
          </p:nvPr>
        </p:nvSpPr>
        <p:spPr/>
        <p:txBody>
          <a:bodyPr/>
          <a:lstStyle/>
          <a:p>
            <a:r>
              <a:rPr lang="en-US" sz="2000" dirty="0"/>
              <a:t>Can  event shapes such as </a:t>
            </a:r>
            <a:r>
              <a:rPr lang="en-US" sz="2000" dirty="0" err="1"/>
              <a:t>jettiness</a:t>
            </a:r>
            <a:r>
              <a:rPr lang="en-US" sz="2000" dirty="0"/>
              <a:t> be useful in future measurements, and should the experimental collaborations study their implementation at the LHC? </a:t>
            </a:r>
          </a:p>
        </p:txBody>
      </p:sp>
      <p:sp>
        <p:nvSpPr>
          <p:cNvPr id="4" name="Content Placeholder 3"/>
          <p:cNvSpPr>
            <a:spLocks noGrp="1"/>
          </p:cNvSpPr>
          <p:nvPr>
            <p:ph sz="half" idx="2"/>
          </p:nvPr>
        </p:nvSpPr>
        <p:spPr/>
        <p:txBody>
          <a:bodyPr/>
          <a:lstStyle/>
          <a:p>
            <a:r>
              <a:rPr lang="en-US" sz="2000" dirty="0"/>
              <a:t>There has already been some work by ATLAS and CMS, but this is an area that needs to be developed further</a:t>
            </a:r>
          </a:p>
          <a:p>
            <a:r>
              <a:rPr lang="en-US" sz="2000" dirty="0">
                <a:solidFill>
                  <a:srgbClr val="000000"/>
                </a:solidFill>
              </a:rPr>
              <a:t>It has been developed further</a:t>
            </a:r>
          </a:p>
          <a:p>
            <a:r>
              <a:rPr lang="en-US" sz="2000" dirty="0">
                <a:solidFill>
                  <a:srgbClr val="000000"/>
                </a:solidFill>
              </a:rPr>
              <a:t>There has been an explosion of both experimental and theoretical work, that allows a better understanding of interesting (and non-interesting) final states</a:t>
            </a:r>
          </a:p>
        </p:txBody>
      </p:sp>
    </p:spTree>
    <p:extLst>
      <p:ext uri="{BB962C8B-B14F-4D97-AF65-F5344CB8AC3E}">
        <p14:creationId xmlns:p14="http://schemas.microsoft.com/office/powerpoint/2010/main" val="1915394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682" y="193675"/>
            <a:ext cx="5780088" cy="603250"/>
          </a:xfrm>
        </p:spPr>
        <p:txBody>
          <a:bodyPr/>
          <a:lstStyle/>
          <a:p>
            <a:r>
              <a:rPr lang="en-US" dirty="0"/>
              <a:t>Question 3a</a:t>
            </a:r>
          </a:p>
        </p:txBody>
      </p:sp>
      <p:sp>
        <p:nvSpPr>
          <p:cNvPr id="3" name="Content Placeholder 2"/>
          <p:cNvSpPr>
            <a:spLocks noGrp="1"/>
          </p:cNvSpPr>
          <p:nvPr>
            <p:ph sz="half" idx="1"/>
          </p:nvPr>
        </p:nvSpPr>
        <p:spPr/>
        <p:txBody>
          <a:bodyPr/>
          <a:lstStyle/>
          <a:p>
            <a:r>
              <a:rPr lang="en-US" sz="2000" dirty="0"/>
              <a:t>What impact will LHC data have on PDFs? </a:t>
            </a:r>
          </a:p>
          <a:p>
            <a:r>
              <a:rPr lang="en-US" sz="2000" dirty="0"/>
              <a:t>How can the precision of global PDFs be improved? </a:t>
            </a:r>
          </a:p>
        </p:txBody>
      </p:sp>
      <p:sp>
        <p:nvSpPr>
          <p:cNvPr id="4" name="Content Placeholder 3"/>
          <p:cNvSpPr>
            <a:spLocks noGrp="1"/>
          </p:cNvSpPr>
          <p:nvPr>
            <p:ph sz="half" idx="2"/>
          </p:nvPr>
        </p:nvSpPr>
        <p:spPr/>
        <p:txBody>
          <a:bodyPr/>
          <a:lstStyle/>
          <a:p>
            <a:r>
              <a:rPr lang="en-US" sz="1800" dirty="0"/>
              <a:t>There has been a great deal of work on understanding PDF predictions and uncertainties at the LHC, in particular by the PDF4LHC working group. </a:t>
            </a:r>
          </a:p>
          <a:p>
            <a:r>
              <a:rPr lang="en-US" sz="1800" dirty="0"/>
              <a:t>The DIS data, including both HERA and fixed target are the dominant ‘deciders’ in global fits. Collider cross sections, however, are often directly sensitive to the gluon distribution in a way that DIS data is not. As the statistical and systematic errors improve, the use of LHC data in global fits will accelerate. It is crucial that correlated systematic error information be published for all of this data. </a:t>
            </a:r>
          </a:p>
        </p:txBody>
      </p:sp>
    </p:spTree>
    <p:extLst>
      <p:ext uri="{BB962C8B-B14F-4D97-AF65-F5344CB8AC3E}">
        <p14:creationId xmlns:p14="http://schemas.microsoft.com/office/powerpoint/2010/main" val="3844273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06F9-BF79-3546-B2F3-3D40ECCFEEA6}"/>
              </a:ext>
            </a:extLst>
          </p:cNvPr>
          <p:cNvSpPr>
            <a:spLocks noGrp="1"/>
          </p:cNvSpPr>
          <p:nvPr>
            <p:ph type="title"/>
          </p:nvPr>
        </p:nvSpPr>
        <p:spPr>
          <a:xfrm>
            <a:off x="531628" y="193675"/>
            <a:ext cx="8093260" cy="603250"/>
          </a:xfrm>
        </p:spPr>
        <p:txBody>
          <a:bodyPr/>
          <a:lstStyle/>
          <a:p>
            <a:r>
              <a:rPr lang="en-US" dirty="0"/>
              <a:t>Situation going into Snowmass 13</a:t>
            </a:r>
          </a:p>
        </p:txBody>
      </p:sp>
      <p:pic>
        <p:nvPicPr>
          <p:cNvPr id="7" name="Picture 6">
            <a:extLst>
              <a:ext uri="{FF2B5EF4-FFF2-40B4-BE49-F238E27FC236}">
                <a16:creationId xmlns:a16="http://schemas.microsoft.com/office/drawing/2014/main" id="{095E1E30-9FA1-2645-AA98-F5084245E982}"/>
              </a:ext>
            </a:extLst>
          </p:cNvPr>
          <p:cNvPicPr>
            <a:picLocks noChangeAspect="1"/>
          </p:cNvPicPr>
          <p:nvPr/>
        </p:nvPicPr>
        <p:blipFill>
          <a:blip r:embed="rId2"/>
          <a:stretch>
            <a:fillRect/>
          </a:stretch>
        </p:blipFill>
        <p:spPr>
          <a:xfrm>
            <a:off x="0" y="1477605"/>
            <a:ext cx="9144000" cy="3902790"/>
          </a:xfrm>
          <a:prstGeom prst="rect">
            <a:avLst/>
          </a:prstGeom>
        </p:spPr>
      </p:pic>
    </p:spTree>
    <p:extLst>
      <p:ext uri="{BB962C8B-B14F-4D97-AF65-F5344CB8AC3E}">
        <p14:creationId xmlns:p14="http://schemas.microsoft.com/office/powerpoint/2010/main" val="905104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373B-FDF3-3945-B768-8F1B8BC47E73}"/>
              </a:ext>
            </a:extLst>
          </p:cNvPr>
          <p:cNvSpPr>
            <a:spLocks noGrp="1"/>
          </p:cNvSpPr>
          <p:nvPr>
            <p:ph type="title"/>
          </p:nvPr>
        </p:nvSpPr>
        <p:spPr>
          <a:xfrm>
            <a:off x="1824074" y="129879"/>
            <a:ext cx="5780088" cy="603250"/>
          </a:xfrm>
        </p:spPr>
        <p:txBody>
          <a:bodyPr/>
          <a:lstStyle/>
          <a:p>
            <a:r>
              <a:rPr lang="en-US" dirty="0"/>
              <a:t>Afterwards</a:t>
            </a:r>
          </a:p>
        </p:txBody>
      </p:sp>
      <p:pic>
        <p:nvPicPr>
          <p:cNvPr id="6" name="Picture 5">
            <a:extLst>
              <a:ext uri="{FF2B5EF4-FFF2-40B4-BE49-F238E27FC236}">
                <a16:creationId xmlns:a16="http://schemas.microsoft.com/office/drawing/2014/main" id="{83558B9A-0400-F449-98DA-2095430AA7D9}"/>
              </a:ext>
            </a:extLst>
          </p:cNvPr>
          <p:cNvPicPr>
            <a:picLocks noChangeAspect="1"/>
          </p:cNvPicPr>
          <p:nvPr/>
        </p:nvPicPr>
        <p:blipFill>
          <a:blip r:embed="rId2"/>
          <a:stretch>
            <a:fillRect/>
          </a:stretch>
        </p:blipFill>
        <p:spPr>
          <a:xfrm>
            <a:off x="486863" y="1203696"/>
            <a:ext cx="7402495" cy="5654304"/>
          </a:xfrm>
          <a:prstGeom prst="rect">
            <a:avLst/>
          </a:prstGeom>
        </p:spPr>
      </p:pic>
    </p:spTree>
    <p:extLst>
      <p:ext uri="{BB962C8B-B14F-4D97-AF65-F5344CB8AC3E}">
        <p14:creationId xmlns:p14="http://schemas.microsoft.com/office/powerpoint/2010/main" val="304501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B86D-1DBE-2D4C-9766-9398A4690220}"/>
              </a:ext>
            </a:extLst>
          </p:cNvPr>
          <p:cNvSpPr>
            <a:spLocks noGrp="1"/>
          </p:cNvSpPr>
          <p:nvPr>
            <p:ph type="title"/>
          </p:nvPr>
        </p:nvSpPr>
        <p:spPr>
          <a:xfrm>
            <a:off x="531628" y="193675"/>
            <a:ext cx="8093260" cy="603250"/>
          </a:xfrm>
        </p:spPr>
        <p:txBody>
          <a:bodyPr/>
          <a:lstStyle/>
          <a:p>
            <a:r>
              <a:rPr lang="en-US" dirty="0"/>
              <a:t>PDF4LHC15 combination</a:t>
            </a:r>
          </a:p>
        </p:txBody>
      </p:sp>
      <p:pic>
        <p:nvPicPr>
          <p:cNvPr id="7" name="Picture 6">
            <a:extLst>
              <a:ext uri="{FF2B5EF4-FFF2-40B4-BE49-F238E27FC236}">
                <a16:creationId xmlns:a16="http://schemas.microsoft.com/office/drawing/2014/main" id="{576A57AD-A183-7E42-BFAF-FC0DA12AE84E}"/>
              </a:ext>
            </a:extLst>
          </p:cNvPr>
          <p:cNvPicPr>
            <a:picLocks noChangeAspect="1"/>
          </p:cNvPicPr>
          <p:nvPr/>
        </p:nvPicPr>
        <p:blipFill>
          <a:blip r:embed="rId2"/>
          <a:stretch>
            <a:fillRect/>
          </a:stretch>
        </p:blipFill>
        <p:spPr>
          <a:xfrm>
            <a:off x="0" y="1172775"/>
            <a:ext cx="8250865" cy="5918673"/>
          </a:xfrm>
          <a:prstGeom prst="rect">
            <a:avLst/>
          </a:prstGeom>
        </p:spPr>
      </p:pic>
      <p:sp>
        <p:nvSpPr>
          <p:cNvPr id="8" name="TextBox 7">
            <a:extLst>
              <a:ext uri="{FF2B5EF4-FFF2-40B4-BE49-F238E27FC236}">
                <a16:creationId xmlns:a16="http://schemas.microsoft.com/office/drawing/2014/main" id="{1F683732-8FB0-AA46-8C41-3D08BDF25609}"/>
              </a:ext>
            </a:extLst>
          </p:cNvPr>
          <p:cNvSpPr txBox="1"/>
          <p:nvPr/>
        </p:nvSpPr>
        <p:spPr>
          <a:xfrm>
            <a:off x="7719238" y="1850065"/>
            <a:ext cx="1550424" cy="3293209"/>
          </a:xfrm>
          <a:prstGeom prst="rect">
            <a:avLst/>
          </a:prstGeom>
          <a:noFill/>
        </p:spPr>
        <p:txBody>
          <a:bodyPr wrap="none" rtlCol="0">
            <a:spAutoFit/>
          </a:bodyPr>
          <a:lstStyle/>
          <a:p>
            <a:r>
              <a:rPr lang="en-US" sz="1600" dirty="0">
                <a:solidFill>
                  <a:schemeClr val="tx1"/>
                </a:solidFill>
              </a:rPr>
              <a:t>NB: </a:t>
            </a:r>
          </a:p>
          <a:p>
            <a:r>
              <a:rPr lang="en-US" sz="1600" dirty="0">
                <a:solidFill>
                  <a:schemeClr val="tx1"/>
                </a:solidFill>
              </a:rPr>
              <a:t>PDF4LHC_30</a:t>
            </a:r>
          </a:p>
          <a:p>
            <a:r>
              <a:rPr lang="en-US" sz="1600" dirty="0">
                <a:solidFill>
                  <a:schemeClr val="tx1"/>
                </a:solidFill>
              </a:rPr>
              <a:t>imposed a </a:t>
            </a:r>
          </a:p>
          <a:p>
            <a:r>
              <a:rPr lang="en-US" sz="1600" dirty="0">
                <a:solidFill>
                  <a:schemeClr val="tx1"/>
                </a:solidFill>
              </a:rPr>
              <a:t>rapidity cut of</a:t>
            </a:r>
          </a:p>
          <a:p>
            <a:r>
              <a:rPr lang="en-US" sz="1600" dirty="0">
                <a:solidFill>
                  <a:schemeClr val="tx1"/>
                </a:solidFill>
              </a:rPr>
              <a:t>of +/-5 in these</a:t>
            </a:r>
          </a:p>
          <a:p>
            <a:r>
              <a:rPr lang="en-US" sz="1600" dirty="0">
                <a:solidFill>
                  <a:schemeClr val="tx1"/>
                </a:solidFill>
              </a:rPr>
              <a:t>plots; the </a:t>
            </a:r>
          </a:p>
          <a:p>
            <a:r>
              <a:rPr lang="en-US" sz="1600" dirty="0">
                <a:solidFill>
                  <a:schemeClr val="tx1"/>
                </a:solidFill>
              </a:rPr>
              <a:t>others did not,</a:t>
            </a:r>
          </a:p>
          <a:p>
            <a:r>
              <a:rPr lang="en-US" sz="1600" dirty="0">
                <a:solidFill>
                  <a:schemeClr val="tx1"/>
                </a:solidFill>
              </a:rPr>
              <a:t>resulting in a </a:t>
            </a:r>
          </a:p>
          <a:p>
            <a:r>
              <a:rPr lang="en-US" sz="1600" dirty="0">
                <a:solidFill>
                  <a:schemeClr val="tx1"/>
                </a:solidFill>
              </a:rPr>
              <a:t>somewhat</a:t>
            </a:r>
          </a:p>
          <a:p>
            <a:r>
              <a:rPr lang="en-US" sz="1600" dirty="0">
                <a:solidFill>
                  <a:schemeClr val="tx1"/>
                </a:solidFill>
              </a:rPr>
              <a:t>different </a:t>
            </a:r>
          </a:p>
          <a:p>
            <a:r>
              <a:rPr lang="en-US" sz="1600" dirty="0">
                <a:solidFill>
                  <a:schemeClr val="tx1"/>
                </a:solidFill>
              </a:rPr>
              <a:t>uncertainty </a:t>
            </a:r>
          </a:p>
          <a:p>
            <a:r>
              <a:rPr lang="en-US" sz="1600" dirty="0">
                <a:solidFill>
                  <a:schemeClr val="tx1"/>
                </a:solidFill>
              </a:rPr>
              <a:t>range at very</a:t>
            </a:r>
          </a:p>
          <a:p>
            <a:r>
              <a:rPr lang="en-US" sz="1600" dirty="0">
                <a:solidFill>
                  <a:schemeClr val="tx1"/>
                </a:solidFill>
              </a:rPr>
              <a:t>low mass</a:t>
            </a:r>
          </a:p>
        </p:txBody>
      </p:sp>
    </p:spTree>
    <p:extLst>
      <p:ext uri="{BB962C8B-B14F-4D97-AF65-F5344CB8AC3E}">
        <p14:creationId xmlns:p14="http://schemas.microsoft.com/office/powerpoint/2010/main" val="1084281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4384-9AB8-ED45-AE09-CA85734A03E7}"/>
              </a:ext>
            </a:extLst>
          </p:cNvPr>
          <p:cNvSpPr>
            <a:spLocks noGrp="1"/>
          </p:cNvSpPr>
          <p:nvPr>
            <p:ph type="title"/>
          </p:nvPr>
        </p:nvSpPr>
        <p:spPr>
          <a:xfrm>
            <a:off x="372140" y="193675"/>
            <a:ext cx="8252748" cy="603250"/>
          </a:xfrm>
        </p:spPr>
        <p:txBody>
          <a:bodyPr/>
          <a:lstStyle/>
          <a:p>
            <a:r>
              <a:rPr lang="en-US" sz="3200" dirty="0"/>
              <a:t>…but very little LHC data in previous plots</a:t>
            </a:r>
          </a:p>
        </p:txBody>
      </p:sp>
      <p:pic>
        <p:nvPicPr>
          <p:cNvPr id="6" name="Picture 5">
            <a:extLst>
              <a:ext uri="{FF2B5EF4-FFF2-40B4-BE49-F238E27FC236}">
                <a16:creationId xmlns:a16="http://schemas.microsoft.com/office/drawing/2014/main" id="{BC6A325E-41E9-3142-AED8-41B6319D5A82}"/>
              </a:ext>
            </a:extLst>
          </p:cNvPr>
          <p:cNvPicPr>
            <a:picLocks noChangeAspect="1"/>
          </p:cNvPicPr>
          <p:nvPr/>
        </p:nvPicPr>
        <p:blipFill>
          <a:blip r:embed="rId2"/>
          <a:stretch>
            <a:fillRect/>
          </a:stretch>
        </p:blipFill>
        <p:spPr>
          <a:xfrm>
            <a:off x="61700" y="1882848"/>
            <a:ext cx="8873627" cy="2667887"/>
          </a:xfrm>
          <a:prstGeom prst="rect">
            <a:avLst/>
          </a:prstGeom>
        </p:spPr>
      </p:pic>
      <p:sp>
        <p:nvSpPr>
          <p:cNvPr id="7" name="TextBox 6">
            <a:extLst>
              <a:ext uri="{FF2B5EF4-FFF2-40B4-BE49-F238E27FC236}">
                <a16:creationId xmlns:a16="http://schemas.microsoft.com/office/drawing/2014/main" id="{31758D54-36B7-2E4D-B8F7-BB19342D9D76}"/>
              </a:ext>
            </a:extLst>
          </p:cNvPr>
          <p:cNvSpPr txBox="1"/>
          <p:nvPr/>
        </p:nvSpPr>
        <p:spPr>
          <a:xfrm>
            <a:off x="691116" y="1371600"/>
            <a:ext cx="2441694" cy="369332"/>
          </a:xfrm>
          <a:prstGeom prst="rect">
            <a:avLst/>
          </a:prstGeom>
          <a:noFill/>
        </p:spPr>
        <p:txBody>
          <a:bodyPr wrap="none" rtlCol="0">
            <a:spAutoFit/>
          </a:bodyPr>
          <a:lstStyle/>
          <a:p>
            <a:r>
              <a:rPr lang="en-US" dirty="0">
                <a:solidFill>
                  <a:schemeClr val="tx1"/>
                </a:solidFill>
              </a:rPr>
              <a:t>…much more in CT18</a:t>
            </a:r>
          </a:p>
        </p:txBody>
      </p:sp>
    </p:spTree>
    <p:extLst>
      <p:ext uri="{BB962C8B-B14F-4D97-AF65-F5344CB8AC3E}">
        <p14:creationId xmlns:p14="http://schemas.microsoft.com/office/powerpoint/2010/main" val="158072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D30F-AF65-C544-B6F1-084D81871DEC}"/>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0B27BB20-9796-3E46-B695-34755B66AC5A}"/>
              </a:ext>
            </a:extLst>
          </p:cNvPr>
          <p:cNvPicPr>
            <a:picLocks noChangeAspect="1"/>
          </p:cNvPicPr>
          <p:nvPr/>
        </p:nvPicPr>
        <p:blipFill>
          <a:blip r:embed="rId2"/>
          <a:stretch>
            <a:fillRect/>
          </a:stretch>
        </p:blipFill>
        <p:spPr>
          <a:xfrm>
            <a:off x="149071" y="0"/>
            <a:ext cx="8590675" cy="6858000"/>
          </a:xfrm>
          <a:prstGeom prst="rect">
            <a:avLst/>
          </a:prstGeom>
        </p:spPr>
      </p:pic>
      <p:sp>
        <p:nvSpPr>
          <p:cNvPr id="8" name="TextBox 7">
            <a:extLst>
              <a:ext uri="{FF2B5EF4-FFF2-40B4-BE49-F238E27FC236}">
                <a16:creationId xmlns:a16="http://schemas.microsoft.com/office/drawing/2014/main" id="{86D3DB83-D8C4-7E4F-9C64-931FD9E14BF3}"/>
              </a:ext>
            </a:extLst>
          </p:cNvPr>
          <p:cNvSpPr txBox="1"/>
          <p:nvPr/>
        </p:nvSpPr>
        <p:spPr>
          <a:xfrm>
            <a:off x="5911701" y="382773"/>
            <a:ext cx="2967479" cy="1477328"/>
          </a:xfrm>
          <a:prstGeom prst="rect">
            <a:avLst/>
          </a:prstGeom>
          <a:noFill/>
        </p:spPr>
        <p:txBody>
          <a:bodyPr wrap="none" rtlCol="0">
            <a:spAutoFit/>
          </a:bodyPr>
          <a:lstStyle/>
          <a:p>
            <a:r>
              <a:rPr lang="en-US" dirty="0">
                <a:solidFill>
                  <a:schemeClr val="tx1"/>
                </a:solidFill>
              </a:rPr>
              <a:t>more data does not </a:t>
            </a:r>
          </a:p>
          <a:p>
            <a:r>
              <a:rPr lang="en-US" dirty="0">
                <a:solidFill>
                  <a:schemeClr val="tx1"/>
                </a:solidFill>
              </a:rPr>
              <a:t>necessarily mean that </a:t>
            </a:r>
          </a:p>
          <a:p>
            <a:r>
              <a:rPr lang="en-US" dirty="0">
                <a:solidFill>
                  <a:schemeClr val="tx1"/>
                </a:solidFill>
              </a:rPr>
              <a:t>PDF error bars decrease, if</a:t>
            </a:r>
          </a:p>
          <a:p>
            <a:r>
              <a:rPr lang="en-US" dirty="0">
                <a:solidFill>
                  <a:schemeClr val="tx1"/>
                </a:solidFill>
              </a:rPr>
              <a:t>some data sets are in </a:t>
            </a:r>
          </a:p>
          <a:p>
            <a:r>
              <a:rPr lang="en-US" dirty="0">
                <a:solidFill>
                  <a:schemeClr val="tx1"/>
                </a:solidFill>
              </a:rPr>
              <a:t>tension with each other</a:t>
            </a:r>
          </a:p>
        </p:txBody>
      </p:sp>
      <p:sp>
        <p:nvSpPr>
          <p:cNvPr id="9" name="TextBox 8">
            <a:extLst>
              <a:ext uri="{FF2B5EF4-FFF2-40B4-BE49-F238E27FC236}">
                <a16:creationId xmlns:a16="http://schemas.microsoft.com/office/drawing/2014/main" id="{9F662C57-22A7-3B4E-8D3B-5BC617B3CF79}"/>
              </a:ext>
            </a:extLst>
          </p:cNvPr>
          <p:cNvSpPr txBox="1"/>
          <p:nvPr/>
        </p:nvSpPr>
        <p:spPr>
          <a:xfrm>
            <a:off x="6007395" y="4603898"/>
            <a:ext cx="2672526" cy="646331"/>
          </a:xfrm>
          <a:prstGeom prst="rect">
            <a:avLst/>
          </a:prstGeom>
          <a:noFill/>
        </p:spPr>
        <p:txBody>
          <a:bodyPr wrap="none" rtlCol="0">
            <a:spAutoFit/>
          </a:bodyPr>
          <a:lstStyle/>
          <a:p>
            <a:r>
              <a:rPr lang="en-US" dirty="0">
                <a:solidFill>
                  <a:schemeClr val="tx1"/>
                </a:solidFill>
              </a:rPr>
              <a:t>L2 sensitivity calculated </a:t>
            </a:r>
          </a:p>
          <a:p>
            <a:r>
              <a:rPr lang="en-US" dirty="0">
                <a:solidFill>
                  <a:schemeClr val="tx1"/>
                </a:solidFill>
              </a:rPr>
              <a:t>before fit</a:t>
            </a:r>
          </a:p>
        </p:txBody>
      </p:sp>
    </p:spTree>
    <p:extLst>
      <p:ext uri="{BB962C8B-B14F-4D97-AF65-F5344CB8AC3E}">
        <p14:creationId xmlns:p14="http://schemas.microsoft.com/office/powerpoint/2010/main" val="140624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38F6-92AB-AE45-8E93-A10186D8708B}"/>
              </a:ext>
            </a:extLst>
          </p:cNvPr>
          <p:cNvSpPr>
            <a:spLocks noGrp="1"/>
          </p:cNvSpPr>
          <p:nvPr>
            <p:ph type="title"/>
          </p:nvPr>
        </p:nvSpPr>
        <p:spPr>
          <a:xfrm>
            <a:off x="276447" y="193675"/>
            <a:ext cx="8348441" cy="603250"/>
          </a:xfrm>
        </p:spPr>
        <p:txBody>
          <a:bodyPr/>
          <a:lstStyle/>
          <a:p>
            <a:r>
              <a:rPr lang="en-US" sz="2800" dirty="0"/>
              <a:t>Lagrange </a:t>
            </a:r>
            <a:r>
              <a:rPr lang="en-US" sz="2800" dirty="0" err="1"/>
              <a:t>Mutiplier</a:t>
            </a:r>
            <a:r>
              <a:rPr lang="en-US" sz="2800" dirty="0"/>
              <a:t> studies after the fit</a:t>
            </a:r>
          </a:p>
        </p:txBody>
      </p:sp>
      <p:pic>
        <p:nvPicPr>
          <p:cNvPr id="6" name="Picture 5">
            <a:extLst>
              <a:ext uri="{FF2B5EF4-FFF2-40B4-BE49-F238E27FC236}">
                <a16:creationId xmlns:a16="http://schemas.microsoft.com/office/drawing/2014/main" id="{4F310BA5-44B8-5649-9534-CF24B1F6375C}"/>
              </a:ext>
            </a:extLst>
          </p:cNvPr>
          <p:cNvPicPr>
            <a:picLocks noChangeAspect="1"/>
          </p:cNvPicPr>
          <p:nvPr/>
        </p:nvPicPr>
        <p:blipFill rotWithShape="1">
          <a:blip r:embed="rId2"/>
          <a:srcRect t="4341"/>
          <a:stretch/>
        </p:blipFill>
        <p:spPr>
          <a:xfrm>
            <a:off x="183285" y="1095153"/>
            <a:ext cx="7318195" cy="5762847"/>
          </a:xfrm>
          <a:prstGeom prst="rect">
            <a:avLst/>
          </a:prstGeom>
        </p:spPr>
      </p:pic>
      <p:sp>
        <p:nvSpPr>
          <p:cNvPr id="7" name="TextBox 6">
            <a:extLst>
              <a:ext uri="{FF2B5EF4-FFF2-40B4-BE49-F238E27FC236}">
                <a16:creationId xmlns:a16="http://schemas.microsoft.com/office/drawing/2014/main" id="{1BCA1B82-6B0E-6A4F-80A9-C7332408751C}"/>
              </a:ext>
            </a:extLst>
          </p:cNvPr>
          <p:cNvSpPr txBox="1"/>
          <p:nvPr/>
        </p:nvSpPr>
        <p:spPr>
          <a:xfrm>
            <a:off x="6974958" y="1818167"/>
            <a:ext cx="1928733" cy="1200329"/>
          </a:xfrm>
          <a:prstGeom prst="rect">
            <a:avLst/>
          </a:prstGeom>
          <a:noFill/>
        </p:spPr>
        <p:txBody>
          <a:bodyPr wrap="none" rtlCol="0">
            <a:spAutoFit/>
          </a:bodyPr>
          <a:lstStyle/>
          <a:p>
            <a:r>
              <a:rPr lang="en-US" dirty="0">
                <a:solidFill>
                  <a:schemeClr val="tx1"/>
                </a:solidFill>
              </a:rPr>
              <a:t>Note the tension,</a:t>
            </a:r>
          </a:p>
          <a:p>
            <a:r>
              <a:rPr lang="en-US" dirty="0">
                <a:solidFill>
                  <a:schemeClr val="tx1"/>
                </a:solidFill>
              </a:rPr>
              <a:t>for example, </a:t>
            </a:r>
          </a:p>
          <a:p>
            <a:r>
              <a:rPr lang="en-US" dirty="0">
                <a:solidFill>
                  <a:schemeClr val="tx1"/>
                </a:solidFill>
              </a:rPr>
              <a:t>between CMS </a:t>
            </a:r>
          </a:p>
          <a:p>
            <a:r>
              <a:rPr lang="en-US" dirty="0">
                <a:solidFill>
                  <a:schemeClr val="tx1"/>
                </a:solidFill>
              </a:rPr>
              <a:t>7 and 8 </a:t>
            </a:r>
            <a:r>
              <a:rPr lang="en-US" dirty="0" err="1">
                <a:solidFill>
                  <a:schemeClr val="tx1"/>
                </a:solidFill>
              </a:rPr>
              <a:t>TeV</a:t>
            </a:r>
            <a:r>
              <a:rPr lang="en-US" dirty="0">
                <a:solidFill>
                  <a:schemeClr val="tx1"/>
                </a:solidFill>
              </a:rPr>
              <a:t> jets</a:t>
            </a:r>
          </a:p>
        </p:txBody>
      </p:sp>
      <p:cxnSp>
        <p:nvCxnSpPr>
          <p:cNvPr id="9" name="Straight Arrow Connector 8">
            <a:extLst>
              <a:ext uri="{FF2B5EF4-FFF2-40B4-BE49-F238E27FC236}">
                <a16:creationId xmlns:a16="http://schemas.microsoft.com/office/drawing/2014/main" id="{7FB3D48E-E6D8-2B42-8F07-EA318790A543}"/>
              </a:ext>
            </a:extLst>
          </p:cNvPr>
          <p:cNvCxnSpPr/>
          <p:nvPr/>
        </p:nvCxnSpPr>
        <p:spPr bwMode="auto">
          <a:xfrm flipH="1" flipV="1">
            <a:off x="5943600" y="2498651"/>
            <a:ext cx="1031358" cy="2658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2C4797FA-52D0-BE45-93AB-45FF88512C6C}"/>
              </a:ext>
            </a:extLst>
          </p:cNvPr>
          <p:cNvCxnSpPr>
            <a:stCxn id="7" idx="2"/>
          </p:cNvCxnSpPr>
          <p:nvPr/>
        </p:nvCxnSpPr>
        <p:spPr bwMode="auto">
          <a:xfrm flipH="1">
            <a:off x="5932967" y="3018496"/>
            <a:ext cx="2006358" cy="102124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51570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ECFA-AD9E-C24B-931A-8C4AC2C820CA}"/>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3AB4293F-5F79-414C-9AE1-8F480CE328B4}"/>
              </a:ext>
            </a:extLst>
          </p:cNvPr>
          <p:cNvPicPr>
            <a:picLocks noChangeAspect="1"/>
          </p:cNvPicPr>
          <p:nvPr/>
        </p:nvPicPr>
        <p:blipFill>
          <a:blip r:embed="rId3"/>
          <a:stretch>
            <a:fillRect/>
          </a:stretch>
        </p:blipFill>
        <p:spPr>
          <a:xfrm>
            <a:off x="2945219" y="-4432"/>
            <a:ext cx="6198781" cy="6862432"/>
          </a:xfrm>
          <a:prstGeom prst="rect">
            <a:avLst/>
          </a:prstGeom>
        </p:spPr>
      </p:pic>
      <p:sp>
        <p:nvSpPr>
          <p:cNvPr id="7" name="TextBox 6">
            <a:extLst>
              <a:ext uri="{FF2B5EF4-FFF2-40B4-BE49-F238E27FC236}">
                <a16:creationId xmlns:a16="http://schemas.microsoft.com/office/drawing/2014/main" id="{1306AC18-9114-C749-A8A3-DD0B5887F1E8}"/>
              </a:ext>
            </a:extLst>
          </p:cNvPr>
          <p:cNvSpPr txBox="1"/>
          <p:nvPr/>
        </p:nvSpPr>
        <p:spPr>
          <a:xfrm>
            <a:off x="95693" y="1509823"/>
            <a:ext cx="3089307" cy="5078313"/>
          </a:xfrm>
          <a:prstGeom prst="rect">
            <a:avLst/>
          </a:prstGeom>
          <a:noFill/>
        </p:spPr>
        <p:txBody>
          <a:bodyPr wrap="none" rtlCol="0">
            <a:spAutoFit/>
          </a:bodyPr>
          <a:lstStyle/>
          <a:p>
            <a:r>
              <a:rPr lang="en-US" dirty="0">
                <a:solidFill>
                  <a:schemeClr val="tx1"/>
                </a:solidFill>
              </a:rPr>
              <a:t>PDF uncertainty still one of</a:t>
            </a:r>
          </a:p>
          <a:p>
            <a:r>
              <a:rPr lang="en-US" dirty="0">
                <a:solidFill>
                  <a:schemeClr val="tx1"/>
                </a:solidFill>
              </a:rPr>
              <a:t>main uncertainties for gg-&gt;H</a:t>
            </a:r>
          </a:p>
          <a:p>
            <a:endParaRPr lang="en-US" dirty="0">
              <a:solidFill>
                <a:schemeClr val="tx1"/>
              </a:solidFill>
            </a:endParaRPr>
          </a:p>
          <a:p>
            <a:endParaRPr lang="en-US" dirty="0">
              <a:solidFill>
                <a:schemeClr val="tx1"/>
              </a:solidFill>
            </a:endParaRPr>
          </a:p>
          <a:p>
            <a:r>
              <a:rPr lang="en-US" dirty="0">
                <a:solidFill>
                  <a:schemeClr val="tx1"/>
                </a:solidFill>
              </a:rPr>
              <a:t>MMHT and NNPDF will be</a:t>
            </a:r>
          </a:p>
          <a:p>
            <a:r>
              <a:rPr lang="en-US" dirty="0">
                <a:solidFill>
                  <a:schemeClr val="tx1"/>
                </a:solidFill>
              </a:rPr>
              <a:t>coming out with new </a:t>
            </a:r>
          </a:p>
          <a:p>
            <a:r>
              <a:rPr lang="en-US" dirty="0">
                <a:solidFill>
                  <a:schemeClr val="tx1"/>
                </a:solidFill>
              </a:rPr>
              <a:t>PDF sets containing </a:t>
            </a:r>
          </a:p>
          <a:p>
            <a:r>
              <a:rPr lang="en-US" dirty="0">
                <a:solidFill>
                  <a:schemeClr val="tx1"/>
                </a:solidFill>
              </a:rPr>
              <a:t>similar amount of LHC</a:t>
            </a:r>
          </a:p>
          <a:p>
            <a:r>
              <a:rPr lang="en-US" dirty="0">
                <a:solidFill>
                  <a:schemeClr val="tx1"/>
                </a:solidFill>
              </a:rPr>
              <a:t>data as CT18</a:t>
            </a:r>
          </a:p>
          <a:p>
            <a:endParaRPr lang="en-US" dirty="0">
              <a:solidFill>
                <a:schemeClr val="tx1"/>
              </a:solidFill>
            </a:endParaRPr>
          </a:p>
          <a:p>
            <a:r>
              <a:rPr lang="en-US" dirty="0">
                <a:solidFill>
                  <a:schemeClr val="tx1"/>
                </a:solidFill>
              </a:rPr>
              <a:t>are commencing a </a:t>
            </a:r>
          </a:p>
          <a:p>
            <a:r>
              <a:rPr lang="en-US" dirty="0">
                <a:solidFill>
                  <a:schemeClr val="tx1"/>
                </a:solidFill>
              </a:rPr>
              <a:t>benchmark study similar </a:t>
            </a:r>
          </a:p>
          <a:p>
            <a:r>
              <a:rPr lang="en-US" dirty="0">
                <a:solidFill>
                  <a:schemeClr val="tx1"/>
                </a:solidFill>
              </a:rPr>
              <a:t>to PDF4LHC13 that will</a:t>
            </a:r>
          </a:p>
          <a:p>
            <a:r>
              <a:rPr lang="en-US" dirty="0">
                <a:solidFill>
                  <a:schemeClr val="tx1"/>
                </a:solidFill>
              </a:rPr>
              <a:t>involve a combination</a:t>
            </a:r>
          </a:p>
          <a:p>
            <a:endParaRPr lang="en-US" dirty="0"/>
          </a:p>
          <a:p>
            <a:r>
              <a:rPr lang="en-US" dirty="0">
                <a:solidFill>
                  <a:schemeClr val="tx1"/>
                </a:solidFill>
              </a:rPr>
              <a:t>will be reported on in </a:t>
            </a:r>
          </a:p>
          <a:p>
            <a:r>
              <a:rPr lang="en-US" dirty="0">
                <a:solidFill>
                  <a:schemeClr val="tx1"/>
                </a:solidFill>
              </a:rPr>
              <a:t>Future Snowmass meetings</a:t>
            </a:r>
          </a:p>
          <a:p>
            <a:endParaRPr lang="en-US" dirty="0"/>
          </a:p>
        </p:txBody>
      </p:sp>
      <p:cxnSp>
        <p:nvCxnSpPr>
          <p:cNvPr id="9" name="Straight Arrow Connector 8">
            <a:extLst>
              <a:ext uri="{FF2B5EF4-FFF2-40B4-BE49-F238E27FC236}">
                <a16:creationId xmlns:a16="http://schemas.microsoft.com/office/drawing/2014/main" id="{82A317EC-8387-8443-BE0A-0648A5DC68F0}"/>
              </a:ext>
            </a:extLst>
          </p:cNvPr>
          <p:cNvCxnSpPr/>
          <p:nvPr/>
        </p:nvCxnSpPr>
        <p:spPr bwMode="auto">
          <a:xfrm flipV="1">
            <a:off x="3185000" y="1137684"/>
            <a:ext cx="1323205" cy="7549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80300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861" y="291372"/>
            <a:ext cx="5780088" cy="603250"/>
          </a:xfrm>
        </p:spPr>
        <p:txBody>
          <a:bodyPr/>
          <a:lstStyle/>
          <a:p>
            <a:r>
              <a:rPr lang="en-US" dirty="0"/>
              <a:t>Question 3b</a:t>
            </a:r>
          </a:p>
        </p:txBody>
      </p:sp>
      <p:sp>
        <p:nvSpPr>
          <p:cNvPr id="3" name="Content Placeholder 2"/>
          <p:cNvSpPr>
            <a:spLocks noGrp="1"/>
          </p:cNvSpPr>
          <p:nvPr>
            <p:ph sz="half" idx="1"/>
          </p:nvPr>
        </p:nvSpPr>
        <p:spPr/>
        <p:txBody>
          <a:bodyPr/>
          <a:lstStyle/>
          <a:p>
            <a:r>
              <a:rPr lang="en-US" sz="2000" dirty="0"/>
              <a:t>How much better might an </a:t>
            </a:r>
            <a:r>
              <a:rPr lang="en-US" sz="2000" dirty="0" err="1"/>
              <a:t>eLHC</a:t>
            </a:r>
            <a:r>
              <a:rPr lang="en-US" sz="2000" dirty="0"/>
              <a:t> constrain PDFs? Is the improved precision necessary? </a:t>
            </a:r>
          </a:p>
          <a:p>
            <a:r>
              <a:rPr lang="en-US" sz="2000" dirty="0">
                <a:solidFill>
                  <a:srgbClr val="000000"/>
                </a:solidFill>
              </a:rPr>
              <a:t>Now we’re talking more about an EIC (in the proton-proton mode)</a:t>
            </a:r>
          </a:p>
          <a:p>
            <a:r>
              <a:rPr lang="en-US" sz="2000" dirty="0">
                <a:solidFill>
                  <a:srgbClr val="000000"/>
                </a:solidFill>
              </a:rPr>
              <a:t>Good tie-in to heavy ion physics</a:t>
            </a:r>
          </a:p>
        </p:txBody>
      </p:sp>
      <p:sp>
        <p:nvSpPr>
          <p:cNvPr id="4" name="Content Placeholder 3"/>
          <p:cNvSpPr>
            <a:spLocks noGrp="1"/>
          </p:cNvSpPr>
          <p:nvPr>
            <p:ph sz="half" idx="2"/>
          </p:nvPr>
        </p:nvSpPr>
        <p:spPr/>
        <p:txBody>
          <a:bodyPr/>
          <a:lstStyle/>
          <a:p>
            <a:r>
              <a:rPr lang="en-US" sz="2000" dirty="0"/>
              <a:t>The LHC probes PDFs in ranges outside of direct investigation possible in HERA. This will become even more true with higher running energies for the LHC, or a possible successor. An </a:t>
            </a:r>
            <a:r>
              <a:rPr lang="en-US" sz="2000" dirty="0" err="1"/>
              <a:t>eLHC</a:t>
            </a:r>
            <a:r>
              <a:rPr lang="en-US" sz="2000" dirty="0"/>
              <a:t> will serve to directly determine PDFs in this new kinematic regime. </a:t>
            </a:r>
          </a:p>
          <a:p>
            <a:r>
              <a:rPr lang="en-US" sz="2000" dirty="0"/>
              <a:t>The information provided will be superior to that determined by the inclusion of collider data in the PDF fits, but it should be investigated how necessary that increased precision might be. </a:t>
            </a:r>
          </a:p>
        </p:txBody>
      </p:sp>
    </p:spTree>
    <p:extLst>
      <p:ext uri="{BB962C8B-B14F-4D97-AF65-F5344CB8AC3E}">
        <p14:creationId xmlns:p14="http://schemas.microsoft.com/office/powerpoint/2010/main" val="216703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5670-8F43-3B4A-8398-415C2BCD8496}"/>
              </a:ext>
            </a:extLst>
          </p:cNvPr>
          <p:cNvSpPr>
            <a:spLocks noGrp="1"/>
          </p:cNvSpPr>
          <p:nvPr>
            <p:ph type="title"/>
          </p:nvPr>
        </p:nvSpPr>
        <p:spPr>
          <a:xfrm>
            <a:off x="2323805" y="126516"/>
            <a:ext cx="5780088" cy="603250"/>
          </a:xfrm>
        </p:spPr>
        <p:txBody>
          <a:bodyPr/>
          <a:lstStyle/>
          <a:p>
            <a:r>
              <a:rPr lang="en-US" dirty="0"/>
              <a:t>Snow-</a:t>
            </a:r>
            <a:r>
              <a:rPr lang="en-US" dirty="0" err="1"/>
              <a:t>Houches</a:t>
            </a:r>
            <a:endParaRPr lang="en-US" dirty="0"/>
          </a:p>
        </p:txBody>
      </p:sp>
      <p:sp>
        <p:nvSpPr>
          <p:cNvPr id="3" name="Content Placeholder 2">
            <a:extLst>
              <a:ext uri="{FF2B5EF4-FFF2-40B4-BE49-F238E27FC236}">
                <a16:creationId xmlns:a16="http://schemas.microsoft.com/office/drawing/2014/main" id="{9B3663D3-F79E-1741-AAE7-CD86BF52A0F1}"/>
              </a:ext>
            </a:extLst>
          </p:cNvPr>
          <p:cNvSpPr>
            <a:spLocks noGrp="1"/>
          </p:cNvSpPr>
          <p:nvPr>
            <p:ph idx="1"/>
          </p:nvPr>
        </p:nvSpPr>
        <p:spPr/>
        <p:txBody>
          <a:bodyPr/>
          <a:lstStyle/>
          <a:p>
            <a:r>
              <a:rPr lang="en-US" sz="2400" dirty="0"/>
              <a:t>There was a lot of cross-talk and collaboration between the Snowmass process and Les </a:t>
            </a:r>
            <a:r>
              <a:rPr lang="en-US" sz="2400" dirty="0" err="1"/>
              <a:t>Houches</a:t>
            </a:r>
            <a:endParaRPr lang="en-US" sz="2400" dirty="0"/>
          </a:p>
          <a:p>
            <a:r>
              <a:rPr lang="en-US" sz="2400" dirty="0"/>
              <a:t>Note that both were spread out over roughly a year</a:t>
            </a:r>
          </a:p>
        </p:txBody>
      </p:sp>
      <p:pic>
        <p:nvPicPr>
          <p:cNvPr id="4" name="Picture 3">
            <a:extLst>
              <a:ext uri="{FF2B5EF4-FFF2-40B4-BE49-F238E27FC236}">
                <a16:creationId xmlns:a16="http://schemas.microsoft.com/office/drawing/2014/main" id="{4648CAEC-2CE7-FD48-A169-0F3AFF83A6E2}"/>
              </a:ext>
            </a:extLst>
          </p:cNvPr>
          <p:cNvPicPr>
            <a:picLocks noChangeAspect="1"/>
          </p:cNvPicPr>
          <p:nvPr/>
        </p:nvPicPr>
        <p:blipFill rotWithShape="1">
          <a:blip r:embed="rId2"/>
          <a:srcRect t="9703"/>
          <a:stretch/>
        </p:blipFill>
        <p:spPr>
          <a:xfrm>
            <a:off x="0" y="2930918"/>
            <a:ext cx="4287434" cy="2578367"/>
          </a:xfrm>
          <a:prstGeom prst="rect">
            <a:avLst/>
          </a:prstGeom>
        </p:spPr>
      </p:pic>
      <p:pic>
        <p:nvPicPr>
          <p:cNvPr id="5" name="Picture 4" descr="IMG_0463.JPG">
            <a:extLst>
              <a:ext uri="{FF2B5EF4-FFF2-40B4-BE49-F238E27FC236}">
                <a16:creationId xmlns:a16="http://schemas.microsoft.com/office/drawing/2014/main" id="{75CBC153-05BA-F14A-AFCB-F2C86F3A2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351" y="2930918"/>
            <a:ext cx="3446880" cy="2585160"/>
          </a:xfrm>
          <a:prstGeom prst="rect">
            <a:avLst/>
          </a:prstGeom>
        </p:spPr>
      </p:pic>
      <p:sp>
        <p:nvSpPr>
          <p:cNvPr id="6" name="TextBox 5">
            <a:extLst>
              <a:ext uri="{FF2B5EF4-FFF2-40B4-BE49-F238E27FC236}">
                <a16:creationId xmlns:a16="http://schemas.microsoft.com/office/drawing/2014/main" id="{24F5AAB9-2AB4-F14E-AC11-590115D895B7}"/>
              </a:ext>
            </a:extLst>
          </p:cNvPr>
          <p:cNvSpPr txBox="1"/>
          <p:nvPr/>
        </p:nvSpPr>
        <p:spPr>
          <a:xfrm>
            <a:off x="4572000" y="3817088"/>
            <a:ext cx="39466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2704268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736" y="193675"/>
            <a:ext cx="5780088" cy="603250"/>
          </a:xfrm>
        </p:spPr>
        <p:txBody>
          <a:bodyPr/>
          <a:lstStyle/>
          <a:p>
            <a:r>
              <a:rPr lang="en-US" dirty="0"/>
              <a:t>Question 3b+</a:t>
            </a:r>
          </a:p>
        </p:txBody>
      </p:sp>
      <p:sp>
        <p:nvSpPr>
          <p:cNvPr id="3" name="Content Placeholder 2"/>
          <p:cNvSpPr>
            <a:spLocks noGrp="1"/>
          </p:cNvSpPr>
          <p:nvPr>
            <p:ph sz="half" idx="1"/>
          </p:nvPr>
        </p:nvSpPr>
        <p:spPr>
          <a:xfrm>
            <a:off x="499534" y="1036285"/>
            <a:ext cx="3962400" cy="5087937"/>
          </a:xfrm>
        </p:spPr>
        <p:txBody>
          <a:bodyPr/>
          <a:lstStyle/>
          <a:p>
            <a:r>
              <a:rPr lang="en-US" sz="2000" dirty="0"/>
              <a:t>What are the prospects for improving the theoretical description of PDFs? </a:t>
            </a:r>
          </a:p>
          <a:p>
            <a:r>
              <a:rPr lang="en-US" sz="2000" dirty="0"/>
              <a:t>How important is a good knowledge of the photon PDF? </a:t>
            </a:r>
          </a:p>
          <a:p>
            <a:r>
              <a:rPr lang="en-US" sz="2000" dirty="0"/>
              <a:t>What does having a negative gluon imply? </a:t>
            </a:r>
          </a:p>
          <a:p>
            <a:r>
              <a:rPr lang="en-US" sz="2000" dirty="0">
                <a:solidFill>
                  <a:schemeClr val="tx1"/>
                </a:solidFill>
              </a:rPr>
              <a:t>(That you’re starting at too low of a scale)</a:t>
            </a:r>
          </a:p>
          <a:p>
            <a:endParaRPr lang="en-US" sz="2000" dirty="0"/>
          </a:p>
          <a:p>
            <a:r>
              <a:rPr lang="en-US" sz="2000" dirty="0">
                <a:solidFill>
                  <a:schemeClr val="tx1"/>
                </a:solidFill>
              </a:rPr>
              <a:t>The ultimate accuracy may require NNNLO PDFs, but that is certainly in the future</a:t>
            </a:r>
          </a:p>
          <a:p>
            <a:r>
              <a:rPr lang="en-US" sz="2000" dirty="0">
                <a:solidFill>
                  <a:schemeClr val="tx1"/>
                </a:solidFill>
              </a:rPr>
              <a:t>One thing that is clear is that lattice determination of PDFs will become increasingly important</a:t>
            </a:r>
          </a:p>
        </p:txBody>
      </p:sp>
      <p:sp>
        <p:nvSpPr>
          <p:cNvPr id="4" name="Content Placeholder 3"/>
          <p:cNvSpPr>
            <a:spLocks noGrp="1"/>
          </p:cNvSpPr>
          <p:nvPr>
            <p:ph sz="half" idx="2"/>
          </p:nvPr>
        </p:nvSpPr>
        <p:spPr/>
        <p:txBody>
          <a:bodyPr/>
          <a:lstStyle/>
          <a:p>
            <a:r>
              <a:rPr lang="en-US" sz="2000" dirty="0">
                <a:solidFill>
                  <a:schemeClr val="accent2"/>
                </a:solidFill>
              </a:rPr>
              <a:t>For example, including QED corrections in the evolution, or even moving beyond NNLO. (See Durham EWK workshop for discussion of QED effects in PDFs.)</a:t>
            </a:r>
          </a:p>
          <a:p>
            <a:r>
              <a:rPr lang="en-US" sz="2000" dirty="0">
                <a:solidFill>
                  <a:schemeClr val="tx1"/>
                </a:solidFill>
              </a:rPr>
              <a:t>Photon PDFs are now common-place, and the photon distribution is well-determined</a:t>
            </a:r>
          </a:p>
          <a:p>
            <a:r>
              <a:rPr lang="en-US" sz="2000" dirty="0">
                <a:solidFill>
                  <a:schemeClr val="tx1"/>
                </a:solidFill>
              </a:rPr>
              <a:t>…as is QED evolution</a:t>
            </a:r>
          </a:p>
          <a:p>
            <a:r>
              <a:rPr lang="en-US" sz="2000" dirty="0">
                <a:solidFill>
                  <a:schemeClr val="tx1"/>
                </a:solidFill>
              </a:rPr>
              <a:t>Frontier is EW evolution, and W/Z PDFs</a:t>
            </a:r>
          </a:p>
        </p:txBody>
      </p:sp>
    </p:spTree>
    <p:extLst>
      <p:ext uri="{BB962C8B-B14F-4D97-AF65-F5344CB8AC3E}">
        <p14:creationId xmlns:p14="http://schemas.microsoft.com/office/powerpoint/2010/main" val="100057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55" y="193675"/>
            <a:ext cx="5780088" cy="603250"/>
          </a:xfrm>
        </p:spPr>
        <p:txBody>
          <a:bodyPr/>
          <a:lstStyle/>
          <a:p>
            <a:r>
              <a:rPr lang="en-US" dirty="0"/>
              <a:t>Question 3c</a:t>
            </a:r>
          </a:p>
        </p:txBody>
      </p:sp>
      <p:sp>
        <p:nvSpPr>
          <p:cNvPr id="3" name="Content Placeholder 2"/>
          <p:cNvSpPr>
            <a:spLocks noGrp="1"/>
          </p:cNvSpPr>
          <p:nvPr>
            <p:ph sz="half" idx="1"/>
          </p:nvPr>
        </p:nvSpPr>
        <p:spPr/>
        <p:txBody>
          <a:bodyPr/>
          <a:lstStyle/>
          <a:p>
            <a:r>
              <a:rPr lang="en-US" sz="2000" dirty="0"/>
              <a:t>What are the prospects for improved measurements of </a:t>
            </a:r>
            <a:r>
              <a:rPr lang="en-US" sz="2000" dirty="0">
                <a:latin typeface="Symbol" charset="2"/>
                <a:cs typeface="Symbol" charset="2"/>
              </a:rPr>
              <a:t>a</a:t>
            </a:r>
            <a:r>
              <a:rPr lang="en-US" sz="2000" baseline="-25000" dirty="0"/>
              <a:t>s</a:t>
            </a:r>
            <a:r>
              <a:rPr lang="en-US" sz="2000" dirty="0"/>
              <a:t> at the LHC and future colliders? </a:t>
            </a:r>
          </a:p>
          <a:p>
            <a:r>
              <a:rPr lang="en-US" sz="2000" dirty="0"/>
              <a:t>And from lattice gauge theory</a:t>
            </a:r>
          </a:p>
        </p:txBody>
      </p:sp>
      <p:sp>
        <p:nvSpPr>
          <p:cNvPr id="4" name="Content Placeholder 3"/>
          <p:cNvSpPr>
            <a:spLocks noGrp="1"/>
          </p:cNvSpPr>
          <p:nvPr>
            <p:ph sz="half" idx="2"/>
          </p:nvPr>
        </p:nvSpPr>
        <p:spPr/>
        <p:txBody>
          <a:bodyPr/>
          <a:lstStyle/>
          <a:p>
            <a:r>
              <a:rPr lang="en-US" sz="2000" dirty="0">
                <a:solidFill>
                  <a:srgbClr val="3333CC"/>
                </a:solidFill>
              </a:rPr>
              <a:t>Measuring </a:t>
            </a:r>
            <a:r>
              <a:rPr lang="en-US" sz="2000" dirty="0">
                <a:solidFill>
                  <a:srgbClr val="3333CC"/>
                </a:solidFill>
                <a:latin typeface="Symbol" charset="2"/>
                <a:cs typeface="Symbol" charset="2"/>
              </a:rPr>
              <a:t>a</a:t>
            </a:r>
            <a:r>
              <a:rPr lang="en-US" sz="2000" baseline="-25000" dirty="0">
                <a:solidFill>
                  <a:srgbClr val="3333CC"/>
                </a:solidFill>
              </a:rPr>
              <a:t>s</a:t>
            </a:r>
            <a:r>
              <a:rPr lang="en-US" sz="2000" dirty="0">
                <a:solidFill>
                  <a:srgbClr val="3333CC"/>
                </a:solidFill>
              </a:rPr>
              <a:t>, and its running,  is one of the most fundamental of QCD tests</a:t>
            </a:r>
          </a:p>
          <a:p>
            <a:r>
              <a:rPr lang="en-US" sz="2000" dirty="0">
                <a:solidFill>
                  <a:schemeClr val="tx1"/>
                </a:solidFill>
              </a:rPr>
              <a:t>…and along with PDFs is one of the main uncertainties for gg-&gt;H</a:t>
            </a:r>
          </a:p>
        </p:txBody>
      </p:sp>
    </p:spTree>
    <p:extLst>
      <p:ext uri="{BB962C8B-B14F-4D97-AF65-F5344CB8AC3E}">
        <p14:creationId xmlns:p14="http://schemas.microsoft.com/office/powerpoint/2010/main" val="5660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9E80E-99C5-0D4B-A678-25E3EB0B606C}"/>
              </a:ext>
            </a:extLst>
          </p:cNvPr>
          <p:cNvPicPr>
            <a:picLocks noChangeAspect="1"/>
          </p:cNvPicPr>
          <p:nvPr/>
        </p:nvPicPr>
        <p:blipFill>
          <a:blip r:embed="rId2"/>
          <a:stretch>
            <a:fillRect/>
          </a:stretch>
        </p:blipFill>
        <p:spPr>
          <a:xfrm>
            <a:off x="83100" y="0"/>
            <a:ext cx="5362731" cy="6858000"/>
          </a:xfrm>
          <a:prstGeom prst="rect">
            <a:avLst/>
          </a:prstGeom>
        </p:spPr>
      </p:pic>
      <p:sp>
        <p:nvSpPr>
          <p:cNvPr id="7" name="TextBox 6">
            <a:extLst>
              <a:ext uri="{FF2B5EF4-FFF2-40B4-BE49-F238E27FC236}">
                <a16:creationId xmlns:a16="http://schemas.microsoft.com/office/drawing/2014/main" id="{F5FD332B-79AB-FC44-B248-19931BA42898}"/>
              </a:ext>
            </a:extLst>
          </p:cNvPr>
          <p:cNvSpPr txBox="1"/>
          <p:nvPr/>
        </p:nvSpPr>
        <p:spPr>
          <a:xfrm>
            <a:off x="4816549" y="1244009"/>
            <a:ext cx="4211409" cy="2308324"/>
          </a:xfrm>
          <a:prstGeom prst="rect">
            <a:avLst/>
          </a:prstGeom>
          <a:noFill/>
        </p:spPr>
        <p:txBody>
          <a:bodyPr wrap="none" rtlCol="0">
            <a:spAutoFit/>
          </a:bodyPr>
          <a:lstStyle/>
          <a:p>
            <a:r>
              <a:rPr lang="en-US" dirty="0">
                <a:solidFill>
                  <a:schemeClr val="tx1"/>
                </a:solidFill>
              </a:rPr>
              <a:t>For the first time, the uncertainties for</a:t>
            </a:r>
          </a:p>
          <a:p>
            <a:r>
              <a:rPr lang="en-US" dirty="0">
                <a:solidFill>
                  <a:schemeClr val="tx1"/>
                </a:solidFill>
              </a:rPr>
              <a:t>lattice and non-lattice determinations</a:t>
            </a:r>
          </a:p>
          <a:p>
            <a:r>
              <a:rPr lang="en-US" dirty="0">
                <a:solidFill>
                  <a:schemeClr val="tx1"/>
                </a:solidFill>
              </a:rPr>
              <a:t>agree with each other, both in central </a:t>
            </a:r>
          </a:p>
          <a:p>
            <a:r>
              <a:rPr lang="en-US" dirty="0">
                <a:solidFill>
                  <a:schemeClr val="tx1"/>
                </a:solidFill>
              </a:rPr>
              <a:t>value and uncertainty</a:t>
            </a:r>
          </a:p>
          <a:p>
            <a:endParaRPr lang="en-US" dirty="0">
              <a:solidFill>
                <a:schemeClr val="tx1"/>
              </a:solidFill>
            </a:endParaRPr>
          </a:p>
          <a:p>
            <a:r>
              <a:rPr lang="en-US" dirty="0">
                <a:solidFill>
                  <a:schemeClr val="tx1"/>
                </a:solidFill>
              </a:rPr>
              <a:t>There can be a lot more determinations</a:t>
            </a:r>
          </a:p>
          <a:p>
            <a:r>
              <a:rPr lang="en-US" dirty="0">
                <a:solidFill>
                  <a:schemeClr val="tx1"/>
                </a:solidFill>
              </a:rPr>
              <a:t>from the LHC; difficult to compete with</a:t>
            </a:r>
          </a:p>
          <a:p>
            <a:r>
              <a:rPr lang="en-US" dirty="0">
                <a:solidFill>
                  <a:schemeClr val="tx1"/>
                </a:solidFill>
              </a:rPr>
              <a:t>lattice precision</a:t>
            </a:r>
          </a:p>
        </p:txBody>
      </p:sp>
      <p:sp>
        <p:nvSpPr>
          <p:cNvPr id="8" name="TextBox 7">
            <a:extLst>
              <a:ext uri="{FF2B5EF4-FFF2-40B4-BE49-F238E27FC236}">
                <a16:creationId xmlns:a16="http://schemas.microsoft.com/office/drawing/2014/main" id="{C74D4224-7CC7-9044-B796-4EFC25303279}"/>
              </a:ext>
            </a:extLst>
          </p:cNvPr>
          <p:cNvSpPr txBox="1"/>
          <p:nvPr/>
        </p:nvSpPr>
        <p:spPr>
          <a:xfrm>
            <a:off x="4593265" y="68007"/>
            <a:ext cx="3813865" cy="646331"/>
          </a:xfrm>
          <a:prstGeom prst="rect">
            <a:avLst/>
          </a:prstGeom>
          <a:noFill/>
        </p:spPr>
        <p:txBody>
          <a:bodyPr wrap="none" rtlCol="0">
            <a:spAutoFit/>
          </a:bodyPr>
          <a:lstStyle/>
          <a:p>
            <a:r>
              <a:rPr lang="en-US" dirty="0">
                <a:solidFill>
                  <a:schemeClr val="tx1"/>
                </a:solidFill>
              </a:rPr>
              <a:t>JH, with Klaus </a:t>
            </a:r>
            <a:r>
              <a:rPr lang="en-US" dirty="0" err="1">
                <a:solidFill>
                  <a:schemeClr val="tx1"/>
                </a:solidFill>
              </a:rPr>
              <a:t>Rabbertz</a:t>
            </a:r>
            <a:r>
              <a:rPr lang="en-US" dirty="0">
                <a:solidFill>
                  <a:schemeClr val="tx1"/>
                </a:solidFill>
              </a:rPr>
              <a:t> and Giulia </a:t>
            </a:r>
          </a:p>
          <a:p>
            <a:r>
              <a:rPr lang="en-US" dirty="0" err="1">
                <a:solidFill>
                  <a:schemeClr val="tx1"/>
                </a:solidFill>
              </a:rPr>
              <a:t>Zanderighi</a:t>
            </a:r>
            <a:r>
              <a:rPr lang="en-US" dirty="0">
                <a:solidFill>
                  <a:schemeClr val="tx1"/>
                </a:solidFill>
              </a:rPr>
              <a:t>         </a:t>
            </a:r>
            <a:r>
              <a:rPr lang="en-US" dirty="0">
                <a:solidFill>
                  <a:schemeClr val="tx1"/>
                </a:solidFill>
                <a:latin typeface="Symbol" pitchFamily="2" charset="2"/>
              </a:rPr>
              <a:t>a</a:t>
            </a:r>
            <a:r>
              <a:rPr lang="en-US" baseline="-25000" dirty="0">
                <a:solidFill>
                  <a:schemeClr val="tx1"/>
                </a:solidFill>
              </a:rPr>
              <a:t>s</a:t>
            </a:r>
            <a:r>
              <a:rPr lang="en-US" dirty="0">
                <a:solidFill>
                  <a:schemeClr val="tx1"/>
                </a:solidFill>
              </a:rPr>
              <a:t>=0.1179+/-0.001</a:t>
            </a:r>
          </a:p>
        </p:txBody>
      </p:sp>
    </p:spTree>
    <p:extLst>
      <p:ext uri="{BB962C8B-B14F-4D97-AF65-F5344CB8AC3E}">
        <p14:creationId xmlns:p14="http://schemas.microsoft.com/office/powerpoint/2010/main" val="1509864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F34C-BAEB-394F-9DFC-E5DAD80C0B83}"/>
              </a:ext>
            </a:extLst>
          </p:cNvPr>
          <p:cNvSpPr>
            <a:spLocks noGrp="1"/>
          </p:cNvSpPr>
          <p:nvPr>
            <p:ph type="title"/>
          </p:nvPr>
        </p:nvSpPr>
        <p:spPr>
          <a:xfrm>
            <a:off x="2077155" y="216253"/>
            <a:ext cx="5780088" cy="603250"/>
          </a:xfrm>
        </p:spPr>
        <p:txBody>
          <a:bodyPr/>
          <a:lstStyle/>
          <a:p>
            <a:r>
              <a:rPr lang="en-US" dirty="0"/>
              <a:t>…for example</a:t>
            </a:r>
          </a:p>
        </p:txBody>
      </p:sp>
      <p:pic>
        <p:nvPicPr>
          <p:cNvPr id="6" name="Picture 5">
            <a:extLst>
              <a:ext uri="{FF2B5EF4-FFF2-40B4-BE49-F238E27FC236}">
                <a16:creationId xmlns:a16="http://schemas.microsoft.com/office/drawing/2014/main" id="{D2E9F156-E0B2-334E-A9E3-6B10DB9508D5}"/>
              </a:ext>
            </a:extLst>
          </p:cNvPr>
          <p:cNvPicPr>
            <a:picLocks noChangeAspect="1"/>
          </p:cNvPicPr>
          <p:nvPr/>
        </p:nvPicPr>
        <p:blipFill>
          <a:blip r:embed="rId2"/>
          <a:stretch>
            <a:fillRect/>
          </a:stretch>
        </p:blipFill>
        <p:spPr>
          <a:xfrm>
            <a:off x="1603021" y="1116187"/>
            <a:ext cx="6543293" cy="5589411"/>
          </a:xfrm>
          <a:prstGeom prst="rect">
            <a:avLst/>
          </a:prstGeom>
        </p:spPr>
      </p:pic>
    </p:spTree>
    <p:extLst>
      <p:ext uri="{BB962C8B-B14F-4D97-AF65-F5344CB8AC3E}">
        <p14:creationId xmlns:p14="http://schemas.microsoft.com/office/powerpoint/2010/main" val="2014008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CB0F-5F69-3C4D-A6EE-9421EC181CC7}"/>
              </a:ext>
            </a:extLst>
          </p:cNvPr>
          <p:cNvSpPr>
            <a:spLocks noGrp="1"/>
          </p:cNvSpPr>
          <p:nvPr>
            <p:ph type="title"/>
          </p:nvPr>
        </p:nvSpPr>
        <p:spPr>
          <a:xfrm>
            <a:off x="1977293" y="252291"/>
            <a:ext cx="5780088" cy="603250"/>
          </a:xfrm>
        </p:spPr>
        <p:txBody>
          <a:bodyPr/>
          <a:lstStyle/>
          <a:p>
            <a:r>
              <a:rPr lang="en-US" dirty="0"/>
              <a:t>Question 6</a:t>
            </a:r>
          </a:p>
        </p:txBody>
      </p:sp>
      <p:sp>
        <p:nvSpPr>
          <p:cNvPr id="3" name="Content Placeholder 2">
            <a:extLst>
              <a:ext uri="{FF2B5EF4-FFF2-40B4-BE49-F238E27FC236}">
                <a16:creationId xmlns:a16="http://schemas.microsoft.com/office/drawing/2014/main" id="{356AD303-9B96-734B-9826-5BE4189B5552}"/>
              </a:ext>
            </a:extLst>
          </p:cNvPr>
          <p:cNvSpPr>
            <a:spLocks noGrp="1"/>
          </p:cNvSpPr>
          <p:nvPr>
            <p:ph sz="half" idx="1"/>
          </p:nvPr>
        </p:nvSpPr>
        <p:spPr/>
        <p:txBody>
          <a:bodyPr/>
          <a:lstStyle/>
          <a:p>
            <a:r>
              <a:rPr lang="en-US" sz="2000" dirty="0"/>
              <a:t>How hampered are we by our limited understanding of non-perturbative physics?</a:t>
            </a:r>
          </a:p>
          <a:p>
            <a:r>
              <a:rPr lang="en-US" sz="2000" dirty="0">
                <a:solidFill>
                  <a:schemeClr val="tx1"/>
                </a:solidFill>
              </a:rPr>
              <a:t>Of course, there has been a great deal of progress in the last 7 years, but I think that ATLAS and CMS still have different assumptions about non-perturbative corrections, and it would be useful to understand why systematic uncertainties from this source seem to be different.</a:t>
            </a:r>
            <a:endParaRPr lang="en-US" sz="2000" dirty="0"/>
          </a:p>
          <a:p>
            <a:endParaRPr lang="en-US" dirty="0"/>
          </a:p>
        </p:txBody>
      </p:sp>
      <p:sp>
        <p:nvSpPr>
          <p:cNvPr id="4" name="Content Placeholder 3">
            <a:extLst>
              <a:ext uri="{FF2B5EF4-FFF2-40B4-BE49-F238E27FC236}">
                <a16:creationId xmlns:a16="http://schemas.microsoft.com/office/drawing/2014/main" id="{9973A725-5720-3E4A-A37D-0ECA4E78279A}"/>
              </a:ext>
            </a:extLst>
          </p:cNvPr>
          <p:cNvSpPr>
            <a:spLocks noGrp="1"/>
          </p:cNvSpPr>
          <p:nvPr>
            <p:ph sz="half" idx="2"/>
          </p:nvPr>
        </p:nvSpPr>
        <p:spPr>
          <a:xfrm>
            <a:off x="4662488" y="1031509"/>
            <a:ext cx="3962400" cy="5087937"/>
          </a:xfrm>
        </p:spPr>
        <p:txBody>
          <a:bodyPr/>
          <a:lstStyle/>
          <a:p>
            <a:r>
              <a:rPr lang="en-US" sz="2000" dirty="0">
                <a:solidFill>
                  <a:srgbClr val="3333CC"/>
                </a:solidFill>
              </a:rPr>
              <a:t>This includes both effects such as jet fragmentation as well as the multiple </a:t>
            </a:r>
            <a:r>
              <a:rPr lang="en-US" sz="2000" dirty="0" err="1">
                <a:solidFill>
                  <a:srgbClr val="3333CC"/>
                </a:solidFill>
              </a:rPr>
              <a:t>parton</a:t>
            </a:r>
            <a:r>
              <a:rPr lang="en-US" sz="2000" dirty="0">
                <a:solidFill>
                  <a:srgbClr val="3333CC"/>
                </a:solidFill>
              </a:rPr>
              <a:t> interactions that make up the bulk of the underlying event. Another issue is the definition of kinematic quantities that have been treated in a classical sense to date, but for which increased precision requires a better theoretical basis; perhaps foremost among these is the measurement of the top mass to both the current precision and to the improved precision that will be possible with further LHC running and at future machines. </a:t>
            </a:r>
          </a:p>
          <a:p>
            <a:endParaRPr lang="en-US" dirty="0"/>
          </a:p>
        </p:txBody>
      </p:sp>
    </p:spTree>
    <p:extLst>
      <p:ext uri="{BB962C8B-B14F-4D97-AF65-F5344CB8AC3E}">
        <p14:creationId xmlns:p14="http://schemas.microsoft.com/office/powerpoint/2010/main" val="7971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CDF2C-C8D6-0744-8750-FD552320E63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BC65F56-F0EF-1941-B19E-0298F3FE6815}"/>
              </a:ext>
            </a:extLst>
          </p:cNvPr>
          <p:cNvPicPr>
            <a:picLocks noChangeAspect="1"/>
          </p:cNvPicPr>
          <p:nvPr/>
        </p:nvPicPr>
        <p:blipFill>
          <a:blip r:embed="rId2"/>
          <a:stretch>
            <a:fillRect/>
          </a:stretch>
        </p:blipFill>
        <p:spPr>
          <a:xfrm>
            <a:off x="3084811" y="0"/>
            <a:ext cx="5932068" cy="6858000"/>
          </a:xfrm>
          <a:prstGeom prst="rect">
            <a:avLst/>
          </a:prstGeom>
        </p:spPr>
      </p:pic>
    </p:spTree>
    <p:extLst>
      <p:ext uri="{BB962C8B-B14F-4D97-AF65-F5344CB8AC3E}">
        <p14:creationId xmlns:p14="http://schemas.microsoft.com/office/powerpoint/2010/main" val="3872731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9AB17-A9EF-E24B-8371-4B46446256C2}"/>
              </a:ext>
            </a:extLst>
          </p:cNvPr>
          <p:cNvSpPr>
            <a:spLocks noGrp="1"/>
          </p:cNvSpPr>
          <p:nvPr>
            <p:ph type="title"/>
          </p:nvPr>
        </p:nvSpPr>
        <p:spPr>
          <a:xfrm>
            <a:off x="2057991" y="193675"/>
            <a:ext cx="5780088" cy="603250"/>
          </a:xfrm>
        </p:spPr>
        <p:txBody>
          <a:bodyPr/>
          <a:lstStyle/>
          <a:p>
            <a:r>
              <a:rPr lang="en-US" dirty="0">
                <a:solidFill>
                  <a:schemeClr val="tx1"/>
                </a:solidFill>
              </a:rPr>
              <a:t>Summary</a:t>
            </a:r>
          </a:p>
        </p:txBody>
      </p:sp>
      <p:sp>
        <p:nvSpPr>
          <p:cNvPr id="6" name="Content Placeholder 5">
            <a:extLst>
              <a:ext uri="{FF2B5EF4-FFF2-40B4-BE49-F238E27FC236}">
                <a16:creationId xmlns:a16="http://schemas.microsoft.com/office/drawing/2014/main" id="{4BB976B4-DD83-904F-A3FA-77335141F0D0}"/>
              </a:ext>
            </a:extLst>
          </p:cNvPr>
          <p:cNvSpPr>
            <a:spLocks noGrp="1"/>
          </p:cNvSpPr>
          <p:nvPr>
            <p:ph idx="1"/>
          </p:nvPr>
        </p:nvSpPr>
        <p:spPr/>
        <p:txBody>
          <a:bodyPr/>
          <a:lstStyle/>
          <a:p>
            <a:r>
              <a:rPr lang="en-US" sz="2400" dirty="0">
                <a:solidFill>
                  <a:schemeClr val="tx1"/>
                </a:solidFill>
              </a:rPr>
              <a:t>There were more questions, but I’ll stop here</a:t>
            </a:r>
          </a:p>
          <a:p>
            <a:r>
              <a:rPr lang="en-US" sz="2400" dirty="0">
                <a:solidFill>
                  <a:schemeClr val="tx1"/>
                </a:solidFill>
              </a:rPr>
              <a:t>The charge of the 2013 QCD group was quite large, the number of people quite small,  and there were no explicit sub-groups per se</a:t>
            </a:r>
          </a:p>
          <a:p>
            <a:r>
              <a:rPr lang="en-US" sz="2400" dirty="0">
                <a:solidFill>
                  <a:schemeClr val="tx1"/>
                </a:solidFill>
              </a:rPr>
              <a:t>We think it’s a good idea to have the kinds of sub-groups that we’ve seen in the organization, and we’re also impressed by the number of people who have connected, including the number of Europeans</a:t>
            </a:r>
          </a:p>
          <a:p>
            <a:r>
              <a:rPr lang="en-US" sz="2400" dirty="0">
                <a:solidFill>
                  <a:schemeClr val="tx1"/>
                </a:solidFill>
              </a:rPr>
              <a:t>If nothing else, video technology has improved a great deal in the last 7-8 years</a:t>
            </a:r>
          </a:p>
          <a:p>
            <a:r>
              <a:rPr lang="en-US" sz="2400" dirty="0">
                <a:solidFill>
                  <a:schemeClr val="tx1"/>
                </a:solidFill>
              </a:rPr>
              <a:t>It’s also a good idea to have regular meetings, at least once a month</a:t>
            </a:r>
          </a:p>
          <a:p>
            <a:endParaRPr lang="en-US" sz="2400" dirty="0"/>
          </a:p>
        </p:txBody>
      </p:sp>
    </p:spTree>
    <p:extLst>
      <p:ext uri="{BB962C8B-B14F-4D97-AF65-F5344CB8AC3E}">
        <p14:creationId xmlns:p14="http://schemas.microsoft.com/office/powerpoint/2010/main" val="644736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276" y="193675"/>
            <a:ext cx="5780088" cy="603250"/>
          </a:xfrm>
        </p:spPr>
        <p:txBody>
          <a:bodyPr/>
          <a:lstStyle/>
          <a:p>
            <a:r>
              <a:rPr lang="en-US" dirty="0"/>
              <a:t>Snow-</a:t>
            </a:r>
            <a:r>
              <a:rPr lang="en-US" dirty="0" err="1"/>
              <a:t>Houches</a:t>
            </a:r>
            <a:endParaRPr lang="en-US" dirty="0"/>
          </a:p>
        </p:txBody>
      </p:sp>
      <p:sp>
        <p:nvSpPr>
          <p:cNvPr id="3" name="Content Placeholder 2"/>
          <p:cNvSpPr>
            <a:spLocks noGrp="1"/>
          </p:cNvSpPr>
          <p:nvPr>
            <p:ph idx="1"/>
          </p:nvPr>
        </p:nvSpPr>
        <p:spPr>
          <a:xfrm>
            <a:off x="533400" y="1160464"/>
            <a:ext cx="8077200" cy="4492022"/>
          </a:xfrm>
        </p:spPr>
        <p:txBody>
          <a:bodyPr/>
          <a:lstStyle/>
          <a:p>
            <a:r>
              <a:rPr lang="en-US" sz="2000" dirty="0"/>
              <a:t>Many of these issues have been/will be addressed in the Les </a:t>
            </a:r>
            <a:r>
              <a:rPr lang="en-US" sz="2000" dirty="0" err="1"/>
              <a:t>Houches</a:t>
            </a:r>
            <a:r>
              <a:rPr lang="en-US" sz="2000" dirty="0"/>
              <a:t> workshops which have taken place since 1999</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endParaRPr lang="en-US" sz="2400" dirty="0"/>
          </a:p>
          <a:p>
            <a:endParaRPr lang="en-US" sz="2400" dirty="0"/>
          </a:p>
          <a:p>
            <a:r>
              <a:rPr lang="en-US" sz="2400" dirty="0"/>
              <a:t>We will try to coordinate some of the common work between the two</a:t>
            </a:r>
          </a:p>
        </p:txBody>
      </p:sp>
      <p:pic>
        <p:nvPicPr>
          <p:cNvPr id="4" name="Picture 3" descr="IMG_04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351" y="2930918"/>
            <a:ext cx="3446880" cy="2585160"/>
          </a:xfrm>
          <a:prstGeom prst="rect">
            <a:avLst/>
          </a:prstGeom>
        </p:spPr>
      </p:pic>
      <p:sp>
        <p:nvSpPr>
          <p:cNvPr id="6" name="TextBox 5"/>
          <p:cNvSpPr txBox="1"/>
          <p:nvPr/>
        </p:nvSpPr>
        <p:spPr>
          <a:xfrm>
            <a:off x="4581828" y="4061415"/>
            <a:ext cx="424315" cy="584776"/>
          </a:xfrm>
          <a:prstGeom prst="rect">
            <a:avLst/>
          </a:prstGeom>
          <a:noFill/>
        </p:spPr>
        <p:txBody>
          <a:bodyPr wrap="none" rtlCol="0">
            <a:spAutoFit/>
          </a:bodyPr>
          <a:lstStyle/>
          <a:p>
            <a:r>
              <a:rPr lang="en-US" sz="3200" dirty="0"/>
              <a:t>+</a:t>
            </a:r>
          </a:p>
        </p:txBody>
      </p:sp>
      <p:sp>
        <p:nvSpPr>
          <p:cNvPr id="8" name="TextBox 7"/>
          <p:cNvSpPr txBox="1"/>
          <p:nvPr/>
        </p:nvSpPr>
        <p:spPr>
          <a:xfrm>
            <a:off x="2369341" y="5553034"/>
            <a:ext cx="5562741" cy="584775"/>
          </a:xfrm>
          <a:prstGeom prst="rect">
            <a:avLst/>
          </a:prstGeom>
          <a:noFill/>
        </p:spPr>
        <p:txBody>
          <a:bodyPr wrap="none" rtlCol="0">
            <a:spAutoFit/>
          </a:bodyPr>
          <a:lstStyle/>
          <a:p>
            <a:r>
              <a:rPr lang="en-US" sz="3200" dirty="0"/>
              <a:t>==Snow-</a:t>
            </a:r>
            <a:r>
              <a:rPr lang="en-US" sz="3200" dirty="0" err="1"/>
              <a:t>Houches</a:t>
            </a:r>
            <a:r>
              <a:rPr lang="en-US" sz="3200" dirty="0"/>
              <a:t>, the sequel</a:t>
            </a:r>
          </a:p>
        </p:txBody>
      </p:sp>
      <p:pic>
        <p:nvPicPr>
          <p:cNvPr id="9" name="Picture 8">
            <a:extLst>
              <a:ext uri="{FF2B5EF4-FFF2-40B4-BE49-F238E27FC236}">
                <a16:creationId xmlns:a16="http://schemas.microsoft.com/office/drawing/2014/main" id="{D6D9EE5C-F832-844F-8DD7-0BD9B1F25851}"/>
              </a:ext>
            </a:extLst>
          </p:cNvPr>
          <p:cNvPicPr>
            <a:picLocks noChangeAspect="1"/>
          </p:cNvPicPr>
          <p:nvPr/>
        </p:nvPicPr>
        <p:blipFill>
          <a:blip r:embed="rId3"/>
          <a:stretch>
            <a:fillRect/>
          </a:stretch>
        </p:blipFill>
        <p:spPr>
          <a:xfrm>
            <a:off x="804825" y="3066922"/>
            <a:ext cx="3666401" cy="2449156"/>
          </a:xfrm>
          <a:prstGeom prst="rect">
            <a:avLst/>
          </a:prstGeom>
        </p:spPr>
      </p:pic>
      <p:sp>
        <p:nvSpPr>
          <p:cNvPr id="10" name="TextBox 9">
            <a:extLst>
              <a:ext uri="{FF2B5EF4-FFF2-40B4-BE49-F238E27FC236}">
                <a16:creationId xmlns:a16="http://schemas.microsoft.com/office/drawing/2014/main" id="{95BA760A-5305-8541-82AC-2F4D333BD3DF}"/>
              </a:ext>
            </a:extLst>
          </p:cNvPr>
          <p:cNvSpPr txBox="1"/>
          <p:nvPr/>
        </p:nvSpPr>
        <p:spPr>
          <a:xfrm>
            <a:off x="533400" y="2605917"/>
            <a:ext cx="4061818" cy="338554"/>
          </a:xfrm>
          <a:prstGeom prst="rect">
            <a:avLst/>
          </a:prstGeom>
          <a:noFill/>
        </p:spPr>
        <p:txBody>
          <a:bodyPr wrap="none" rtlCol="0">
            <a:spAutoFit/>
          </a:bodyPr>
          <a:lstStyle/>
          <a:p>
            <a:r>
              <a:rPr lang="en-US" sz="1600" dirty="0"/>
              <a:t>At least, there’s a damn mountain this time</a:t>
            </a:r>
          </a:p>
        </p:txBody>
      </p:sp>
    </p:spTree>
    <p:extLst>
      <p:ext uri="{BB962C8B-B14F-4D97-AF65-F5344CB8AC3E}">
        <p14:creationId xmlns:p14="http://schemas.microsoft.com/office/powerpoint/2010/main" val="4277129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0CD54-9B22-3D43-B4A7-05C57E10D6D0}"/>
              </a:ext>
            </a:extLst>
          </p:cNvPr>
          <p:cNvSpPr>
            <a:spLocks noGrp="1"/>
          </p:cNvSpPr>
          <p:nvPr>
            <p:ph type="title"/>
          </p:nvPr>
        </p:nvSpPr>
        <p:spPr>
          <a:xfrm>
            <a:off x="1212112" y="193675"/>
            <a:ext cx="7412776" cy="603250"/>
          </a:xfrm>
        </p:spPr>
        <p:txBody>
          <a:bodyPr/>
          <a:lstStyle/>
          <a:p>
            <a:r>
              <a:rPr lang="en-US" dirty="0"/>
              <a:t>One book to rule them all</a:t>
            </a:r>
          </a:p>
        </p:txBody>
      </p:sp>
      <p:pic>
        <p:nvPicPr>
          <p:cNvPr id="4" name="Picture 3">
            <a:extLst>
              <a:ext uri="{FF2B5EF4-FFF2-40B4-BE49-F238E27FC236}">
                <a16:creationId xmlns:a16="http://schemas.microsoft.com/office/drawing/2014/main" id="{657858B3-2B8F-524B-981D-943ABCE5D2B8}"/>
              </a:ext>
            </a:extLst>
          </p:cNvPr>
          <p:cNvPicPr>
            <a:picLocks noChangeAspect="1"/>
          </p:cNvPicPr>
          <p:nvPr/>
        </p:nvPicPr>
        <p:blipFill>
          <a:blip r:embed="rId2"/>
          <a:stretch>
            <a:fillRect/>
          </a:stretch>
        </p:blipFill>
        <p:spPr>
          <a:xfrm>
            <a:off x="0" y="1084520"/>
            <a:ext cx="4330110" cy="5773480"/>
          </a:xfrm>
          <a:prstGeom prst="rect">
            <a:avLst/>
          </a:prstGeom>
        </p:spPr>
      </p:pic>
      <p:pic>
        <p:nvPicPr>
          <p:cNvPr id="6" name="Picture 5">
            <a:extLst>
              <a:ext uri="{FF2B5EF4-FFF2-40B4-BE49-F238E27FC236}">
                <a16:creationId xmlns:a16="http://schemas.microsoft.com/office/drawing/2014/main" id="{08521559-D36F-5F44-A91C-4EBD238B1A45}"/>
              </a:ext>
            </a:extLst>
          </p:cNvPr>
          <p:cNvPicPr>
            <a:picLocks noChangeAspect="1"/>
          </p:cNvPicPr>
          <p:nvPr/>
        </p:nvPicPr>
        <p:blipFill>
          <a:blip r:embed="rId3"/>
          <a:stretch>
            <a:fillRect/>
          </a:stretch>
        </p:blipFill>
        <p:spPr>
          <a:xfrm>
            <a:off x="4330110" y="2727321"/>
            <a:ext cx="4554869" cy="1732594"/>
          </a:xfrm>
          <a:prstGeom prst="rect">
            <a:avLst/>
          </a:prstGeom>
        </p:spPr>
      </p:pic>
      <p:cxnSp>
        <p:nvCxnSpPr>
          <p:cNvPr id="8" name="Straight Arrow Connector 7">
            <a:extLst>
              <a:ext uri="{FF2B5EF4-FFF2-40B4-BE49-F238E27FC236}">
                <a16:creationId xmlns:a16="http://schemas.microsoft.com/office/drawing/2014/main" id="{B9F8AD40-D269-BF4E-AF52-F42D8CCBF4AD}"/>
              </a:ext>
            </a:extLst>
          </p:cNvPr>
          <p:cNvCxnSpPr/>
          <p:nvPr/>
        </p:nvCxnSpPr>
        <p:spPr bwMode="auto">
          <a:xfrm flipH="1">
            <a:off x="7049386" y="3444949"/>
            <a:ext cx="701749" cy="24454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36112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49AB-0E32-C14F-A8C2-09382EBBAFF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26751AC-5442-2647-93B9-306ADE030904}"/>
              </a:ext>
            </a:extLst>
          </p:cNvPr>
          <p:cNvPicPr>
            <a:picLocks noChangeAspect="1"/>
          </p:cNvPicPr>
          <p:nvPr/>
        </p:nvPicPr>
        <p:blipFill>
          <a:blip r:embed="rId2"/>
          <a:stretch>
            <a:fillRect/>
          </a:stretch>
        </p:blipFill>
        <p:spPr>
          <a:xfrm>
            <a:off x="1016000" y="44450"/>
            <a:ext cx="7112000" cy="6769100"/>
          </a:xfrm>
          <a:prstGeom prst="rect">
            <a:avLst/>
          </a:prstGeom>
        </p:spPr>
      </p:pic>
    </p:spTree>
    <p:extLst>
      <p:ext uri="{BB962C8B-B14F-4D97-AF65-F5344CB8AC3E}">
        <p14:creationId xmlns:p14="http://schemas.microsoft.com/office/powerpoint/2010/main" val="181817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546" y="233826"/>
            <a:ext cx="5780088" cy="603250"/>
          </a:xfrm>
        </p:spPr>
        <p:txBody>
          <a:bodyPr/>
          <a:lstStyle/>
          <a:p>
            <a:r>
              <a:rPr lang="en-US" dirty="0"/>
              <a:t> 2013 Charge</a:t>
            </a:r>
          </a:p>
        </p:txBody>
      </p:sp>
      <p:sp>
        <p:nvSpPr>
          <p:cNvPr id="3" name="Content Placeholder 2"/>
          <p:cNvSpPr>
            <a:spLocks noGrp="1"/>
          </p:cNvSpPr>
          <p:nvPr>
            <p:ph idx="1"/>
          </p:nvPr>
        </p:nvSpPr>
        <p:spPr/>
        <p:txBody>
          <a:bodyPr/>
          <a:lstStyle/>
          <a:p>
            <a:r>
              <a:rPr lang="en-US" sz="2400" dirty="0"/>
              <a:t>The charge for the QCD group (like every other group) is to determine the</a:t>
            </a:r>
          </a:p>
          <a:p>
            <a:pPr marL="914400" lvl="1" indent="-514350">
              <a:buFont typeface="+mj-lt"/>
              <a:buAutoNum type="arabicPeriod"/>
            </a:pPr>
            <a:r>
              <a:rPr lang="en-US" sz="2400" dirty="0"/>
              <a:t>current state of the art</a:t>
            </a:r>
          </a:p>
          <a:p>
            <a:pPr marL="914400" lvl="1" indent="-514350">
              <a:buFont typeface="+mj-lt"/>
              <a:buAutoNum type="arabicPeriod"/>
            </a:pPr>
            <a:r>
              <a:rPr lang="en-US" sz="2400" dirty="0"/>
              <a:t>what is likely/priority for the next 5 years?</a:t>
            </a:r>
          </a:p>
          <a:p>
            <a:pPr marL="914400" lvl="1" indent="-514350">
              <a:buFont typeface="+mj-lt"/>
              <a:buAutoNum type="arabicPeriod"/>
            </a:pPr>
            <a:r>
              <a:rPr lang="en-US" sz="2400" dirty="0"/>
              <a:t>what is likely/priority for longer time scale (20 years)?</a:t>
            </a:r>
          </a:p>
          <a:p>
            <a:r>
              <a:rPr lang="en-US" sz="2400" dirty="0"/>
              <a:t>Of course a) is the easiest, b) is less so and parts of c) are in the realm of pure speculation</a:t>
            </a:r>
          </a:p>
          <a:p>
            <a:r>
              <a:rPr lang="en-US" sz="2400" dirty="0"/>
              <a:t>We have broken down each question into a series of more definite sub-issues that should be addressed. For each issue, we include a discussion of the current status and outlook, some possible projects, and overlap/synergy with the other physics groups. </a:t>
            </a:r>
          </a:p>
        </p:txBody>
      </p:sp>
    </p:spTree>
    <p:extLst>
      <p:ext uri="{BB962C8B-B14F-4D97-AF65-F5344CB8AC3E}">
        <p14:creationId xmlns:p14="http://schemas.microsoft.com/office/powerpoint/2010/main" val="1863708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1231" y="193675"/>
            <a:ext cx="5780088" cy="603250"/>
          </a:xfrm>
        </p:spPr>
        <p:txBody>
          <a:bodyPr/>
          <a:lstStyle/>
          <a:p>
            <a:r>
              <a:rPr lang="en-US" dirty="0"/>
              <a:t>Question 1a</a:t>
            </a:r>
          </a:p>
        </p:txBody>
      </p:sp>
      <p:sp>
        <p:nvSpPr>
          <p:cNvPr id="5" name="Content Placeholder 4"/>
          <p:cNvSpPr>
            <a:spLocks noGrp="1"/>
          </p:cNvSpPr>
          <p:nvPr>
            <p:ph sz="half" idx="1"/>
          </p:nvPr>
        </p:nvSpPr>
        <p:spPr/>
        <p:txBody>
          <a:bodyPr/>
          <a:lstStyle/>
          <a:p>
            <a:r>
              <a:rPr lang="en-US" sz="2000" dirty="0"/>
              <a:t>What are the prospects for future higher order calculations at NLO and matched with </a:t>
            </a:r>
            <a:r>
              <a:rPr lang="en-US" sz="2000" dirty="0" err="1"/>
              <a:t>parton</a:t>
            </a:r>
            <a:r>
              <a:rPr lang="en-US" sz="2000" dirty="0"/>
              <a:t> showers? What subtleties remain to be understood for precision measurements? </a:t>
            </a:r>
          </a:p>
          <a:p>
            <a:endParaRPr lang="en-US" sz="2000" dirty="0"/>
          </a:p>
        </p:txBody>
      </p:sp>
      <p:sp>
        <p:nvSpPr>
          <p:cNvPr id="6" name="Content Placeholder 5"/>
          <p:cNvSpPr>
            <a:spLocks noGrp="1"/>
          </p:cNvSpPr>
          <p:nvPr>
            <p:ph sz="half" idx="2"/>
          </p:nvPr>
        </p:nvSpPr>
        <p:spPr>
          <a:xfrm>
            <a:off x="4093534" y="1054138"/>
            <a:ext cx="4784651" cy="5888922"/>
          </a:xfrm>
        </p:spPr>
        <p:txBody>
          <a:bodyPr/>
          <a:lstStyle/>
          <a:p>
            <a:r>
              <a:rPr lang="en-US" sz="1600" dirty="0">
                <a:solidFill>
                  <a:schemeClr val="tx1"/>
                </a:solidFill>
              </a:rPr>
              <a:t>By now this is a well-understood field. Any reasonable cross section can be calculated automatically, and interfaced with a </a:t>
            </a:r>
            <a:r>
              <a:rPr lang="en-US" sz="1600" dirty="0" err="1">
                <a:solidFill>
                  <a:schemeClr val="tx1"/>
                </a:solidFill>
              </a:rPr>
              <a:t>parton</a:t>
            </a:r>
            <a:r>
              <a:rPr lang="en-US" sz="1600" dirty="0">
                <a:solidFill>
                  <a:schemeClr val="tx1"/>
                </a:solidFill>
              </a:rPr>
              <a:t> shower. One example of state-of-the-art is gg-&gt;Higgs +1,2 and 3 jets at NLO. Speed is still an issue, though, for states this complex. </a:t>
            </a:r>
          </a:p>
          <a:p>
            <a:r>
              <a:rPr lang="en-US" sz="1600" dirty="0">
                <a:solidFill>
                  <a:schemeClr val="tx1"/>
                </a:solidFill>
              </a:rPr>
              <a:t>There are still issues with matching and merging that one has to be careful about</a:t>
            </a:r>
          </a:p>
          <a:p>
            <a:r>
              <a:rPr lang="en-US" sz="1600" dirty="0">
                <a:solidFill>
                  <a:schemeClr val="tx1"/>
                </a:solidFill>
              </a:rPr>
              <a:t>…and with giving too much phase space to the </a:t>
            </a:r>
            <a:r>
              <a:rPr lang="en-US" sz="1600" dirty="0" err="1">
                <a:solidFill>
                  <a:schemeClr val="tx1"/>
                </a:solidFill>
              </a:rPr>
              <a:t>parton</a:t>
            </a:r>
            <a:r>
              <a:rPr lang="en-US" sz="1600" dirty="0">
                <a:solidFill>
                  <a:schemeClr val="tx1"/>
                </a:solidFill>
              </a:rPr>
              <a:t> shower; see for example the first attempt to include HH at NLO in </a:t>
            </a:r>
            <a:r>
              <a:rPr lang="en-US" sz="1600" dirty="0" err="1">
                <a:solidFill>
                  <a:schemeClr val="tx1"/>
                </a:solidFill>
              </a:rPr>
              <a:t>Powheg</a:t>
            </a:r>
            <a:endParaRPr lang="en-US" sz="1600" dirty="0">
              <a:solidFill>
                <a:schemeClr val="tx1"/>
              </a:solidFill>
            </a:endParaRPr>
          </a:p>
          <a:p>
            <a:r>
              <a:rPr lang="en-US" sz="1600" dirty="0">
                <a:solidFill>
                  <a:schemeClr val="tx1"/>
                </a:solidFill>
              </a:rPr>
              <a:t>Recoil scheme seems to be the key to reach NLL accuracy; going beyond? NLO?</a:t>
            </a:r>
          </a:p>
          <a:p>
            <a:r>
              <a:rPr lang="en-US" sz="1600" dirty="0">
                <a:solidFill>
                  <a:schemeClr val="tx1"/>
                </a:solidFill>
              </a:rPr>
              <a:t>We now can also include NLO EW corrections in an automatic way, crucial for high </a:t>
            </a:r>
            <a:r>
              <a:rPr lang="en-US" sz="1600" dirty="0" err="1">
                <a:solidFill>
                  <a:schemeClr val="tx1"/>
                </a:solidFill>
              </a:rPr>
              <a:t>p</a:t>
            </a:r>
            <a:r>
              <a:rPr lang="en-US" sz="1600" baseline="-25000" dirty="0" err="1">
                <a:solidFill>
                  <a:schemeClr val="tx1"/>
                </a:solidFill>
              </a:rPr>
              <a:t>T</a:t>
            </a:r>
            <a:r>
              <a:rPr lang="en-US" sz="1600" dirty="0">
                <a:solidFill>
                  <a:schemeClr val="tx1"/>
                </a:solidFill>
              </a:rPr>
              <a:t> processes at the LHC, and even more so for a 33 or 100 </a:t>
            </a:r>
            <a:r>
              <a:rPr lang="en-US" sz="1600" dirty="0" err="1">
                <a:solidFill>
                  <a:schemeClr val="tx1"/>
                </a:solidFill>
              </a:rPr>
              <a:t>TeV</a:t>
            </a:r>
            <a:r>
              <a:rPr lang="en-US" sz="1600" dirty="0">
                <a:solidFill>
                  <a:schemeClr val="tx1"/>
                </a:solidFill>
              </a:rPr>
              <a:t> collider</a:t>
            </a:r>
          </a:p>
          <a:p>
            <a:r>
              <a:rPr lang="en-US" sz="1600" dirty="0">
                <a:solidFill>
                  <a:schemeClr val="tx1"/>
                </a:solidFill>
              </a:rPr>
              <a:t>The frontier now is interfacing NNLO predictions with </a:t>
            </a:r>
            <a:r>
              <a:rPr lang="en-US" sz="1600" dirty="0" err="1">
                <a:solidFill>
                  <a:schemeClr val="tx1"/>
                </a:solidFill>
              </a:rPr>
              <a:t>parton</a:t>
            </a:r>
            <a:r>
              <a:rPr lang="en-US" sz="1600" dirty="0">
                <a:solidFill>
                  <a:schemeClr val="tx1"/>
                </a:solidFill>
              </a:rPr>
              <a:t> showers; state of the art is 2-&gt;1; want 2-&gt;2 </a:t>
            </a:r>
          </a:p>
          <a:p>
            <a:endParaRPr lang="en-US" sz="2000" dirty="0"/>
          </a:p>
        </p:txBody>
      </p:sp>
    </p:spTree>
    <p:extLst>
      <p:ext uri="{BB962C8B-B14F-4D97-AF65-F5344CB8AC3E}">
        <p14:creationId xmlns:p14="http://schemas.microsoft.com/office/powerpoint/2010/main" val="71364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3E79-8387-F54B-A474-CC2EFD661CF1}"/>
              </a:ext>
            </a:extLst>
          </p:cNvPr>
          <p:cNvSpPr>
            <a:spLocks noGrp="1"/>
          </p:cNvSpPr>
          <p:nvPr>
            <p:ph type="title"/>
          </p:nvPr>
        </p:nvSpPr>
        <p:spPr>
          <a:xfrm>
            <a:off x="2345070" y="237464"/>
            <a:ext cx="5780088" cy="603250"/>
          </a:xfrm>
        </p:spPr>
        <p:txBody>
          <a:bodyPr/>
          <a:lstStyle/>
          <a:p>
            <a:r>
              <a:rPr lang="en-US" dirty="0"/>
              <a:t>Precision</a:t>
            </a:r>
          </a:p>
        </p:txBody>
      </p:sp>
      <p:sp>
        <p:nvSpPr>
          <p:cNvPr id="3" name="Content Placeholder 2">
            <a:extLst>
              <a:ext uri="{FF2B5EF4-FFF2-40B4-BE49-F238E27FC236}">
                <a16:creationId xmlns:a16="http://schemas.microsoft.com/office/drawing/2014/main" id="{496F82CF-915F-444E-B7B9-827880695B08}"/>
              </a:ext>
            </a:extLst>
          </p:cNvPr>
          <p:cNvSpPr>
            <a:spLocks noGrp="1"/>
          </p:cNvSpPr>
          <p:nvPr>
            <p:ph sz="half" idx="1"/>
          </p:nvPr>
        </p:nvSpPr>
        <p:spPr>
          <a:xfrm>
            <a:off x="95693" y="1160463"/>
            <a:ext cx="3944679" cy="5087937"/>
          </a:xfrm>
        </p:spPr>
        <p:txBody>
          <a:bodyPr/>
          <a:lstStyle/>
          <a:p>
            <a:r>
              <a:rPr lang="en-US" sz="1800" dirty="0">
                <a:solidFill>
                  <a:schemeClr val="tx1"/>
                </a:solidFill>
              </a:rPr>
              <a:t>First of all, remember the damn fixed-order calculations</a:t>
            </a:r>
          </a:p>
          <a:p>
            <a:r>
              <a:rPr lang="en-US" sz="1800" dirty="0">
                <a:solidFill>
                  <a:schemeClr val="tx1"/>
                </a:solidFill>
              </a:rPr>
              <a:t>This is the first line of precision</a:t>
            </a:r>
          </a:p>
          <a:p>
            <a:r>
              <a:rPr lang="en-US" sz="1800" dirty="0">
                <a:solidFill>
                  <a:schemeClr val="tx1"/>
                </a:solidFill>
              </a:rPr>
              <a:t>There are still a number of issues to be tackled when using these precise matrix elements in a </a:t>
            </a:r>
            <a:r>
              <a:rPr lang="en-US" sz="1800" dirty="0" err="1">
                <a:solidFill>
                  <a:schemeClr val="tx1"/>
                </a:solidFill>
              </a:rPr>
              <a:t>parton</a:t>
            </a:r>
            <a:r>
              <a:rPr lang="en-US" sz="1800" dirty="0">
                <a:solidFill>
                  <a:schemeClr val="tx1"/>
                </a:solidFill>
              </a:rPr>
              <a:t> shower Monte Carlo</a:t>
            </a:r>
          </a:p>
          <a:p>
            <a:pPr lvl="1"/>
            <a:r>
              <a:rPr lang="en-US" sz="1800" dirty="0">
                <a:solidFill>
                  <a:schemeClr val="tx1"/>
                </a:solidFill>
              </a:rPr>
              <a:t>matching/merging: the introduction of </a:t>
            </a:r>
            <a:r>
              <a:rPr lang="en-US" sz="1800" dirty="0" err="1">
                <a:solidFill>
                  <a:schemeClr val="tx1"/>
                </a:solidFill>
              </a:rPr>
              <a:t>resummation</a:t>
            </a:r>
            <a:r>
              <a:rPr lang="en-US" sz="1800" dirty="0">
                <a:solidFill>
                  <a:schemeClr val="tx1"/>
                </a:solidFill>
              </a:rPr>
              <a:t> scales</a:t>
            </a:r>
          </a:p>
          <a:p>
            <a:pPr lvl="1"/>
            <a:r>
              <a:rPr lang="en-US" sz="1800" dirty="0">
                <a:solidFill>
                  <a:schemeClr val="tx1"/>
                </a:solidFill>
              </a:rPr>
              <a:t>PDFs: first of all, remember not to use the damn leading order PDFs</a:t>
            </a:r>
          </a:p>
          <a:p>
            <a:pPr lvl="1"/>
            <a:r>
              <a:rPr lang="en-US" sz="1800" dirty="0">
                <a:solidFill>
                  <a:schemeClr val="tx1"/>
                </a:solidFill>
              </a:rPr>
              <a:t>even at NLO or higher, there are still issues between the evolution that happens in the </a:t>
            </a:r>
            <a:r>
              <a:rPr lang="en-US" sz="1800" dirty="0" err="1">
                <a:solidFill>
                  <a:schemeClr val="tx1"/>
                </a:solidFill>
              </a:rPr>
              <a:t>parton</a:t>
            </a:r>
            <a:r>
              <a:rPr lang="en-US" sz="1800" dirty="0">
                <a:solidFill>
                  <a:schemeClr val="tx1"/>
                </a:solidFill>
              </a:rPr>
              <a:t> shower (non-collinear) and the normal PDF DGLAP evolution (collinear)</a:t>
            </a:r>
          </a:p>
        </p:txBody>
      </p:sp>
      <p:pic>
        <p:nvPicPr>
          <p:cNvPr id="5" name="Picture 4">
            <a:extLst>
              <a:ext uri="{FF2B5EF4-FFF2-40B4-BE49-F238E27FC236}">
                <a16:creationId xmlns:a16="http://schemas.microsoft.com/office/drawing/2014/main" id="{C3C4ED02-2E1D-3B47-824B-A2717FE69DD4}"/>
              </a:ext>
            </a:extLst>
          </p:cNvPr>
          <p:cNvPicPr>
            <a:picLocks noChangeAspect="1"/>
          </p:cNvPicPr>
          <p:nvPr/>
        </p:nvPicPr>
        <p:blipFill>
          <a:blip r:embed="rId3"/>
          <a:stretch>
            <a:fillRect/>
          </a:stretch>
        </p:blipFill>
        <p:spPr>
          <a:xfrm>
            <a:off x="4122183" y="1359658"/>
            <a:ext cx="4941825" cy="2648818"/>
          </a:xfrm>
          <a:prstGeom prst="rect">
            <a:avLst/>
          </a:prstGeom>
        </p:spPr>
      </p:pic>
      <p:cxnSp>
        <p:nvCxnSpPr>
          <p:cNvPr id="7" name="Straight Connector 6">
            <a:extLst>
              <a:ext uri="{FF2B5EF4-FFF2-40B4-BE49-F238E27FC236}">
                <a16:creationId xmlns:a16="http://schemas.microsoft.com/office/drawing/2014/main" id="{6AED6178-2055-6940-85BB-174162BCD564}"/>
              </a:ext>
            </a:extLst>
          </p:cNvPr>
          <p:cNvCxnSpPr/>
          <p:nvPr/>
        </p:nvCxnSpPr>
        <p:spPr bwMode="auto">
          <a:xfrm>
            <a:off x="5730949" y="3753293"/>
            <a:ext cx="46783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2F287D9C-4D18-3540-AB89-9C6171A935D2}"/>
              </a:ext>
            </a:extLst>
          </p:cNvPr>
          <p:cNvSpPr txBox="1"/>
          <p:nvPr/>
        </p:nvSpPr>
        <p:spPr>
          <a:xfrm>
            <a:off x="5514260" y="3409267"/>
            <a:ext cx="901209" cy="307777"/>
          </a:xfrm>
          <a:prstGeom prst="rect">
            <a:avLst/>
          </a:prstGeom>
          <a:noFill/>
        </p:spPr>
        <p:txBody>
          <a:bodyPr wrap="none" rtlCol="0">
            <a:spAutoFit/>
          </a:bodyPr>
          <a:lstStyle/>
          <a:p>
            <a:r>
              <a:rPr lang="en-US" sz="1400" dirty="0">
                <a:solidFill>
                  <a:schemeClr val="bg1"/>
                </a:solidFill>
              </a:rPr>
              <a:t>precision</a:t>
            </a:r>
          </a:p>
        </p:txBody>
      </p:sp>
      <p:sp>
        <p:nvSpPr>
          <p:cNvPr id="9" name="TextBox 8">
            <a:extLst>
              <a:ext uri="{FF2B5EF4-FFF2-40B4-BE49-F238E27FC236}">
                <a16:creationId xmlns:a16="http://schemas.microsoft.com/office/drawing/2014/main" id="{9F8F7EA9-6784-1C4E-8EE8-5D1FE04DD3EC}"/>
              </a:ext>
            </a:extLst>
          </p:cNvPr>
          <p:cNvSpPr txBox="1"/>
          <p:nvPr/>
        </p:nvSpPr>
        <p:spPr>
          <a:xfrm>
            <a:off x="4561367" y="5082363"/>
            <a:ext cx="4339650" cy="369332"/>
          </a:xfrm>
          <a:prstGeom prst="rect">
            <a:avLst/>
          </a:prstGeom>
          <a:noFill/>
        </p:spPr>
        <p:txBody>
          <a:bodyPr wrap="none" rtlCol="0">
            <a:spAutoFit/>
          </a:bodyPr>
          <a:lstStyle/>
          <a:p>
            <a:r>
              <a:rPr lang="en-US" dirty="0">
                <a:solidFill>
                  <a:schemeClr val="tx1"/>
                </a:solidFill>
              </a:rPr>
              <a:t>See Stefan Prestel in Les </a:t>
            </a:r>
            <a:r>
              <a:rPr lang="en-US" dirty="0" err="1">
                <a:solidFill>
                  <a:schemeClr val="tx1"/>
                </a:solidFill>
              </a:rPr>
              <a:t>Houches</a:t>
            </a:r>
            <a:r>
              <a:rPr lang="en-US" dirty="0">
                <a:solidFill>
                  <a:schemeClr val="tx1"/>
                </a:solidFill>
              </a:rPr>
              <a:t> 2019</a:t>
            </a:r>
          </a:p>
        </p:txBody>
      </p:sp>
      <p:cxnSp>
        <p:nvCxnSpPr>
          <p:cNvPr id="11" name="Straight Arrow Connector 10">
            <a:extLst>
              <a:ext uri="{FF2B5EF4-FFF2-40B4-BE49-F238E27FC236}">
                <a16:creationId xmlns:a16="http://schemas.microsoft.com/office/drawing/2014/main" id="{7C6ED392-52DB-9D49-89E0-509DF4643FB5}"/>
              </a:ext>
            </a:extLst>
          </p:cNvPr>
          <p:cNvCxnSpPr/>
          <p:nvPr/>
        </p:nvCxnSpPr>
        <p:spPr bwMode="auto">
          <a:xfrm>
            <a:off x="3955312" y="5267029"/>
            <a:ext cx="47846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69448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952" y="193675"/>
            <a:ext cx="5780088" cy="603250"/>
          </a:xfrm>
        </p:spPr>
        <p:txBody>
          <a:bodyPr/>
          <a:lstStyle/>
          <a:p>
            <a:r>
              <a:rPr lang="en-US" dirty="0"/>
              <a:t>Question 1b</a:t>
            </a:r>
          </a:p>
        </p:txBody>
      </p:sp>
      <p:sp>
        <p:nvSpPr>
          <p:cNvPr id="3" name="Content Placeholder 2"/>
          <p:cNvSpPr>
            <a:spLocks noGrp="1"/>
          </p:cNvSpPr>
          <p:nvPr>
            <p:ph sz="half" idx="1"/>
          </p:nvPr>
        </p:nvSpPr>
        <p:spPr>
          <a:xfrm>
            <a:off x="483846" y="1011607"/>
            <a:ext cx="3962400" cy="5087937"/>
          </a:xfrm>
        </p:spPr>
        <p:txBody>
          <a:bodyPr/>
          <a:lstStyle/>
          <a:p>
            <a:pPr>
              <a:lnSpc>
                <a:spcPct val="90000"/>
              </a:lnSpc>
            </a:pPr>
            <a:r>
              <a:rPr lang="en-US" sz="1800" dirty="0">
                <a:latin typeface="Arial" charset="0"/>
                <a:ea typeface="ＭＳ Ｐゴシック" charset="0"/>
                <a:cs typeface="ＭＳ Ｐゴシック" charset="0"/>
              </a:rPr>
              <a:t>Once we have the NLO and NNLO calculations, how do we (experimentalists) use them? </a:t>
            </a:r>
          </a:p>
          <a:p>
            <a:pPr>
              <a:lnSpc>
                <a:spcPct val="90000"/>
              </a:lnSpc>
            </a:pPr>
            <a:r>
              <a:rPr lang="en-US" sz="1800" dirty="0">
                <a:latin typeface="Arial" charset="0"/>
                <a:ea typeface="ＭＳ Ｐゴシック" charset="0"/>
                <a:cs typeface="ＭＳ Ｐゴシック" charset="0"/>
              </a:rPr>
              <a:t>If a theoretical calculation is done, but it can not be used by any experimentalists, does it make a sound? Or create a citation?</a:t>
            </a:r>
          </a:p>
          <a:p>
            <a:pPr>
              <a:lnSpc>
                <a:spcPct val="90000"/>
              </a:lnSpc>
            </a:pPr>
            <a:r>
              <a:rPr lang="en-US" sz="1800" dirty="0">
                <a:latin typeface="Arial" charset="0"/>
                <a:ea typeface="ＭＳ Ｐゴシック" charset="0"/>
                <a:cs typeface="ＭＳ Ｐゴシック" charset="0"/>
              </a:rPr>
              <a:t>We need public programs and/or public </a:t>
            </a:r>
            <a:r>
              <a:rPr lang="en-US" sz="1800" dirty="0" err="1">
                <a:latin typeface="Arial" charset="0"/>
                <a:ea typeface="ＭＳ Ｐゴシック" charset="0"/>
                <a:cs typeface="ＭＳ Ｐゴシック" charset="0"/>
              </a:rPr>
              <a:t>ntuples</a:t>
            </a:r>
            <a:endParaRPr lang="en-US" sz="1800" dirty="0">
              <a:latin typeface="Arial" charset="0"/>
              <a:ea typeface="ＭＳ Ｐゴシック" charset="0"/>
              <a:cs typeface="ＭＳ Ｐゴシック" charset="0"/>
            </a:endParaRPr>
          </a:p>
          <a:p>
            <a:pPr>
              <a:lnSpc>
                <a:spcPct val="90000"/>
              </a:lnSpc>
            </a:pPr>
            <a:r>
              <a:rPr lang="en-US" sz="1800" dirty="0">
                <a:latin typeface="Arial" charset="0"/>
                <a:ea typeface="ＭＳ Ｐゴシック" charset="0"/>
                <a:cs typeface="ＭＳ Ｐゴシック" charset="0"/>
              </a:rPr>
              <a:t>Often-times, the program is too complex to be run by non-authors</a:t>
            </a:r>
          </a:p>
          <a:p>
            <a:pPr>
              <a:lnSpc>
                <a:spcPct val="90000"/>
              </a:lnSpc>
            </a:pPr>
            <a:r>
              <a:rPr lang="en-US" sz="1800" dirty="0">
                <a:solidFill>
                  <a:schemeClr val="tx1"/>
                </a:solidFill>
                <a:latin typeface="Arial" charset="0"/>
                <a:ea typeface="ＭＳ Ｐゴシック" charset="0"/>
                <a:cs typeface="ＭＳ Ｐゴシック" charset="0"/>
              </a:rPr>
              <a:t>Old(</a:t>
            </a:r>
            <a:r>
              <a:rPr lang="en-US" sz="1800" dirty="0" err="1">
                <a:solidFill>
                  <a:schemeClr val="tx1"/>
                </a:solidFill>
                <a:latin typeface="Arial" charset="0"/>
                <a:ea typeface="ＭＳ Ｐゴシック" charset="0"/>
                <a:cs typeface="ＭＳ Ｐゴシック" charset="0"/>
              </a:rPr>
              <a:t>er</a:t>
            </a:r>
            <a:r>
              <a:rPr lang="en-US" sz="1800" dirty="0">
                <a:solidFill>
                  <a:schemeClr val="tx1"/>
                </a:solidFill>
                <a:latin typeface="Arial" charset="0"/>
                <a:ea typeface="ＭＳ Ｐゴシック" charset="0"/>
                <a:cs typeface="ＭＳ Ｐゴシック" charset="0"/>
              </a:rPr>
              <a:t>) approach: ROOT </a:t>
            </a:r>
            <a:r>
              <a:rPr lang="en-US" sz="1800" dirty="0" err="1">
                <a:solidFill>
                  <a:schemeClr val="tx1"/>
                </a:solidFill>
                <a:latin typeface="Arial" charset="0"/>
                <a:ea typeface="ＭＳ Ｐゴシック" charset="0"/>
                <a:cs typeface="ＭＳ Ｐゴシック" charset="0"/>
              </a:rPr>
              <a:t>ntuples</a:t>
            </a:r>
            <a:endParaRPr lang="en-US" sz="1800" dirty="0">
              <a:solidFill>
                <a:schemeClr val="tx1"/>
              </a:solidFill>
              <a:latin typeface="Arial" charset="0"/>
              <a:ea typeface="ＭＳ Ｐゴシック" charset="0"/>
              <a:cs typeface="ＭＳ Ｐゴシック" charset="0"/>
            </a:endParaRPr>
          </a:p>
          <a:p>
            <a:pPr lvl="1">
              <a:lnSpc>
                <a:spcPct val="90000"/>
              </a:lnSpc>
            </a:pPr>
            <a:r>
              <a:rPr lang="en-US" sz="1800" dirty="0">
                <a:solidFill>
                  <a:schemeClr val="tx1"/>
                </a:solidFill>
                <a:latin typeface="Arial" charset="0"/>
                <a:ea typeface="ＭＳ Ｐゴシック" charset="0"/>
                <a:cs typeface="ＭＳ Ｐゴシック" charset="0"/>
              </a:rPr>
              <a:t>works well for NLO calculations, i.e. </a:t>
            </a:r>
            <a:r>
              <a:rPr lang="en-US" sz="1800" dirty="0" err="1">
                <a:solidFill>
                  <a:schemeClr val="tx1"/>
                </a:solidFill>
                <a:latin typeface="Arial" charset="0"/>
                <a:ea typeface="ＭＳ Ｐゴシック" charset="0"/>
                <a:cs typeface="ＭＳ Ｐゴシック" charset="0"/>
              </a:rPr>
              <a:t>Blackhat+Sherpa</a:t>
            </a:r>
            <a:r>
              <a:rPr lang="en-US" sz="1800" dirty="0">
                <a:solidFill>
                  <a:schemeClr val="tx1"/>
                </a:solidFill>
                <a:latin typeface="Arial" charset="0"/>
                <a:ea typeface="ＭＳ Ｐゴシック" charset="0"/>
                <a:cs typeface="ＭＳ Ｐゴシック" charset="0"/>
              </a:rPr>
              <a:t>, </a:t>
            </a:r>
            <a:r>
              <a:rPr lang="en-US" sz="1800" dirty="0" err="1">
                <a:solidFill>
                  <a:schemeClr val="tx1"/>
                </a:solidFill>
                <a:latin typeface="Arial" charset="0"/>
                <a:ea typeface="ＭＳ Ｐゴシック" charset="0"/>
                <a:cs typeface="ＭＳ Ｐゴシック" charset="0"/>
              </a:rPr>
              <a:t>gosam</a:t>
            </a:r>
            <a:r>
              <a:rPr lang="en-US" sz="1800" dirty="0">
                <a:solidFill>
                  <a:schemeClr val="tx1"/>
                </a:solidFill>
                <a:latin typeface="Arial" charset="0"/>
                <a:ea typeface="ＭＳ Ｐゴシック" charset="0"/>
                <a:cs typeface="ＭＳ Ｐゴシック" charset="0"/>
              </a:rPr>
              <a:t>, </a:t>
            </a:r>
            <a:r>
              <a:rPr lang="en-US" sz="1800" dirty="0" err="1">
                <a:solidFill>
                  <a:schemeClr val="tx1"/>
                </a:solidFill>
                <a:latin typeface="Arial" charset="0"/>
                <a:ea typeface="ＭＳ Ｐゴシック" charset="0"/>
                <a:cs typeface="ＭＳ Ｐゴシック" charset="0"/>
              </a:rPr>
              <a:t>etc</a:t>
            </a:r>
            <a:endParaRPr lang="en-US" sz="1800" dirty="0">
              <a:solidFill>
                <a:schemeClr val="tx1"/>
              </a:solidFill>
              <a:latin typeface="Arial" charset="0"/>
              <a:ea typeface="ＭＳ Ｐゴシック" charset="0"/>
              <a:cs typeface="ＭＳ Ｐゴシック" charset="0"/>
            </a:endParaRPr>
          </a:p>
          <a:p>
            <a:pPr lvl="1">
              <a:lnSpc>
                <a:spcPct val="90000"/>
              </a:lnSpc>
            </a:pPr>
            <a:r>
              <a:rPr lang="en-US" sz="1800" dirty="0">
                <a:solidFill>
                  <a:schemeClr val="tx1"/>
                </a:solidFill>
                <a:latin typeface="Arial" charset="0"/>
                <a:ea typeface="ＭＳ Ｐゴシック" charset="0"/>
                <a:cs typeface="ＭＳ Ｐゴシック" charset="0"/>
              </a:rPr>
              <a:t>maybe too bulky for NNLO (100 TB)</a:t>
            </a:r>
          </a:p>
          <a:p>
            <a:pPr lvl="1">
              <a:lnSpc>
                <a:spcPct val="90000"/>
              </a:lnSpc>
            </a:pPr>
            <a:r>
              <a:rPr lang="en-US" sz="1800" dirty="0">
                <a:solidFill>
                  <a:schemeClr val="tx1"/>
                </a:solidFill>
                <a:latin typeface="Arial" charset="0"/>
                <a:ea typeface="ＭＳ Ｐゴシック" charset="0"/>
                <a:cs typeface="ＭＳ Ｐゴシック" charset="0"/>
              </a:rPr>
              <a:t>work in progress to allow for more compact storage; see D. </a:t>
            </a:r>
            <a:r>
              <a:rPr lang="en-US" sz="1800" dirty="0" err="1">
                <a:solidFill>
                  <a:schemeClr val="tx1"/>
                </a:solidFill>
                <a:latin typeface="Arial" charset="0"/>
                <a:ea typeface="ＭＳ Ｐゴシック" charset="0"/>
                <a:cs typeface="ＭＳ Ｐゴシック" charset="0"/>
              </a:rPr>
              <a:t>Maitre</a:t>
            </a:r>
            <a:r>
              <a:rPr lang="en-US" sz="1800" dirty="0">
                <a:solidFill>
                  <a:schemeClr val="tx1"/>
                </a:solidFill>
                <a:latin typeface="Arial" charset="0"/>
                <a:ea typeface="ＭＳ Ｐゴシック" charset="0"/>
                <a:cs typeface="ＭＳ Ｐゴシック" charset="0"/>
              </a:rPr>
              <a:t> in Les </a:t>
            </a:r>
            <a:r>
              <a:rPr lang="en-US" sz="1800" dirty="0" err="1">
                <a:solidFill>
                  <a:schemeClr val="tx1"/>
                </a:solidFill>
                <a:latin typeface="Arial" charset="0"/>
                <a:ea typeface="ＭＳ Ｐゴシック" charset="0"/>
                <a:cs typeface="ＭＳ Ｐゴシック" charset="0"/>
              </a:rPr>
              <a:t>Houches</a:t>
            </a:r>
            <a:r>
              <a:rPr lang="en-US" sz="1800" dirty="0">
                <a:solidFill>
                  <a:schemeClr val="tx1"/>
                </a:solidFill>
                <a:latin typeface="Arial" charset="0"/>
                <a:ea typeface="ＭＳ Ｐゴシック" charset="0"/>
                <a:cs typeface="ＭＳ Ｐゴシック" charset="0"/>
              </a:rPr>
              <a:t> 2019</a:t>
            </a:r>
          </a:p>
          <a:p>
            <a:endParaRPr lang="en-US" dirty="0"/>
          </a:p>
        </p:txBody>
      </p:sp>
      <p:sp>
        <p:nvSpPr>
          <p:cNvPr id="6" name="Content Placeholder 5"/>
          <p:cNvSpPr>
            <a:spLocks noGrp="1"/>
          </p:cNvSpPr>
          <p:nvPr>
            <p:ph sz="half" idx="2"/>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Content Placeholder 4" descr="tree falling.jpg"/>
          <p:cNvPicPr>
            <a:picLocks noGrp="1" noChangeAspect="1"/>
          </p:cNvPicPr>
          <p:nvPr/>
        </p:nvPicPr>
        <p:blipFill>
          <a:blip r:embed="rId3">
            <a:extLst>
              <a:ext uri="{28A0092B-C50C-407E-A947-70E740481C1C}">
                <a14:useLocalDpi xmlns:a14="http://schemas.microsoft.com/office/drawing/2010/main" val="0"/>
              </a:ext>
            </a:extLst>
          </a:blip>
          <a:srcRect t="1848" b="1848"/>
          <a:stretch>
            <a:fillRect/>
          </a:stretch>
        </p:blipFill>
        <p:spPr bwMode="auto">
          <a:xfrm>
            <a:off x="5052109" y="1266227"/>
            <a:ext cx="3111604" cy="3995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pic>
      <p:sp>
        <p:nvSpPr>
          <p:cNvPr id="4" name="TextBox 3">
            <a:extLst>
              <a:ext uri="{FF2B5EF4-FFF2-40B4-BE49-F238E27FC236}">
                <a16:creationId xmlns:a16="http://schemas.microsoft.com/office/drawing/2014/main" id="{A9D14C45-11B9-A945-B264-FCC0E1AA60C9}"/>
              </a:ext>
            </a:extLst>
          </p:cNvPr>
          <p:cNvSpPr txBox="1"/>
          <p:nvPr/>
        </p:nvSpPr>
        <p:spPr>
          <a:xfrm>
            <a:off x="5052109" y="5380672"/>
            <a:ext cx="4095993" cy="1477328"/>
          </a:xfrm>
          <a:prstGeom prst="rect">
            <a:avLst/>
          </a:prstGeom>
          <a:noFill/>
        </p:spPr>
        <p:txBody>
          <a:bodyPr wrap="none" rtlCol="0">
            <a:spAutoFit/>
          </a:bodyPr>
          <a:lstStyle/>
          <a:p>
            <a:r>
              <a:rPr lang="en-US" dirty="0">
                <a:solidFill>
                  <a:schemeClr val="tx1"/>
                </a:solidFill>
              </a:rPr>
              <a:t>New approach: </a:t>
            </a:r>
            <a:r>
              <a:rPr lang="en-US" dirty="0" err="1">
                <a:solidFill>
                  <a:schemeClr val="tx1"/>
                </a:solidFill>
              </a:rPr>
              <a:t>applFast</a:t>
            </a:r>
            <a:r>
              <a:rPr lang="en-US" dirty="0">
                <a:solidFill>
                  <a:schemeClr val="tx1"/>
                </a:solidFill>
              </a:rPr>
              <a:t>; only full </a:t>
            </a:r>
          </a:p>
          <a:p>
            <a:r>
              <a:rPr lang="en-US" dirty="0">
                <a:solidFill>
                  <a:schemeClr val="tx1"/>
                </a:solidFill>
              </a:rPr>
              <a:t>application so far is for jets in DIS; </a:t>
            </a:r>
          </a:p>
          <a:p>
            <a:r>
              <a:rPr lang="en-US" dirty="0">
                <a:solidFill>
                  <a:schemeClr val="tx1"/>
                </a:solidFill>
              </a:rPr>
              <a:t>need for more NNLO 2-&gt;2; ultimate </a:t>
            </a:r>
          </a:p>
          <a:p>
            <a:r>
              <a:rPr lang="en-US" dirty="0">
                <a:solidFill>
                  <a:schemeClr val="tx1"/>
                </a:solidFill>
              </a:rPr>
              <a:t>goal is for programs like NNLOJET to</a:t>
            </a:r>
          </a:p>
          <a:p>
            <a:r>
              <a:rPr lang="en-US" dirty="0">
                <a:solidFill>
                  <a:schemeClr val="tx1"/>
                </a:solidFill>
              </a:rPr>
              <a:t>be made public-&gt;see LH 2019</a:t>
            </a:r>
          </a:p>
        </p:txBody>
      </p:sp>
    </p:spTree>
    <p:extLst>
      <p:ext uri="{BB962C8B-B14F-4D97-AF65-F5344CB8AC3E}">
        <p14:creationId xmlns:p14="http://schemas.microsoft.com/office/powerpoint/2010/main" val="166519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961" y="193675"/>
            <a:ext cx="5780088" cy="603250"/>
          </a:xfrm>
        </p:spPr>
        <p:txBody>
          <a:bodyPr/>
          <a:lstStyle/>
          <a:p>
            <a:r>
              <a:rPr lang="en-US" dirty="0"/>
              <a:t>Question 1c</a:t>
            </a:r>
          </a:p>
        </p:txBody>
      </p:sp>
      <p:sp>
        <p:nvSpPr>
          <p:cNvPr id="3" name="Content Placeholder 2"/>
          <p:cNvSpPr>
            <a:spLocks noGrp="1"/>
          </p:cNvSpPr>
          <p:nvPr>
            <p:ph sz="half" idx="1"/>
          </p:nvPr>
        </p:nvSpPr>
        <p:spPr/>
        <p:txBody>
          <a:bodyPr/>
          <a:lstStyle/>
          <a:p>
            <a:r>
              <a:rPr lang="en-US" sz="2000" dirty="0"/>
              <a:t>Survey of the importance of EWK corrections. Do we need an EWK </a:t>
            </a:r>
            <a:r>
              <a:rPr lang="en-US" sz="2000" dirty="0" err="1"/>
              <a:t>wishlist</a:t>
            </a:r>
            <a:r>
              <a:rPr lang="en-US" sz="2000" dirty="0"/>
              <a:t> similar to the now-defunct NLO QCD one</a:t>
            </a:r>
          </a:p>
          <a:p>
            <a:r>
              <a:rPr lang="en-US" sz="2000" dirty="0"/>
              <a:t>Where are combined QCD-EWK corrections important?</a:t>
            </a:r>
          </a:p>
          <a:p>
            <a:endParaRPr lang="en-US" sz="2000" dirty="0">
              <a:solidFill>
                <a:srgbClr val="008000"/>
              </a:solidFill>
            </a:endParaRPr>
          </a:p>
        </p:txBody>
      </p:sp>
      <p:sp>
        <p:nvSpPr>
          <p:cNvPr id="4" name="Content Placeholder 3"/>
          <p:cNvSpPr>
            <a:spLocks noGrp="1"/>
          </p:cNvSpPr>
          <p:nvPr>
            <p:ph sz="half" idx="2"/>
          </p:nvPr>
        </p:nvSpPr>
        <p:spPr/>
        <p:txBody>
          <a:bodyPr/>
          <a:lstStyle/>
          <a:p>
            <a:r>
              <a:rPr lang="en-US" sz="2000" dirty="0">
                <a:solidFill>
                  <a:schemeClr val="tx1"/>
                </a:solidFill>
              </a:rPr>
              <a:t>EWK corrections important for many of the kinematic regions at the LHC, both current and to be expected with 4000 fb</a:t>
            </a:r>
            <a:r>
              <a:rPr lang="en-US" sz="2000" baseline="30000" dirty="0">
                <a:solidFill>
                  <a:schemeClr val="tx1"/>
                </a:solidFill>
              </a:rPr>
              <a:t>-1</a:t>
            </a:r>
          </a:p>
          <a:p>
            <a:pPr lvl="1"/>
            <a:r>
              <a:rPr lang="en-US" sz="2000" dirty="0">
                <a:solidFill>
                  <a:schemeClr val="tx1"/>
                </a:solidFill>
              </a:rPr>
              <a:t>it’s what </a:t>
            </a:r>
            <a:r>
              <a:rPr lang="en-US" sz="2000" dirty="0" err="1">
                <a:solidFill>
                  <a:schemeClr val="tx1"/>
                </a:solidFill>
              </a:rPr>
              <a:t>Kalanand</a:t>
            </a:r>
            <a:r>
              <a:rPr lang="en-US" sz="2000" dirty="0">
                <a:solidFill>
                  <a:schemeClr val="tx1"/>
                </a:solidFill>
              </a:rPr>
              <a:t> Mishra in 2013 called “the </a:t>
            </a:r>
            <a:r>
              <a:rPr lang="en-US" sz="2000" dirty="0" err="1">
                <a:solidFill>
                  <a:schemeClr val="tx1"/>
                </a:solidFill>
              </a:rPr>
              <a:t>Sudakov</a:t>
            </a:r>
            <a:r>
              <a:rPr lang="en-US" sz="2000" dirty="0">
                <a:solidFill>
                  <a:schemeClr val="tx1"/>
                </a:solidFill>
              </a:rPr>
              <a:t> Zone”</a:t>
            </a:r>
          </a:p>
          <a:p>
            <a:r>
              <a:rPr lang="en-US" sz="2000" dirty="0">
                <a:solidFill>
                  <a:schemeClr val="tx1"/>
                </a:solidFill>
              </a:rPr>
              <a:t>Even more so for 33 or 100 </a:t>
            </a:r>
            <a:r>
              <a:rPr lang="en-US" sz="2000" dirty="0" err="1">
                <a:solidFill>
                  <a:schemeClr val="tx1"/>
                </a:solidFill>
              </a:rPr>
              <a:t>TeV</a:t>
            </a:r>
            <a:endParaRPr lang="en-US" sz="2000" dirty="0">
              <a:solidFill>
                <a:schemeClr val="tx1"/>
              </a:solidFill>
            </a:endParaRPr>
          </a:p>
          <a:p>
            <a:r>
              <a:rPr lang="en-US" sz="2000" dirty="0">
                <a:solidFill>
                  <a:schemeClr val="tx1"/>
                </a:solidFill>
              </a:rPr>
              <a:t>QCD and EWK corrections can be of equal importance</a:t>
            </a:r>
          </a:p>
          <a:p>
            <a:r>
              <a:rPr lang="en-US" sz="2000" dirty="0">
                <a:solidFill>
                  <a:schemeClr val="tx1"/>
                </a:solidFill>
              </a:rPr>
              <a:t>See later discussion of Les </a:t>
            </a:r>
            <a:r>
              <a:rPr lang="en-US" sz="2000" dirty="0" err="1">
                <a:solidFill>
                  <a:schemeClr val="tx1"/>
                </a:solidFill>
              </a:rPr>
              <a:t>Houches</a:t>
            </a:r>
            <a:r>
              <a:rPr lang="en-US" sz="2000" dirty="0">
                <a:solidFill>
                  <a:schemeClr val="tx1"/>
                </a:solidFill>
              </a:rPr>
              <a:t> </a:t>
            </a:r>
            <a:r>
              <a:rPr lang="en-US" sz="2000" dirty="0" err="1">
                <a:solidFill>
                  <a:schemeClr val="tx1"/>
                </a:solidFill>
              </a:rPr>
              <a:t>wishlist</a:t>
            </a:r>
            <a:endParaRPr lang="en-US" sz="2000" dirty="0">
              <a:solidFill>
                <a:schemeClr val="tx1"/>
              </a:solidFill>
            </a:endParaRPr>
          </a:p>
        </p:txBody>
      </p:sp>
    </p:spTree>
    <p:extLst>
      <p:ext uri="{BB962C8B-B14F-4D97-AF65-F5344CB8AC3E}">
        <p14:creationId xmlns:p14="http://schemas.microsoft.com/office/powerpoint/2010/main" val="2022464674"/>
      </p:ext>
    </p:extLst>
  </p:cSld>
  <p:clrMapOvr>
    <a:masterClrMapping/>
  </p:clrMapOvr>
</p:sld>
</file>

<file path=ppt/theme/theme1.xml><?xml version="1.0" encoding="utf-8"?>
<a:theme xmlns:a="http://schemas.openxmlformats.org/drawingml/2006/main" name="Default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_tal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FF0000"/>
            </a:solidFill>
            <a:effectLst/>
            <a:latin typeface="Arial" charset="0"/>
          </a:defRPr>
        </a:defPPr>
      </a:lstStyle>
    </a:lnDef>
  </a:objectDefaults>
  <a:extraClrSchemeLst>
    <a:extraClrScheme>
      <a:clrScheme name="my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_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_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_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_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_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_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4969</TotalTime>
  <Words>2523</Words>
  <Application>Microsoft Macintosh PowerPoint</Application>
  <PresentationFormat>On-screen Show (4:3)</PresentationFormat>
  <Paragraphs>262</Paragraphs>
  <Slides>38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ＭＳ Ｐゴシック</vt:lpstr>
      <vt:lpstr>Arial</vt:lpstr>
      <vt:lpstr>Calibri</vt:lpstr>
      <vt:lpstr>Helvetica</vt:lpstr>
      <vt:lpstr>Symbol</vt:lpstr>
      <vt:lpstr>Wingdings</vt:lpstr>
      <vt:lpstr>Zapf Dingbats</vt:lpstr>
      <vt:lpstr>Default Theme</vt:lpstr>
      <vt:lpstr>Snowmass 2013: a look back, and a view forward</vt:lpstr>
      <vt:lpstr>QCD and the Strong Force</vt:lpstr>
      <vt:lpstr>Snow-Houches</vt:lpstr>
      <vt:lpstr>PowerPoint Presentation</vt:lpstr>
      <vt:lpstr> 2013 Charge</vt:lpstr>
      <vt:lpstr>Question 1a</vt:lpstr>
      <vt:lpstr>Precision</vt:lpstr>
      <vt:lpstr>Question 1b</vt:lpstr>
      <vt:lpstr>Question 1c</vt:lpstr>
      <vt:lpstr>Question 1d</vt:lpstr>
      <vt:lpstr>Les Houches wishlist</vt:lpstr>
      <vt:lpstr>Status and Desired</vt:lpstr>
      <vt:lpstr>Question 2a</vt:lpstr>
      <vt:lpstr>arXiv:2005.05159</vt:lpstr>
      <vt:lpstr>Jet cross sections at the LHC and the quest for higher precision: arXiv:1905.12563</vt:lpstr>
      <vt:lpstr>PowerPoint Presentation</vt:lpstr>
      <vt:lpstr>Question 2b</vt:lpstr>
      <vt:lpstr>Question 2c</vt:lpstr>
      <vt:lpstr>Question 2d</vt:lpstr>
      <vt:lpstr>Question 2e</vt:lpstr>
      <vt:lpstr>Question 3a</vt:lpstr>
      <vt:lpstr>Situation going into Snowmass 13</vt:lpstr>
      <vt:lpstr>Afterwards</vt:lpstr>
      <vt:lpstr>PDF4LHC15 combination</vt:lpstr>
      <vt:lpstr>…but very little LHC data in previous plots</vt:lpstr>
      <vt:lpstr>PowerPoint Presentation</vt:lpstr>
      <vt:lpstr>Lagrange Mutiplier studies after the fit</vt:lpstr>
      <vt:lpstr>PowerPoint Presentation</vt:lpstr>
      <vt:lpstr>Question 3b</vt:lpstr>
      <vt:lpstr>Question 3b+</vt:lpstr>
      <vt:lpstr>Question 3c</vt:lpstr>
      <vt:lpstr>PowerPoint Presentation</vt:lpstr>
      <vt:lpstr>…for example</vt:lpstr>
      <vt:lpstr>Question 6</vt:lpstr>
      <vt:lpstr>PowerPoint Presentation</vt:lpstr>
      <vt:lpstr>Summary</vt:lpstr>
      <vt:lpstr>Snow-Houches</vt:lpstr>
      <vt:lpstr>One book to rule them all</vt:lpstr>
    </vt:vector>
  </TitlesOfParts>
  <Company>Michigan State University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QCD</dc:title>
  <dc:creator>Office 2004 Test Drive User</dc:creator>
  <cp:lastModifiedBy>Huston, Joey</cp:lastModifiedBy>
  <cp:revision>73</cp:revision>
  <dcterms:created xsi:type="dcterms:W3CDTF">2012-10-10T15:57:25Z</dcterms:created>
  <dcterms:modified xsi:type="dcterms:W3CDTF">2020-06-01T13:32:23Z</dcterms:modified>
</cp:coreProperties>
</file>