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320" r:id="rId4"/>
    <p:sldId id="343" r:id="rId5"/>
    <p:sldId id="321" r:id="rId6"/>
    <p:sldId id="345" r:id="rId7"/>
    <p:sldId id="323" r:id="rId8"/>
    <p:sldId id="324" r:id="rId9"/>
    <p:sldId id="325" r:id="rId10"/>
    <p:sldId id="326" r:id="rId11"/>
    <p:sldId id="344" r:id="rId12"/>
    <p:sldId id="327" r:id="rId13"/>
    <p:sldId id="336" r:id="rId14"/>
    <p:sldId id="337" r:id="rId15"/>
    <p:sldId id="338" r:id="rId16"/>
    <p:sldId id="339" r:id="rId17"/>
    <p:sldId id="341" r:id="rId18"/>
    <p:sldId id="340" r:id="rId19"/>
    <p:sldId id="342" r:id="rId20"/>
    <p:sldId id="319" r:id="rId21"/>
  </p:sldIdLst>
  <p:sldSz cx="9144000" cy="6858000" type="screen4x3"/>
  <p:notesSz cx="7077075" cy="89550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0066FF"/>
    <a:srgbClr val="6633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1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Price of Steel Plate per Year</a:t>
            </a:r>
          </a:p>
        </c:rich>
      </c:tx>
      <c:layout>
        <c:manualLayout>
          <c:xMode val="edge"/>
          <c:yMode val="edge"/>
          <c:x val="0.2642742724962025"/>
          <c:y val="3.16027088036117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944549367026094"/>
          <c:y val="0.18735891647855529"/>
          <c:w val="0.59543277445132037"/>
          <c:h val="0.6320541760722348"/>
        </c:manualLayout>
      </c:layout>
      <c:scatterChart>
        <c:scatterStyle val="smoothMarker"/>
        <c:varyColors val="0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'Steel price data'!$A$2:$A$43</c:f>
              <c:numCache>
                <c:formatCode>General</c:formatCode>
                <c:ptCount val="42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</c:numCache>
            </c:numRef>
          </c:xVal>
          <c:yVal>
            <c:numRef>
              <c:f>'Steel price data'!$B$2:$B$43</c:f>
              <c:numCache>
                <c:formatCode>"$"#,##0.00</c:formatCode>
                <c:ptCount val="42"/>
                <c:pt idx="0">
                  <c:v>5.72</c:v>
                </c:pt>
                <c:pt idx="1">
                  <c:v>6.26</c:v>
                </c:pt>
                <c:pt idx="2">
                  <c:v>6.74</c:v>
                </c:pt>
                <c:pt idx="3">
                  <c:v>7.5</c:v>
                </c:pt>
                <c:pt idx="4">
                  <c:v>8.15</c:v>
                </c:pt>
                <c:pt idx="5">
                  <c:v>8.5</c:v>
                </c:pt>
                <c:pt idx="6">
                  <c:v>11.6</c:v>
                </c:pt>
                <c:pt idx="7">
                  <c:v>13.16</c:v>
                </c:pt>
                <c:pt idx="8">
                  <c:v>13.41</c:v>
                </c:pt>
                <c:pt idx="9">
                  <c:v>14.64</c:v>
                </c:pt>
                <c:pt idx="10">
                  <c:v>16.53</c:v>
                </c:pt>
                <c:pt idx="11">
                  <c:v>18.46</c:v>
                </c:pt>
                <c:pt idx="12">
                  <c:v>20.57</c:v>
                </c:pt>
                <c:pt idx="13">
                  <c:v>23.04</c:v>
                </c:pt>
                <c:pt idx="14">
                  <c:v>24.25</c:v>
                </c:pt>
                <c:pt idx="15">
                  <c:v>25.45</c:v>
                </c:pt>
                <c:pt idx="16">
                  <c:v>24.5</c:v>
                </c:pt>
                <c:pt idx="17">
                  <c:v>24.5</c:v>
                </c:pt>
                <c:pt idx="18">
                  <c:v>18.27</c:v>
                </c:pt>
                <c:pt idx="19">
                  <c:v>19.29</c:v>
                </c:pt>
                <c:pt idx="20">
                  <c:v>21.64</c:v>
                </c:pt>
                <c:pt idx="21">
                  <c:v>23.5</c:v>
                </c:pt>
                <c:pt idx="22">
                  <c:v>23.75</c:v>
                </c:pt>
                <c:pt idx="23">
                  <c:v>24.5</c:v>
                </c:pt>
                <c:pt idx="24">
                  <c:v>24.5</c:v>
                </c:pt>
                <c:pt idx="25">
                  <c:v>25.12</c:v>
                </c:pt>
                <c:pt idx="26">
                  <c:v>27.61</c:v>
                </c:pt>
                <c:pt idx="27">
                  <c:v>29.98</c:v>
                </c:pt>
                <c:pt idx="28">
                  <c:v>31.58</c:v>
                </c:pt>
                <c:pt idx="29">
                  <c:v>32</c:v>
                </c:pt>
                <c:pt idx="30">
                  <c:v>22.5</c:v>
                </c:pt>
                <c:pt idx="31">
                  <c:v>14</c:v>
                </c:pt>
                <c:pt idx="32">
                  <c:v>15.69</c:v>
                </c:pt>
                <c:pt idx="33">
                  <c:v>13</c:v>
                </c:pt>
                <c:pt idx="34">
                  <c:v>15.25</c:v>
                </c:pt>
                <c:pt idx="35">
                  <c:v>15.71</c:v>
                </c:pt>
                <c:pt idx="36">
                  <c:v>31.92</c:v>
                </c:pt>
                <c:pt idx="37">
                  <c:v>39.61</c:v>
                </c:pt>
                <c:pt idx="38">
                  <c:v>41.44</c:v>
                </c:pt>
                <c:pt idx="39">
                  <c:v>53.38999999999578</c:v>
                </c:pt>
                <c:pt idx="40">
                  <c:v>61.877999999996973</c:v>
                </c:pt>
                <c:pt idx="41">
                  <c:v>70.365999999994528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79872"/>
        <c:axId val="6482944"/>
      </c:scatterChart>
      <c:valAx>
        <c:axId val="64798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4371976616646341"/>
              <c:y val="0.9006772009029345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82944"/>
        <c:crosses val="autoZero"/>
        <c:crossBetween val="midCat"/>
      </c:valAx>
      <c:valAx>
        <c:axId val="64829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Price/CWT</a:t>
                </a:r>
              </a:p>
            </c:rich>
          </c:tx>
          <c:layout>
            <c:manualLayout>
              <c:xMode val="edge"/>
              <c:yMode val="edge"/>
              <c:x val="2.6101162715674319E-2"/>
              <c:y val="0.40632054176072235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479872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708059355292995"/>
          <c:y val="0.47629796839729122"/>
          <c:w val="0.15986962163350521"/>
          <c:h val="5.6433408577878104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0.00814</cdr:x>
      <cdr:y>0.11048</cdr:y>
    </cdr:from>
    <cdr:to>
      <cdr:x>0.9562</cdr:x>
      <cdr:y>0.18012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470386"/>
          <a:ext cx="5544550" cy="2945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2860" rIns="36576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200" b="0" i="0" u="none" strike="noStrike" baseline="0">
              <a:solidFill>
                <a:srgbClr val="000000"/>
              </a:solidFill>
              <a:latin typeface="Arial"/>
              <a:cs typeface="Arial"/>
            </a:rPr>
            <a:t>Data for YR 07-09 extrapolated using linear regression.</a:t>
          </a:r>
        </a:p>
      </cdr:txBody>
    </cdr:sp>
  </cdr:relSizeAnchor>
  <cdr:relSizeAnchor xmlns:cdr="http://schemas.openxmlformats.org/drawingml/2006/chartDrawing">
    <cdr:from>
      <cdr:x>0.25751</cdr:x>
      <cdr:y>0.39883</cdr:y>
    </cdr:from>
    <cdr:to>
      <cdr:x>0.75749</cdr:x>
      <cdr:y>0.77223</cdr:y>
    </cdr:to>
    <cdr:cxnSp macro="">
      <cdr:nvCxnSpPr>
        <cdr:cNvPr id="2054" name="AutoShape 6"/>
        <cdr:cNvCxnSpPr>
          <a:cxnSpLocks xmlns:a="http://schemas.openxmlformats.org/drawingml/2006/main" noChangeShapeType="1"/>
        </cdr:cNvCxnSpPr>
      </cdr:nvCxnSpPr>
      <cdr:spPr bwMode="auto">
        <a:xfrm xmlns:a="http://schemas.openxmlformats.org/drawingml/2006/main" flipV="1">
          <a:off x="1509211" y="1689872"/>
          <a:ext cx="2924013" cy="157913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9525">
          <a:solidFill>
            <a:srgbClr xmlns:mc="http://schemas.openxmlformats.org/markup-compatibility/2006" xmlns:a14="http://schemas.microsoft.com/office/drawing/2010/main" val="000000" mc:Ignorable="a14" a14:legacySpreadsheetColorIndex="64"/>
          </a:solidFill>
          <a:round/>
          <a:headEnd/>
          <a:tailEnd/>
        </a:ln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40B5B26-03D5-4A2E-AC16-71CE736F68E2}" type="datetimeFigureOut">
              <a:rPr lang="en-US"/>
              <a:pPr>
                <a:defRPr/>
              </a:pPr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820739C-52CF-41B0-8B7F-24CA038DE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26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476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476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70D0B6-3A54-4415-B65F-4CCDBC8307F8}" type="datetimeFigureOut">
              <a:rPr lang="en-US"/>
              <a:pPr>
                <a:defRPr/>
              </a:pPr>
              <a:t>4/26/2011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71513"/>
            <a:ext cx="447992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52913"/>
            <a:ext cx="5661025" cy="4030662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825"/>
            <a:ext cx="3067050" cy="4476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05825"/>
            <a:ext cx="3067050" cy="4476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919818-1D3B-4E02-BF9F-E0EFB5761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47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ermil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295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6324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228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24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276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21CCB1A-285B-41C1-8B35-E3200FCE6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90346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04800" y="6384925"/>
            <a:ext cx="845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ermilLogo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1295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324600" cy="10668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>
            <a:lvl2pPr>
              <a:defRPr>
                <a:solidFill>
                  <a:srgbClr val="00B050"/>
                </a:solidFill>
              </a:defRPr>
            </a:lvl2pPr>
            <a:lvl3pPr>
              <a:defRPr>
                <a:solidFill>
                  <a:srgbClr val="0066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D4B7A7-422D-492D-9040-354FB99BB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5618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687657-A2CE-4DF2-8A2D-FFF1CBFCC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 spd="slow">
    <p:circle/>
  </p:transition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725886" cy="4876800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r>
              <a:rPr lang="en-US" sz="3200" dirty="0" smtClean="0"/>
              <a:t>Magnetized Iron Neutrino Detector</a:t>
            </a:r>
            <a:br>
              <a:rPr lang="en-US" sz="3200" dirty="0" smtClean="0"/>
            </a:br>
            <a:r>
              <a:rPr lang="en-US" sz="3200" dirty="0" smtClean="0"/>
              <a:t>MIND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50068" y="4267200"/>
            <a:ext cx="6026150" cy="533400"/>
          </a:xfrm>
        </p:spPr>
        <p:txBody>
          <a:bodyPr/>
          <a:lstStyle/>
          <a:p>
            <a:pPr algn="ctr" fontAlgn="base">
              <a:spcAft>
                <a:spcPct val="0"/>
              </a:spcAft>
              <a:buFont typeface="Arial" charset="0"/>
              <a:buNone/>
            </a:pPr>
            <a:r>
              <a:rPr lang="en-US" b="1" dirty="0">
                <a:solidFill>
                  <a:schemeClr val="bg1"/>
                </a:solidFill>
              </a:rPr>
              <a:t>T</a:t>
            </a:r>
            <a:r>
              <a:rPr lang="en-US" b="1" dirty="0" smtClean="0">
                <a:solidFill>
                  <a:schemeClr val="bg1"/>
                </a:solidFill>
              </a:rPr>
              <a:t>echnology </a:t>
            </a:r>
            <a:r>
              <a:rPr lang="en-US" b="1" dirty="0">
                <a:solidFill>
                  <a:schemeClr val="bg1"/>
                </a:solidFill>
              </a:rPr>
              <a:t>&amp; </a:t>
            </a:r>
            <a:r>
              <a:rPr lang="en-US" b="1" dirty="0" smtClean="0">
                <a:solidFill>
                  <a:schemeClr val="bg1"/>
                </a:solidFill>
              </a:rPr>
              <a:t>Engineering</a:t>
            </a:r>
            <a:endParaRPr lang="en-US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Plate 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4213357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19300"/>
            <a:ext cx="440318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23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Plate deflections</a:t>
            </a:r>
            <a:endParaRPr lang="en-US" dirty="0"/>
          </a:p>
        </p:txBody>
      </p:sp>
      <p:pic>
        <p:nvPicPr>
          <p:cNvPr id="7" name="2mstrip_first bucklingmode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71600"/>
            <a:ext cx="8661380" cy="4267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337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Details</a:t>
            </a:r>
            <a:br>
              <a:rPr lang="en-US" dirty="0"/>
            </a:br>
            <a:r>
              <a:rPr lang="en-US" dirty="0"/>
              <a:t>Magnetization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495800" cy="4876800"/>
          </a:xfrm>
        </p:spPr>
        <p:txBody>
          <a:bodyPr/>
          <a:lstStyle/>
          <a:p>
            <a:r>
              <a:rPr lang="en-US" dirty="0" smtClean="0"/>
              <a:t>Baseline is to use the superconducting transmission line (STL) developed/prototyped for the VLHC</a:t>
            </a:r>
          </a:p>
          <a:p>
            <a:r>
              <a:rPr lang="en-US" dirty="0" smtClean="0"/>
              <a:t>100kA-turn</a:t>
            </a:r>
          </a:p>
          <a:p>
            <a:r>
              <a:rPr lang="en-US" dirty="0" smtClean="0"/>
              <a:t>80 mm diameter</a:t>
            </a:r>
          </a:p>
          <a:p>
            <a:pPr lvl="1"/>
            <a:r>
              <a:rPr lang="en-US" dirty="0" smtClean="0"/>
              <a:t>100mm hole</a:t>
            </a:r>
          </a:p>
          <a:p>
            <a:pPr lvl="1"/>
            <a:r>
              <a:rPr lang="en-US" dirty="0" smtClean="0"/>
              <a:t>Average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»</a:t>
            </a:r>
            <a:r>
              <a:rPr lang="en-US" dirty="0"/>
              <a:t>  0.5g/cm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52" y="1219200"/>
            <a:ext cx="4454296" cy="2883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638550"/>
            <a:ext cx="2838201" cy="260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149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Photo-detector &amp;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Silicon avalanche photodiode operating in Geiger mode</a:t>
            </a:r>
          </a:p>
          <a:p>
            <a:pPr lvl="1"/>
            <a:r>
              <a:rPr lang="en-US" dirty="0" err="1" smtClean="0"/>
              <a:t>SiPM</a:t>
            </a:r>
            <a:r>
              <a:rPr lang="en-US" dirty="0" smtClean="0"/>
              <a:t>, MPPC, MRS,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Aggressive, </a:t>
            </a:r>
            <a:r>
              <a:rPr lang="en-US" dirty="0" smtClean="0"/>
              <a:t>world-wide R&amp;D</a:t>
            </a:r>
          </a:p>
          <a:p>
            <a:r>
              <a:rPr lang="en-US" dirty="0" smtClean="0"/>
              <a:t>Readout Electronics</a:t>
            </a:r>
          </a:p>
          <a:p>
            <a:pPr lvl="1"/>
            <a:r>
              <a:rPr lang="en-US" dirty="0" smtClean="0"/>
              <a:t>Front-end chip on </a:t>
            </a:r>
            <a:r>
              <a:rPr lang="en-US" dirty="0" err="1" smtClean="0"/>
              <a:t>SiPM</a:t>
            </a:r>
            <a:endParaRPr lang="en-US" dirty="0" smtClean="0"/>
          </a:p>
          <a:p>
            <a:pPr lvl="1"/>
            <a:r>
              <a:rPr lang="en-US" dirty="0" smtClean="0"/>
              <a:t>ASIC back-end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44" y="3124200"/>
            <a:ext cx="2969956" cy="294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59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R&amp;D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None, mature technology.</a:t>
            </a:r>
          </a:p>
          <a:p>
            <a:r>
              <a:rPr lang="en-US" dirty="0" smtClean="0"/>
              <a:t>Magnetization</a:t>
            </a:r>
          </a:p>
          <a:p>
            <a:pPr lvl="1"/>
            <a:r>
              <a:rPr lang="en-US" dirty="0" smtClean="0"/>
              <a:t>Investigate STL with multiple superconductor loops within the STL cryostat</a:t>
            </a:r>
          </a:p>
          <a:p>
            <a:pPr lvl="2"/>
            <a:r>
              <a:rPr lang="en-US" dirty="0" smtClean="0"/>
              <a:t>Smaller external excitation current</a:t>
            </a:r>
          </a:p>
          <a:p>
            <a:r>
              <a:rPr lang="en-US" dirty="0" err="1" smtClean="0"/>
              <a:t>Photodetectors</a:t>
            </a:r>
            <a:endParaRPr lang="en-US" dirty="0" smtClean="0"/>
          </a:p>
          <a:p>
            <a:pPr lvl="1"/>
            <a:r>
              <a:rPr lang="en-US" dirty="0" smtClean="0"/>
              <a:t>None</a:t>
            </a:r>
          </a:p>
          <a:p>
            <a:pPr lvl="2"/>
            <a:r>
              <a:rPr lang="en-US" dirty="0" smtClean="0"/>
              <a:t>On-going world-wide activities deemed sufficient for now</a:t>
            </a:r>
          </a:p>
          <a:p>
            <a:r>
              <a:rPr lang="en-US" dirty="0" smtClean="0"/>
              <a:t>Scintillator</a:t>
            </a:r>
          </a:p>
          <a:p>
            <a:pPr lvl="1"/>
            <a:r>
              <a:rPr lang="en-US" dirty="0" smtClean="0"/>
              <a:t>Advanced and mature technology, however:</a:t>
            </a:r>
          </a:p>
          <a:p>
            <a:pPr lvl="2"/>
            <a:r>
              <a:rPr lang="en-US" dirty="0" smtClean="0"/>
              <a:t>Need to specify final shape</a:t>
            </a:r>
          </a:p>
          <a:p>
            <a:pPr lvl="3"/>
            <a:r>
              <a:rPr lang="en-US" dirty="0" smtClean="0"/>
              <a:t>Impact on production &amp; cost</a:t>
            </a:r>
          </a:p>
          <a:p>
            <a:pPr lvl="2"/>
            <a:r>
              <a:rPr lang="en-US" dirty="0" smtClean="0"/>
              <a:t>Engineer detector plane mechanics</a:t>
            </a:r>
          </a:p>
          <a:p>
            <a:r>
              <a:rPr lang="en-US" dirty="0" smtClean="0"/>
              <a:t>Fiber</a:t>
            </a:r>
          </a:p>
          <a:p>
            <a:pPr lvl="1"/>
            <a:r>
              <a:rPr lang="en-US" dirty="0" smtClean="0"/>
              <a:t>Co-extrude with </a:t>
            </a:r>
            <a:r>
              <a:rPr lang="en-US" dirty="0" smtClean="0"/>
              <a:t>scintillator (good, but not essential)</a:t>
            </a:r>
            <a:endParaRPr lang="en-US" dirty="0" smtClean="0"/>
          </a:p>
          <a:p>
            <a:pPr lvl="1"/>
            <a:r>
              <a:rPr lang="en-US" dirty="0" smtClean="0"/>
              <a:t>Develop 2</a:t>
            </a:r>
            <a:r>
              <a:rPr lang="en-US" baseline="30000" dirty="0" smtClean="0"/>
              <a:t>nd</a:t>
            </a:r>
            <a:r>
              <a:rPr lang="en-US" dirty="0" smtClean="0"/>
              <a:t> vendor with university participation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84223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/>
          <a:lstStyle/>
          <a:p>
            <a:r>
              <a:rPr lang="en-US" dirty="0" smtClean="0"/>
              <a:t>Plan to use CERN costing model, but already have detailed template from MINOS</a:t>
            </a:r>
          </a:p>
          <a:p>
            <a:pPr lvl="1"/>
            <a:r>
              <a:rPr lang="en-US" dirty="0" smtClean="0"/>
              <a:t>Steel</a:t>
            </a:r>
          </a:p>
          <a:p>
            <a:pPr lvl="1"/>
            <a:r>
              <a:rPr lang="en-US" dirty="0" smtClean="0"/>
              <a:t>Cavern</a:t>
            </a:r>
          </a:p>
          <a:p>
            <a:pPr lvl="1"/>
            <a:r>
              <a:rPr lang="en-US" dirty="0" smtClean="0"/>
              <a:t>Scintillator</a:t>
            </a:r>
          </a:p>
          <a:p>
            <a:r>
              <a:rPr lang="en-US" dirty="0" smtClean="0"/>
              <a:t>As built costs for surface building from No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a</a:t>
            </a:r>
          </a:p>
          <a:p>
            <a:pPr lvl="1"/>
            <a:r>
              <a:rPr lang="en-US" dirty="0" smtClean="0"/>
              <a:t>Plus updated fiber cost for very-large quantity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59177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MINOS Costing Model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83313"/>
            <a:ext cx="8534400" cy="50533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01592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Always better to be Lucky</a:t>
            </a:r>
            <a:br>
              <a:rPr lang="en-US" dirty="0" smtClean="0"/>
            </a:br>
            <a:r>
              <a:rPr lang="en-US" dirty="0" smtClean="0"/>
              <a:t>Than Smart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130079"/>
              </p:ext>
            </p:extLst>
          </p:nvPr>
        </p:nvGraphicFramePr>
        <p:xfrm>
          <a:off x="1143000" y="1295400"/>
          <a:ext cx="6858000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4953000" y="4343400"/>
            <a:ext cx="457200" cy="838200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572666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MINOS Production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10200" y="4953000"/>
            <a:ext cx="838200" cy="958334"/>
          </a:xfrm>
          <a:prstGeom prst="straightConnector1">
            <a:avLst/>
          </a:prstGeom>
          <a:ln w="2222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120025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the size (100kT) of MIND is daunting, the detector technology and engineering is mature</a:t>
            </a:r>
          </a:p>
          <a:p>
            <a:pPr lvl="1"/>
            <a:r>
              <a:rPr lang="en-US" dirty="0" smtClean="0"/>
              <a:t>5 </a:t>
            </a:r>
            <a:r>
              <a:rPr lang="en-US" dirty="0" err="1" smtClean="0"/>
              <a:t>kT</a:t>
            </a:r>
            <a:r>
              <a:rPr lang="en-US" dirty="0" smtClean="0"/>
              <a:t> prototype (MINOS)</a:t>
            </a:r>
          </a:p>
          <a:p>
            <a:pPr lvl="1"/>
            <a:r>
              <a:rPr lang="en-US" dirty="0" smtClean="0"/>
              <a:t>Mature technologies with little or no required R&amp;D</a:t>
            </a:r>
          </a:p>
          <a:p>
            <a:pPr lvl="2"/>
            <a:r>
              <a:rPr lang="en-US" dirty="0" smtClean="0"/>
              <a:t>Steel and magnetization</a:t>
            </a:r>
          </a:p>
          <a:p>
            <a:pPr lvl="2"/>
            <a:r>
              <a:rPr lang="en-US" dirty="0" smtClean="0"/>
              <a:t>Scintillator</a:t>
            </a:r>
          </a:p>
          <a:p>
            <a:pPr lvl="3"/>
            <a:r>
              <a:rPr lang="en-US" dirty="0" smtClean="0"/>
              <a:t>Extruded scintillator technology significantly advanced since the time of MINOS production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10771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R&amp;D is limited and well-specified</a:t>
            </a:r>
          </a:p>
          <a:p>
            <a:pPr lvl="1"/>
            <a:r>
              <a:rPr lang="en-US" dirty="0" smtClean="0"/>
              <a:t>Iteration on the superconducting transmission line design of the VLHC</a:t>
            </a:r>
          </a:p>
          <a:p>
            <a:pPr lvl="1"/>
            <a:r>
              <a:rPr lang="en-US" dirty="0" smtClean="0"/>
              <a:t>Photon detector</a:t>
            </a:r>
          </a:p>
          <a:p>
            <a:pPr lvl="2"/>
            <a:r>
              <a:rPr lang="en-US" dirty="0" smtClean="0"/>
              <a:t>Take wait and see approach for now</a:t>
            </a:r>
          </a:p>
          <a:p>
            <a:pPr lvl="1"/>
            <a:r>
              <a:rPr lang="en-US" dirty="0" smtClean="0"/>
              <a:t>Scintillator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etails of extrusion shape</a:t>
            </a:r>
          </a:p>
          <a:p>
            <a:pPr lvl="2"/>
            <a:r>
              <a:rPr lang="en-US" dirty="0" smtClean="0"/>
              <a:t>Study large-scale production issues</a:t>
            </a:r>
          </a:p>
          <a:p>
            <a:pPr lvl="2"/>
            <a:r>
              <a:rPr lang="en-US" dirty="0" smtClean="0"/>
              <a:t>Co-extrusion of commercial fiber and bulk scintillator</a:t>
            </a:r>
          </a:p>
          <a:p>
            <a:pPr lvl="3"/>
            <a:r>
              <a:rPr lang="en-US" dirty="0" smtClean="0"/>
              <a:t>Not a requirement – cost issue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00625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343400"/>
          </a:xfrm>
        </p:spPr>
        <p:txBody>
          <a:bodyPr/>
          <a:lstStyle/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Basic concept</a:t>
            </a:r>
          </a:p>
          <a:p>
            <a:pPr lvl="1"/>
            <a:r>
              <a:rPr lang="en-US" dirty="0" smtClean="0"/>
              <a:t>Technology choices</a:t>
            </a:r>
          </a:p>
          <a:p>
            <a:pPr lvl="1"/>
            <a:r>
              <a:rPr lang="en-US" dirty="0" smtClean="0"/>
              <a:t>Engineering details</a:t>
            </a:r>
          </a:p>
          <a:p>
            <a:pPr lvl="2"/>
            <a:r>
              <a:rPr lang="en-US" dirty="0" smtClean="0"/>
              <a:t>Where we are &amp; where we are headed</a:t>
            </a:r>
          </a:p>
          <a:p>
            <a:pPr lvl="1"/>
            <a:r>
              <a:rPr lang="en-US" dirty="0" smtClean="0"/>
              <a:t>R&amp;D requirements</a:t>
            </a:r>
          </a:p>
          <a:p>
            <a:pPr lvl="1"/>
            <a:r>
              <a:rPr lang="en-US" dirty="0" smtClean="0"/>
              <a:t>Costing</a:t>
            </a:r>
          </a:p>
          <a:p>
            <a:pPr lvl="1"/>
            <a:r>
              <a:rPr lang="en-US" dirty="0" smtClean="0"/>
              <a:t>Conclusions</a:t>
            </a:r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D106EA-E81A-4116-88AF-77C93BA7FE8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63246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9600" dirty="0" smtClean="0"/>
              <a:t>END</a:t>
            </a:r>
            <a:endParaRPr lang="en-US" sz="96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209800"/>
          </a:xfrm>
        </p:spPr>
        <p:txBody>
          <a:bodyPr/>
          <a:lstStyle/>
          <a:p>
            <a:r>
              <a:rPr lang="en-US" dirty="0" smtClean="0"/>
              <a:t>MIND is an iron and scintillator sampling calorimeter which is essentially a larger version of the MINOS </a:t>
            </a:r>
            <a:r>
              <a:rPr lang="en-US" dirty="0" smtClean="0"/>
              <a:t>detector (20X)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5791200" cy="342084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488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from MINOS’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143000"/>
            <a:ext cx="5638800" cy="515432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415534"/>
            <a:ext cx="414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Follow the MINOS Assembly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95604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14m X 14m X 3cm Fe plate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5029200" cy="505982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0" y="1358537"/>
            <a:ext cx="3657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0066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Initial calculations indicated “hanging” stresses too large</a:t>
            </a:r>
          </a:p>
          <a:p>
            <a:r>
              <a:rPr lang="en-US" smtClean="0"/>
              <a:t>Detailed plate design + ANSYS analysis</a:t>
            </a:r>
          </a:p>
          <a:p>
            <a:pPr lvl="1"/>
            <a:r>
              <a:rPr lang="en-US" smtClean="0"/>
              <a:t>OK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318701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Side-View Detail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6163"/>
            <a:ext cx="8229600" cy="454767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 Beam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96000" y="2350532"/>
            <a:ext cx="762000" cy="1383268"/>
          </a:xfrm>
          <a:prstGeom prst="straightConnector1">
            <a:avLst/>
          </a:prstGeom>
          <a:ln w="19050">
            <a:solidFill>
              <a:schemeClr val="tx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951051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 planes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438400"/>
          </a:xfrm>
        </p:spPr>
        <p:txBody>
          <a:bodyPr/>
          <a:lstStyle/>
          <a:p>
            <a:r>
              <a:rPr lang="en-US" dirty="0" smtClean="0"/>
              <a:t>X + Y views of scintillator extrusions between each plate (MINOS alternated, X or Y)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Wavelength shifting fiber readout</a:t>
            </a:r>
          </a:p>
          <a:p>
            <a:r>
              <a:rPr lang="en-US" dirty="0" smtClean="0"/>
              <a:t>Solid-state photon </a:t>
            </a:r>
            <a:r>
              <a:rPr lang="en-US" dirty="0" smtClean="0"/>
              <a:t>detector (</a:t>
            </a:r>
            <a:r>
              <a:rPr lang="en-US" dirty="0" err="1" smtClean="0"/>
              <a:t>SiPM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3200"/>
            <a:ext cx="3048000" cy="22814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048000"/>
            <a:ext cx="4572000" cy="13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31251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Details</a:t>
            </a:r>
            <a:br>
              <a:rPr lang="en-US" dirty="0" smtClean="0"/>
            </a:br>
            <a:r>
              <a:rPr lang="en-US" dirty="0" smtClean="0"/>
              <a:t>Fe Plates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Two plate models were developed</a:t>
            </a:r>
          </a:p>
          <a:p>
            <a:pPr lvl="1"/>
            <a:r>
              <a:rPr lang="en-US" dirty="0" smtClean="0"/>
              <a:t>One with 2m strips</a:t>
            </a:r>
          </a:p>
          <a:p>
            <a:pPr lvl="1"/>
            <a:r>
              <a:rPr lang="en-US" dirty="0" smtClean="0"/>
              <a:t>One with 3m &amp; 2m strips</a:t>
            </a:r>
          </a:p>
          <a:p>
            <a:pPr lvl="1"/>
            <a:r>
              <a:rPr lang="en-US" dirty="0" smtClean="0"/>
              <a:t>Two layer (1.5 cm </a:t>
            </a:r>
            <a:r>
              <a:rPr lang="en-US" dirty="0" smtClean="0"/>
              <a:t>thick each</a:t>
            </a:r>
            <a:r>
              <a:rPr lang="en-US" dirty="0" smtClean="0"/>
              <a:t>), cross-strip design</a:t>
            </a:r>
          </a:p>
          <a:p>
            <a:pPr lvl="2"/>
            <a:r>
              <a:rPr lang="en-US" dirty="0" smtClean="0"/>
              <a:t>Plug welded mosaic</a:t>
            </a:r>
          </a:p>
          <a:p>
            <a:r>
              <a:rPr lang="en-US" dirty="0" smtClean="0"/>
              <a:t>Both yielded </a:t>
            </a:r>
            <a:r>
              <a:rPr lang="en-US" dirty="0" smtClean="0"/>
              <a:t>acceptable </a:t>
            </a:r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Stresses</a:t>
            </a:r>
          </a:p>
          <a:p>
            <a:pPr lvl="1"/>
            <a:r>
              <a:rPr lang="en-US" dirty="0" smtClean="0"/>
              <a:t>Buckling</a:t>
            </a:r>
          </a:p>
          <a:p>
            <a:pPr lvl="1"/>
            <a:r>
              <a:rPr lang="en-US" dirty="0" smtClean="0"/>
              <a:t>Deformations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472037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 Plate Designs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" y="1600626"/>
            <a:ext cx="4577070" cy="39635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Alan Bross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MINOS-MIND MTG                        27 April,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D4B7A7-422D-492D-9040-354FB99BB03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4555"/>
            <a:ext cx="4129088" cy="39557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0690" y="5613486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strip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13478" y="5613486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 &amp; 3m strip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63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 Review Template-R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MAP Review Template-R2</Template>
  <TotalTime>2393</TotalTime>
  <Words>615</Words>
  <Application>Microsoft Office PowerPoint</Application>
  <PresentationFormat>On-screen Show (4:3)</PresentationFormat>
  <Paragraphs>160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MAP Review Template-R2</vt:lpstr>
      <vt:lpstr>Magnetized Iron Neutrino Detector MIND</vt:lpstr>
      <vt:lpstr>PowerPoint Presentation</vt:lpstr>
      <vt:lpstr>Basic Concept</vt:lpstr>
      <vt:lpstr>Draw from MINOS’</vt:lpstr>
      <vt:lpstr>14m X 14m X 3cm Fe plate</vt:lpstr>
      <vt:lpstr>Side-View Detail</vt:lpstr>
      <vt:lpstr>Readout planes</vt:lpstr>
      <vt:lpstr>Engineering Details Fe Plates</vt:lpstr>
      <vt:lpstr>Fe Plate Designs</vt:lpstr>
      <vt:lpstr>3D Plate Design</vt:lpstr>
      <vt:lpstr>Plate deflections</vt:lpstr>
      <vt:lpstr>Engineering Details Magnetization</vt:lpstr>
      <vt:lpstr>Photo-detector &amp; Electronics</vt:lpstr>
      <vt:lpstr>R&amp;D requirements</vt:lpstr>
      <vt:lpstr>Costing</vt:lpstr>
      <vt:lpstr>MINOS Costing Model</vt:lpstr>
      <vt:lpstr>It is Always better to be Lucky Than Smart</vt:lpstr>
      <vt:lpstr>Conclusions</vt:lpstr>
      <vt:lpstr>Conclusions II</vt:lpstr>
      <vt:lpstr>PowerPoint Presentation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Bross</dc:creator>
  <cp:lastModifiedBy>Alan D. Bross</cp:lastModifiedBy>
  <cp:revision>200</cp:revision>
  <dcterms:created xsi:type="dcterms:W3CDTF">2010-08-02T20:11:59Z</dcterms:created>
  <dcterms:modified xsi:type="dcterms:W3CDTF">2011-04-26T19:39:35Z</dcterms:modified>
</cp:coreProperties>
</file>