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iTfEre7oGfnWt9dwfQCHMhew8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306" d="100"/>
          <a:sy n="306" d="100"/>
        </p:scale>
        <p:origin x="-3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1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09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Accelerator Frontier 6: Advanced Accelerator Concepts</a:t>
            </a:r>
            <a:endParaRPr/>
          </a:p>
        </p:txBody>
      </p:sp>
      <p:sp>
        <p:nvSpPr>
          <p:cNvPr id="187" name="Google Shape;187;p1"/>
          <p:cNvSpPr txBox="1">
            <a:spLocks noGrp="1"/>
          </p:cNvSpPr>
          <p:nvPr>
            <p:ph type="body" idx="1"/>
          </p:nvPr>
        </p:nvSpPr>
        <p:spPr>
          <a:xfrm>
            <a:off x="360950" y="1511725"/>
            <a:ext cx="85545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Assess potential for new accelerator technologies to revolutionize cost and capability of future accelerators for frontier High Energy Physics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Capacity for orders of magnitude higher acceleration gradient than conventional systems enabling new types of high energy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colliders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including </a:t>
            </a:r>
            <a:r>
              <a:rPr lang="en-US" sz="1600" dirty="0" smtClean="0">
                <a:latin typeface="Arial"/>
                <a:ea typeface="Arial"/>
                <a:cs typeface="Arial"/>
                <a:sym typeface="Arial"/>
              </a:rPr>
              <a:t>energies at/beyond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TeV.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Generation of beams with unprecedented parameters (ultrahigh brightness), enabling novel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intermediate applications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Identify challenges and capability gaps that new acceleration methods could address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5/27/2020</a:t>
            </a:r>
            <a:endParaRPr/>
          </a:p>
        </p:txBody>
      </p:sp>
      <p:sp>
        <p:nvSpPr>
          <p:cNvPr id="189" name="Google Shape;18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AF6</a:t>
            </a:r>
            <a:endParaRPr/>
          </a:p>
        </p:txBody>
      </p:sp>
      <p:sp>
        <p:nvSpPr>
          <p:cNvPr id="190" name="Google Shape;1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91" name="Google Shape;191;p1"/>
          <p:cNvSpPr txBox="1"/>
          <p:nvPr/>
        </p:nvSpPr>
        <p:spPr>
          <a:xfrm>
            <a:off x="-20053" y="817341"/>
            <a:ext cx="9144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</a:t>
            </a: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“goal”</a:t>
            </a: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192" name="Google Shape;192;p1"/>
          <p:cNvSpPr txBox="1"/>
          <p:nvPr/>
        </p:nvSpPr>
        <p:spPr>
          <a:xfrm>
            <a:off x="0" y="3366946"/>
            <a:ext cx="9144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</a:t>
            </a: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 Conveners</a:t>
            </a:r>
            <a:endParaRPr/>
          </a:p>
        </p:txBody>
      </p:sp>
      <p:sp>
        <p:nvSpPr>
          <p:cNvPr id="193" name="Google Shape;193;p1"/>
          <p:cNvSpPr txBox="1"/>
          <p:nvPr/>
        </p:nvSpPr>
        <p:spPr>
          <a:xfrm>
            <a:off x="2222650" y="5498300"/>
            <a:ext cx="2133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Mark Hogan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SLAC National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Accelerator Lab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hogan@slac.stanford.edu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6854400" y="5498300"/>
            <a:ext cx="2061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Ralph Assmann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Deutsches Elektronen-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Sychrotron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ralph.assmann@desy.de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4356254" y="5498300"/>
            <a:ext cx="24546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Pietro Musumeci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University of California,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Los Angeles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musumeci@physics.ucla.edu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350" y="4032400"/>
            <a:ext cx="1408750" cy="1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 txBox="1"/>
          <p:nvPr/>
        </p:nvSpPr>
        <p:spPr>
          <a:xfrm>
            <a:off x="287275" y="5498300"/>
            <a:ext cx="19929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Cameron Geddes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Lawrence Berkeley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National Lab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cgrgeddes@lbl.gov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"/>
          <p:cNvPicPr preferRelativeResize="0"/>
          <p:nvPr/>
        </p:nvPicPr>
        <p:blipFill rotWithShape="1">
          <a:blip r:embed="rId4">
            <a:alphaModFix/>
          </a:blip>
          <a:srcRect l="12264" r="24937" b="11964"/>
          <a:stretch/>
        </p:blipFill>
        <p:spPr>
          <a:xfrm>
            <a:off x="2498583" y="4016450"/>
            <a:ext cx="1600190" cy="149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7001" y="4076076"/>
            <a:ext cx="1495150" cy="1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6">
            <a:alphaModFix/>
          </a:blip>
          <a:srcRect b="12914"/>
          <a:stretch/>
        </p:blipFill>
        <p:spPr>
          <a:xfrm>
            <a:off x="7184225" y="4092650"/>
            <a:ext cx="1287676" cy="14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dirty="0"/>
              <a:t>AF6 </a:t>
            </a:r>
            <a:r>
              <a:rPr lang="en-US" dirty="0" smtClean="0"/>
              <a:t>LOIs </a:t>
            </a:r>
            <a:r>
              <a:rPr lang="en-US" dirty="0"/>
              <a:t>Status and Plans</a:t>
            </a:r>
            <a:endParaRPr dirty="0"/>
          </a:p>
        </p:txBody>
      </p:sp>
      <p:sp>
        <p:nvSpPr>
          <p:cNvPr id="206" name="Google Shape;206;p2"/>
          <p:cNvSpPr txBox="1">
            <a:spLocks noGrp="1"/>
          </p:cNvSpPr>
          <p:nvPr>
            <p:ph type="body" idx="1"/>
          </p:nvPr>
        </p:nvSpPr>
        <p:spPr>
          <a:xfrm>
            <a:off x="457200" y="968125"/>
            <a:ext cx="8473200" cy="5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Arial"/>
                <a:cs typeface="Arial"/>
              </a:rPr>
              <a:t>Invitations planned to mailing lists of conferences:</a:t>
            </a:r>
            <a:endParaRPr sz="2400" dirty="0">
              <a:latin typeface="Arial"/>
              <a:cs typeface="Arial"/>
            </a:endParaRPr>
          </a:p>
          <a:p>
            <a:pPr marL="74295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AAC list - US and international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EAAC,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EuroNNAC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lists - Europe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LPAW list - Europe and Asia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LOIs to date: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–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Gamma factory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LOI solicitation topics/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plans: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Address path to colliders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 intermediate applications such as photon sources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(e.g. FELs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MeV gamma  rays</a:t>
            </a:r>
            <a:r>
              <a:rPr lang="mr-IN" sz="2000" dirty="0" smtClean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echnologies including		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Address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path to collider performance, including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PWFA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				– System concepts &amp; luminosity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LWFA		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		– Particle injectors - low emittance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				– Positron generation &amp; transport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Proton-driven plasma accelerators	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Efficient acceleration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Crystal / nanostructure accelerators	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‘Staging’ of modules to TeV-class energy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High frequency metal and dielectric structures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Beam manipulation / cooling / focusing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Dielectric laser-driven accelerators	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Polarization transport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High efficiency lasers and drivers 		</a:t>
            </a:r>
            <a:r>
              <a:rPr lang="en-US" sz="1200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Diagnostic techniques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latin typeface="Arial"/>
              <a:cs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cs typeface="Arial"/>
            </a:endParaRPr>
          </a:p>
        </p:txBody>
      </p:sp>
      <p:sp>
        <p:nvSpPr>
          <p:cNvPr id="207" name="Google Shape;20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5/27/2020</a:t>
            </a:r>
            <a:endParaRPr/>
          </a:p>
        </p:txBody>
      </p:sp>
      <p:sp>
        <p:nvSpPr>
          <p:cNvPr id="208" name="Google Shape;20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[n]</a:t>
            </a: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AF6 Meetings and Conferences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body" idx="1"/>
          </p:nvPr>
        </p:nvSpPr>
        <p:spPr>
          <a:xfrm>
            <a:off x="609600" y="896724"/>
            <a:ext cx="82296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35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Conveners meetings biweekly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35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Advanced Accelerator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Conferences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(all postponed):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0" indent="-327025">
              <a:lnSpc>
                <a:spcPct val="115000"/>
              </a:lnSpc>
              <a:spcBef>
                <a:spcPts val="0"/>
              </a:spcBef>
              <a:buSzPts val="1550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AAC 2020 - discussions with organizers started on potential focus sessions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lvl="0" indent="-327025">
              <a:lnSpc>
                <a:spcPct val="115000"/>
              </a:lnSpc>
              <a:spcBef>
                <a:spcPts val="0"/>
              </a:spcBef>
              <a:buSzPts val="1550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Linac 2020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lvl="0" indent="-327025">
              <a:lnSpc>
                <a:spcPct val="115000"/>
              </a:lnSpc>
              <a:spcBef>
                <a:spcPts val="0"/>
              </a:spcBef>
              <a:buSzPts val="1550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High Gradient Workshop 2020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790" dirty="0"/>
          </a:p>
        </p:txBody>
      </p:sp>
      <p:sp>
        <p:nvSpPr>
          <p:cNvPr id="216" name="Google Shape;21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5/27/2020</a:t>
            </a:r>
            <a:endParaRPr/>
          </a:p>
        </p:txBody>
      </p:sp>
      <p:sp>
        <p:nvSpPr>
          <p:cNvPr id="217" name="Google Shape;21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[n]</a:t>
            </a:r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19" name="Google Shape;219;p3"/>
          <p:cNvSpPr txBox="1"/>
          <p:nvPr/>
        </p:nvSpPr>
        <p:spPr>
          <a:xfrm>
            <a:off x="0" y="2681146"/>
            <a:ext cx="9144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</a:t>
            </a: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 Liaisons and PoCs</a:t>
            </a:r>
            <a:endParaRPr sz="3400" b="0" i="0" u="none" strike="noStrike" cap="none">
              <a:solidFill>
                <a:srgbClr val="9389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503425" y="3334000"/>
            <a:ext cx="8229600" cy="20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Drive accelerator needs from physics frontiers, ground in accelerator designs</a:t>
            </a:r>
            <a:endParaRPr sz="1550" dirty="0">
              <a:solidFill>
                <a:schemeClr val="dk1"/>
              </a:solidFill>
              <a:sym typeface="Calibri"/>
            </a:endParaRPr>
          </a:p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Energy Frontier - specific for AF6, outreach started</a:t>
            </a:r>
            <a:endParaRPr sz="1550" dirty="0">
              <a:solidFill>
                <a:schemeClr val="dk1"/>
              </a:solidFill>
              <a:sym typeface="Calibri"/>
            </a:endParaRPr>
          </a:p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Computational Frontier</a:t>
            </a:r>
            <a:endParaRPr sz="1550" dirty="0">
              <a:solidFill>
                <a:schemeClr val="dk1"/>
              </a:solidFill>
              <a:sym typeface="Calibri"/>
            </a:endParaRPr>
          </a:p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Coordination among accelerator frontiers</a:t>
            </a:r>
            <a:endParaRPr sz="1550" dirty="0">
              <a:solidFill>
                <a:schemeClr val="dk1"/>
              </a:solidFill>
              <a:sym typeface="Calibri"/>
            </a:endParaRPr>
          </a:p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US Accelerator Test Facilities Council – discussions started</a:t>
            </a:r>
            <a:endParaRPr sz="1550" dirty="0">
              <a:solidFill>
                <a:schemeClr val="dk1"/>
              </a:solidFill>
              <a:sym typeface="Calibri"/>
            </a:endParaRPr>
          </a:p>
          <a:p>
            <a:pPr marL="45720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Started outreach to other groups- will include LaserNetUS, ICFA advanced concepts panel, </a:t>
            </a:r>
            <a:r>
              <a:rPr lang="en-US" sz="1550" dirty="0" err="1">
                <a:solidFill>
                  <a:schemeClr val="dk1"/>
                </a:solidFill>
                <a:sym typeface="Calibri"/>
              </a:rPr>
              <a:t>EuPRAXIA</a:t>
            </a:r>
            <a:r>
              <a:rPr lang="en-US" sz="1550" dirty="0">
                <a:solidFill>
                  <a:schemeClr val="dk1"/>
                </a:solidFill>
                <a:sym typeface="Calibri"/>
              </a:rPr>
              <a:t>, AWAKE, ALEGRO, </a:t>
            </a:r>
            <a:r>
              <a:rPr lang="en-US" sz="1550" dirty="0" err="1">
                <a:solidFill>
                  <a:schemeClr val="dk1"/>
                </a:solidFill>
                <a:sym typeface="Calibri"/>
              </a:rPr>
              <a:t>AChip</a:t>
            </a:r>
            <a:r>
              <a:rPr lang="en-US" sz="1550" dirty="0">
                <a:solidFill>
                  <a:schemeClr val="dk1"/>
                </a:solidFill>
                <a:sym typeface="Calibri"/>
              </a:rPr>
              <a:t> </a:t>
            </a:r>
            <a:endParaRPr sz="155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-96253" y="5220223"/>
            <a:ext cx="9144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</a:t>
            </a: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 AOB</a:t>
            </a:r>
            <a:endParaRPr/>
          </a:p>
        </p:txBody>
      </p:sp>
      <p:sp>
        <p:nvSpPr>
          <p:cNvPr id="222" name="Google Shape;222;p3"/>
          <p:cNvSpPr txBox="1"/>
          <p:nvPr/>
        </p:nvSpPr>
        <p:spPr>
          <a:xfrm>
            <a:off x="457200" y="5771147"/>
            <a:ext cx="82296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7025">
              <a:lnSpc>
                <a:spcPct val="115000"/>
              </a:lnSpc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 dirty="0">
                <a:solidFill>
                  <a:schemeClr val="dk1"/>
                </a:solidFill>
                <a:sym typeface="Calibri"/>
              </a:rPr>
              <a:t>Snowmass Young nominations submitted including Brendan O’Shea, Mike </a:t>
            </a:r>
            <a:r>
              <a:rPr lang="en-US" sz="1550" dirty="0" err="1">
                <a:solidFill>
                  <a:schemeClr val="dk1"/>
                </a:solidFill>
                <a:sym typeface="Calibri"/>
              </a:rPr>
              <a:t>Litos</a:t>
            </a:r>
            <a:r>
              <a:rPr lang="en-US" sz="1550" dirty="0">
                <a:solidFill>
                  <a:schemeClr val="dk1"/>
                </a:solidFill>
                <a:sym typeface="Calibri"/>
              </a:rPr>
              <a:t>, Spencer </a:t>
            </a:r>
            <a:r>
              <a:rPr lang="en-US" sz="1550" dirty="0" err="1">
                <a:solidFill>
                  <a:schemeClr val="dk1"/>
                </a:solidFill>
                <a:sym typeface="Calibri"/>
              </a:rPr>
              <a:t>Gessner</a:t>
            </a:r>
            <a:r>
              <a:rPr lang="en-US" sz="1550" dirty="0">
                <a:solidFill>
                  <a:schemeClr val="dk1"/>
                </a:solidFill>
                <a:sym typeface="Calibri"/>
              </a:rPr>
              <a:t>, Marlene Turner</a:t>
            </a:r>
            <a:endParaRPr sz="1550" dirty="0">
              <a:solidFill>
                <a:schemeClr val="dk1"/>
              </a:solidFill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On-screen Show (4:3)</PresentationFormat>
  <Paragraphs>64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Accelerator Frontier 6: Advanced Accelerator Concepts</vt:lpstr>
      <vt:lpstr>AF6 LOIs Status and Plans</vt:lpstr>
      <vt:lpstr>AF6 Meetings and Conferences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Frontier 6: Advanced Accelerator Concepts</dc:title>
  <dc:creator>Young-Kee Kim</dc:creator>
  <cp:lastModifiedBy>Cameron Geddes</cp:lastModifiedBy>
  <cp:revision>2</cp:revision>
  <dcterms:created xsi:type="dcterms:W3CDTF">2014-06-24T05:51:31Z</dcterms:created>
  <dcterms:modified xsi:type="dcterms:W3CDTF">2020-05-27T20:03:34Z</dcterms:modified>
</cp:coreProperties>
</file>