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1173" r:id="rId6"/>
    <p:sldId id="1179" r:id="rId7"/>
    <p:sldId id="1178" r:id="rId8"/>
    <p:sldId id="11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5" autoAdjust="0"/>
    <p:restoredTop sz="94558" autoAdjust="0"/>
  </p:normalViewPr>
  <p:slideViewPr>
    <p:cSldViewPr snapToGrid="0" snapToObjects="1">
      <p:cViewPr>
        <p:scale>
          <a:sx n="128" d="100"/>
          <a:sy n="128" d="100"/>
        </p:scale>
        <p:origin x="4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5/27/2020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Snowmass AF 7 - RF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 7 - 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 7 - 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ni@slac.stanford.edu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sposen@fna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hyperlink" Target="mailto:hans.weise@desy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Accelerator Frontier 7: Accelerator Technology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E5CE-E095-4FB1-B11F-89E1E930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39" y="1270741"/>
            <a:ext cx="8631676" cy="181907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RF acceleration – primarily divided into SRF and NCRF, plus consideration for regions of overlap, e.g. RF sources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Soliciting from existing email lists, including TTC, NCRF high gradient workshop, CLIC, Advanced Accelerator Concepts workshop, GARD RF Roadmap preparation group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Planning to have 2 zoom kickoff meetings on June 22, timed ~12 hours apart to accommodate colleagues in North America, Asia, and Europe regions – information + Q&amp;A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F4EA-47CE-4CED-89A5-A9195657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1BE2-D3EC-46BE-8A8F-8AEE1C91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9A8A59-97C9-49ED-A3CA-E25D6BC27FAD}"/>
              </a:ext>
            </a:extLst>
          </p:cNvPr>
          <p:cNvSpPr txBox="1">
            <a:spLocks/>
          </p:cNvSpPr>
          <p:nvPr/>
        </p:nvSpPr>
        <p:spPr>
          <a:xfrm>
            <a:off x="-96253" y="569988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RF </a:t>
            </a:r>
            <a:r>
              <a:rPr lang="en-US" b="1" dirty="0" err="1"/>
              <a:t>Subtopical</a:t>
            </a:r>
            <a:r>
              <a:rPr lang="en-US" b="1" dirty="0"/>
              <a:t> Group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787357-1EE0-44D2-BD12-EEB684F8FDF4}"/>
              </a:ext>
            </a:extLst>
          </p:cNvPr>
          <p:cNvSpPr txBox="1">
            <a:spLocks/>
          </p:cNvSpPr>
          <p:nvPr/>
        </p:nvSpPr>
        <p:spPr>
          <a:xfrm>
            <a:off x="0" y="2719851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AF7 - RF Conveners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612454-93E6-4EDC-AC77-AB133865E05F}"/>
              </a:ext>
            </a:extLst>
          </p:cNvPr>
          <p:cNvSpPr txBox="1">
            <a:spLocks/>
          </p:cNvSpPr>
          <p:nvPr/>
        </p:nvSpPr>
        <p:spPr>
          <a:xfrm>
            <a:off x="513347" y="4167994"/>
            <a:ext cx="8229600" cy="197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BB8F176-8028-4BD5-A115-F14CD06D3FA2}"/>
              </a:ext>
            </a:extLst>
          </p:cNvPr>
          <p:cNvSpPr txBox="1">
            <a:spLocks/>
          </p:cNvSpPr>
          <p:nvPr/>
        </p:nvSpPr>
        <p:spPr>
          <a:xfrm>
            <a:off x="3031468" y="3356046"/>
            <a:ext cx="2978516" cy="14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/>
              <a:t>Sam Posen</a:t>
            </a:r>
          </a:p>
          <a:p>
            <a:pPr marL="0" indent="0" algn="ctr">
              <a:buFont typeface="Arial"/>
              <a:buNone/>
            </a:pPr>
            <a:r>
              <a:rPr lang="en-US" sz="2000" dirty="0"/>
              <a:t>Fermilab</a:t>
            </a:r>
          </a:p>
          <a:p>
            <a:pPr marL="0" indent="0" algn="ctr">
              <a:buFont typeface="Arial"/>
              <a:buNone/>
            </a:pPr>
            <a:r>
              <a:rPr lang="en-US" sz="2000" dirty="0">
                <a:hlinkClick r:id="rId2"/>
              </a:rPr>
              <a:t>sposen@fnal.gov</a:t>
            </a:r>
            <a:endParaRPr lang="en-US" sz="2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A97308-F8AA-4A85-8AC0-6C9BA7E66CD9}"/>
              </a:ext>
            </a:extLst>
          </p:cNvPr>
          <p:cNvSpPr txBox="1">
            <a:spLocks/>
          </p:cNvSpPr>
          <p:nvPr/>
        </p:nvSpPr>
        <p:spPr>
          <a:xfrm>
            <a:off x="51938" y="3357514"/>
            <a:ext cx="2978516" cy="14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/>
              <a:t>Emilio Nanni</a:t>
            </a:r>
          </a:p>
          <a:p>
            <a:pPr marL="0" indent="0" algn="ctr">
              <a:buNone/>
            </a:pPr>
            <a:r>
              <a:rPr lang="it-IT" sz="2000" dirty="0"/>
              <a:t>SLAC</a:t>
            </a:r>
          </a:p>
          <a:p>
            <a:pPr marL="0" indent="0" algn="ctr">
              <a:buNone/>
            </a:pPr>
            <a:r>
              <a:rPr lang="it-IT" sz="2000" dirty="0">
                <a:hlinkClick r:id="rId3"/>
              </a:rPr>
              <a:t>nanni@slac.stanford.edu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1B7DF3-7402-47CA-96D4-8CFAA1BFEBEA}"/>
              </a:ext>
            </a:extLst>
          </p:cNvPr>
          <p:cNvSpPr txBox="1">
            <a:spLocks/>
          </p:cNvSpPr>
          <p:nvPr/>
        </p:nvSpPr>
        <p:spPr>
          <a:xfrm>
            <a:off x="6019800" y="3356046"/>
            <a:ext cx="2978516" cy="14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/>
              <a:t>Hans </a:t>
            </a:r>
            <a:r>
              <a:rPr lang="it-IT" sz="2000" dirty="0" err="1"/>
              <a:t>Weise</a:t>
            </a:r>
            <a:endParaRPr lang="it-IT" sz="2000" dirty="0"/>
          </a:p>
          <a:p>
            <a:pPr marL="0" indent="0" algn="ctr">
              <a:buNone/>
            </a:pPr>
            <a:r>
              <a:rPr lang="it-IT" sz="2000" dirty="0"/>
              <a:t>DESY</a:t>
            </a:r>
          </a:p>
          <a:p>
            <a:pPr marL="0" indent="0" algn="ctr">
              <a:buNone/>
            </a:pPr>
            <a:r>
              <a:rPr lang="it-IT" sz="2000" dirty="0">
                <a:hlinkClick r:id="rId4"/>
              </a:rPr>
              <a:t>hans.weise@desy.de</a:t>
            </a:r>
            <a:r>
              <a:rPr lang="it-IT" sz="2000" dirty="0"/>
              <a:t> 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348F4-156F-7D4A-AE21-226F0E0F6F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81" t="19620" r="50000" b="19340"/>
          <a:stretch/>
        </p:blipFill>
        <p:spPr>
          <a:xfrm>
            <a:off x="6996169" y="4509329"/>
            <a:ext cx="1207902" cy="18470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61F302-9096-F24E-8679-A411BB36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379" y="4610910"/>
            <a:ext cx="1597240" cy="1677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15AD58-7FF8-7F48-B480-E0AA0F00A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29" y="4612379"/>
            <a:ext cx="1736785" cy="16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ED5E-A575-F64B-88DF-89547135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 RF Acceleration R&amp;D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94DF-8ACA-6F4D-986F-09A43321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12356-C3D6-6F44-ABCC-18FED015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7E60-B758-E24D-8EC5-1447C705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AB9F-6B65-184D-932B-9ABA731D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9BC5D-074D-5540-B73F-2DFDD2B5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" y="1805685"/>
            <a:ext cx="2638698" cy="339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91176-EBED-144F-9F11-1F4B0FB6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18" y="1181958"/>
            <a:ext cx="6453679" cy="44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435D-714A-EA40-820A-2EF189F1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F1CC-C0B9-5C46-8119-D993A82C7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08A7-1A28-9C4B-9C89-22EA892D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7D44E-14CD-D84B-91B9-C3F2C9DA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5C95-328B-9942-A8CA-A5BEED2A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07731-431C-1242-BB61-02D63698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21" y="0"/>
            <a:ext cx="386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AF7 - RF Meetings and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E5CE-E095-4FB1-B11F-89E1E930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326"/>
            <a:ext cx="8229600" cy="282446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Kickoff meetings before LOI deadline – Two on June 22 for time zone accommodation</a:t>
            </a:r>
          </a:p>
          <a:p>
            <a:pPr lvl="0"/>
            <a:r>
              <a:rPr lang="en-US" dirty="0"/>
              <a:t>Booster upgrade/replacement at Fermilab discussions</a:t>
            </a:r>
          </a:p>
          <a:p>
            <a:pPr lvl="0"/>
            <a:r>
              <a:rPr lang="en-US" dirty="0"/>
              <a:t>TTC Meeting 2021</a:t>
            </a:r>
          </a:p>
          <a:p>
            <a:r>
              <a:rPr lang="en-US" dirty="0"/>
              <a:t>CLIC Meeting 2021 </a:t>
            </a:r>
          </a:p>
          <a:p>
            <a:r>
              <a:rPr lang="en-US" dirty="0"/>
              <a:t>High Gradient Workshop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F4EA-47CE-4CED-89A5-A9195657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1BE2-D3EC-46BE-8A8F-8AEE1C91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F3FD2B-0B53-4FFD-8BDD-83466E4FA74E}"/>
              </a:ext>
            </a:extLst>
          </p:cNvPr>
          <p:cNvSpPr txBox="1">
            <a:spLocks/>
          </p:cNvSpPr>
          <p:nvPr/>
        </p:nvSpPr>
        <p:spPr>
          <a:xfrm>
            <a:off x="457200" y="5664785"/>
            <a:ext cx="8229600" cy="69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2A51A9-8B3D-F343-9D5E-6BB20BF896B7}"/>
              </a:ext>
            </a:extLst>
          </p:cNvPr>
          <p:cNvSpPr txBox="1">
            <a:spLocks/>
          </p:cNvSpPr>
          <p:nvPr/>
        </p:nvSpPr>
        <p:spPr>
          <a:xfrm>
            <a:off x="0" y="3949791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AF7 - RF Liaisons &amp; POCs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3E267E-9921-494F-8F71-D0BCFD852AFF}"/>
              </a:ext>
            </a:extLst>
          </p:cNvPr>
          <p:cNvSpPr txBox="1">
            <a:spLocks/>
          </p:cNvSpPr>
          <p:nvPr/>
        </p:nvSpPr>
        <p:spPr>
          <a:xfrm>
            <a:off x="457200" y="4781867"/>
            <a:ext cx="8229600" cy="130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more work on liaisons to other WGs and projects</a:t>
            </a:r>
          </a:p>
          <a:p>
            <a:r>
              <a:rPr lang="en-US" dirty="0"/>
              <a:t>Please connect with us! Would be helpful to discuss best ways to join input</a:t>
            </a:r>
          </a:p>
        </p:txBody>
      </p:sp>
    </p:spTree>
    <p:extLst>
      <p:ext uri="{BB962C8B-B14F-4D97-AF65-F5344CB8AC3E}">
        <p14:creationId xmlns:p14="http://schemas.microsoft.com/office/powerpoint/2010/main" val="335995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13" ma:contentTypeDescription="Create a new document." ma:contentTypeScope="" ma:versionID="fdbf8289555cb6baf70be84d0cb1e26a">
  <xsd:schema xmlns:xsd="http://www.w3.org/2001/XMLSchema" xmlns:xs="http://www.w3.org/2001/XMLSchema" xmlns:p="http://schemas.microsoft.com/office/2006/metadata/properties" xmlns:ns3="47ded30a-80fb-4bbe-93ba-f3afa5660e01" xmlns:ns4="131081b7-e303-4fd2-9e2d-9884005f07b7" targetNamespace="http://schemas.microsoft.com/office/2006/metadata/properties" ma:root="true" ma:fieldsID="5ef54f0311116493ecde1cffdfcb385c" ns3:_="" ns4:_="">
    <xsd:import namespace="47ded30a-80fb-4bbe-93ba-f3afa5660e01"/>
    <xsd:import namespace="131081b7-e303-4fd2-9e2d-9884005f0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81b7-e303-4fd2-9e2d-9884005f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5541F-1E46-4351-B805-94223EF77B9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31081b7-e303-4fd2-9e2d-9884005f07b7"/>
    <ds:schemaRef ds:uri="47ded30a-80fb-4bbe-93ba-f3afa5660e0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3C072A-0329-453F-8264-EA33593658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A7969-CA13-44F0-BB72-4EEE81BB5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ed30a-80fb-4bbe-93ba-f3afa5660e01"/>
    <ds:schemaRef ds:uri="131081b7-e303-4fd2-9e2d-9884005f0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153378</TotalTime>
  <Words>230</Words>
  <Application>Microsoft Macintosh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Custom Design</vt:lpstr>
      <vt:lpstr>Accelerator Frontier 7: Accelerator Technology R&amp;D</vt:lpstr>
      <vt:lpstr>GARD RF Acceleration R&amp;D Roadmap</vt:lpstr>
      <vt:lpstr>PowerPoint Presentation</vt:lpstr>
      <vt:lpstr>AF7 - RF Meetings and Conferences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Sam Posen</cp:lastModifiedBy>
  <cp:revision>3494</cp:revision>
  <cp:lastPrinted>2020-03-12T15:19:45Z</cp:lastPrinted>
  <dcterms:created xsi:type="dcterms:W3CDTF">2014-06-24T05:51:31Z</dcterms:created>
  <dcterms:modified xsi:type="dcterms:W3CDTF">2020-05-27T23:53:53Z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