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63" r:id="rId3"/>
    <p:sldMasterId id="2147483852" r:id="rId4"/>
    <p:sldMasterId id="2147483864" r:id="rId5"/>
    <p:sldMasterId id="2147483876" r:id="rId6"/>
    <p:sldMasterId id="2147483888" r:id="rId7"/>
    <p:sldMasterId id="2147483896" r:id="rId8"/>
  </p:sldMasterIdLst>
  <p:notesMasterIdLst>
    <p:notesMasterId r:id="rId87"/>
  </p:notesMasterIdLst>
  <p:handoutMasterIdLst>
    <p:handoutMasterId r:id="rId88"/>
  </p:handoutMasterIdLst>
  <p:sldIdLst>
    <p:sldId id="428" r:id="rId9"/>
    <p:sldId id="489" r:id="rId10"/>
    <p:sldId id="486" r:id="rId11"/>
    <p:sldId id="560" r:id="rId12"/>
    <p:sldId id="490" r:id="rId13"/>
    <p:sldId id="555" r:id="rId14"/>
    <p:sldId id="554" r:id="rId15"/>
    <p:sldId id="491" r:id="rId16"/>
    <p:sldId id="493" r:id="rId17"/>
    <p:sldId id="492" r:id="rId18"/>
    <p:sldId id="494" r:id="rId19"/>
    <p:sldId id="495" r:id="rId20"/>
    <p:sldId id="532" r:id="rId21"/>
    <p:sldId id="533" r:id="rId22"/>
    <p:sldId id="530" r:id="rId23"/>
    <p:sldId id="531" r:id="rId24"/>
    <p:sldId id="552" r:id="rId25"/>
    <p:sldId id="553" r:id="rId26"/>
    <p:sldId id="535" r:id="rId27"/>
    <p:sldId id="359" r:id="rId28"/>
    <p:sldId id="498" r:id="rId29"/>
    <p:sldId id="497" r:id="rId30"/>
    <p:sldId id="559" r:id="rId31"/>
    <p:sldId id="525" r:id="rId32"/>
    <p:sldId id="438" r:id="rId33"/>
    <p:sldId id="561" r:id="rId34"/>
    <p:sldId id="505" r:id="rId35"/>
    <p:sldId id="506" r:id="rId36"/>
    <p:sldId id="540" r:id="rId37"/>
    <p:sldId id="542" r:id="rId38"/>
    <p:sldId id="508" r:id="rId39"/>
    <p:sldId id="507" r:id="rId40"/>
    <p:sldId id="565" r:id="rId41"/>
    <p:sldId id="564" r:id="rId42"/>
    <p:sldId id="563" r:id="rId43"/>
    <p:sldId id="544" r:id="rId44"/>
    <p:sldId id="546" r:id="rId45"/>
    <p:sldId id="545" r:id="rId46"/>
    <p:sldId id="557" r:id="rId47"/>
    <p:sldId id="547" r:id="rId48"/>
    <p:sldId id="548" r:id="rId49"/>
    <p:sldId id="562" r:id="rId50"/>
    <p:sldId id="519" r:id="rId51"/>
    <p:sldId id="529" r:id="rId52"/>
    <p:sldId id="517" r:id="rId53"/>
    <p:sldId id="558" r:id="rId54"/>
    <p:sldId id="516" r:id="rId55"/>
    <p:sldId id="518" r:id="rId56"/>
    <p:sldId id="513" r:id="rId57"/>
    <p:sldId id="514" r:id="rId58"/>
    <p:sldId id="520" r:id="rId59"/>
    <p:sldId id="523" r:id="rId60"/>
    <p:sldId id="521" r:id="rId61"/>
    <p:sldId id="524" r:id="rId62"/>
    <p:sldId id="258" r:id="rId63"/>
    <p:sldId id="566" r:id="rId64"/>
    <p:sldId id="354" r:id="rId65"/>
    <p:sldId id="549" r:id="rId66"/>
    <p:sldId id="567" r:id="rId67"/>
    <p:sldId id="551" r:id="rId68"/>
    <p:sldId id="550" r:id="rId69"/>
    <p:sldId id="526" r:id="rId70"/>
    <p:sldId id="527" r:id="rId71"/>
    <p:sldId id="537" r:id="rId72"/>
    <p:sldId id="483" r:id="rId73"/>
    <p:sldId id="474" r:id="rId74"/>
    <p:sldId id="263" r:id="rId75"/>
    <p:sldId id="556" r:id="rId76"/>
    <p:sldId id="468" r:id="rId77"/>
    <p:sldId id="469" r:id="rId78"/>
    <p:sldId id="463" r:id="rId79"/>
    <p:sldId id="480" r:id="rId80"/>
    <p:sldId id="503" r:id="rId81"/>
    <p:sldId id="462" r:id="rId82"/>
    <p:sldId id="382" r:id="rId83"/>
    <p:sldId id="467" r:id="rId84"/>
    <p:sldId id="264" r:id="rId85"/>
    <p:sldId id="456" r:id="rId86"/>
  </p:sldIdLst>
  <p:sldSz cx="12192000" cy="6858000"/>
  <p:notesSz cx="6935788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43AB"/>
    <a:srgbClr val="6F6CF4"/>
    <a:srgbClr val="D8F1FD"/>
    <a:srgbClr val="66FFFF"/>
    <a:srgbClr val="CCFFFF"/>
    <a:srgbClr val="FFFF00"/>
    <a:srgbClr val="75BBDC"/>
    <a:srgbClr val="687375"/>
    <a:srgbClr val="077EC2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0" autoAdjust="0"/>
    <p:restoredTop sz="94678" autoAdjust="0"/>
  </p:normalViewPr>
  <p:slideViewPr>
    <p:cSldViewPr>
      <p:cViewPr varScale="1">
        <p:scale>
          <a:sx n="70" d="100"/>
          <a:sy n="70" d="100"/>
        </p:scale>
        <p:origin x="48" y="13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0.53240740740740744"/>
          <c:w val="0.93888888888888888"/>
          <c:h val="0.4166666666666666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80975">
                <a:solidFill>
                  <a:srgbClr val="FF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Sheet1!$H$10:$H$11</c:f>
                <c:numCache>
                  <c:formatCode>General</c:formatCode>
                  <c:ptCount val="2"/>
                  <c:pt idx="0">
                    <c:v>5.0999999999999996</c:v>
                  </c:pt>
                  <c:pt idx="1">
                    <c:v>6.3</c:v>
                  </c:pt>
                </c:numCache>
              </c:numRef>
            </c:plus>
            <c:minus>
              <c:numRef>
                <c:f>Sheet1!$H$10:$H$11</c:f>
                <c:numCache>
                  <c:formatCode>General</c:formatCode>
                  <c:ptCount val="2"/>
                  <c:pt idx="0">
                    <c:v>5.0999999999999996</c:v>
                  </c:pt>
                  <c:pt idx="1">
                    <c:v>6.3</c:v>
                  </c:pt>
                </c:numCache>
              </c:numRef>
            </c:minus>
            <c:spPr>
              <a:noFill/>
              <a:ln w="44450" cap="flat" cmpd="sng" algn="ctr">
                <a:solidFill>
                  <a:srgbClr val="FF0000"/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Sheet1!$F$10:$F$11</c:f>
              <c:numCache>
                <c:formatCode>General</c:formatCode>
                <c:ptCount val="2"/>
                <c:pt idx="0">
                  <c:v>0</c:v>
                </c:pt>
                <c:pt idx="1">
                  <c:v>27.599999999999994</c:v>
                </c:pt>
              </c:numCache>
            </c:numRef>
          </c:xVal>
          <c:yVal>
            <c:numRef>
              <c:f>Sheet1!$G$10:$G$11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77-4C99-82E2-1DF4E2425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6766320"/>
        <c:axId val="306765008"/>
      </c:scatterChart>
      <c:valAx>
        <c:axId val="306766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6765008"/>
        <c:crosses val="autoZero"/>
        <c:crossBetween val="midCat"/>
      </c:valAx>
      <c:valAx>
        <c:axId val="306765008"/>
        <c:scaling>
          <c:orientation val="minMax"/>
          <c:max val="0.1"/>
          <c:min val="-0.1"/>
        </c:scaling>
        <c:delete val="1"/>
        <c:axPos val="l"/>
        <c:numFmt formatCode="General" sourceLinked="1"/>
        <c:majorTickMark val="none"/>
        <c:minorTickMark val="none"/>
        <c:tickLblPos val="nextTo"/>
        <c:crossAx val="306766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0.11667</cdr:x>
      <cdr:y>0</cdr:y>
    </cdr:from>
    <cdr:to>
      <cdr:x>0.83333</cdr:x>
      <cdr:y>1</cdr:y>
    </cdr:to>
    <cdr:grpSp>
      <cdr:nvGrpSpPr>
        <cdr:cNvPr id="4" name="Group 3">
          <a:extLst xmlns:a="http://schemas.openxmlformats.org/drawingml/2006/main">
            <a:ext uri="{FF2B5EF4-FFF2-40B4-BE49-F238E27FC236}">
              <a16:creationId xmlns:a16="http://schemas.microsoft.com/office/drawing/2014/main" id="{85ACED74-D39C-4C1D-BA74-7FA063F78B21}"/>
            </a:ext>
          </a:extLst>
        </cdr:cNvPr>
        <cdr:cNvGrpSpPr/>
      </cdr:nvGrpSpPr>
      <cdr:grpSpPr>
        <a:xfrm xmlns:a="http://schemas.openxmlformats.org/drawingml/2006/main">
          <a:off x="533415" y="0"/>
          <a:ext cx="3276570" cy="815340"/>
          <a:chOff x="533400" y="0"/>
          <a:chExt cx="3276600" cy="815340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533400" y="0"/>
            <a:ext cx="914400" cy="81534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pPr algn="ctr"/>
            <a:r>
              <a:rPr lang="en-US" sz="2400" dirty="0">
                <a:solidFill>
                  <a:srgbClr val="FF0000"/>
                </a:solidFill>
              </a:rPr>
              <a:t>Theory</a:t>
            </a:r>
          </a:p>
        </cdr:txBody>
      </cdr:sp>
      <cdr:sp macro="" textlink="">
        <cdr:nvSpPr>
          <cdr:cNvPr id="3" name="TextBox 1"/>
          <cdr:cNvSpPr txBox="1"/>
        </cdr:nvSpPr>
        <cdr:spPr>
          <a:xfrm xmlns:a="http://schemas.openxmlformats.org/drawingml/2006/main">
            <a:off x="2895600" y="0"/>
            <a:ext cx="914400" cy="81534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2400" dirty="0">
                <a:solidFill>
                  <a:srgbClr val="FF0000"/>
                </a:solidFill>
              </a:rPr>
              <a:t>Measurement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508" cy="461010"/>
          </a:xfrm>
          <a:prstGeom prst="rect">
            <a:avLst/>
          </a:prstGeom>
        </p:spPr>
        <p:txBody>
          <a:bodyPr vert="horz" lIns="92318" tIns="46159" rIns="92318" bIns="461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8675" y="0"/>
            <a:ext cx="3005508" cy="461010"/>
          </a:xfrm>
          <a:prstGeom prst="rect">
            <a:avLst/>
          </a:prstGeom>
        </p:spPr>
        <p:txBody>
          <a:bodyPr vert="horz" lIns="92318" tIns="46159" rIns="92318" bIns="46159" rtlCol="0"/>
          <a:lstStyle>
            <a:lvl1pPr algn="r">
              <a:defRPr sz="1200"/>
            </a:lvl1pPr>
          </a:lstStyle>
          <a:p>
            <a:fld id="{8CF64660-E6DC-42A6-91B4-B447F2285857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5508" cy="461010"/>
          </a:xfrm>
          <a:prstGeom prst="rect">
            <a:avLst/>
          </a:prstGeom>
        </p:spPr>
        <p:txBody>
          <a:bodyPr vert="horz" lIns="92318" tIns="46159" rIns="92318" bIns="461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8675" y="8757590"/>
            <a:ext cx="3005508" cy="461010"/>
          </a:xfrm>
          <a:prstGeom prst="rect">
            <a:avLst/>
          </a:prstGeom>
        </p:spPr>
        <p:txBody>
          <a:bodyPr vert="horz" lIns="92318" tIns="46159" rIns="92318" bIns="46159" rtlCol="0" anchor="b"/>
          <a:lstStyle>
            <a:lvl1pPr algn="r">
              <a:defRPr sz="1200"/>
            </a:lvl1pPr>
          </a:lstStyle>
          <a:p>
            <a:fld id="{53F8F716-C47C-4A58-A84B-E5EF7EAA4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68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9063" y="0"/>
            <a:ext cx="3005137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82838-F4FE-4A9A-AC1D-BF3D909BCFA0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45212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8312" cy="4148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9063" y="8758238"/>
            <a:ext cx="3005137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CAC60-924B-4392-B9EF-368265674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4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Stephan’s Quintet.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CAC60-924B-4392-B9EF-3682656741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0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CAC60-924B-4392-B9EF-3682656741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93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CAC60-924B-4392-B9EF-368265674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53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CAC60-924B-4392-B9EF-368265674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1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CAC60-924B-4392-B9EF-368265674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7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CAC60-924B-4392-B9EF-368265674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26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45212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CAC60-924B-4392-B9EF-36826567410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5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45212" cy="3457575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6338-31D9-4D99-A0C8-2E7189D71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95CA0-3970-4DAB-A990-0601611D9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3A1F-9A96-4277-BCD7-17BB55E1F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4E58F-470A-4DEB-BCDC-7E6D310C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5F13E-095C-494A-A9D0-05C6167A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27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88C2-2F6C-44CE-A830-79075E4A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04FE8-1090-45CC-B372-201981FAB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91017-B187-4AA8-B82E-6E421A23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A2529-06B5-4622-9D55-EB57EE58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17228-8084-4108-8FE3-34E16B3F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499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9F8F-9868-45E2-AA94-D5708F8B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6BD4F-9E7A-4ABA-BD7A-DCBAAA4FB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D2309-2666-45E1-AC51-4EE68E24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0BDE5-28DE-4EA1-AFB8-663A031E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DA347-AD86-4D17-B6A5-114018CD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42A7E-044E-4A42-B57A-AF0277AB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08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7B64-904A-40F6-BB68-2E60F230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810AF-7F84-4305-81ED-E201F5BE6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A72D5-974F-4032-81D9-4A7E0E3B1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B49D0-3CAD-4895-B88B-74DA1B6F7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1C0F2A-F078-445F-8C2D-600827615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09A8C-2402-4638-9BB2-6F50F6AA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CBB97-08BD-43F6-B509-B9F23AA9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8AD10-3CEB-4E74-89DF-FE57F689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56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4E54-D8CF-4290-93D0-967D4D62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63246-EE8E-403B-9930-DE649C9F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FB22C-82F5-4AFF-B14A-607BD9C0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AB3D6-A9FA-4B8B-9EE7-08696EB1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32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0D830-344D-481C-ACCE-A196F2CB5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2CF58A-79D1-4378-848E-071813AD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C7036-9A92-40FC-844A-7CB5728A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06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2E583-EDE7-4F1D-8444-54DD603D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5E63B-9A6D-4DB9-BBDD-66FA57DB3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4956F-C13C-436B-8CA8-B3AAD5674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542F8-D263-4D1B-A5F5-CED975405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66E1D-E210-4DA4-987A-BA75CB87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BA408-B24F-404C-BC60-59D4FD84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441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A06D-B631-49B8-8E6C-19A1662F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B10B3-8C37-4A39-9114-493C81A39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8CC11-DD00-424F-8F90-7B9F0473E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80A82-8C5F-4379-853C-17FB735D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9EE93-E5A3-4BA6-96E7-90346EB6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E6042-152F-4402-9DFF-30D08279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09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54E5C-7B05-4B34-92D1-7A6ABB54C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B28E2-F913-40C2-B005-BE272937E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B1674-EF2D-4FF1-A379-B375DC06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3B66C-7614-4FA0-8066-1EF70E12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E1B7A-6A8B-4756-B5F5-8CC28303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84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34F25C-6523-402D-9988-7F044556F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1971F-9D4F-4DD7-B3D3-27EA2330B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71BD9-9BBC-48CA-B358-A13917E46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29FAB-AAEF-4E37-A576-C244E1EB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C070C-51C0-49F0-80AF-4C8462D8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2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2054C-BD9D-4C12-9493-1689CB03C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89CEA-70AF-4B67-8B94-6703B36EBB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EFF88-7B9F-4F2E-81CA-4ACE706456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DEA0B-AB05-4C4F-A680-D4853CFD58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85458-AB7C-4C83-BC0B-9681F0B95B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2AE69-5E38-4933-B6BD-2CE53A63D9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5BDCC-A142-4E54-8C71-222529EEE9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1787A-31A7-4B7B-81E4-B40EEB0E91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2B7D8-1A36-40BA-93AA-0DDB63C98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8626B-C08E-42CD-A9E2-50F1686138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5D434-1202-4FD6-912B-B3AF921A03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581400"/>
            <a:ext cx="5080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81AFB23-7797-4583-A560-6F4ABCEBF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581400"/>
            <a:ext cx="5080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242A72C-C2C1-4A48-9EC3-5E0B523331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D90BDDF-CA2A-45FE-BDDB-476E5E341D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78768"/>
            <a:ext cx="115824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1117600" y="0"/>
            <a:ext cx="1016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5127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115824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4241" y="6520261"/>
            <a:ext cx="8128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1117600" y="0"/>
            <a:ext cx="1016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81353" y="5410200"/>
            <a:ext cx="115824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817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80" y="990600"/>
            <a:ext cx="115824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1117600" y="0"/>
            <a:ext cx="1016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20080" y="3140968"/>
            <a:ext cx="115824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20080" y="5057800"/>
            <a:ext cx="115824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019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697416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1117600" y="0"/>
            <a:ext cx="1016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0" y="990600"/>
            <a:ext cx="5697416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07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381002" y="2803526"/>
            <a:ext cx="2117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219626"/>
            <a:ext cx="103632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419600"/>
            <a:ext cx="85344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08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609600" y="1143000"/>
            <a:ext cx="113792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44016" y="3695700"/>
            <a:ext cx="5867400" cy="304800"/>
          </a:xfrm>
          <a:prstGeom prst="rect">
            <a:avLst/>
          </a:prstGeom>
        </p:spPr>
        <p:txBody>
          <a:bodyPr/>
          <a:lstStyle/>
          <a:p>
            <a:pPr algn="just" defTabSz="913972">
              <a:defRPr/>
            </a:pP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1447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3632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7" y="1143000"/>
            <a:ext cx="53848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09600" y="1143000"/>
            <a:ext cx="53848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 rot="16200000">
            <a:off x="-2844016" y="3695700"/>
            <a:ext cx="5867400" cy="304800"/>
          </a:xfrm>
          <a:prstGeom prst="rect">
            <a:avLst/>
          </a:prstGeom>
        </p:spPr>
        <p:txBody>
          <a:bodyPr/>
          <a:lstStyle/>
          <a:p>
            <a:pPr algn="just" defTabSz="913972">
              <a:defRPr/>
            </a:pP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016899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074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7" y="1143000"/>
            <a:ext cx="53848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09600" y="1143000"/>
            <a:ext cx="53848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962400"/>
            <a:ext cx="53848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00073" y="3962400"/>
            <a:ext cx="53848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44016" y="3695700"/>
            <a:ext cx="5867400" cy="304800"/>
          </a:xfrm>
          <a:prstGeom prst="rect">
            <a:avLst/>
          </a:prstGeom>
        </p:spPr>
        <p:txBody>
          <a:bodyPr/>
          <a:lstStyle/>
          <a:p>
            <a:pPr algn="just" defTabSz="913972">
              <a:defRPr/>
            </a:pP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694837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0"/>
            <a:ext cx="103632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7" y="1143000"/>
            <a:ext cx="53848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09600" y="1143000"/>
            <a:ext cx="53848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09600" y="3886200"/>
            <a:ext cx="109728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 rot="16200000">
            <a:off x="-2844016" y="3695700"/>
            <a:ext cx="5867400" cy="304800"/>
          </a:xfrm>
          <a:prstGeom prst="rect">
            <a:avLst/>
          </a:prstGeom>
        </p:spPr>
        <p:txBody>
          <a:bodyPr/>
          <a:lstStyle/>
          <a:p>
            <a:pPr algn="just" defTabSz="913972">
              <a:defRPr/>
            </a:pP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257924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3632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7" y="1143000"/>
            <a:ext cx="53848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44016" y="3695700"/>
            <a:ext cx="5867400" cy="304800"/>
          </a:xfrm>
          <a:prstGeom prst="rect">
            <a:avLst/>
          </a:prstGeom>
        </p:spPr>
        <p:txBody>
          <a:bodyPr/>
          <a:lstStyle/>
          <a:p>
            <a:pPr algn="just" defTabSz="913972">
              <a:defRPr/>
            </a:pP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67587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3632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143000"/>
            <a:ext cx="53848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 rot="16200000">
            <a:off x="-2844016" y="3695700"/>
            <a:ext cx="5867400" cy="304800"/>
          </a:xfrm>
          <a:prstGeom prst="rect">
            <a:avLst/>
          </a:prstGeom>
        </p:spPr>
        <p:txBody>
          <a:bodyPr/>
          <a:lstStyle/>
          <a:p>
            <a:pPr algn="just" defTabSz="913972">
              <a:defRPr/>
            </a:pP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924431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3632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 rot="16200000">
            <a:off x="-2844016" y="3695700"/>
            <a:ext cx="5867400" cy="304800"/>
          </a:xfrm>
          <a:prstGeom prst="rect">
            <a:avLst/>
          </a:prstGeom>
        </p:spPr>
        <p:txBody>
          <a:bodyPr/>
          <a:lstStyle/>
          <a:p>
            <a:pPr algn="just" defTabSz="913972">
              <a:defRPr/>
            </a:pP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>
                <a:solidFill>
                  <a:srgbClr val="FFFFFF">
                    <a:lumMod val="65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019912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3632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64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9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0"/>
            <a:ext cx="104648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00" y="1143000"/>
            <a:ext cx="83312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101600" y="1143000"/>
            <a:ext cx="33528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1663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1196752"/>
            <a:ext cx="57912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1196752"/>
            <a:ext cx="57912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77"/>
            <a:ext cx="6096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46735" y="5551907"/>
            <a:ext cx="11787156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626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09600" y="990600"/>
            <a:ext cx="113792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8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06400" y="990600"/>
            <a:ext cx="5486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096000" y="990600"/>
            <a:ext cx="5486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181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907" y="117403"/>
            <a:ext cx="11369919" cy="7534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2892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2892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16828"/>
            <a:ext cx="28448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18909" y="1536098"/>
            <a:ext cx="4338553" cy="46440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177369" y="4038600"/>
            <a:ext cx="6611457" cy="2250924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5177369" y="1536097"/>
            <a:ext cx="6611457" cy="2273905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4703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874721"/>
            <a:ext cx="57912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197600" y="871543"/>
            <a:ext cx="57912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77"/>
            <a:ext cx="6096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8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937847" y="6324600"/>
            <a:ext cx="9847384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953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-151216"/>
            <a:ext cx="10968960" cy="11434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86401" y="6607414"/>
            <a:ext cx="2837760" cy="470930"/>
          </a:xfrm>
          <a:prstGeom prst="rect">
            <a:avLst/>
          </a:prstGeom>
        </p:spPr>
        <p:txBody>
          <a:bodyPr lIns="86895" tIns="43448" rIns="86895" bIns="43448"/>
          <a:lstStyle>
            <a:lvl1pPr>
              <a:defRPr/>
            </a:lvl1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639097"/>
            <a:ext cx="3863040" cy="470930"/>
          </a:xfrm>
          <a:prstGeom prst="rect">
            <a:avLst/>
          </a:prstGeom>
        </p:spPr>
        <p:txBody>
          <a:bodyPr lIns="86895" tIns="43448" rIns="86895" bIns="43448"/>
          <a:lstStyle>
            <a:lvl1pPr>
              <a:defRPr/>
            </a:lvl1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9264001" y="6672223"/>
            <a:ext cx="2837760" cy="470929"/>
          </a:xfrm>
        </p:spPr>
        <p:txBody>
          <a:bodyPr/>
          <a:lstStyle>
            <a:lvl1pPr>
              <a:defRPr smtClean="0"/>
            </a:lvl1pPr>
          </a:lstStyle>
          <a:p>
            <a:fld id="{FA6525DD-D63E-2B47-9935-B4EFE8D13B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76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64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89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360320" cy="8367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8641" y="1604331"/>
            <a:ext cx="5270400" cy="1918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8641" y="3660864"/>
            <a:ext cx="5270400" cy="1919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63360" y="1604328"/>
            <a:ext cx="5270400" cy="39762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fld id="{C2979196-F423-7246-BCF8-BC034D21E9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36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3"/>
            <a:ext cx="10972800" cy="5720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531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9C09C76B-95CE-3B47-8480-964F376302FC}" type="datetimeFigureOut">
              <a:rPr lang="en-US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7/6/2020</a:t>
            </a:fld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531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53115"/>
            <a:ext cx="2844800" cy="365125"/>
          </a:xfrm>
        </p:spPr>
        <p:txBody>
          <a:bodyPr/>
          <a:lstStyle/>
          <a:p>
            <a:fld id="{EAF8F628-A384-5246-9255-783E8727CE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5593" y="1270912"/>
            <a:ext cx="3757084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4165603" y="1271668"/>
            <a:ext cx="3757084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8154711" y="1271668"/>
            <a:ext cx="3757084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6"/>
          </p:nvPr>
        </p:nvSpPr>
        <p:spPr>
          <a:xfrm>
            <a:off x="125593" y="3875126"/>
            <a:ext cx="3757084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/>
          </p:nvPr>
        </p:nvSpPr>
        <p:spPr>
          <a:xfrm>
            <a:off x="4165603" y="3887792"/>
            <a:ext cx="3757084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8"/>
          </p:nvPr>
        </p:nvSpPr>
        <p:spPr>
          <a:xfrm>
            <a:off x="8154711" y="3875126"/>
            <a:ext cx="3757084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47449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09600" y="990600"/>
            <a:ext cx="113792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609600" y="3886200"/>
            <a:ext cx="113792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D402-5907-4986-8603-48FFB54B51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2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45892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9A9257-20AA-4E50-A82D-EF68712DC640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5D7CB02-9C55-42E2-81D6-C6654F0FD2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596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80C5DE-010A-4DF4-AAFF-D0FBA53CDD1C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4E7F046-E62C-4205-BCAF-A24CC78A4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079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9B4640-D802-4F3A-9A94-A46F170B5121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E22DC7-0910-4492-BE0C-7BCF309F5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42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73AFB2-AA93-4DDC-916B-A311703DEBB8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F3A50AE-993E-40C7-B5E2-6823562E52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304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A0D23C-685A-4CEC-8666-277A99998BD9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E12BC29-B53E-48E2-A38D-A5F5E15797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725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0D65D7-940A-44A4-8AA7-E0E2A77100FD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FCE8072-3263-4B90-B6F3-73D1E43F0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28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BE6A83-FF5F-4736-A96A-40A6CA634B9F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045D605-9A8A-41B2-86E0-ECE6861D1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6793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33CD8E-6A18-4A11-9FF9-E71C3615A68D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5464FB9-9DF4-47A8-B44F-2549B490A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427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BCFAC5-0F29-4B33-AE1B-22DA65222FBE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B4ED76B-37C9-4DD4-9EC4-0DDE2B25E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51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7C4301-8BF6-4DB3-A232-B6A848B0E204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C48F440-09E4-4523-BC05-E0DAA0135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817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F541D9-6142-4E56-B355-8CA7D4D94197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4CC153-21BC-47A7-B322-D9E36799A3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518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73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05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317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87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4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36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48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05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13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074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D3F-CF59-409B-A444-2D37FB228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1A66-8053-4372-ADD3-CCE74F5AC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59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8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7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9" y="1043697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7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17 July 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K. Yurkewicz | Supporting National Particle Physics Communication</a:t>
            </a: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2BDD8-179C-E644-96D6-77826C5740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30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5" y="1149350"/>
            <a:ext cx="4356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75268" y="3559285"/>
            <a:ext cx="10035117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24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75268" y="4841093"/>
            <a:ext cx="10035117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438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8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7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9" y="1043697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7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16 July 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K. Yurkewicz | Lab Intro and Communication Overview</a:t>
            </a: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42C8EAF6-6D72-4DB2-B5A1-FB5D2BE53BA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99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43693"/>
            <a:ext cx="4037192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2" y="1043697"/>
            <a:ext cx="722714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03667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16 July 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K. Yurkewicz | Lab Intro and Communication Overview</a:t>
            </a: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6019027-D95A-4CEE-AFD0-5190AE7E73B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3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8766" y="1043694"/>
            <a:ext cx="11601135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6" y="4943008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03667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16 July 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K. Yurkewicz | Lab Intro and Communication Overview</a:t>
            </a: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AA73F-B29A-470D-BA10-718B2274BD0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624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90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46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086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730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107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96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524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976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737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214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949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543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129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536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9542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6220672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69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8DD8-3E30-48BC-A6E2-26754B833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F677F-7FFE-452A-985F-CE2117AA0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7740A-36E8-4E1A-B9CB-AF39C631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1CCCF-C9A2-41FD-87F4-A1C35B44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7E807-BFA5-4388-9F2F-2445FC58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1036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312D9-7D67-48CE-9550-7E4C28D4BF0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4800" y="1178771"/>
            <a:ext cx="115824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384241" y="6520261"/>
            <a:ext cx="8128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422400" y="0"/>
            <a:ext cx="99568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14742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  <p:sldLayoutId id="2147483792" r:id="rId26"/>
    <p:sldLayoutId id="2147483793" r:id="rId27"/>
    <p:sldLayoutId id="2147483794" r:id="rId28"/>
  </p:sldLayoutIdLst>
  <p:hf hdr="0" ftr="0" dt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E4A90BF-175D-4A21-9AC3-8DEDA0633B89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9FEF6-E2AC-4C3A-A11C-138D59EBCD3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13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EF5F-2FFF-4E01-9128-7651C02D03CD}" type="datetimeFigureOut">
              <a:rPr lang="en-US" smtClean="0"/>
              <a:pPr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18D1-6C75-4A40-A9F2-F10CF2AC7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1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47" r:id="rId12"/>
    <p:sldLayoutId id="2147483848" r:id="rId13"/>
    <p:sldLayoutId id="2147483849" r:id="rId14"/>
    <p:sldLayoutId id="2147483850" r:id="rId15"/>
    <p:sldLayoutId id="21474838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EF5F-2FFF-4E01-9128-7651C02D0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18D1-6C75-4A40-A9F2-F10CF2AC7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8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464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B810BD-E8EC-4CDD-B0C2-CF7BBF65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97C8D-48C5-4812-A718-5FD9A0606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7D608-0FED-462B-926A-CC081D40A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488C2-D973-4C01-853D-9E53ED34EE66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DF04C-061D-4895-A458-DDD89A385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D0978-A9A3-44B3-9060-F65A8E96E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F93EC-989D-4BC4-87D3-17891DE6E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8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4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53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37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3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0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8D51CD-E978-4CBD-8FB0-432C74E00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5D679B-B17F-4FD5-81F9-3DDA9770A0DE}"/>
              </a:ext>
            </a:extLst>
          </p:cNvPr>
          <p:cNvSpPr txBox="1"/>
          <p:nvPr/>
        </p:nvSpPr>
        <p:spPr>
          <a:xfrm>
            <a:off x="457200" y="601980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1960</a:t>
            </a:r>
          </a:p>
        </p:txBody>
      </p:sp>
    </p:spTree>
    <p:extLst>
      <p:ext uri="{BB962C8B-B14F-4D97-AF65-F5344CB8AC3E}">
        <p14:creationId xmlns:p14="http://schemas.microsoft.com/office/powerpoint/2010/main" val="395156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AF7DD8-6FF1-469B-8DFA-B0CCF2499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81F68B-3E28-4BE9-A8D4-00FD907FAE28}"/>
              </a:ext>
            </a:extLst>
          </p:cNvPr>
          <p:cNvSpPr txBox="1"/>
          <p:nvPr/>
        </p:nvSpPr>
        <p:spPr>
          <a:xfrm>
            <a:off x="457200" y="601980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0872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3A04D6-6A3B-4817-8D7A-A1038E5C5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4A448D-76D9-4940-AB44-FF00A6382F73}"/>
              </a:ext>
            </a:extLst>
          </p:cNvPr>
          <p:cNvSpPr txBox="1"/>
          <p:nvPr/>
        </p:nvSpPr>
        <p:spPr>
          <a:xfrm>
            <a:off x="188890" y="6019800"/>
            <a:ext cx="1657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Future?</a:t>
            </a:r>
          </a:p>
        </p:txBody>
      </p:sp>
    </p:spTree>
    <p:extLst>
      <p:ext uri="{BB962C8B-B14F-4D97-AF65-F5344CB8AC3E}">
        <p14:creationId xmlns:p14="http://schemas.microsoft.com/office/powerpoint/2010/main" val="24160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544173"/>
              </p:ext>
            </p:extLst>
          </p:nvPr>
        </p:nvGraphicFramePr>
        <p:xfrm>
          <a:off x="1588" y="0"/>
          <a:ext cx="121904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Image" r:id="rId3" imgW="12190680" imgH="6857280" progId="Photoshop.Image.18">
                  <p:embed/>
                </p:oleObj>
              </mc:Choice>
              <mc:Fallback>
                <p:oleObj name="Image" r:id="rId3" imgW="12190680" imgH="68572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0"/>
                        <a:ext cx="121904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77400" y="5638800"/>
            <a:ext cx="2399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Author: Esther </a:t>
            </a:r>
            <a:r>
              <a:rPr lang="en-US" dirty="0" err="1">
                <a:solidFill>
                  <a:schemeClr val="bg1"/>
                </a:solidFill>
              </a:rPr>
              <a:t>Salaman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Journal: Listener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Date: 1955</a:t>
            </a:r>
          </a:p>
        </p:txBody>
      </p:sp>
    </p:spTree>
    <p:extLst>
      <p:ext uri="{BB962C8B-B14F-4D97-AF65-F5344CB8AC3E}">
        <p14:creationId xmlns:p14="http://schemas.microsoft.com/office/powerpoint/2010/main" val="4173855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n_Stuff\Magazines\Physics_Teacher\Standard_Mod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4920"/>
          <a:stretch/>
        </p:blipFill>
        <p:spPr bwMode="auto">
          <a:xfrm>
            <a:off x="1295400" y="152400"/>
            <a:ext cx="9829799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863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12191999" cy="3200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899" y="381000"/>
            <a:ext cx="11506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Arial" charset="0"/>
              </a:rPr>
              <a:t>The Standard Model is our best theory for ordinary matter.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Arial" charset="0"/>
              </a:rPr>
              <a:t>Simplest form of the SM, predicts fundamental particles have </a:t>
            </a:r>
            <a:r>
              <a:rPr lang="en-US" sz="2600" i="1" u="sng" dirty="0">
                <a:solidFill>
                  <a:srgbClr val="000000"/>
                </a:solidFill>
                <a:latin typeface="Arial" charset="0"/>
              </a:rPr>
              <a:t>zero</a:t>
            </a:r>
            <a:r>
              <a:rPr lang="en-US" sz="26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mass.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Arial" charset="0"/>
              </a:rPr>
              <a:t>Fundamental particles do have mass (e.g. m(top quark) = 183 </a:t>
            </a:r>
            <a:r>
              <a:rPr lang="en-US" sz="2600" dirty="0">
                <a:solidFill>
                  <a:srgbClr val="000000"/>
                </a:solidFill>
                <a:latin typeface="Arial" charset="0"/>
                <a:sym typeface="Symbol" panose="05050102010706020507" pitchFamily="18" charset="2"/>
              </a:rPr>
              <a:t>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 m(proton)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200400"/>
            <a:ext cx="12039282" cy="3657600"/>
            <a:chOff x="0" y="3200400"/>
            <a:chExt cx="11939783" cy="3657600"/>
          </a:xfrm>
        </p:grpSpPr>
        <p:sp>
          <p:nvSpPr>
            <p:cNvPr id="92163" name="Text Box 3"/>
            <p:cNvSpPr txBox="1">
              <a:spLocks noChangeArrowheads="1"/>
            </p:cNvSpPr>
            <p:nvPr/>
          </p:nvSpPr>
          <p:spPr bwMode="auto">
            <a:xfrm>
              <a:off x="3047054" y="3570514"/>
              <a:ext cx="8892729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00"/>
                  </a:solidFill>
                  <a:latin typeface="Arial" charset="0"/>
                </a:rPr>
                <a:t>In 1964, Peter Higgs and others postulated a field which gives all particles their mass.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00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00"/>
                  </a:solidFill>
                  <a:latin typeface="Arial" charset="0"/>
                </a:rPr>
                <a:t>This field permeates the universe.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00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00"/>
                  </a:solidFill>
                  <a:latin typeface="Arial" charset="0"/>
                </a:rPr>
                <a:t>If this field exists, a particle must exist (Higgs boson).   </a:t>
              </a:r>
            </a:p>
          </p:txBody>
        </p:sp>
        <p:pic>
          <p:nvPicPr>
            <p:cNvPr id="92172" name="Picture 12" descr="Photo of Peter Higgs"/>
            <p:cNvPicPr>
              <a:picLocks noChangeAspect="1" noChangeArrowheads="1"/>
            </p:cNvPicPr>
            <p:nvPr/>
          </p:nvPicPr>
          <p:blipFill>
            <a:blip r:embed="rId2"/>
            <a:srcRect l="9332" t="9332" r="33334" b="33334"/>
            <a:stretch>
              <a:fillRect/>
            </a:stretch>
          </p:blipFill>
          <p:spPr bwMode="auto">
            <a:xfrm>
              <a:off x="0" y="3200400"/>
              <a:ext cx="2895600" cy="36576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424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9861953">
            <a:off x="1718535" y="2616673"/>
            <a:ext cx="9057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atin typeface="Arial" pitchFamily="34" charset="0"/>
                <a:cs typeface="Arial" pitchFamily="34" charset="0"/>
              </a:rPr>
              <a:t>Higgsless</a:t>
            </a:r>
            <a:r>
              <a:rPr lang="en-US" sz="9600" dirty="0">
                <a:latin typeface="Arial" pitchFamily="34" charset="0"/>
                <a:cs typeface="Arial" pitchFamily="34" charset="0"/>
              </a:rPr>
              <a:t> World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29738"/>
            <a:ext cx="12191999" cy="6963937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pattFill prst="pct50">
              <a:fgClr>
                <a:srgbClr val="3399FF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397954">
              <a:off x="3291620" y="3040219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0157541">
              <a:off x="397428" y="634425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047884">
              <a:off x="89216" y="4920675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309604">
              <a:off x="5321445" y="595952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1064822">
              <a:off x="6356420" y="4556754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8407238">
              <a:off x="6720092" y="2593799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8726">
              <a:off x="5106213" y="5813908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20692740">
              <a:off x="1713983" y="5958274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215" y="2484149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8924558">
              <a:off x="2349909" y="1269712"/>
              <a:ext cx="2234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Higgs Field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4448450" y="1966322"/>
            <a:ext cx="348615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oval" w="lg" len="lg"/>
            <a:tailEnd type="oval" w="lg" len="lg"/>
          </a:ln>
          <a:effectLst/>
        </p:spPr>
      </p:cxnSp>
      <p:sp>
        <p:nvSpPr>
          <p:cNvPr id="18" name="Snip Same Side Corner Rectangle 17"/>
          <p:cNvSpPr/>
          <p:nvPr/>
        </p:nvSpPr>
        <p:spPr bwMode="auto">
          <a:xfrm>
            <a:off x="5477150" y="5709647"/>
            <a:ext cx="1428749" cy="34290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Snip Same Side Corner Rectangle 18"/>
          <p:cNvSpPr/>
          <p:nvPr/>
        </p:nvSpPr>
        <p:spPr bwMode="auto">
          <a:xfrm>
            <a:off x="5962924" y="1594847"/>
            <a:ext cx="457200" cy="411480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19800" y="1966322"/>
            <a:ext cx="1257300" cy="2657475"/>
            <a:chOff x="2009798" y="1590675"/>
            <a:chExt cx="1257300" cy="2657475"/>
          </a:xfrm>
        </p:grpSpPr>
        <p:sp>
          <p:nvSpPr>
            <p:cNvPr id="21" name="Oval 20"/>
            <p:cNvSpPr/>
            <p:nvPr/>
          </p:nvSpPr>
          <p:spPr bwMode="auto">
            <a:xfrm>
              <a:off x="2176272" y="3332607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photon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009798" y="1590675"/>
              <a:ext cx="1257300" cy="2657475"/>
              <a:chOff x="1295400" y="571500"/>
              <a:chExt cx="1676400" cy="3543300"/>
            </a:xfrm>
          </p:grpSpPr>
          <p:sp>
            <p:nvSpPr>
              <p:cNvPr id="23" name="Arc 22"/>
              <p:cNvSpPr/>
              <p:nvPr/>
            </p:nvSpPr>
            <p:spPr bwMode="auto">
              <a:xfrm rot="10800000">
                <a:off x="1295400" y="3505200"/>
                <a:ext cx="1676400" cy="609600"/>
              </a:xfrm>
              <a:prstGeom prst="arc">
                <a:avLst>
                  <a:gd name="adj1" fmla="val 10815490"/>
                  <a:gd name="adj2" fmla="val 0"/>
                </a:avLst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24" name="Straight Connector 23"/>
              <p:cNvCxnSpPr>
                <a:endCxn id="23" idx="2"/>
              </p:cNvCxnSpPr>
              <p:nvPr/>
            </p:nvCxnSpPr>
            <p:spPr bwMode="auto">
              <a:xfrm flipH="1">
                <a:off x="1295400" y="571500"/>
                <a:ext cx="838200" cy="32385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>
                <a:endCxn id="23" idx="0"/>
              </p:cNvCxnSpPr>
              <p:nvPr/>
            </p:nvCxnSpPr>
            <p:spPr bwMode="auto">
              <a:xfrm>
                <a:off x="2133600" y="571500"/>
                <a:ext cx="838136" cy="324227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6" name="Group 25"/>
          <p:cNvGrpSpPr/>
          <p:nvPr/>
        </p:nvGrpSpPr>
        <p:grpSpPr>
          <a:xfrm>
            <a:off x="7305902" y="1937747"/>
            <a:ext cx="1257300" cy="2625852"/>
            <a:chOff x="5495900" y="1562100"/>
            <a:chExt cx="1257300" cy="2625852"/>
          </a:xfrm>
        </p:grpSpPr>
        <p:sp>
          <p:nvSpPr>
            <p:cNvPr id="27" name="Oval 26"/>
            <p:cNvSpPr/>
            <p:nvPr/>
          </p:nvSpPr>
          <p:spPr bwMode="auto">
            <a:xfrm>
              <a:off x="5678424" y="3273552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particle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495900" y="1562100"/>
              <a:ext cx="1257300" cy="2622710"/>
              <a:chOff x="5943536" y="533400"/>
              <a:chExt cx="1676400" cy="3496946"/>
            </a:xfrm>
          </p:grpSpPr>
          <p:sp>
            <p:nvSpPr>
              <p:cNvPr id="29" name="Arc 28"/>
              <p:cNvSpPr/>
              <p:nvPr/>
            </p:nvSpPr>
            <p:spPr bwMode="auto">
              <a:xfrm rot="10800000">
                <a:off x="5943536" y="3420746"/>
                <a:ext cx="1676400" cy="609600"/>
              </a:xfrm>
              <a:prstGeom prst="arc">
                <a:avLst>
                  <a:gd name="adj1" fmla="val 10815490"/>
                  <a:gd name="adj2" fmla="val 0"/>
                </a:avLst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 bwMode="auto">
              <a:xfrm flipH="1">
                <a:off x="5943600" y="533400"/>
                <a:ext cx="838200" cy="32385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6781800" y="533400"/>
                <a:ext cx="838136" cy="324227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2" name="Oval 31"/>
          <p:cNvSpPr/>
          <p:nvPr/>
        </p:nvSpPr>
        <p:spPr bwMode="auto">
          <a:xfrm>
            <a:off x="6095534" y="1874882"/>
            <a:ext cx="182880" cy="18288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5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0.02061 L -0.00208 0.03889 L -0.00364 0.05649 L -0.0069 0.07917 L -0.01302 0.10718 L -0.01979 0.13264 L -0.02747 0.15024 L -0.03268 0.16412 L -0.04232 0.18172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90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00013 -0.03056 L 0.00235 -0.05996 L 0.00651 -0.09028 L 0.01172 -0.11575 L 0.01732 -0.13797 L 0.0237 -0.15973 L 0.02865 -0.17385 L 0.03347 -0.18565 L 0.03789 -0.19422 " pathEditMode="relative" rAng="0" ptsTypes="AAAAAAAA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9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_Higg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00" end="10907"/>
                </p14:media>
              </p:ext>
            </p:extLst>
          </p:nvPr>
        </p:nvPicPr>
        <p:blipFill rotWithShape="1">
          <a:blip r:embed="rId4"/>
          <a:srcRect t="12222" b="1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0" y="-339961"/>
            <a:ext cx="12192000" cy="7197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DD69D-5F10-41C3-AFD0-63B0BB58E24F}"/>
              </a:ext>
            </a:extLst>
          </p:cNvPr>
          <p:cNvSpPr txBox="1"/>
          <p:nvPr/>
        </p:nvSpPr>
        <p:spPr>
          <a:xfrm>
            <a:off x="152400" y="6289428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738421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upload.wikimedia.org/wikipedia/en/6/6a/Nobel_meda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5"/>
          <a:stretch/>
        </p:blipFill>
        <p:spPr bwMode="auto">
          <a:xfrm>
            <a:off x="3962400" y="3400426"/>
            <a:ext cx="4572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BF9AA9-083D-42B4-A510-DA9B72EF5569}"/>
              </a:ext>
            </a:extLst>
          </p:cNvPr>
          <p:cNvSpPr txBox="1"/>
          <p:nvPr/>
        </p:nvSpPr>
        <p:spPr>
          <a:xfrm>
            <a:off x="152400" y="6289428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2013</a:t>
            </a:r>
          </a:p>
        </p:txBody>
      </p:sp>
    </p:spTree>
    <p:extLst>
      <p:ext uri="{BB962C8B-B14F-4D97-AF65-F5344CB8AC3E}">
        <p14:creationId xmlns:p14="http://schemas.microsoft.com/office/powerpoint/2010/main" val="2802296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n_Stuff\Magazines\Physics_Teacher\Standard_Mod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4920"/>
          <a:stretch/>
        </p:blipFill>
        <p:spPr bwMode="auto">
          <a:xfrm>
            <a:off x="1295400" y="152400"/>
            <a:ext cx="9829799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74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0" y="2667000"/>
            <a:ext cx="2505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But….</a:t>
            </a:r>
          </a:p>
        </p:txBody>
      </p:sp>
    </p:spTree>
    <p:extLst>
      <p:ext uri="{BB962C8B-B14F-4D97-AF65-F5344CB8AC3E}">
        <p14:creationId xmlns:p14="http://schemas.microsoft.com/office/powerpoint/2010/main" val="17829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1676400"/>
            <a:ext cx="852977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Is the Standard Model</a:t>
            </a:r>
          </a:p>
          <a:p>
            <a:pPr algn="ctr"/>
            <a:r>
              <a:rPr lang="en-US" sz="7200" dirty="0">
                <a:solidFill>
                  <a:srgbClr val="FFFF00"/>
                </a:solidFill>
              </a:rPr>
              <a:t>a</a:t>
            </a:r>
          </a:p>
          <a:p>
            <a:pPr algn="ctr"/>
            <a:r>
              <a:rPr lang="en-US" sz="7200" dirty="0">
                <a:solidFill>
                  <a:srgbClr val="FFFF00"/>
                </a:solidFill>
              </a:rPr>
              <a:t>Theory of Everything?</a:t>
            </a:r>
          </a:p>
        </p:txBody>
      </p:sp>
    </p:spTree>
    <p:extLst>
      <p:ext uri="{BB962C8B-B14F-4D97-AF65-F5344CB8AC3E}">
        <p14:creationId xmlns:p14="http://schemas.microsoft.com/office/powerpoint/2010/main" val="1732076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0570" y="6044051"/>
            <a:ext cx="621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Candidate Theory of Everything</a:t>
            </a:r>
          </a:p>
        </p:txBody>
      </p:sp>
    </p:spTree>
    <p:extLst>
      <p:ext uri="{BB962C8B-B14F-4D97-AF65-F5344CB8AC3E}">
        <p14:creationId xmlns:p14="http://schemas.microsoft.com/office/powerpoint/2010/main" val="89136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65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Theory of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75657"/>
            <a:ext cx="10820400" cy="5257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Determine the smallest building blocks of the universe.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Work out the forces that make the universe tick and do they have a single origin?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Figure out how the universe came into existence and how it will end.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How does </a:t>
            </a:r>
            <a:r>
              <a:rPr lang="en-US" i="1" u="sng" dirty="0">
                <a:solidFill>
                  <a:schemeClr val="bg1"/>
                </a:solidFill>
              </a:rPr>
              <a:t>everything</a:t>
            </a:r>
            <a:r>
              <a:rPr lang="en-US" dirty="0">
                <a:solidFill>
                  <a:schemeClr val="bg1"/>
                </a:solidFill>
              </a:rPr>
              <a:t> hang together?</a:t>
            </a:r>
          </a:p>
        </p:txBody>
      </p:sp>
    </p:spTree>
    <p:extLst>
      <p:ext uri="{BB962C8B-B14F-4D97-AF65-F5344CB8AC3E}">
        <p14:creationId xmlns:p14="http://schemas.microsoft.com/office/powerpoint/2010/main" val="137374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93096-5B34-4342-9326-69289CEAE4C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8170" y="5891651"/>
            <a:ext cx="621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Candidate Theory of Everything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30570" y="6044051"/>
            <a:ext cx="621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Candidate Theory of Everything</a:t>
            </a:r>
          </a:p>
        </p:txBody>
      </p:sp>
    </p:spTree>
    <p:extLst>
      <p:ext uri="{BB962C8B-B14F-4D97-AF65-F5344CB8AC3E}">
        <p14:creationId xmlns:p14="http://schemas.microsoft.com/office/powerpoint/2010/main" val="18496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3048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Things the Standard Model Doesn’t Explain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2" descr="C:\Don_Stuff\Magazines\Physics_Teacher\Standard_Mod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4920"/>
          <a:stretch/>
        </p:blipFill>
        <p:spPr bwMode="auto">
          <a:xfrm>
            <a:off x="2819400" y="1676400"/>
            <a:ext cx="5562600" cy="37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314292">
            <a:off x="449866" y="2465315"/>
            <a:ext cx="234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Why quarks?</a:t>
            </a:r>
          </a:p>
        </p:txBody>
      </p:sp>
      <p:sp>
        <p:nvSpPr>
          <p:cNvPr id="8" name="TextBox 7"/>
          <p:cNvSpPr txBox="1"/>
          <p:nvPr/>
        </p:nvSpPr>
        <p:spPr>
          <a:xfrm rot="1858729">
            <a:off x="542644" y="4049537"/>
            <a:ext cx="2468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Why leptons?</a:t>
            </a:r>
          </a:p>
        </p:txBody>
      </p:sp>
      <p:sp>
        <p:nvSpPr>
          <p:cNvPr id="9" name="TextBox 8"/>
          <p:cNvSpPr txBox="1"/>
          <p:nvPr/>
        </p:nvSpPr>
        <p:spPr>
          <a:xfrm rot="21051859">
            <a:off x="8104469" y="2293438"/>
            <a:ext cx="3019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Why four forces?</a:t>
            </a:r>
          </a:p>
        </p:txBody>
      </p:sp>
      <p:sp>
        <p:nvSpPr>
          <p:cNvPr id="10" name="TextBox 9"/>
          <p:cNvSpPr txBox="1"/>
          <p:nvPr/>
        </p:nvSpPr>
        <p:spPr>
          <a:xfrm rot="731061">
            <a:off x="6765139" y="5135534"/>
            <a:ext cx="3248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Why a Higgs field?</a:t>
            </a:r>
          </a:p>
        </p:txBody>
      </p:sp>
      <p:sp>
        <p:nvSpPr>
          <p:cNvPr id="11" name="TextBox 10"/>
          <p:cNvSpPr txBox="1"/>
          <p:nvPr/>
        </p:nvSpPr>
        <p:spPr>
          <a:xfrm rot="20990348">
            <a:off x="1536991" y="5764195"/>
            <a:ext cx="418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Why three generations?</a:t>
            </a:r>
          </a:p>
        </p:txBody>
      </p:sp>
    </p:spTree>
    <p:extLst>
      <p:ext uri="{BB962C8B-B14F-4D97-AF65-F5344CB8AC3E}">
        <p14:creationId xmlns:p14="http://schemas.microsoft.com/office/powerpoint/2010/main" val="406459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384"/>
          <a:stretch/>
        </p:blipFill>
        <p:spPr>
          <a:xfrm rot="20926854">
            <a:off x="5382305" y="2253507"/>
            <a:ext cx="7461406" cy="518484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3048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Things the Standard Model Doesn’t Explain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2678">
            <a:off x="1082948" y="1534541"/>
            <a:ext cx="6455664" cy="4498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7" y="1752600"/>
            <a:ext cx="3732768" cy="29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0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391FFE-A945-4B17-AF7D-5958D8451782}"/>
              </a:ext>
            </a:extLst>
          </p:cNvPr>
          <p:cNvSpPr/>
          <p:nvPr/>
        </p:nvSpPr>
        <p:spPr>
          <a:xfrm>
            <a:off x="589435" y="571369"/>
            <a:ext cx="1145378" cy="21718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93096-5B34-4342-9326-69289CEAE4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05772" y="2326425"/>
            <a:ext cx="9537006" cy="4308834"/>
            <a:chOff x="328655" y="1669401"/>
            <a:chExt cx="11584572" cy="5116585"/>
          </a:xfrm>
          <a:solidFill>
            <a:srgbClr val="FFFF00"/>
          </a:solidFill>
        </p:grpSpPr>
        <p:sp>
          <p:nvSpPr>
            <p:cNvPr id="10" name="Oval 9"/>
            <p:cNvSpPr/>
            <p:nvPr/>
          </p:nvSpPr>
          <p:spPr>
            <a:xfrm>
              <a:off x="2391506" y="5869912"/>
              <a:ext cx="1034980" cy="763674"/>
            </a:xfrm>
            <a:prstGeom prst="ellipse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Terrestrial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gravity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016558" y="5859864"/>
              <a:ext cx="1034980" cy="763674"/>
            </a:xfrm>
            <a:prstGeom prst="ellipse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Celestial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gravity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719941" y="4756220"/>
              <a:ext cx="1034980" cy="763674"/>
            </a:xfrm>
            <a:prstGeom prst="ellipse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Newtonian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gravity</a:t>
              </a:r>
            </a:p>
          </p:txBody>
        </p:sp>
        <p:cxnSp>
          <p:nvCxnSpPr>
            <p:cNvPr id="14" name="Straight Connector 13"/>
            <p:cNvCxnSpPr>
              <a:cxnSpLocks/>
              <a:stCxn id="11" idx="0"/>
              <a:endCxn id="13" idx="4"/>
            </p:cNvCxnSpPr>
            <p:nvPr/>
          </p:nvCxnSpPr>
          <p:spPr>
            <a:xfrm flipV="1">
              <a:off x="1534048" y="5519894"/>
              <a:ext cx="703383" cy="33997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  <a:stCxn id="10" idx="0"/>
              <a:endCxn id="13" idx="4"/>
            </p:cNvCxnSpPr>
            <p:nvPr/>
          </p:nvCxnSpPr>
          <p:spPr>
            <a:xfrm flipH="1" flipV="1">
              <a:off x="2237431" y="5519894"/>
              <a:ext cx="671565" cy="350018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6983605" y="5096190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light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896896" y="5859864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electricity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5636292" y="4387781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E&amp;M</a:t>
              </a:r>
            </a:p>
          </p:txBody>
        </p:sp>
        <p:cxnSp>
          <p:nvCxnSpPr>
            <p:cNvPr id="19" name="Straight Connector 18"/>
            <p:cNvCxnSpPr>
              <a:cxnSpLocks/>
              <a:stCxn id="17" idx="0"/>
              <a:endCxn id="18" idx="4"/>
            </p:cNvCxnSpPr>
            <p:nvPr/>
          </p:nvCxnSpPr>
          <p:spPr>
            <a:xfrm flipV="1">
              <a:off x="5414386" y="5151455"/>
              <a:ext cx="739396" cy="708409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  <a:stCxn id="16" idx="0"/>
              <a:endCxn id="18" idx="4"/>
            </p:cNvCxnSpPr>
            <p:nvPr/>
          </p:nvCxnSpPr>
          <p:spPr>
            <a:xfrm flipH="1">
              <a:off x="6153782" y="5096190"/>
              <a:ext cx="1347313" cy="55265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424244" y="6022312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magnetism</a:t>
              </a:r>
            </a:p>
          </p:txBody>
        </p:sp>
        <p:cxnSp>
          <p:nvCxnSpPr>
            <p:cNvPr id="22" name="Straight Connector 21"/>
            <p:cNvCxnSpPr>
              <a:cxnSpLocks/>
              <a:stCxn id="21" idx="0"/>
              <a:endCxn id="18" idx="4"/>
            </p:cNvCxnSpPr>
            <p:nvPr/>
          </p:nvCxnSpPr>
          <p:spPr>
            <a:xfrm flipH="1" flipV="1">
              <a:off x="6153782" y="5151455"/>
              <a:ext cx="787952" cy="87085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225331" y="5069394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chemistry</a:t>
              </a:r>
            </a:p>
          </p:txBody>
        </p:sp>
        <p:cxnSp>
          <p:nvCxnSpPr>
            <p:cNvPr id="24" name="Straight Connector 23"/>
            <p:cNvCxnSpPr>
              <a:cxnSpLocks/>
              <a:stCxn id="23" idx="0"/>
              <a:endCxn id="18" idx="4"/>
            </p:cNvCxnSpPr>
            <p:nvPr/>
          </p:nvCxnSpPr>
          <p:spPr>
            <a:xfrm>
              <a:off x="4742821" y="5069394"/>
              <a:ext cx="1410961" cy="82061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8146708" y="4305720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Weak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force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10230086" y="3624107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Strong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Force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9588676" y="4818185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Nuclear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physics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10878247" y="4818185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Mesons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baryons</a:t>
              </a:r>
            </a:p>
          </p:txBody>
        </p:sp>
        <p:cxnSp>
          <p:nvCxnSpPr>
            <p:cNvPr id="29" name="Straight Connector 28"/>
            <p:cNvCxnSpPr>
              <a:cxnSpLocks/>
              <a:stCxn id="26" idx="4"/>
              <a:endCxn id="27" idx="0"/>
            </p:cNvCxnSpPr>
            <p:nvPr/>
          </p:nvCxnSpPr>
          <p:spPr>
            <a:xfrm flipH="1">
              <a:off x="10106166" y="4387781"/>
              <a:ext cx="641410" cy="430404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cxnSpLocks/>
              <a:stCxn id="26" idx="4"/>
              <a:endCxn id="28" idx="0"/>
            </p:cNvCxnSpPr>
            <p:nvPr/>
          </p:nvCxnSpPr>
          <p:spPr>
            <a:xfrm>
              <a:off x="10747576" y="4387781"/>
              <a:ext cx="648161" cy="430404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3002361" y="4459794"/>
              <a:ext cx="1034980" cy="763674"/>
            </a:xfrm>
            <a:prstGeom prst="ellipse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relativity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3654677" y="3327681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Quantum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mechanics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328655" y="4051999"/>
              <a:ext cx="1034980" cy="763674"/>
            </a:xfrm>
            <a:prstGeom prst="ellipse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Spacetime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geometry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1719941" y="3053863"/>
              <a:ext cx="1034980" cy="763674"/>
            </a:xfrm>
            <a:prstGeom prst="ellipse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General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relativity</a:t>
              </a:r>
            </a:p>
          </p:txBody>
        </p:sp>
        <p:cxnSp>
          <p:nvCxnSpPr>
            <p:cNvPr id="35" name="Straight Connector 34"/>
            <p:cNvCxnSpPr>
              <a:cxnSpLocks/>
              <a:stCxn id="33" idx="0"/>
              <a:endCxn id="34" idx="4"/>
            </p:cNvCxnSpPr>
            <p:nvPr/>
          </p:nvCxnSpPr>
          <p:spPr>
            <a:xfrm flipV="1">
              <a:off x="846145" y="3817537"/>
              <a:ext cx="1391286" cy="23446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stCxn id="13" idx="0"/>
              <a:endCxn id="34" idx="4"/>
            </p:cNvCxnSpPr>
            <p:nvPr/>
          </p:nvCxnSpPr>
          <p:spPr>
            <a:xfrm flipV="1">
              <a:off x="2237431" y="3817537"/>
              <a:ext cx="0" cy="938683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cxnSpLocks/>
              <a:stCxn id="31" idx="0"/>
              <a:endCxn id="34" idx="4"/>
            </p:cNvCxnSpPr>
            <p:nvPr/>
          </p:nvCxnSpPr>
          <p:spPr>
            <a:xfrm flipH="1" flipV="1">
              <a:off x="2237431" y="3817537"/>
              <a:ext cx="1282420" cy="64225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5512778" y="2860433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Quantized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E&amp;M</a:t>
              </a:r>
            </a:p>
          </p:txBody>
        </p:sp>
        <p:cxnSp>
          <p:nvCxnSpPr>
            <p:cNvPr id="39" name="Straight Connector 38"/>
            <p:cNvCxnSpPr>
              <a:cxnSpLocks/>
              <a:stCxn id="38" idx="4"/>
              <a:endCxn id="31" idx="0"/>
            </p:cNvCxnSpPr>
            <p:nvPr/>
          </p:nvCxnSpPr>
          <p:spPr>
            <a:xfrm flipH="1">
              <a:off x="3519851" y="3624107"/>
              <a:ext cx="2510417" cy="83568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/>
              <a:stCxn id="38" idx="4"/>
              <a:endCxn id="32" idx="0"/>
            </p:cNvCxnSpPr>
            <p:nvPr/>
          </p:nvCxnSpPr>
          <p:spPr>
            <a:xfrm flipH="1" flipV="1">
              <a:off x="4172167" y="3327681"/>
              <a:ext cx="1858101" cy="296426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cxnSpLocks/>
              <a:stCxn id="38" idx="4"/>
              <a:endCxn id="18" idx="0"/>
            </p:cNvCxnSpPr>
            <p:nvPr/>
          </p:nvCxnSpPr>
          <p:spPr>
            <a:xfrm>
              <a:off x="6030268" y="3624107"/>
              <a:ext cx="123514" cy="763674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7682727" y="1982932"/>
              <a:ext cx="1110719" cy="763673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Electroweak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397987" y="1669401"/>
              <a:ext cx="1034980" cy="76367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Higgs</a:t>
              </a:r>
            </a:p>
          </p:txBody>
        </p:sp>
        <p:cxnSp>
          <p:nvCxnSpPr>
            <p:cNvPr id="44" name="Straight Connector 43"/>
            <p:cNvCxnSpPr>
              <a:cxnSpLocks/>
              <a:stCxn id="43" idx="4"/>
              <a:endCxn id="38" idx="0"/>
            </p:cNvCxnSpPr>
            <p:nvPr/>
          </p:nvCxnSpPr>
          <p:spPr>
            <a:xfrm flipH="1">
              <a:off x="6030268" y="2433074"/>
              <a:ext cx="885209" cy="427359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cxnSpLocks/>
              <a:stCxn id="42" idx="4"/>
              <a:endCxn id="38" idx="0"/>
            </p:cNvCxnSpPr>
            <p:nvPr/>
          </p:nvCxnSpPr>
          <p:spPr>
            <a:xfrm flipH="1">
              <a:off x="6030268" y="2746605"/>
              <a:ext cx="2207819" cy="113828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cxnSpLocks/>
              <a:stCxn id="43" idx="4"/>
              <a:endCxn id="25" idx="0"/>
            </p:cNvCxnSpPr>
            <p:nvPr/>
          </p:nvCxnSpPr>
          <p:spPr>
            <a:xfrm>
              <a:off x="6915477" y="2433074"/>
              <a:ext cx="1748721" cy="1872646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/>
              <a:stCxn id="42" idx="4"/>
              <a:endCxn id="25" idx="0"/>
            </p:cNvCxnSpPr>
            <p:nvPr/>
          </p:nvCxnSpPr>
          <p:spPr>
            <a:xfrm>
              <a:off x="8238086" y="2746605"/>
              <a:ext cx="426112" cy="1559115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43" idx="6"/>
              <a:endCxn id="42" idx="2"/>
            </p:cNvCxnSpPr>
            <p:nvPr/>
          </p:nvCxnSpPr>
          <p:spPr>
            <a:xfrm>
              <a:off x="7432967" y="2051238"/>
              <a:ext cx="249760" cy="313531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6DF25F07-65C3-44EE-BD58-BE97902348AE}"/>
              </a:ext>
            </a:extLst>
          </p:cNvPr>
          <p:cNvSpPr/>
          <p:nvPr/>
        </p:nvSpPr>
        <p:spPr>
          <a:xfrm>
            <a:off x="746676" y="1121641"/>
            <a:ext cx="852048" cy="643113"/>
          </a:xfrm>
          <a:prstGeom prst="ellipse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Gravity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3D5AE9B-3271-4C49-8FBB-5D005FD054DE}"/>
              </a:ext>
            </a:extLst>
          </p:cNvPr>
          <p:cNvSpPr/>
          <p:nvPr/>
        </p:nvSpPr>
        <p:spPr>
          <a:xfrm>
            <a:off x="744259" y="1949934"/>
            <a:ext cx="852048" cy="6431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A7F08-9B30-421E-A04B-B330FF3B125F}"/>
              </a:ext>
            </a:extLst>
          </p:cNvPr>
          <p:cNvSpPr txBox="1"/>
          <p:nvPr/>
        </p:nvSpPr>
        <p:spPr>
          <a:xfrm>
            <a:off x="898126" y="571369"/>
            <a:ext cx="51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</p:txBody>
      </p:sp>
      <p:sp>
        <p:nvSpPr>
          <p:cNvPr id="64" name="Title 4">
            <a:extLst>
              <a:ext uri="{FF2B5EF4-FFF2-40B4-BE49-F238E27FC236}">
                <a16:creationId xmlns:a16="http://schemas.microsoft.com/office/drawing/2014/main" id="{7C99F6D4-385E-4F82-9159-18B9BC357EB0}"/>
              </a:ext>
            </a:extLst>
          </p:cNvPr>
          <p:cNvSpPr txBox="1">
            <a:spLocks/>
          </p:cNvSpPr>
          <p:nvPr/>
        </p:nvSpPr>
        <p:spPr>
          <a:xfrm>
            <a:off x="609600" y="3048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Connections: Known and Imagined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3223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391FFE-A945-4B17-AF7D-5958D8451782}"/>
              </a:ext>
            </a:extLst>
          </p:cNvPr>
          <p:cNvSpPr/>
          <p:nvPr/>
        </p:nvSpPr>
        <p:spPr>
          <a:xfrm>
            <a:off x="589435" y="571369"/>
            <a:ext cx="1145378" cy="3151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93096-5B34-4342-9326-69289CEAE4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05772" y="902634"/>
            <a:ext cx="9537006" cy="5732625"/>
            <a:chOff x="3604419" y="2036421"/>
            <a:chExt cx="7910993" cy="4598839"/>
          </a:xfrm>
        </p:grpSpPr>
        <p:grpSp>
          <p:nvGrpSpPr>
            <p:cNvPr id="9" name="Group 8"/>
            <p:cNvGrpSpPr/>
            <p:nvPr/>
          </p:nvGrpSpPr>
          <p:grpSpPr>
            <a:xfrm>
              <a:off x="3604419" y="3178618"/>
              <a:ext cx="7910993" cy="3456642"/>
              <a:chOff x="328655" y="1669401"/>
              <a:chExt cx="11584572" cy="5116585"/>
            </a:xfrm>
            <a:solidFill>
              <a:srgbClr val="FFFF00"/>
            </a:solidFill>
          </p:grpSpPr>
          <p:sp>
            <p:nvSpPr>
              <p:cNvPr id="10" name="Oval 9"/>
              <p:cNvSpPr/>
              <p:nvPr/>
            </p:nvSpPr>
            <p:spPr>
              <a:xfrm>
                <a:off x="2391506" y="5869912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Terrestrial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016558" y="5859864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Celestial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719941" y="4756220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Newtonian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cxnSp>
            <p:nvCxnSpPr>
              <p:cNvPr id="14" name="Straight Connector 13"/>
              <p:cNvCxnSpPr>
                <a:cxnSpLocks/>
                <a:stCxn id="11" idx="0"/>
                <a:endCxn id="13" idx="4"/>
              </p:cNvCxnSpPr>
              <p:nvPr/>
            </p:nvCxnSpPr>
            <p:spPr>
              <a:xfrm flipV="1">
                <a:off x="1534048" y="5519894"/>
                <a:ext cx="703383" cy="339970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cxnSpLocks/>
                <a:stCxn id="10" idx="0"/>
                <a:endCxn id="13" idx="4"/>
              </p:cNvCxnSpPr>
              <p:nvPr/>
            </p:nvCxnSpPr>
            <p:spPr>
              <a:xfrm flipH="1" flipV="1">
                <a:off x="2237431" y="5519894"/>
                <a:ext cx="671565" cy="350018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6983605" y="5096190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light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896896" y="5859864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electricity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636292" y="438778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E&amp;M</a:t>
                </a:r>
              </a:p>
            </p:txBody>
          </p:sp>
          <p:cxnSp>
            <p:nvCxnSpPr>
              <p:cNvPr id="19" name="Straight Connector 18"/>
              <p:cNvCxnSpPr>
                <a:cxnSpLocks/>
                <a:stCxn id="17" idx="0"/>
                <a:endCxn id="18" idx="4"/>
              </p:cNvCxnSpPr>
              <p:nvPr/>
            </p:nvCxnSpPr>
            <p:spPr>
              <a:xfrm flipV="1">
                <a:off x="5414386" y="5151455"/>
                <a:ext cx="739396" cy="708409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cxnSpLocks/>
                <a:stCxn id="16" idx="0"/>
                <a:endCxn id="18" idx="4"/>
              </p:cNvCxnSpPr>
              <p:nvPr/>
            </p:nvCxnSpPr>
            <p:spPr>
              <a:xfrm flipH="1">
                <a:off x="6153782" y="5096190"/>
                <a:ext cx="1347313" cy="55265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6424244" y="6022312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magnetism</a:t>
                </a:r>
              </a:p>
            </p:txBody>
          </p:sp>
          <p:cxnSp>
            <p:nvCxnSpPr>
              <p:cNvPr id="22" name="Straight Connector 21"/>
              <p:cNvCxnSpPr>
                <a:cxnSpLocks/>
                <a:stCxn id="21" idx="0"/>
                <a:endCxn id="18" idx="4"/>
              </p:cNvCxnSpPr>
              <p:nvPr/>
            </p:nvCxnSpPr>
            <p:spPr>
              <a:xfrm flipH="1" flipV="1">
                <a:off x="6153782" y="5151455"/>
                <a:ext cx="787952" cy="87085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4225331" y="5069394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chemistry</a:t>
                </a:r>
              </a:p>
            </p:txBody>
          </p:sp>
          <p:cxnSp>
            <p:nvCxnSpPr>
              <p:cNvPr id="24" name="Straight Connector 23"/>
              <p:cNvCxnSpPr>
                <a:cxnSpLocks/>
                <a:stCxn id="23" idx="0"/>
                <a:endCxn id="18" idx="4"/>
              </p:cNvCxnSpPr>
              <p:nvPr/>
            </p:nvCxnSpPr>
            <p:spPr>
              <a:xfrm>
                <a:off x="4742821" y="5069394"/>
                <a:ext cx="1410961" cy="82061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8146708" y="4305720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Weak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0230086" y="3624107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Strong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588676" y="4818185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Nuclear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0878247" y="4818185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Mesons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baryons</a:t>
                </a:r>
              </a:p>
            </p:txBody>
          </p:sp>
          <p:cxnSp>
            <p:nvCxnSpPr>
              <p:cNvPr id="29" name="Straight Connector 28"/>
              <p:cNvCxnSpPr>
                <a:cxnSpLocks/>
                <a:stCxn id="26" idx="4"/>
                <a:endCxn id="27" idx="0"/>
              </p:cNvCxnSpPr>
              <p:nvPr/>
            </p:nvCxnSpPr>
            <p:spPr>
              <a:xfrm flipH="1">
                <a:off x="10106166" y="4387781"/>
                <a:ext cx="641410" cy="43040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cxnSpLocks/>
                <a:stCxn id="26" idx="4"/>
                <a:endCxn id="28" idx="0"/>
              </p:cNvCxnSpPr>
              <p:nvPr/>
            </p:nvCxnSpPr>
            <p:spPr>
              <a:xfrm>
                <a:off x="10747576" y="4387781"/>
                <a:ext cx="648161" cy="43040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002361" y="4459794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relativity</a:t>
                </a: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654677" y="332768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Quantum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mechanics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28655" y="4051999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Spacetime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geometry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719941" y="3053863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General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relativity</a:t>
                </a:r>
              </a:p>
            </p:txBody>
          </p:sp>
          <p:cxnSp>
            <p:nvCxnSpPr>
              <p:cNvPr id="35" name="Straight Connector 34"/>
              <p:cNvCxnSpPr>
                <a:cxnSpLocks/>
                <a:stCxn id="33" idx="0"/>
                <a:endCxn id="34" idx="4"/>
              </p:cNvCxnSpPr>
              <p:nvPr/>
            </p:nvCxnSpPr>
            <p:spPr>
              <a:xfrm flipV="1">
                <a:off x="846145" y="3817537"/>
                <a:ext cx="1391286" cy="234462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/>
                <a:stCxn id="13" idx="0"/>
                <a:endCxn id="34" idx="4"/>
              </p:cNvCxnSpPr>
              <p:nvPr/>
            </p:nvCxnSpPr>
            <p:spPr>
              <a:xfrm flipV="1">
                <a:off x="2237431" y="3817537"/>
                <a:ext cx="0" cy="938683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cxnSpLocks/>
                <a:stCxn id="31" idx="0"/>
                <a:endCxn id="34" idx="4"/>
              </p:cNvCxnSpPr>
              <p:nvPr/>
            </p:nvCxnSpPr>
            <p:spPr>
              <a:xfrm flipH="1" flipV="1">
                <a:off x="2237431" y="3817537"/>
                <a:ext cx="1282420" cy="64225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>
                <a:off x="5512778" y="2860433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Quantized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E&amp;M</a:t>
                </a:r>
              </a:p>
            </p:txBody>
          </p:sp>
          <p:cxnSp>
            <p:nvCxnSpPr>
              <p:cNvPr id="39" name="Straight Connector 38"/>
              <p:cNvCxnSpPr>
                <a:cxnSpLocks/>
                <a:stCxn id="38" idx="4"/>
                <a:endCxn id="31" idx="0"/>
              </p:cNvCxnSpPr>
              <p:nvPr/>
            </p:nvCxnSpPr>
            <p:spPr>
              <a:xfrm flipH="1">
                <a:off x="3519851" y="3624107"/>
                <a:ext cx="2510417" cy="83568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cxnSpLocks/>
                <a:stCxn id="38" idx="4"/>
                <a:endCxn id="32" idx="0"/>
              </p:cNvCxnSpPr>
              <p:nvPr/>
            </p:nvCxnSpPr>
            <p:spPr>
              <a:xfrm flipH="1" flipV="1">
                <a:off x="4172167" y="3327681"/>
                <a:ext cx="1858101" cy="296426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cxnSpLocks/>
                <a:stCxn id="38" idx="4"/>
                <a:endCxn id="18" idx="0"/>
              </p:cNvCxnSpPr>
              <p:nvPr/>
            </p:nvCxnSpPr>
            <p:spPr>
              <a:xfrm>
                <a:off x="6030268" y="3624107"/>
                <a:ext cx="123514" cy="76367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7682727" y="1982932"/>
                <a:ext cx="1110719" cy="763673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Electroweak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397987" y="166940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Higgs</a:t>
                </a:r>
              </a:p>
            </p:txBody>
          </p:sp>
          <p:cxnSp>
            <p:nvCxnSpPr>
              <p:cNvPr id="44" name="Straight Connector 43"/>
              <p:cNvCxnSpPr>
                <a:cxnSpLocks/>
                <a:stCxn id="43" idx="4"/>
                <a:endCxn id="38" idx="0"/>
              </p:cNvCxnSpPr>
              <p:nvPr/>
            </p:nvCxnSpPr>
            <p:spPr>
              <a:xfrm flipH="1">
                <a:off x="6030268" y="2433074"/>
                <a:ext cx="885209" cy="427359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cxnSpLocks/>
                <a:stCxn id="42" idx="4"/>
                <a:endCxn id="38" idx="0"/>
              </p:cNvCxnSpPr>
              <p:nvPr/>
            </p:nvCxnSpPr>
            <p:spPr>
              <a:xfrm flipH="1">
                <a:off x="6030268" y="2746605"/>
                <a:ext cx="2207819" cy="113828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cxnSpLocks/>
                <a:stCxn id="43" idx="4"/>
                <a:endCxn id="25" idx="0"/>
              </p:cNvCxnSpPr>
              <p:nvPr/>
            </p:nvCxnSpPr>
            <p:spPr>
              <a:xfrm>
                <a:off x="6915477" y="2433074"/>
                <a:ext cx="1748721" cy="1872646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cxnSpLocks/>
                <a:stCxn id="42" idx="4"/>
                <a:endCxn id="25" idx="0"/>
              </p:cNvCxnSpPr>
              <p:nvPr/>
            </p:nvCxnSpPr>
            <p:spPr>
              <a:xfrm>
                <a:off x="8238086" y="2746605"/>
                <a:ext cx="426112" cy="1559115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cxnSpLocks/>
                <a:stCxn id="43" idx="6"/>
                <a:endCxn id="42" idx="2"/>
              </p:cNvCxnSpPr>
              <p:nvPr/>
            </p:nvCxnSpPr>
            <p:spPr>
              <a:xfrm>
                <a:off x="7432967" y="2051238"/>
                <a:ext cx="249760" cy="313531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/>
            <p:cNvCxnSpPr>
              <a:cxnSpLocks/>
              <a:stCxn id="32" idx="0"/>
              <a:endCxn id="55" idx="4"/>
            </p:cNvCxnSpPr>
            <p:nvPr/>
          </p:nvCxnSpPr>
          <p:spPr>
            <a:xfrm flipH="1" flipV="1">
              <a:off x="5875727" y="3523673"/>
              <a:ext cx="353389" cy="775239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/>
              <a:stCxn id="34" idx="0"/>
              <a:endCxn id="55" idx="4"/>
            </p:cNvCxnSpPr>
            <p:nvPr/>
          </p:nvCxnSpPr>
          <p:spPr>
            <a:xfrm flipV="1">
              <a:off x="4907904" y="3523673"/>
              <a:ext cx="967823" cy="590254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cxnSpLocks/>
              <a:stCxn id="42" idx="0"/>
              <a:endCxn id="52" idx="4"/>
            </p:cNvCxnSpPr>
            <p:nvPr/>
          </p:nvCxnSpPr>
          <p:spPr>
            <a:xfrm flipV="1">
              <a:off x="9005694" y="2552341"/>
              <a:ext cx="824327" cy="838090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/>
              <a:stCxn id="26" idx="0"/>
              <a:endCxn id="52" idx="4"/>
            </p:cNvCxnSpPr>
            <p:nvPr/>
          </p:nvCxnSpPr>
          <p:spPr>
            <a:xfrm flipH="1" flipV="1">
              <a:off x="9830021" y="2552341"/>
              <a:ext cx="889379" cy="1946829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/>
              <a:stCxn id="52" idx="0"/>
              <a:endCxn id="53" idx="4"/>
            </p:cNvCxnSpPr>
            <p:nvPr/>
          </p:nvCxnSpPr>
          <p:spPr>
            <a:xfrm flipH="1">
              <a:off x="6369280" y="2036421"/>
              <a:ext cx="3460741" cy="553868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cxnSpLocks/>
              <a:stCxn id="55" idx="0"/>
              <a:endCxn id="53" idx="4"/>
            </p:cNvCxnSpPr>
            <p:nvPr/>
          </p:nvCxnSpPr>
          <p:spPr>
            <a:xfrm flipV="1">
              <a:off x="5875727" y="2590288"/>
              <a:ext cx="493553" cy="417465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9476632" y="2036421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GUT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015891" y="2074368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TOE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5522338" y="3007753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gravity</a:t>
              </a:r>
            </a:p>
          </p:txBody>
        </p: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6DF25F07-65C3-44EE-BD58-BE97902348AE}"/>
              </a:ext>
            </a:extLst>
          </p:cNvPr>
          <p:cNvSpPr/>
          <p:nvPr/>
        </p:nvSpPr>
        <p:spPr>
          <a:xfrm>
            <a:off x="746676" y="1121641"/>
            <a:ext cx="852048" cy="643113"/>
          </a:xfrm>
          <a:prstGeom prst="ellipse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Gravity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3D5AE9B-3271-4C49-8FBB-5D005FD054DE}"/>
              </a:ext>
            </a:extLst>
          </p:cNvPr>
          <p:cNvSpPr/>
          <p:nvPr/>
        </p:nvSpPr>
        <p:spPr>
          <a:xfrm>
            <a:off x="744259" y="1949934"/>
            <a:ext cx="852048" cy="6431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CEE161C-022A-4748-86A4-3AA9C54B86B5}"/>
              </a:ext>
            </a:extLst>
          </p:cNvPr>
          <p:cNvSpPr/>
          <p:nvPr/>
        </p:nvSpPr>
        <p:spPr>
          <a:xfrm>
            <a:off x="744259" y="2849210"/>
            <a:ext cx="852048" cy="643114"/>
          </a:xfrm>
          <a:prstGeom prst="ellipse">
            <a:avLst/>
          </a:prstGeom>
          <a:solidFill>
            <a:srgbClr val="99FF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Speculative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A7F08-9B30-421E-A04B-B330FF3B125F}"/>
              </a:ext>
            </a:extLst>
          </p:cNvPr>
          <p:cNvSpPr txBox="1"/>
          <p:nvPr/>
        </p:nvSpPr>
        <p:spPr>
          <a:xfrm>
            <a:off x="898126" y="571369"/>
            <a:ext cx="51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</p:txBody>
      </p:sp>
      <p:sp>
        <p:nvSpPr>
          <p:cNvPr id="75" name="Title 4">
            <a:extLst>
              <a:ext uri="{FF2B5EF4-FFF2-40B4-BE49-F238E27FC236}">
                <a16:creationId xmlns:a16="http://schemas.microsoft.com/office/drawing/2014/main" id="{C56C4339-C8C5-4B2A-BDD3-7F200C566100}"/>
              </a:ext>
            </a:extLst>
          </p:cNvPr>
          <p:cNvSpPr txBox="1">
            <a:spLocks/>
          </p:cNvSpPr>
          <p:nvPr/>
        </p:nvSpPr>
        <p:spPr>
          <a:xfrm>
            <a:off x="609600" y="3048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Connections: Known and Imagined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6114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391FFE-A945-4B17-AF7D-5958D8451782}"/>
              </a:ext>
            </a:extLst>
          </p:cNvPr>
          <p:cNvSpPr/>
          <p:nvPr/>
        </p:nvSpPr>
        <p:spPr>
          <a:xfrm>
            <a:off x="589435" y="571368"/>
            <a:ext cx="1145378" cy="3151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93096-5B34-4342-9326-69289CEAE4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05772" y="902634"/>
            <a:ext cx="9537006" cy="5732625"/>
            <a:chOff x="3604419" y="2036421"/>
            <a:chExt cx="7910993" cy="4598839"/>
          </a:xfrm>
        </p:grpSpPr>
        <p:grpSp>
          <p:nvGrpSpPr>
            <p:cNvPr id="9" name="Group 8"/>
            <p:cNvGrpSpPr/>
            <p:nvPr/>
          </p:nvGrpSpPr>
          <p:grpSpPr>
            <a:xfrm>
              <a:off x="3604419" y="3178618"/>
              <a:ext cx="7910993" cy="3456642"/>
              <a:chOff x="328655" y="1669401"/>
              <a:chExt cx="11584572" cy="5116585"/>
            </a:xfrm>
            <a:solidFill>
              <a:srgbClr val="FFFF00"/>
            </a:solidFill>
          </p:grpSpPr>
          <p:sp>
            <p:nvSpPr>
              <p:cNvPr id="10" name="Oval 9"/>
              <p:cNvSpPr/>
              <p:nvPr/>
            </p:nvSpPr>
            <p:spPr>
              <a:xfrm>
                <a:off x="2391506" y="5869912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Terrestrial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016558" y="5859864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Celestial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719941" y="4756220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Newtonian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cxnSp>
            <p:nvCxnSpPr>
              <p:cNvPr id="14" name="Straight Connector 13"/>
              <p:cNvCxnSpPr>
                <a:cxnSpLocks/>
                <a:stCxn id="11" idx="0"/>
                <a:endCxn id="13" idx="4"/>
              </p:cNvCxnSpPr>
              <p:nvPr/>
            </p:nvCxnSpPr>
            <p:spPr>
              <a:xfrm flipV="1">
                <a:off x="1534048" y="5519894"/>
                <a:ext cx="703383" cy="339970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cxnSpLocks/>
                <a:stCxn id="10" idx="0"/>
                <a:endCxn id="13" idx="4"/>
              </p:cNvCxnSpPr>
              <p:nvPr/>
            </p:nvCxnSpPr>
            <p:spPr>
              <a:xfrm flipH="1" flipV="1">
                <a:off x="2237431" y="5519894"/>
                <a:ext cx="671565" cy="350018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6983605" y="5096190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light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896896" y="5859864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electricity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636292" y="438778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E&amp;M</a:t>
                </a:r>
              </a:p>
            </p:txBody>
          </p:sp>
          <p:cxnSp>
            <p:nvCxnSpPr>
              <p:cNvPr id="19" name="Straight Connector 18"/>
              <p:cNvCxnSpPr>
                <a:cxnSpLocks/>
                <a:stCxn id="17" idx="0"/>
                <a:endCxn id="18" idx="4"/>
              </p:cNvCxnSpPr>
              <p:nvPr/>
            </p:nvCxnSpPr>
            <p:spPr>
              <a:xfrm flipV="1">
                <a:off x="5414386" y="5151455"/>
                <a:ext cx="739396" cy="708409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cxnSpLocks/>
                <a:stCxn id="16" idx="0"/>
                <a:endCxn id="18" idx="4"/>
              </p:cNvCxnSpPr>
              <p:nvPr/>
            </p:nvCxnSpPr>
            <p:spPr>
              <a:xfrm flipH="1">
                <a:off x="6153782" y="5096190"/>
                <a:ext cx="1347313" cy="55265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6424244" y="6022312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magnetism</a:t>
                </a:r>
              </a:p>
            </p:txBody>
          </p:sp>
          <p:cxnSp>
            <p:nvCxnSpPr>
              <p:cNvPr id="22" name="Straight Connector 21"/>
              <p:cNvCxnSpPr>
                <a:cxnSpLocks/>
                <a:stCxn id="21" idx="0"/>
                <a:endCxn id="18" idx="4"/>
              </p:cNvCxnSpPr>
              <p:nvPr/>
            </p:nvCxnSpPr>
            <p:spPr>
              <a:xfrm flipH="1" flipV="1">
                <a:off x="6153782" y="5151455"/>
                <a:ext cx="787952" cy="87085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4225331" y="5069394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chemistry</a:t>
                </a:r>
              </a:p>
            </p:txBody>
          </p:sp>
          <p:cxnSp>
            <p:nvCxnSpPr>
              <p:cNvPr id="24" name="Straight Connector 23"/>
              <p:cNvCxnSpPr>
                <a:cxnSpLocks/>
                <a:stCxn id="23" idx="0"/>
                <a:endCxn id="18" idx="4"/>
              </p:cNvCxnSpPr>
              <p:nvPr/>
            </p:nvCxnSpPr>
            <p:spPr>
              <a:xfrm>
                <a:off x="4742821" y="5069394"/>
                <a:ext cx="1410961" cy="82061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8146708" y="4305720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Weak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0230086" y="3624107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Strong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588676" y="4818185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Nuclear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0878247" y="4818185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Mesons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baryons</a:t>
                </a:r>
              </a:p>
            </p:txBody>
          </p:sp>
          <p:cxnSp>
            <p:nvCxnSpPr>
              <p:cNvPr id="29" name="Straight Connector 28"/>
              <p:cNvCxnSpPr>
                <a:cxnSpLocks/>
                <a:stCxn id="26" idx="4"/>
                <a:endCxn id="27" idx="0"/>
              </p:cNvCxnSpPr>
              <p:nvPr/>
            </p:nvCxnSpPr>
            <p:spPr>
              <a:xfrm flipH="1">
                <a:off x="10106166" y="4387781"/>
                <a:ext cx="641410" cy="43040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cxnSpLocks/>
                <a:stCxn id="26" idx="4"/>
                <a:endCxn id="28" idx="0"/>
              </p:cNvCxnSpPr>
              <p:nvPr/>
            </p:nvCxnSpPr>
            <p:spPr>
              <a:xfrm>
                <a:off x="10747576" y="4387781"/>
                <a:ext cx="648161" cy="43040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002361" y="4459794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relativity</a:t>
                </a: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654677" y="332768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Quantum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mechanics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28655" y="4051999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Spacetime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geometry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719941" y="3053863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General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relativity</a:t>
                </a:r>
              </a:p>
            </p:txBody>
          </p:sp>
          <p:cxnSp>
            <p:nvCxnSpPr>
              <p:cNvPr id="35" name="Straight Connector 34"/>
              <p:cNvCxnSpPr>
                <a:cxnSpLocks/>
                <a:stCxn id="33" idx="0"/>
                <a:endCxn id="34" idx="4"/>
              </p:cNvCxnSpPr>
              <p:nvPr/>
            </p:nvCxnSpPr>
            <p:spPr>
              <a:xfrm flipV="1">
                <a:off x="846145" y="3817537"/>
                <a:ext cx="1391286" cy="234462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/>
                <a:stCxn id="13" idx="0"/>
                <a:endCxn id="34" idx="4"/>
              </p:cNvCxnSpPr>
              <p:nvPr/>
            </p:nvCxnSpPr>
            <p:spPr>
              <a:xfrm flipV="1">
                <a:off x="2237431" y="3817537"/>
                <a:ext cx="0" cy="938683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cxnSpLocks/>
                <a:stCxn id="31" idx="0"/>
                <a:endCxn id="34" idx="4"/>
              </p:cNvCxnSpPr>
              <p:nvPr/>
            </p:nvCxnSpPr>
            <p:spPr>
              <a:xfrm flipH="1" flipV="1">
                <a:off x="2237431" y="3817537"/>
                <a:ext cx="1282420" cy="64225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>
                <a:off x="5512778" y="2860433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Quantized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E&amp;M</a:t>
                </a:r>
              </a:p>
            </p:txBody>
          </p:sp>
          <p:cxnSp>
            <p:nvCxnSpPr>
              <p:cNvPr id="39" name="Straight Connector 38"/>
              <p:cNvCxnSpPr>
                <a:cxnSpLocks/>
                <a:stCxn id="38" idx="4"/>
                <a:endCxn id="31" idx="0"/>
              </p:cNvCxnSpPr>
              <p:nvPr/>
            </p:nvCxnSpPr>
            <p:spPr>
              <a:xfrm flipH="1">
                <a:off x="3519851" y="3624107"/>
                <a:ext cx="2510417" cy="83568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cxnSpLocks/>
                <a:stCxn id="38" idx="4"/>
                <a:endCxn id="32" idx="0"/>
              </p:cNvCxnSpPr>
              <p:nvPr/>
            </p:nvCxnSpPr>
            <p:spPr>
              <a:xfrm flipH="1" flipV="1">
                <a:off x="4172167" y="3327681"/>
                <a:ext cx="1858101" cy="296426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cxnSpLocks/>
                <a:stCxn id="38" idx="4"/>
                <a:endCxn id="18" idx="0"/>
              </p:cNvCxnSpPr>
              <p:nvPr/>
            </p:nvCxnSpPr>
            <p:spPr>
              <a:xfrm>
                <a:off x="6030268" y="3624107"/>
                <a:ext cx="123514" cy="76367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7682727" y="1982932"/>
                <a:ext cx="1110719" cy="763673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Electroweak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397987" y="166940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Higgs</a:t>
                </a:r>
              </a:p>
            </p:txBody>
          </p:sp>
          <p:cxnSp>
            <p:nvCxnSpPr>
              <p:cNvPr id="44" name="Straight Connector 43"/>
              <p:cNvCxnSpPr>
                <a:cxnSpLocks/>
                <a:stCxn id="43" idx="4"/>
                <a:endCxn id="38" idx="0"/>
              </p:cNvCxnSpPr>
              <p:nvPr/>
            </p:nvCxnSpPr>
            <p:spPr>
              <a:xfrm flipH="1">
                <a:off x="6030268" y="2433074"/>
                <a:ext cx="885209" cy="427359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cxnSpLocks/>
                <a:stCxn id="42" idx="4"/>
                <a:endCxn id="38" idx="0"/>
              </p:cNvCxnSpPr>
              <p:nvPr/>
            </p:nvCxnSpPr>
            <p:spPr>
              <a:xfrm flipH="1">
                <a:off x="6030268" y="2746605"/>
                <a:ext cx="2207819" cy="113828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cxnSpLocks/>
                <a:stCxn id="43" idx="4"/>
                <a:endCxn id="25" idx="0"/>
              </p:cNvCxnSpPr>
              <p:nvPr/>
            </p:nvCxnSpPr>
            <p:spPr>
              <a:xfrm>
                <a:off x="6915477" y="2433074"/>
                <a:ext cx="1748721" cy="1872646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cxnSpLocks/>
                <a:stCxn id="42" idx="4"/>
                <a:endCxn id="25" idx="0"/>
              </p:cNvCxnSpPr>
              <p:nvPr/>
            </p:nvCxnSpPr>
            <p:spPr>
              <a:xfrm>
                <a:off x="8238086" y="2746605"/>
                <a:ext cx="426112" cy="1559115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cxnSpLocks/>
                <a:stCxn id="43" idx="6"/>
                <a:endCxn id="42" idx="2"/>
              </p:cNvCxnSpPr>
              <p:nvPr/>
            </p:nvCxnSpPr>
            <p:spPr>
              <a:xfrm>
                <a:off x="7432967" y="2051238"/>
                <a:ext cx="249760" cy="313531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/>
            <p:cNvCxnSpPr>
              <a:cxnSpLocks/>
              <a:stCxn id="32" idx="0"/>
              <a:endCxn id="55" idx="4"/>
            </p:cNvCxnSpPr>
            <p:nvPr/>
          </p:nvCxnSpPr>
          <p:spPr>
            <a:xfrm flipH="1" flipV="1">
              <a:off x="5875727" y="3523673"/>
              <a:ext cx="353389" cy="775239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/>
              <a:stCxn id="34" idx="0"/>
              <a:endCxn id="55" idx="4"/>
            </p:cNvCxnSpPr>
            <p:nvPr/>
          </p:nvCxnSpPr>
          <p:spPr>
            <a:xfrm flipV="1">
              <a:off x="4907904" y="3523673"/>
              <a:ext cx="967823" cy="590254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cxnSpLocks/>
              <a:stCxn id="42" idx="0"/>
              <a:endCxn id="52" idx="4"/>
            </p:cNvCxnSpPr>
            <p:nvPr/>
          </p:nvCxnSpPr>
          <p:spPr>
            <a:xfrm flipV="1">
              <a:off x="9005694" y="2552341"/>
              <a:ext cx="824327" cy="838090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/>
              <a:stCxn id="26" idx="0"/>
              <a:endCxn id="52" idx="4"/>
            </p:cNvCxnSpPr>
            <p:nvPr/>
          </p:nvCxnSpPr>
          <p:spPr>
            <a:xfrm flipH="1" flipV="1">
              <a:off x="9830021" y="2552341"/>
              <a:ext cx="889379" cy="1946829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/>
              <a:stCxn id="52" idx="0"/>
              <a:endCxn id="53" idx="4"/>
            </p:cNvCxnSpPr>
            <p:nvPr/>
          </p:nvCxnSpPr>
          <p:spPr>
            <a:xfrm flipH="1">
              <a:off x="6369280" y="2036421"/>
              <a:ext cx="3460741" cy="553868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cxnSpLocks/>
              <a:stCxn id="55" idx="0"/>
              <a:endCxn id="53" idx="4"/>
            </p:cNvCxnSpPr>
            <p:nvPr/>
          </p:nvCxnSpPr>
          <p:spPr>
            <a:xfrm flipV="1">
              <a:off x="5875727" y="2590288"/>
              <a:ext cx="493553" cy="417465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9476632" y="2036421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GUT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015891" y="2074368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TOE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5522338" y="3007753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gravity</a:t>
              </a:r>
            </a:p>
          </p:txBody>
        </p:sp>
      </p:grpSp>
      <p:sp>
        <p:nvSpPr>
          <p:cNvPr id="65" name="Oval 64"/>
          <p:cNvSpPr/>
          <p:nvPr/>
        </p:nvSpPr>
        <p:spPr>
          <a:xfrm>
            <a:off x="6850707" y="1040198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6" name="Oval 65"/>
          <p:cNvSpPr/>
          <p:nvPr/>
        </p:nvSpPr>
        <p:spPr>
          <a:xfrm>
            <a:off x="8636033" y="1764754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9679528" y="2528993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8" name="Oval 67"/>
          <p:cNvSpPr/>
          <p:nvPr/>
        </p:nvSpPr>
        <p:spPr>
          <a:xfrm>
            <a:off x="4608820" y="2984954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9" name="Oval 68"/>
          <p:cNvSpPr/>
          <p:nvPr/>
        </p:nvSpPr>
        <p:spPr>
          <a:xfrm>
            <a:off x="3784961" y="2849210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0" name="Oval 69"/>
          <p:cNvSpPr/>
          <p:nvPr/>
        </p:nvSpPr>
        <p:spPr>
          <a:xfrm>
            <a:off x="4775766" y="1658309"/>
            <a:ext cx="365760" cy="36576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F25F07-65C3-44EE-BD58-BE97902348AE}"/>
              </a:ext>
            </a:extLst>
          </p:cNvPr>
          <p:cNvSpPr/>
          <p:nvPr/>
        </p:nvSpPr>
        <p:spPr>
          <a:xfrm>
            <a:off x="746676" y="1121641"/>
            <a:ext cx="852048" cy="643113"/>
          </a:xfrm>
          <a:prstGeom prst="ellipse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Gravity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3D5AE9B-3271-4C49-8FBB-5D005FD054DE}"/>
              </a:ext>
            </a:extLst>
          </p:cNvPr>
          <p:cNvSpPr/>
          <p:nvPr/>
        </p:nvSpPr>
        <p:spPr>
          <a:xfrm>
            <a:off x="744259" y="1949934"/>
            <a:ext cx="852048" cy="6431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CEE161C-022A-4748-86A4-3AA9C54B86B5}"/>
              </a:ext>
            </a:extLst>
          </p:cNvPr>
          <p:cNvSpPr/>
          <p:nvPr/>
        </p:nvSpPr>
        <p:spPr>
          <a:xfrm>
            <a:off x="744259" y="2849210"/>
            <a:ext cx="852048" cy="643114"/>
          </a:xfrm>
          <a:prstGeom prst="ellipse">
            <a:avLst/>
          </a:prstGeom>
          <a:solidFill>
            <a:srgbClr val="99FF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Speculative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A7F08-9B30-421E-A04B-B330FF3B125F}"/>
              </a:ext>
            </a:extLst>
          </p:cNvPr>
          <p:cNvSpPr txBox="1"/>
          <p:nvPr/>
        </p:nvSpPr>
        <p:spPr>
          <a:xfrm>
            <a:off x="898126" y="571369"/>
            <a:ext cx="51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</p:txBody>
      </p:sp>
      <p:sp>
        <p:nvSpPr>
          <p:cNvPr id="76" name="Title 4">
            <a:extLst>
              <a:ext uri="{FF2B5EF4-FFF2-40B4-BE49-F238E27FC236}">
                <a16:creationId xmlns:a16="http://schemas.microsoft.com/office/drawing/2014/main" id="{470D1CCC-F070-4366-9E80-58736617D07B}"/>
              </a:ext>
            </a:extLst>
          </p:cNvPr>
          <p:cNvSpPr txBox="1">
            <a:spLocks/>
          </p:cNvSpPr>
          <p:nvPr/>
        </p:nvSpPr>
        <p:spPr>
          <a:xfrm>
            <a:off x="609600" y="3048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Connections: Known and Imagined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0336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10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64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1600200"/>
            <a:ext cx="10972800" cy="444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Fifteen orders of magnitude!</a:t>
            </a:r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	(proton to human scale)</a:t>
            </a:r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44497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Currently Accessible Scale 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 10</a:t>
            </a:r>
            <a:r>
              <a:rPr lang="en-US" baseline="30000" dirty="0">
                <a:solidFill>
                  <a:srgbClr val="FFFF00"/>
                </a:solidFill>
                <a:sym typeface="Symbol" panose="05050102010706020507" pitchFamily="18" charset="2"/>
              </a:rPr>
              <a:t>4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  GeV</a:t>
            </a:r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r>
              <a:rPr lang="en-US" dirty="0">
                <a:solidFill>
                  <a:srgbClr val="FFFF00"/>
                </a:solidFill>
              </a:rPr>
              <a:t>TOE Scale                              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 10</a:t>
            </a:r>
            <a:r>
              <a:rPr lang="en-US" baseline="30000" dirty="0">
                <a:solidFill>
                  <a:srgbClr val="FFFF00"/>
                </a:solidFill>
                <a:sym typeface="Symbol" panose="05050102010706020507" pitchFamily="18" charset="2"/>
              </a:rPr>
              <a:t>19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 GeV</a:t>
            </a:r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b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65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Theory of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75657"/>
            <a:ext cx="10820400" cy="5257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Determine the smallest </a:t>
            </a:r>
            <a:r>
              <a:rPr lang="en-US" dirty="0">
                <a:highlight>
                  <a:srgbClr val="FFFF00"/>
                </a:highlight>
              </a:rPr>
              <a:t>building blocks </a:t>
            </a:r>
            <a:r>
              <a:rPr lang="en-US" dirty="0">
                <a:solidFill>
                  <a:schemeClr val="bg1"/>
                </a:solidFill>
              </a:rPr>
              <a:t>of the universe.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Work out the </a:t>
            </a:r>
            <a:r>
              <a:rPr lang="en-US" dirty="0">
                <a:highlight>
                  <a:srgbClr val="FFFF00"/>
                </a:highlight>
              </a:rPr>
              <a:t>forces</a:t>
            </a:r>
            <a:r>
              <a:rPr lang="en-US" dirty="0">
                <a:solidFill>
                  <a:schemeClr val="bg1"/>
                </a:solidFill>
              </a:rPr>
              <a:t> that make the universe tick and do they have a single origin?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Figure out how the universe came into existence and how it will end.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How does </a:t>
            </a:r>
            <a:r>
              <a:rPr lang="en-US" i="1" u="sng" dirty="0">
                <a:solidFill>
                  <a:schemeClr val="bg1"/>
                </a:solidFill>
              </a:rPr>
              <a:t>everything</a:t>
            </a:r>
            <a:r>
              <a:rPr lang="en-US" dirty="0">
                <a:solidFill>
                  <a:schemeClr val="bg1"/>
                </a:solidFill>
              </a:rPr>
              <a:t> hang together?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0" y="5029200"/>
            <a:ext cx="2951193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do I mean by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everything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17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26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391FFE-A945-4B17-AF7D-5958D8451782}"/>
              </a:ext>
            </a:extLst>
          </p:cNvPr>
          <p:cNvSpPr/>
          <p:nvPr/>
        </p:nvSpPr>
        <p:spPr>
          <a:xfrm>
            <a:off x="589435" y="571368"/>
            <a:ext cx="1145378" cy="38897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93096-5B34-4342-9326-69289CEAE4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05772" y="837864"/>
            <a:ext cx="9970388" cy="5797396"/>
            <a:chOff x="3604419" y="1984460"/>
            <a:chExt cx="8270486" cy="4650800"/>
          </a:xfrm>
        </p:grpSpPr>
        <p:grpSp>
          <p:nvGrpSpPr>
            <p:cNvPr id="9" name="Group 8"/>
            <p:cNvGrpSpPr/>
            <p:nvPr/>
          </p:nvGrpSpPr>
          <p:grpSpPr>
            <a:xfrm>
              <a:off x="3604419" y="3178618"/>
              <a:ext cx="7910993" cy="3456642"/>
              <a:chOff x="328655" y="1669401"/>
              <a:chExt cx="11584572" cy="5116585"/>
            </a:xfrm>
            <a:solidFill>
              <a:srgbClr val="FFFF00"/>
            </a:solidFill>
          </p:grpSpPr>
          <p:sp>
            <p:nvSpPr>
              <p:cNvPr id="10" name="Oval 9"/>
              <p:cNvSpPr/>
              <p:nvPr/>
            </p:nvSpPr>
            <p:spPr>
              <a:xfrm>
                <a:off x="2391506" y="5869912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Terrestrial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016558" y="5859864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Celestial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719941" y="4756220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Newtonian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gravity</a:t>
                </a:r>
              </a:p>
            </p:txBody>
          </p:sp>
          <p:cxnSp>
            <p:nvCxnSpPr>
              <p:cNvPr id="14" name="Straight Connector 13"/>
              <p:cNvCxnSpPr>
                <a:cxnSpLocks/>
                <a:stCxn id="11" idx="0"/>
                <a:endCxn id="13" idx="4"/>
              </p:cNvCxnSpPr>
              <p:nvPr/>
            </p:nvCxnSpPr>
            <p:spPr>
              <a:xfrm flipV="1">
                <a:off x="1534048" y="5519894"/>
                <a:ext cx="703383" cy="339970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cxnSpLocks/>
                <a:stCxn id="10" idx="0"/>
                <a:endCxn id="13" idx="4"/>
              </p:cNvCxnSpPr>
              <p:nvPr/>
            </p:nvCxnSpPr>
            <p:spPr>
              <a:xfrm flipH="1" flipV="1">
                <a:off x="2237431" y="5519894"/>
                <a:ext cx="671565" cy="350018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6983605" y="5096190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light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896896" y="5859864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electricity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636292" y="438778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E&amp;M</a:t>
                </a:r>
              </a:p>
            </p:txBody>
          </p:sp>
          <p:cxnSp>
            <p:nvCxnSpPr>
              <p:cNvPr id="19" name="Straight Connector 18"/>
              <p:cNvCxnSpPr>
                <a:cxnSpLocks/>
                <a:stCxn id="17" idx="0"/>
                <a:endCxn id="18" idx="4"/>
              </p:cNvCxnSpPr>
              <p:nvPr/>
            </p:nvCxnSpPr>
            <p:spPr>
              <a:xfrm flipV="1">
                <a:off x="5414386" y="5151455"/>
                <a:ext cx="739396" cy="708409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cxnSpLocks/>
                <a:stCxn id="16" idx="0"/>
                <a:endCxn id="18" idx="4"/>
              </p:cNvCxnSpPr>
              <p:nvPr/>
            </p:nvCxnSpPr>
            <p:spPr>
              <a:xfrm flipH="1">
                <a:off x="6153782" y="5096190"/>
                <a:ext cx="1347313" cy="55265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6424244" y="6022312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magnetism</a:t>
                </a:r>
              </a:p>
            </p:txBody>
          </p:sp>
          <p:cxnSp>
            <p:nvCxnSpPr>
              <p:cNvPr id="22" name="Straight Connector 21"/>
              <p:cNvCxnSpPr>
                <a:cxnSpLocks/>
                <a:stCxn id="21" idx="0"/>
                <a:endCxn id="18" idx="4"/>
              </p:cNvCxnSpPr>
              <p:nvPr/>
            </p:nvCxnSpPr>
            <p:spPr>
              <a:xfrm flipH="1" flipV="1">
                <a:off x="6153782" y="5151455"/>
                <a:ext cx="787952" cy="87085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4225331" y="5069394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chemistry</a:t>
                </a:r>
              </a:p>
            </p:txBody>
          </p:sp>
          <p:cxnSp>
            <p:nvCxnSpPr>
              <p:cNvPr id="24" name="Straight Connector 23"/>
              <p:cNvCxnSpPr>
                <a:cxnSpLocks/>
                <a:stCxn id="23" idx="0"/>
                <a:endCxn id="18" idx="4"/>
              </p:cNvCxnSpPr>
              <p:nvPr/>
            </p:nvCxnSpPr>
            <p:spPr>
              <a:xfrm>
                <a:off x="4742821" y="5069394"/>
                <a:ext cx="1410961" cy="82061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8146708" y="4305720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Weak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0230086" y="3624107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Strong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588676" y="4818185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Nuclear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0878247" y="4818185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Mesons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baryons</a:t>
                </a:r>
              </a:p>
            </p:txBody>
          </p:sp>
          <p:cxnSp>
            <p:nvCxnSpPr>
              <p:cNvPr id="29" name="Straight Connector 28"/>
              <p:cNvCxnSpPr>
                <a:cxnSpLocks/>
                <a:stCxn id="26" idx="4"/>
                <a:endCxn id="27" idx="0"/>
              </p:cNvCxnSpPr>
              <p:nvPr/>
            </p:nvCxnSpPr>
            <p:spPr>
              <a:xfrm flipH="1">
                <a:off x="10106166" y="4387781"/>
                <a:ext cx="641410" cy="43040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cxnSpLocks/>
                <a:stCxn id="26" idx="4"/>
                <a:endCxn id="28" idx="0"/>
              </p:cNvCxnSpPr>
              <p:nvPr/>
            </p:nvCxnSpPr>
            <p:spPr>
              <a:xfrm>
                <a:off x="10747576" y="4387781"/>
                <a:ext cx="648161" cy="43040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002361" y="4459794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relativity</a:t>
                </a: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654677" y="332768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Quantum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mechanics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28655" y="4051999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Spacetime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geometry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719941" y="3053863"/>
                <a:ext cx="1034980" cy="763674"/>
              </a:xfrm>
              <a:prstGeom prst="ellipse">
                <a:avLst/>
              </a:prstGeom>
              <a:solidFill>
                <a:srgbClr val="FFCC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General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relativity</a:t>
                </a:r>
              </a:p>
            </p:txBody>
          </p:sp>
          <p:cxnSp>
            <p:nvCxnSpPr>
              <p:cNvPr id="35" name="Straight Connector 34"/>
              <p:cNvCxnSpPr>
                <a:cxnSpLocks/>
                <a:stCxn id="33" idx="0"/>
                <a:endCxn id="34" idx="4"/>
              </p:cNvCxnSpPr>
              <p:nvPr/>
            </p:nvCxnSpPr>
            <p:spPr>
              <a:xfrm flipV="1">
                <a:off x="846145" y="3817537"/>
                <a:ext cx="1391286" cy="234462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/>
                <a:stCxn id="13" idx="0"/>
                <a:endCxn id="34" idx="4"/>
              </p:cNvCxnSpPr>
              <p:nvPr/>
            </p:nvCxnSpPr>
            <p:spPr>
              <a:xfrm flipV="1">
                <a:off x="2237431" y="3817537"/>
                <a:ext cx="0" cy="938683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cxnSpLocks/>
                <a:stCxn id="31" idx="0"/>
                <a:endCxn id="34" idx="4"/>
              </p:cNvCxnSpPr>
              <p:nvPr/>
            </p:nvCxnSpPr>
            <p:spPr>
              <a:xfrm flipH="1" flipV="1">
                <a:off x="2237431" y="3817537"/>
                <a:ext cx="1282420" cy="64225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>
                <a:off x="5512778" y="2860433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Quantized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E&amp;M</a:t>
                </a:r>
              </a:p>
            </p:txBody>
          </p:sp>
          <p:cxnSp>
            <p:nvCxnSpPr>
              <p:cNvPr id="39" name="Straight Connector 38"/>
              <p:cNvCxnSpPr>
                <a:cxnSpLocks/>
                <a:stCxn id="38" idx="4"/>
                <a:endCxn id="31" idx="0"/>
              </p:cNvCxnSpPr>
              <p:nvPr/>
            </p:nvCxnSpPr>
            <p:spPr>
              <a:xfrm flipH="1">
                <a:off x="3519851" y="3624107"/>
                <a:ext cx="2510417" cy="835687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cxnSpLocks/>
                <a:stCxn id="38" idx="4"/>
                <a:endCxn id="32" idx="0"/>
              </p:cNvCxnSpPr>
              <p:nvPr/>
            </p:nvCxnSpPr>
            <p:spPr>
              <a:xfrm flipH="1" flipV="1">
                <a:off x="4172167" y="3327681"/>
                <a:ext cx="1858101" cy="296426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cxnSpLocks/>
                <a:stCxn id="38" idx="4"/>
                <a:endCxn id="18" idx="0"/>
              </p:cNvCxnSpPr>
              <p:nvPr/>
            </p:nvCxnSpPr>
            <p:spPr>
              <a:xfrm>
                <a:off x="6030268" y="3624107"/>
                <a:ext cx="123514" cy="763674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7682727" y="1982932"/>
                <a:ext cx="1110719" cy="763673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Electroweak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397987" y="1669401"/>
                <a:ext cx="1034980" cy="76367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Higgs</a:t>
                </a:r>
              </a:p>
            </p:txBody>
          </p:sp>
          <p:cxnSp>
            <p:nvCxnSpPr>
              <p:cNvPr id="44" name="Straight Connector 43"/>
              <p:cNvCxnSpPr>
                <a:cxnSpLocks/>
                <a:stCxn id="43" idx="4"/>
                <a:endCxn id="38" idx="0"/>
              </p:cNvCxnSpPr>
              <p:nvPr/>
            </p:nvCxnSpPr>
            <p:spPr>
              <a:xfrm flipH="1">
                <a:off x="6030268" y="2433074"/>
                <a:ext cx="885209" cy="427359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cxnSpLocks/>
                <a:stCxn id="42" idx="4"/>
                <a:endCxn id="38" idx="0"/>
              </p:cNvCxnSpPr>
              <p:nvPr/>
            </p:nvCxnSpPr>
            <p:spPr>
              <a:xfrm flipH="1">
                <a:off x="6030268" y="2746605"/>
                <a:ext cx="2207819" cy="113828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cxnSpLocks/>
                <a:stCxn id="43" idx="4"/>
                <a:endCxn id="25" idx="0"/>
              </p:cNvCxnSpPr>
              <p:nvPr/>
            </p:nvCxnSpPr>
            <p:spPr>
              <a:xfrm>
                <a:off x="6915477" y="2433074"/>
                <a:ext cx="1748721" cy="1872646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cxnSpLocks/>
                <a:stCxn id="42" idx="4"/>
                <a:endCxn id="25" idx="0"/>
              </p:cNvCxnSpPr>
              <p:nvPr/>
            </p:nvCxnSpPr>
            <p:spPr>
              <a:xfrm>
                <a:off x="8238086" y="2746605"/>
                <a:ext cx="426112" cy="1559115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cxnSpLocks/>
                <a:stCxn id="43" idx="6"/>
                <a:endCxn id="42" idx="2"/>
              </p:cNvCxnSpPr>
              <p:nvPr/>
            </p:nvCxnSpPr>
            <p:spPr>
              <a:xfrm>
                <a:off x="7432967" y="2051238"/>
                <a:ext cx="249760" cy="313531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11163785" y="1984460"/>
              <a:ext cx="706778" cy="515920"/>
            </a:xfrm>
            <a:prstGeom prst="ellipse">
              <a:avLst/>
            </a:prstGeom>
            <a:solidFill>
              <a:srgbClr val="66FF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matter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11164335" y="2698671"/>
              <a:ext cx="706778" cy="515920"/>
            </a:xfrm>
            <a:prstGeom prst="ellipse">
              <a:avLst/>
            </a:prstGeom>
            <a:solidFill>
              <a:srgbClr val="66FF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11168127" y="3428880"/>
              <a:ext cx="706778" cy="515920"/>
            </a:xfrm>
            <a:prstGeom prst="ellipse">
              <a:avLst/>
            </a:prstGeom>
            <a:solidFill>
              <a:srgbClr val="66FF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Matter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antimatter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asymmetry</a:t>
              </a:r>
            </a:p>
          </p:txBody>
        </p:sp>
        <p:cxnSp>
          <p:nvCxnSpPr>
            <p:cNvPr id="57" name="Straight Connector 56"/>
            <p:cNvCxnSpPr>
              <a:cxnSpLocks/>
              <a:stCxn id="32" idx="0"/>
              <a:endCxn id="55" idx="4"/>
            </p:cNvCxnSpPr>
            <p:nvPr/>
          </p:nvCxnSpPr>
          <p:spPr>
            <a:xfrm flipH="1" flipV="1">
              <a:off x="5875727" y="3523673"/>
              <a:ext cx="353389" cy="775239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/>
              <a:stCxn id="34" idx="0"/>
              <a:endCxn id="55" idx="4"/>
            </p:cNvCxnSpPr>
            <p:nvPr/>
          </p:nvCxnSpPr>
          <p:spPr>
            <a:xfrm flipV="1">
              <a:off x="4907904" y="3523673"/>
              <a:ext cx="967823" cy="590254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cxnSpLocks/>
              <a:stCxn id="42" idx="0"/>
              <a:endCxn id="52" idx="4"/>
            </p:cNvCxnSpPr>
            <p:nvPr/>
          </p:nvCxnSpPr>
          <p:spPr>
            <a:xfrm flipV="1">
              <a:off x="9005694" y="2552341"/>
              <a:ext cx="824327" cy="838090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/>
              <a:stCxn id="26" idx="0"/>
              <a:endCxn id="52" idx="4"/>
            </p:cNvCxnSpPr>
            <p:nvPr/>
          </p:nvCxnSpPr>
          <p:spPr>
            <a:xfrm flipH="1" flipV="1">
              <a:off x="9830021" y="2552341"/>
              <a:ext cx="889379" cy="1946829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/>
              <a:stCxn id="52" idx="0"/>
              <a:endCxn id="53" idx="4"/>
            </p:cNvCxnSpPr>
            <p:nvPr/>
          </p:nvCxnSpPr>
          <p:spPr>
            <a:xfrm flipH="1">
              <a:off x="6369280" y="2036421"/>
              <a:ext cx="3460741" cy="553868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cxnSpLocks/>
              <a:stCxn id="55" idx="0"/>
              <a:endCxn id="53" idx="4"/>
            </p:cNvCxnSpPr>
            <p:nvPr/>
          </p:nvCxnSpPr>
          <p:spPr>
            <a:xfrm flipV="1">
              <a:off x="5875727" y="2590288"/>
              <a:ext cx="493553" cy="417465"/>
            </a:xfrm>
            <a:prstGeom prst="lin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9476632" y="2036421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GUT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015891" y="2074368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TOE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5522338" y="3007753"/>
              <a:ext cx="706778" cy="515920"/>
            </a:xfrm>
            <a:prstGeom prst="ellipse">
              <a:avLst/>
            </a:prstGeom>
            <a:solidFill>
              <a:srgbClr val="99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gravity</a:t>
              </a:r>
            </a:p>
          </p:txBody>
        </p:sp>
      </p:grpSp>
      <p:sp>
        <p:nvSpPr>
          <p:cNvPr id="65" name="Oval 64"/>
          <p:cNvSpPr/>
          <p:nvPr/>
        </p:nvSpPr>
        <p:spPr>
          <a:xfrm>
            <a:off x="6850707" y="1040198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6" name="Oval 65"/>
          <p:cNvSpPr/>
          <p:nvPr/>
        </p:nvSpPr>
        <p:spPr>
          <a:xfrm>
            <a:off x="8636033" y="1764754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9679528" y="2528993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8" name="Oval 67"/>
          <p:cNvSpPr/>
          <p:nvPr/>
        </p:nvSpPr>
        <p:spPr>
          <a:xfrm>
            <a:off x="4608820" y="2984954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9" name="Oval 68"/>
          <p:cNvSpPr/>
          <p:nvPr/>
        </p:nvSpPr>
        <p:spPr>
          <a:xfrm>
            <a:off x="3784961" y="2849210"/>
            <a:ext cx="551172" cy="56991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0" name="Oval 69"/>
          <p:cNvSpPr/>
          <p:nvPr/>
        </p:nvSpPr>
        <p:spPr>
          <a:xfrm>
            <a:off x="4775766" y="1658309"/>
            <a:ext cx="365760" cy="36576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F25F07-65C3-44EE-BD58-BE97902348AE}"/>
              </a:ext>
            </a:extLst>
          </p:cNvPr>
          <p:cNvSpPr/>
          <p:nvPr/>
        </p:nvSpPr>
        <p:spPr>
          <a:xfrm>
            <a:off x="746676" y="1121641"/>
            <a:ext cx="852048" cy="643113"/>
          </a:xfrm>
          <a:prstGeom prst="ellipse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Gravity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3D5AE9B-3271-4C49-8FBB-5D005FD054DE}"/>
              </a:ext>
            </a:extLst>
          </p:cNvPr>
          <p:cNvSpPr/>
          <p:nvPr/>
        </p:nvSpPr>
        <p:spPr>
          <a:xfrm>
            <a:off x="744259" y="1949934"/>
            <a:ext cx="852048" cy="6431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CEE161C-022A-4748-86A4-3AA9C54B86B5}"/>
              </a:ext>
            </a:extLst>
          </p:cNvPr>
          <p:cNvSpPr/>
          <p:nvPr/>
        </p:nvSpPr>
        <p:spPr>
          <a:xfrm>
            <a:off x="744259" y="2849210"/>
            <a:ext cx="852048" cy="643114"/>
          </a:xfrm>
          <a:prstGeom prst="ellipse">
            <a:avLst/>
          </a:prstGeom>
          <a:solidFill>
            <a:srgbClr val="99FF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Speculative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FA5DE7A-8DEF-4C16-B34C-9B0B6B86816D}"/>
              </a:ext>
            </a:extLst>
          </p:cNvPr>
          <p:cNvSpPr/>
          <p:nvPr/>
        </p:nvSpPr>
        <p:spPr>
          <a:xfrm>
            <a:off x="738860" y="3681309"/>
            <a:ext cx="852048" cy="643114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Unknown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A7F08-9B30-421E-A04B-B330FF3B125F}"/>
              </a:ext>
            </a:extLst>
          </p:cNvPr>
          <p:cNvSpPr txBox="1"/>
          <p:nvPr/>
        </p:nvSpPr>
        <p:spPr>
          <a:xfrm>
            <a:off x="898126" y="571369"/>
            <a:ext cx="51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</p:txBody>
      </p:sp>
      <p:sp>
        <p:nvSpPr>
          <p:cNvPr id="79" name="Title 4">
            <a:extLst>
              <a:ext uri="{FF2B5EF4-FFF2-40B4-BE49-F238E27FC236}">
                <a16:creationId xmlns:a16="http://schemas.microsoft.com/office/drawing/2014/main" id="{42595FE4-D548-4249-B232-9382F817E77A}"/>
              </a:ext>
            </a:extLst>
          </p:cNvPr>
          <p:cNvSpPr txBox="1">
            <a:spLocks/>
          </p:cNvSpPr>
          <p:nvPr/>
        </p:nvSpPr>
        <p:spPr>
          <a:xfrm>
            <a:off x="609600" y="3048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Connections: Known and Imagined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3F9EAC6-5D77-4F6B-976F-670112FEAFDE}"/>
              </a:ext>
            </a:extLst>
          </p:cNvPr>
          <p:cNvSpPr/>
          <p:nvPr/>
        </p:nvSpPr>
        <p:spPr>
          <a:xfrm>
            <a:off x="11018878" y="3508734"/>
            <a:ext cx="852048" cy="643114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Inflation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89E10E2-3891-4F35-B69B-E8F31EEEDE0F}"/>
              </a:ext>
            </a:extLst>
          </p:cNvPr>
          <p:cNvSpPr/>
          <p:nvPr/>
        </p:nvSpPr>
        <p:spPr>
          <a:xfrm>
            <a:off x="10936085" y="23734"/>
            <a:ext cx="1013386" cy="710609"/>
          </a:xfrm>
          <a:prstGeom prst="ellipse">
            <a:avLst/>
          </a:prstGeom>
          <a:solidFill>
            <a:srgbClr val="66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Generations</a:t>
            </a:r>
          </a:p>
        </p:txBody>
      </p:sp>
    </p:spTree>
    <p:extLst>
      <p:ext uri="{BB962C8B-B14F-4D97-AF65-F5344CB8AC3E}">
        <p14:creationId xmlns:p14="http://schemas.microsoft.com/office/powerpoint/2010/main" val="612590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3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14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3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rc 12"/>
          <p:cNvSpPr>
            <a:spLocks/>
          </p:cNvSpPr>
          <p:nvPr/>
        </p:nvSpPr>
        <p:spPr bwMode="auto">
          <a:xfrm>
            <a:off x="5518995" y="1450144"/>
            <a:ext cx="2280422" cy="1978312"/>
          </a:xfrm>
          <a:custGeom>
            <a:avLst/>
            <a:gdLst>
              <a:gd name="T0" fmla="*/ 2147483647 w 16880"/>
              <a:gd name="T1" fmla="*/ 0 h 14516"/>
              <a:gd name="T2" fmla="*/ 2147483647 w 16880"/>
              <a:gd name="T3" fmla="*/ 2147483647 h 14516"/>
              <a:gd name="T4" fmla="*/ 0 w 16880"/>
              <a:gd name="T5" fmla="*/ 2147483647 h 14516"/>
              <a:gd name="T6" fmla="*/ 0 60000 65536"/>
              <a:gd name="T7" fmla="*/ 0 60000 65536"/>
              <a:gd name="T8" fmla="*/ 0 60000 65536"/>
              <a:gd name="T9" fmla="*/ 0 w 16880"/>
              <a:gd name="T10" fmla="*/ 0 h 14516"/>
              <a:gd name="T11" fmla="*/ 16880 w 16880"/>
              <a:gd name="T12" fmla="*/ 14516 h 14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80" h="14516" fill="none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</a:path>
              <a:path w="16880" h="14516" stroke="0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  <a:lnTo>
                  <a:pt x="0" y="14516"/>
                </a:lnTo>
                <a:lnTo>
                  <a:pt x="15995" y="0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8617294" y="1518280"/>
            <a:ext cx="1837346" cy="1148720"/>
          </a:xfrm>
          <a:prstGeom prst="roundRect">
            <a:avLst>
              <a:gd name="adj" fmla="val 16667"/>
            </a:avLst>
          </a:prstGeom>
          <a:solidFill>
            <a:srgbClr val="FFC000">
              <a:alpha val="53000"/>
            </a:srgbClr>
          </a:solidFill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/>
              <a:t>Heavy Elements</a:t>
            </a:r>
          </a:p>
          <a:p>
            <a:pPr algn="ctr" eaLnBrk="1" hangingPunct="1"/>
            <a:r>
              <a:rPr lang="en-US" altLang="en-US" sz="2000" dirty="0"/>
              <a:t>0.03%</a:t>
            </a:r>
          </a:p>
        </p:txBody>
      </p:sp>
      <p:sp>
        <p:nvSpPr>
          <p:cNvPr id="20" name="Arc 19"/>
          <p:cNvSpPr/>
          <p:nvPr/>
        </p:nvSpPr>
        <p:spPr>
          <a:xfrm rot="2869859">
            <a:off x="2524725" y="451865"/>
            <a:ext cx="5999695" cy="5977513"/>
          </a:xfrm>
          <a:prstGeom prst="arc">
            <a:avLst>
              <a:gd name="adj1" fmla="val 16209823"/>
              <a:gd name="adj2" fmla="val 1619022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5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>
          <a:xfrm rot="2869859">
            <a:off x="2524725" y="451865"/>
            <a:ext cx="5999695" cy="5977513"/>
          </a:xfrm>
          <a:prstGeom prst="arc">
            <a:avLst>
              <a:gd name="adj1" fmla="val 16379147"/>
              <a:gd name="adj2" fmla="val 1619022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12"/>
          <p:cNvSpPr>
            <a:spLocks/>
          </p:cNvSpPr>
          <p:nvPr/>
        </p:nvSpPr>
        <p:spPr bwMode="auto">
          <a:xfrm>
            <a:off x="5518995" y="1450144"/>
            <a:ext cx="2280422" cy="1978312"/>
          </a:xfrm>
          <a:custGeom>
            <a:avLst/>
            <a:gdLst>
              <a:gd name="T0" fmla="*/ 2147483647 w 16880"/>
              <a:gd name="T1" fmla="*/ 0 h 14516"/>
              <a:gd name="T2" fmla="*/ 2147483647 w 16880"/>
              <a:gd name="T3" fmla="*/ 2147483647 h 14516"/>
              <a:gd name="T4" fmla="*/ 0 w 16880"/>
              <a:gd name="T5" fmla="*/ 2147483647 h 14516"/>
              <a:gd name="T6" fmla="*/ 0 60000 65536"/>
              <a:gd name="T7" fmla="*/ 0 60000 65536"/>
              <a:gd name="T8" fmla="*/ 0 60000 65536"/>
              <a:gd name="T9" fmla="*/ 0 w 16880"/>
              <a:gd name="T10" fmla="*/ 0 h 14516"/>
              <a:gd name="T11" fmla="*/ 16880 w 16880"/>
              <a:gd name="T12" fmla="*/ 14516 h 14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80" h="14516" fill="none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</a:path>
              <a:path w="16880" h="14516" stroke="0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  <a:lnTo>
                  <a:pt x="0" y="14516"/>
                </a:lnTo>
                <a:lnTo>
                  <a:pt x="15995" y="0"/>
                </a:lnTo>
                <a:close/>
              </a:path>
            </a:pathLst>
          </a:custGeom>
          <a:gradFill rotWithShape="1">
            <a:gsLst>
              <a:gs pos="0">
                <a:srgbClr val="00FFFF">
                  <a:alpha val="53998"/>
                </a:srgbClr>
              </a:gs>
              <a:gs pos="100000">
                <a:srgbClr val="00FBFB">
                  <a:alpha val="53998"/>
                </a:srgbClr>
              </a:gs>
            </a:gsLst>
            <a:lin ang="5400000" scaled="1"/>
          </a:gradFill>
          <a:ln w="762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8617294" y="1518280"/>
            <a:ext cx="1837346" cy="1148720"/>
          </a:xfrm>
          <a:prstGeom prst="roundRect">
            <a:avLst>
              <a:gd name="adj" fmla="val 16667"/>
            </a:avLst>
          </a:prstGeom>
          <a:solidFill>
            <a:srgbClr val="00FFFF">
              <a:alpha val="53000"/>
            </a:srgbClr>
          </a:solidFill>
          <a:ln w="762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Stars</a:t>
            </a:r>
          </a:p>
          <a:p>
            <a:pPr algn="ctr" eaLnBrk="1" hangingPunct="1"/>
            <a:r>
              <a:rPr lang="en-US" altLang="en-US" dirty="0"/>
              <a:t>0.5%</a:t>
            </a:r>
          </a:p>
        </p:txBody>
      </p:sp>
    </p:spTree>
    <p:extLst>
      <p:ext uri="{BB962C8B-B14F-4D97-AF65-F5344CB8AC3E}">
        <p14:creationId xmlns:p14="http://schemas.microsoft.com/office/powerpoint/2010/main" val="2519240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c 9"/>
          <p:cNvSpPr>
            <a:spLocks/>
          </p:cNvSpPr>
          <p:nvPr/>
        </p:nvSpPr>
        <p:spPr bwMode="auto">
          <a:xfrm>
            <a:off x="5503750" y="1359664"/>
            <a:ext cx="2165296" cy="2068793"/>
          </a:xfrm>
          <a:custGeom>
            <a:avLst/>
            <a:gdLst>
              <a:gd name="T0" fmla="*/ 2147483647 w 16024"/>
              <a:gd name="T1" fmla="*/ 0 h 15187"/>
              <a:gd name="T2" fmla="*/ 2147483647 w 16024"/>
              <a:gd name="T3" fmla="*/ 2147483647 h 15187"/>
              <a:gd name="T4" fmla="*/ 0 w 16024"/>
              <a:gd name="T5" fmla="*/ 2147483647 h 15187"/>
              <a:gd name="T6" fmla="*/ 0 60000 65536"/>
              <a:gd name="T7" fmla="*/ 0 60000 65536"/>
              <a:gd name="T8" fmla="*/ 0 60000 65536"/>
              <a:gd name="T9" fmla="*/ 0 w 16024"/>
              <a:gd name="T10" fmla="*/ 0 h 15187"/>
              <a:gd name="T11" fmla="*/ 16024 w 16024"/>
              <a:gd name="T12" fmla="*/ 15187 h 15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24" h="15187" fill="none" extrusionOk="0">
                <a:moveTo>
                  <a:pt x="15359" y="-1"/>
                </a:moveTo>
                <a:cubicBezTo>
                  <a:pt x="15586" y="229"/>
                  <a:pt x="15807" y="463"/>
                  <a:pt x="16024" y="702"/>
                </a:cubicBezTo>
              </a:path>
              <a:path w="16024" h="15187" stroke="0" extrusionOk="0">
                <a:moveTo>
                  <a:pt x="15359" y="-1"/>
                </a:moveTo>
                <a:cubicBezTo>
                  <a:pt x="15586" y="229"/>
                  <a:pt x="15807" y="463"/>
                  <a:pt x="16024" y="702"/>
                </a:cubicBezTo>
                <a:lnTo>
                  <a:pt x="0" y="15187"/>
                </a:lnTo>
                <a:lnTo>
                  <a:pt x="15359" y="-1"/>
                </a:lnTo>
                <a:close/>
              </a:path>
            </a:pathLst>
          </a:custGeom>
          <a:gradFill rotWithShape="1">
            <a:gsLst>
              <a:gs pos="0">
                <a:srgbClr val="FFFF99">
                  <a:alpha val="53998"/>
                </a:srgbClr>
              </a:gs>
              <a:gs pos="100000">
                <a:srgbClr val="FBFB97">
                  <a:alpha val="53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rc 10"/>
          <p:cNvSpPr>
            <a:spLocks/>
          </p:cNvSpPr>
          <p:nvPr/>
        </p:nvSpPr>
        <p:spPr bwMode="auto">
          <a:xfrm>
            <a:off x="5490662" y="1351996"/>
            <a:ext cx="2685669" cy="2057294"/>
          </a:xfrm>
          <a:custGeom>
            <a:avLst/>
            <a:gdLst>
              <a:gd name="T0" fmla="*/ 2147483647 w 19725"/>
              <a:gd name="T1" fmla="*/ 0 h 15187"/>
              <a:gd name="T2" fmla="*/ 2147483647 w 19725"/>
              <a:gd name="T3" fmla="*/ 2147483647 h 15187"/>
              <a:gd name="T4" fmla="*/ 0 w 19725"/>
              <a:gd name="T5" fmla="*/ 2147483647 h 15187"/>
              <a:gd name="T6" fmla="*/ 0 60000 65536"/>
              <a:gd name="T7" fmla="*/ 0 60000 65536"/>
              <a:gd name="T8" fmla="*/ 0 60000 65536"/>
              <a:gd name="T9" fmla="*/ 0 w 19725"/>
              <a:gd name="T10" fmla="*/ 0 h 15187"/>
              <a:gd name="T11" fmla="*/ 19725 w 19725"/>
              <a:gd name="T12" fmla="*/ 15187 h 15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25" h="15187" fill="none" extrusionOk="0">
                <a:moveTo>
                  <a:pt x="15359" y="-1"/>
                </a:moveTo>
                <a:cubicBezTo>
                  <a:pt x="17186" y="1848"/>
                  <a:pt x="18665" y="4011"/>
                  <a:pt x="19725" y="6384"/>
                </a:cubicBezTo>
              </a:path>
              <a:path w="19725" h="15187" stroke="0" extrusionOk="0">
                <a:moveTo>
                  <a:pt x="15359" y="-1"/>
                </a:moveTo>
                <a:cubicBezTo>
                  <a:pt x="17186" y="1848"/>
                  <a:pt x="18665" y="4011"/>
                  <a:pt x="19725" y="6384"/>
                </a:cubicBezTo>
                <a:lnTo>
                  <a:pt x="0" y="15187"/>
                </a:lnTo>
                <a:lnTo>
                  <a:pt x="15359" y="-1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rc 11"/>
          <p:cNvSpPr>
            <a:spLocks/>
          </p:cNvSpPr>
          <p:nvPr/>
        </p:nvSpPr>
        <p:spPr bwMode="auto">
          <a:xfrm>
            <a:off x="5518995" y="1591234"/>
            <a:ext cx="2665223" cy="1841824"/>
          </a:xfrm>
          <a:custGeom>
            <a:avLst/>
            <a:gdLst>
              <a:gd name="T0" fmla="*/ 2147483647 w 19725"/>
              <a:gd name="T1" fmla="*/ 0 h 13530"/>
              <a:gd name="T2" fmla="*/ 2147483647 w 19725"/>
              <a:gd name="T3" fmla="*/ 2147483647 h 13530"/>
              <a:gd name="T4" fmla="*/ 0 w 19725"/>
              <a:gd name="T5" fmla="*/ 2147483647 h 13530"/>
              <a:gd name="T6" fmla="*/ 0 60000 65536"/>
              <a:gd name="T7" fmla="*/ 0 60000 65536"/>
              <a:gd name="T8" fmla="*/ 0 60000 65536"/>
              <a:gd name="T9" fmla="*/ 0 w 19725"/>
              <a:gd name="T10" fmla="*/ 0 h 13530"/>
              <a:gd name="T11" fmla="*/ 19725 w 19725"/>
              <a:gd name="T12" fmla="*/ 13530 h 135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25" h="13530" fill="none" extrusionOk="0">
                <a:moveTo>
                  <a:pt x="16837" y="-1"/>
                </a:moveTo>
                <a:cubicBezTo>
                  <a:pt x="17998" y="1445"/>
                  <a:pt x="18969" y="3034"/>
                  <a:pt x="19725" y="4727"/>
                </a:cubicBezTo>
              </a:path>
              <a:path w="19725" h="13530" stroke="0" extrusionOk="0">
                <a:moveTo>
                  <a:pt x="16837" y="-1"/>
                </a:moveTo>
                <a:cubicBezTo>
                  <a:pt x="17998" y="1445"/>
                  <a:pt x="18969" y="3034"/>
                  <a:pt x="19725" y="4727"/>
                </a:cubicBezTo>
                <a:lnTo>
                  <a:pt x="0" y="13530"/>
                </a:lnTo>
                <a:lnTo>
                  <a:pt x="16837" y="-1"/>
                </a:lnTo>
                <a:close/>
              </a:path>
            </a:pathLst>
          </a:custGeom>
          <a:gradFill rotWithShape="1">
            <a:gsLst>
              <a:gs pos="0">
                <a:srgbClr val="66FF66">
                  <a:alpha val="53998"/>
                </a:srgbClr>
              </a:gs>
              <a:gs pos="100000">
                <a:srgbClr val="64FB64">
                  <a:alpha val="53998"/>
                </a:srgbClr>
              </a:gs>
            </a:gsLst>
            <a:lin ang="5400000" scaled="1"/>
          </a:gradFill>
          <a:ln w="76200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rc 12"/>
          <p:cNvSpPr>
            <a:spLocks/>
          </p:cNvSpPr>
          <p:nvPr/>
        </p:nvSpPr>
        <p:spPr bwMode="auto">
          <a:xfrm>
            <a:off x="5518995" y="1450144"/>
            <a:ext cx="2280422" cy="1978313"/>
          </a:xfrm>
          <a:custGeom>
            <a:avLst/>
            <a:gdLst>
              <a:gd name="T0" fmla="*/ 2147483647 w 16880"/>
              <a:gd name="T1" fmla="*/ 0 h 14516"/>
              <a:gd name="T2" fmla="*/ 2147483647 w 16880"/>
              <a:gd name="T3" fmla="*/ 2147483647 h 14516"/>
              <a:gd name="T4" fmla="*/ 0 w 16880"/>
              <a:gd name="T5" fmla="*/ 2147483647 h 14516"/>
              <a:gd name="T6" fmla="*/ 0 60000 65536"/>
              <a:gd name="T7" fmla="*/ 0 60000 65536"/>
              <a:gd name="T8" fmla="*/ 0 60000 65536"/>
              <a:gd name="T9" fmla="*/ 0 w 16880"/>
              <a:gd name="T10" fmla="*/ 0 h 14516"/>
              <a:gd name="T11" fmla="*/ 16880 w 16880"/>
              <a:gd name="T12" fmla="*/ 14516 h 14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80" h="14516" fill="none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</a:path>
              <a:path w="16880" h="14516" stroke="0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  <a:lnTo>
                  <a:pt x="0" y="14516"/>
                </a:lnTo>
                <a:lnTo>
                  <a:pt x="15995" y="0"/>
                </a:lnTo>
                <a:close/>
              </a:path>
            </a:pathLst>
          </a:custGeom>
          <a:gradFill rotWithShape="1">
            <a:gsLst>
              <a:gs pos="0">
                <a:srgbClr val="00FFFF">
                  <a:alpha val="53998"/>
                </a:srgbClr>
              </a:gs>
              <a:gs pos="100000">
                <a:srgbClr val="00FBFB">
                  <a:alpha val="53998"/>
                </a:srgbClr>
              </a:gs>
            </a:gsLst>
            <a:lin ang="5400000" scaled="1"/>
          </a:gradFill>
          <a:ln w="762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rc 16"/>
          <p:cNvSpPr/>
          <p:nvPr/>
        </p:nvSpPr>
        <p:spPr>
          <a:xfrm rot="2869859">
            <a:off x="2524725" y="451865"/>
            <a:ext cx="5999695" cy="5977513"/>
          </a:xfrm>
          <a:prstGeom prst="arc">
            <a:avLst>
              <a:gd name="adj1" fmla="val 17262517"/>
              <a:gd name="adj2" fmla="val 1599461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8617294" y="1518280"/>
            <a:ext cx="1837346" cy="1148720"/>
          </a:xfrm>
          <a:prstGeom prst="roundRect">
            <a:avLst>
              <a:gd name="adj" fmla="val 16667"/>
            </a:avLst>
          </a:prstGeom>
          <a:solidFill>
            <a:srgbClr val="00FFFF">
              <a:alpha val="53000"/>
            </a:srgbClr>
          </a:solidFill>
          <a:ln w="762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Stars</a:t>
            </a:r>
          </a:p>
          <a:p>
            <a:pPr algn="ctr" eaLnBrk="1" hangingPunct="1"/>
            <a:r>
              <a:rPr lang="en-US" altLang="en-US" dirty="0"/>
              <a:t>0.5%</a:t>
            </a: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8617294" y="237744"/>
            <a:ext cx="1837346" cy="1110996"/>
          </a:xfrm>
          <a:prstGeom prst="roundRect">
            <a:avLst>
              <a:gd name="adj" fmla="val 16667"/>
            </a:avLst>
          </a:prstGeom>
          <a:solidFill>
            <a:srgbClr val="FFFF00">
              <a:alpha val="53000"/>
            </a:srgb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Neutrinos</a:t>
            </a:r>
          </a:p>
          <a:p>
            <a:pPr algn="ctr" eaLnBrk="1" hangingPunct="1"/>
            <a:r>
              <a:rPr lang="en-US" altLang="en-US" dirty="0"/>
              <a:t>0.3%</a:t>
            </a:r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auto">
          <a:xfrm>
            <a:off x="8617294" y="2829486"/>
            <a:ext cx="1837346" cy="1132913"/>
          </a:xfrm>
          <a:prstGeom prst="roundRect">
            <a:avLst>
              <a:gd name="adj" fmla="val 16667"/>
            </a:avLst>
          </a:prstGeom>
          <a:solidFill>
            <a:srgbClr val="66FF66">
              <a:alpha val="53000"/>
            </a:srgbClr>
          </a:solidFill>
          <a:ln w="76200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Gas Clouds</a:t>
            </a:r>
          </a:p>
          <a:p>
            <a:pPr algn="ctr" eaLnBrk="1" hangingPunct="1"/>
            <a:r>
              <a:rPr lang="en-US" altLang="en-US" dirty="0"/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3864904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c 9"/>
          <p:cNvSpPr>
            <a:spLocks/>
          </p:cNvSpPr>
          <p:nvPr/>
        </p:nvSpPr>
        <p:spPr bwMode="auto">
          <a:xfrm>
            <a:off x="5503750" y="1359663"/>
            <a:ext cx="2165296" cy="2068793"/>
          </a:xfrm>
          <a:custGeom>
            <a:avLst/>
            <a:gdLst>
              <a:gd name="T0" fmla="*/ 2147483647 w 16024"/>
              <a:gd name="T1" fmla="*/ 0 h 15187"/>
              <a:gd name="T2" fmla="*/ 2147483647 w 16024"/>
              <a:gd name="T3" fmla="*/ 2147483647 h 15187"/>
              <a:gd name="T4" fmla="*/ 0 w 16024"/>
              <a:gd name="T5" fmla="*/ 2147483647 h 15187"/>
              <a:gd name="T6" fmla="*/ 0 60000 65536"/>
              <a:gd name="T7" fmla="*/ 0 60000 65536"/>
              <a:gd name="T8" fmla="*/ 0 60000 65536"/>
              <a:gd name="T9" fmla="*/ 0 w 16024"/>
              <a:gd name="T10" fmla="*/ 0 h 15187"/>
              <a:gd name="T11" fmla="*/ 16024 w 16024"/>
              <a:gd name="T12" fmla="*/ 15187 h 15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24" h="15187" fill="none" extrusionOk="0">
                <a:moveTo>
                  <a:pt x="15359" y="-1"/>
                </a:moveTo>
                <a:cubicBezTo>
                  <a:pt x="15586" y="229"/>
                  <a:pt x="15807" y="463"/>
                  <a:pt x="16024" y="702"/>
                </a:cubicBezTo>
              </a:path>
              <a:path w="16024" h="15187" stroke="0" extrusionOk="0">
                <a:moveTo>
                  <a:pt x="15359" y="-1"/>
                </a:moveTo>
                <a:cubicBezTo>
                  <a:pt x="15586" y="229"/>
                  <a:pt x="15807" y="463"/>
                  <a:pt x="16024" y="702"/>
                </a:cubicBezTo>
                <a:lnTo>
                  <a:pt x="0" y="15187"/>
                </a:lnTo>
                <a:lnTo>
                  <a:pt x="15359" y="-1"/>
                </a:lnTo>
                <a:close/>
              </a:path>
            </a:pathLst>
          </a:custGeom>
          <a:gradFill rotWithShape="1">
            <a:gsLst>
              <a:gs pos="0">
                <a:srgbClr val="FFFF99">
                  <a:alpha val="53998"/>
                </a:srgbClr>
              </a:gs>
              <a:gs pos="100000">
                <a:srgbClr val="FBFB97">
                  <a:alpha val="53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rc 10"/>
          <p:cNvSpPr>
            <a:spLocks/>
          </p:cNvSpPr>
          <p:nvPr/>
        </p:nvSpPr>
        <p:spPr bwMode="auto">
          <a:xfrm>
            <a:off x="5490662" y="1351996"/>
            <a:ext cx="2685669" cy="2057293"/>
          </a:xfrm>
          <a:custGeom>
            <a:avLst/>
            <a:gdLst>
              <a:gd name="T0" fmla="*/ 2147483647 w 19725"/>
              <a:gd name="T1" fmla="*/ 0 h 15187"/>
              <a:gd name="T2" fmla="*/ 2147483647 w 19725"/>
              <a:gd name="T3" fmla="*/ 2147483647 h 15187"/>
              <a:gd name="T4" fmla="*/ 0 w 19725"/>
              <a:gd name="T5" fmla="*/ 2147483647 h 15187"/>
              <a:gd name="T6" fmla="*/ 0 60000 65536"/>
              <a:gd name="T7" fmla="*/ 0 60000 65536"/>
              <a:gd name="T8" fmla="*/ 0 60000 65536"/>
              <a:gd name="T9" fmla="*/ 0 w 19725"/>
              <a:gd name="T10" fmla="*/ 0 h 15187"/>
              <a:gd name="T11" fmla="*/ 19725 w 19725"/>
              <a:gd name="T12" fmla="*/ 15187 h 15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25" h="15187" fill="none" extrusionOk="0">
                <a:moveTo>
                  <a:pt x="15359" y="-1"/>
                </a:moveTo>
                <a:cubicBezTo>
                  <a:pt x="17186" y="1848"/>
                  <a:pt x="18665" y="4011"/>
                  <a:pt x="19725" y="6384"/>
                </a:cubicBezTo>
              </a:path>
              <a:path w="19725" h="15187" stroke="0" extrusionOk="0">
                <a:moveTo>
                  <a:pt x="15359" y="-1"/>
                </a:moveTo>
                <a:cubicBezTo>
                  <a:pt x="17186" y="1848"/>
                  <a:pt x="18665" y="4011"/>
                  <a:pt x="19725" y="6384"/>
                </a:cubicBezTo>
                <a:lnTo>
                  <a:pt x="0" y="15187"/>
                </a:lnTo>
                <a:lnTo>
                  <a:pt x="15359" y="-1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rc 11"/>
          <p:cNvSpPr>
            <a:spLocks/>
          </p:cNvSpPr>
          <p:nvPr/>
        </p:nvSpPr>
        <p:spPr bwMode="auto">
          <a:xfrm>
            <a:off x="5518995" y="1591234"/>
            <a:ext cx="2665223" cy="1841824"/>
          </a:xfrm>
          <a:custGeom>
            <a:avLst/>
            <a:gdLst>
              <a:gd name="T0" fmla="*/ 2147483647 w 19725"/>
              <a:gd name="T1" fmla="*/ 0 h 13530"/>
              <a:gd name="T2" fmla="*/ 2147483647 w 19725"/>
              <a:gd name="T3" fmla="*/ 2147483647 h 13530"/>
              <a:gd name="T4" fmla="*/ 0 w 19725"/>
              <a:gd name="T5" fmla="*/ 2147483647 h 13530"/>
              <a:gd name="T6" fmla="*/ 0 60000 65536"/>
              <a:gd name="T7" fmla="*/ 0 60000 65536"/>
              <a:gd name="T8" fmla="*/ 0 60000 65536"/>
              <a:gd name="T9" fmla="*/ 0 w 19725"/>
              <a:gd name="T10" fmla="*/ 0 h 13530"/>
              <a:gd name="T11" fmla="*/ 19725 w 19725"/>
              <a:gd name="T12" fmla="*/ 13530 h 135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25" h="13530" fill="none" extrusionOk="0">
                <a:moveTo>
                  <a:pt x="16837" y="-1"/>
                </a:moveTo>
                <a:cubicBezTo>
                  <a:pt x="17998" y="1445"/>
                  <a:pt x="18969" y="3034"/>
                  <a:pt x="19725" y="4727"/>
                </a:cubicBezTo>
              </a:path>
              <a:path w="19725" h="13530" stroke="0" extrusionOk="0">
                <a:moveTo>
                  <a:pt x="16837" y="-1"/>
                </a:moveTo>
                <a:cubicBezTo>
                  <a:pt x="17998" y="1445"/>
                  <a:pt x="18969" y="3034"/>
                  <a:pt x="19725" y="4727"/>
                </a:cubicBezTo>
                <a:lnTo>
                  <a:pt x="0" y="13530"/>
                </a:lnTo>
                <a:lnTo>
                  <a:pt x="16837" y="-1"/>
                </a:lnTo>
                <a:close/>
              </a:path>
            </a:pathLst>
          </a:custGeom>
          <a:gradFill rotWithShape="1">
            <a:gsLst>
              <a:gs pos="0">
                <a:srgbClr val="66FF66">
                  <a:alpha val="53998"/>
                </a:srgbClr>
              </a:gs>
              <a:gs pos="100000">
                <a:srgbClr val="64FB64">
                  <a:alpha val="53998"/>
                </a:srgbClr>
              </a:gs>
            </a:gsLst>
            <a:lin ang="5400000" scaled="1"/>
          </a:gradFill>
          <a:ln w="76200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rc 12"/>
          <p:cNvSpPr>
            <a:spLocks/>
          </p:cNvSpPr>
          <p:nvPr/>
        </p:nvSpPr>
        <p:spPr bwMode="auto">
          <a:xfrm>
            <a:off x="5518995" y="1450144"/>
            <a:ext cx="2280422" cy="1978312"/>
          </a:xfrm>
          <a:custGeom>
            <a:avLst/>
            <a:gdLst>
              <a:gd name="T0" fmla="*/ 2147483647 w 16880"/>
              <a:gd name="T1" fmla="*/ 0 h 14516"/>
              <a:gd name="T2" fmla="*/ 2147483647 w 16880"/>
              <a:gd name="T3" fmla="*/ 2147483647 h 14516"/>
              <a:gd name="T4" fmla="*/ 0 w 16880"/>
              <a:gd name="T5" fmla="*/ 2147483647 h 14516"/>
              <a:gd name="T6" fmla="*/ 0 60000 65536"/>
              <a:gd name="T7" fmla="*/ 0 60000 65536"/>
              <a:gd name="T8" fmla="*/ 0 60000 65536"/>
              <a:gd name="T9" fmla="*/ 0 w 16880"/>
              <a:gd name="T10" fmla="*/ 0 h 14516"/>
              <a:gd name="T11" fmla="*/ 16880 w 16880"/>
              <a:gd name="T12" fmla="*/ 14516 h 14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80" h="14516" fill="none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</a:path>
              <a:path w="16880" h="14516" stroke="0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  <a:lnTo>
                  <a:pt x="0" y="14516"/>
                </a:lnTo>
                <a:lnTo>
                  <a:pt x="15995" y="0"/>
                </a:lnTo>
                <a:close/>
              </a:path>
            </a:pathLst>
          </a:custGeom>
          <a:gradFill rotWithShape="1">
            <a:gsLst>
              <a:gs pos="0">
                <a:srgbClr val="00FFFF">
                  <a:alpha val="53998"/>
                </a:srgbClr>
              </a:gs>
              <a:gs pos="100000">
                <a:srgbClr val="00FBFB">
                  <a:alpha val="53998"/>
                </a:srgbClr>
              </a:gs>
            </a:gsLst>
            <a:lin ang="5400000" scaled="1"/>
          </a:gradFill>
          <a:ln w="762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8617294" y="1518280"/>
            <a:ext cx="1837346" cy="1148720"/>
          </a:xfrm>
          <a:prstGeom prst="roundRect">
            <a:avLst>
              <a:gd name="adj" fmla="val 16667"/>
            </a:avLst>
          </a:prstGeom>
          <a:solidFill>
            <a:srgbClr val="00FFFF">
              <a:alpha val="53000"/>
            </a:srgbClr>
          </a:solidFill>
          <a:ln w="762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Stars</a:t>
            </a:r>
          </a:p>
          <a:p>
            <a:pPr algn="ctr" eaLnBrk="1" hangingPunct="1"/>
            <a:r>
              <a:rPr lang="en-US" altLang="en-US" dirty="0"/>
              <a:t>0.5%</a:t>
            </a:r>
          </a:p>
        </p:txBody>
      </p:sp>
      <p:sp>
        <p:nvSpPr>
          <p:cNvPr id="31" name="AutoShape 17"/>
          <p:cNvSpPr>
            <a:spLocks noChangeArrowheads="1"/>
          </p:cNvSpPr>
          <p:nvPr/>
        </p:nvSpPr>
        <p:spPr bwMode="auto">
          <a:xfrm>
            <a:off x="8617294" y="237744"/>
            <a:ext cx="1837346" cy="1110996"/>
          </a:xfrm>
          <a:prstGeom prst="roundRect">
            <a:avLst>
              <a:gd name="adj" fmla="val 16667"/>
            </a:avLst>
          </a:prstGeom>
          <a:solidFill>
            <a:srgbClr val="FFFF00">
              <a:alpha val="53000"/>
            </a:srgb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Neutrinos</a:t>
            </a:r>
          </a:p>
          <a:p>
            <a:pPr algn="ctr" eaLnBrk="1" hangingPunct="1"/>
            <a:r>
              <a:rPr lang="en-US" altLang="en-US" dirty="0"/>
              <a:t>0.3%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8617294" y="2829486"/>
            <a:ext cx="1837346" cy="1132913"/>
          </a:xfrm>
          <a:prstGeom prst="roundRect">
            <a:avLst>
              <a:gd name="adj" fmla="val 16667"/>
            </a:avLst>
          </a:prstGeom>
          <a:solidFill>
            <a:srgbClr val="66FF66">
              <a:alpha val="53000"/>
            </a:srgbClr>
          </a:solidFill>
          <a:ln w="76200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Gas Clouds</a:t>
            </a:r>
          </a:p>
          <a:p>
            <a:pPr algn="ctr" eaLnBrk="1" hangingPunct="1"/>
            <a:r>
              <a:rPr lang="en-US" altLang="en-US" dirty="0"/>
              <a:t>4%</a:t>
            </a:r>
          </a:p>
        </p:txBody>
      </p:sp>
      <p:sp>
        <p:nvSpPr>
          <p:cNvPr id="33" name="AutoShape 14"/>
          <p:cNvSpPr>
            <a:spLocks noChangeArrowheads="1"/>
          </p:cNvSpPr>
          <p:nvPr/>
        </p:nvSpPr>
        <p:spPr bwMode="auto">
          <a:xfrm>
            <a:off x="8617294" y="4154496"/>
            <a:ext cx="1837346" cy="1179504"/>
          </a:xfrm>
          <a:prstGeom prst="roundRect">
            <a:avLst>
              <a:gd name="adj" fmla="val 16667"/>
            </a:avLst>
          </a:prstGeom>
          <a:solidFill>
            <a:srgbClr val="9243AB">
              <a:alpha val="53000"/>
            </a:srgbClr>
          </a:solidFill>
          <a:ln w="76200">
            <a:solidFill>
              <a:srgbClr val="9243AB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Dark Matter</a:t>
            </a:r>
          </a:p>
          <a:p>
            <a:pPr algn="ctr" eaLnBrk="1" hangingPunct="1"/>
            <a:r>
              <a:rPr lang="en-US" altLang="en-US" dirty="0"/>
              <a:t>27%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F7318AA-E134-4A73-8EF6-5D38464A1D2B}"/>
              </a:ext>
            </a:extLst>
          </p:cNvPr>
          <p:cNvSpPr/>
          <p:nvPr/>
        </p:nvSpPr>
        <p:spPr>
          <a:xfrm rot="2012087">
            <a:off x="2542032" y="484632"/>
            <a:ext cx="5925312" cy="5925481"/>
          </a:xfrm>
          <a:prstGeom prst="arc">
            <a:avLst>
              <a:gd name="adj1" fmla="val 18111044"/>
              <a:gd name="adj2" fmla="val 1977627"/>
            </a:avLst>
          </a:prstGeom>
          <a:solidFill>
            <a:srgbClr val="6F6CF4">
              <a:alpha val="53000"/>
            </a:srgbClr>
          </a:solidFill>
          <a:ln w="57150">
            <a:solidFill>
              <a:srgbClr val="924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2869859">
            <a:off x="2524725" y="451865"/>
            <a:ext cx="5999695" cy="5977513"/>
          </a:xfrm>
          <a:prstGeom prst="arc">
            <a:avLst>
              <a:gd name="adj1" fmla="val 1079864"/>
              <a:gd name="adj2" fmla="val 1596699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0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5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Arc 18"/>
          <p:cNvSpPr/>
          <p:nvPr/>
        </p:nvSpPr>
        <p:spPr>
          <a:xfrm rot="2012087">
            <a:off x="2558062" y="483472"/>
            <a:ext cx="5893793" cy="5925481"/>
          </a:xfrm>
          <a:prstGeom prst="arc">
            <a:avLst>
              <a:gd name="adj1" fmla="val 1965231"/>
              <a:gd name="adj2" fmla="val 16945838"/>
            </a:avLst>
          </a:prstGeom>
          <a:solidFill>
            <a:srgbClr val="FF0066">
              <a:alpha val="53000"/>
            </a:srgbClr>
          </a:solidFill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9"/>
          <p:cNvSpPr>
            <a:spLocks/>
          </p:cNvSpPr>
          <p:nvPr/>
        </p:nvSpPr>
        <p:spPr bwMode="auto">
          <a:xfrm>
            <a:off x="5503750" y="1359664"/>
            <a:ext cx="2165296" cy="2068793"/>
          </a:xfrm>
          <a:custGeom>
            <a:avLst/>
            <a:gdLst>
              <a:gd name="T0" fmla="*/ 2147483647 w 16024"/>
              <a:gd name="T1" fmla="*/ 0 h 15187"/>
              <a:gd name="T2" fmla="*/ 2147483647 w 16024"/>
              <a:gd name="T3" fmla="*/ 2147483647 h 15187"/>
              <a:gd name="T4" fmla="*/ 0 w 16024"/>
              <a:gd name="T5" fmla="*/ 2147483647 h 15187"/>
              <a:gd name="T6" fmla="*/ 0 60000 65536"/>
              <a:gd name="T7" fmla="*/ 0 60000 65536"/>
              <a:gd name="T8" fmla="*/ 0 60000 65536"/>
              <a:gd name="T9" fmla="*/ 0 w 16024"/>
              <a:gd name="T10" fmla="*/ 0 h 15187"/>
              <a:gd name="T11" fmla="*/ 16024 w 16024"/>
              <a:gd name="T12" fmla="*/ 15187 h 15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24" h="15187" fill="none" extrusionOk="0">
                <a:moveTo>
                  <a:pt x="15359" y="-1"/>
                </a:moveTo>
                <a:cubicBezTo>
                  <a:pt x="15586" y="229"/>
                  <a:pt x="15807" y="463"/>
                  <a:pt x="16024" y="702"/>
                </a:cubicBezTo>
              </a:path>
              <a:path w="16024" h="15187" stroke="0" extrusionOk="0">
                <a:moveTo>
                  <a:pt x="15359" y="-1"/>
                </a:moveTo>
                <a:cubicBezTo>
                  <a:pt x="15586" y="229"/>
                  <a:pt x="15807" y="463"/>
                  <a:pt x="16024" y="702"/>
                </a:cubicBezTo>
                <a:lnTo>
                  <a:pt x="0" y="15187"/>
                </a:lnTo>
                <a:lnTo>
                  <a:pt x="15359" y="-1"/>
                </a:lnTo>
                <a:close/>
              </a:path>
            </a:pathLst>
          </a:custGeom>
          <a:gradFill rotWithShape="1">
            <a:gsLst>
              <a:gs pos="0">
                <a:srgbClr val="FFFF99">
                  <a:alpha val="53998"/>
                </a:srgbClr>
              </a:gs>
              <a:gs pos="100000">
                <a:srgbClr val="FBFB97">
                  <a:alpha val="53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rc 10"/>
          <p:cNvSpPr>
            <a:spLocks/>
          </p:cNvSpPr>
          <p:nvPr/>
        </p:nvSpPr>
        <p:spPr bwMode="auto">
          <a:xfrm>
            <a:off x="5490662" y="1351996"/>
            <a:ext cx="2685669" cy="2057293"/>
          </a:xfrm>
          <a:custGeom>
            <a:avLst/>
            <a:gdLst>
              <a:gd name="T0" fmla="*/ 2147483647 w 19725"/>
              <a:gd name="T1" fmla="*/ 0 h 15187"/>
              <a:gd name="T2" fmla="*/ 2147483647 w 19725"/>
              <a:gd name="T3" fmla="*/ 2147483647 h 15187"/>
              <a:gd name="T4" fmla="*/ 0 w 19725"/>
              <a:gd name="T5" fmla="*/ 2147483647 h 15187"/>
              <a:gd name="T6" fmla="*/ 0 60000 65536"/>
              <a:gd name="T7" fmla="*/ 0 60000 65536"/>
              <a:gd name="T8" fmla="*/ 0 60000 65536"/>
              <a:gd name="T9" fmla="*/ 0 w 19725"/>
              <a:gd name="T10" fmla="*/ 0 h 15187"/>
              <a:gd name="T11" fmla="*/ 19725 w 19725"/>
              <a:gd name="T12" fmla="*/ 15187 h 15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25" h="15187" fill="none" extrusionOk="0">
                <a:moveTo>
                  <a:pt x="15359" y="-1"/>
                </a:moveTo>
                <a:cubicBezTo>
                  <a:pt x="17186" y="1848"/>
                  <a:pt x="18665" y="4011"/>
                  <a:pt x="19725" y="6384"/>
                </a:cubicBezTo>
              </a:path>
              <a:path w="19725" h="15187" stroke="0" extrusionOk="0">
                <a:moveTo>
                  <a:pt x="15359" y="-1"/>
                </a:moveTo>
                <a:cubicBezTo>
                  <a:pt x="17186" y="1848"/>
                  <a:pt x="18665" y="4011"/>
                  <a:pt x="19725" y="6384"/>
                </a:cubicBezTo>
                <a:lnTo>
                  <a:pt x="0" y="15187"/>
                </a:lnTo>
                <a:lnTo>
                  <a:pt x="15359" y="-1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rc 11"/>
          <p:cNvSpPr>
            <a:spLocks/>
          </p:cNvSpPr>
          <p:nvPr/>
        </p:nvSpPr>
        <p:spPr bwMode="auto">
          <a:xfrm>
            <a:off x="5518995" y="1591234"/>
            <a:ext cx="2665223" cy="1841824"/>
          </a:xfrm>
          <a:custGeom>
            <a:avLst/>
            <a:gdLst>
              <a:gd name="T0" fmla="*/ 2147483647 w 19725"/>
              <a:gd name="T1" fmla="*/ 0 h 13530"/>
              <a:gd name="T2" fmla="*/ 2147483647 w 19725"/>
              <a:gd name="T3" fmla="*/ 2147483647 h 13530"/>
              <a:gd name="T4" fmla="*/ 0 w 19725"/>
              <a:gd name="T5" fmla="*/ 2147483647 h 13530"/>
              <a:gd name="T6" fmla="*/ 0 60000 65536"/>
              <a:gd name="T7" fmla="*/ 0 60000 65536"/>
              <a:gd name="T8" fmla="*/ 0 60000 65536"/>
              <a:gd name="T9" fmla="*/ 0 w 19725"/>
              <a:gd name="T10" fmla="*/ 0 h 13530"/>
              <a:gd name="T11" fmla="*/ 19725 w 19725"/>
              <a:gd name="T12" fmla="*/ 13530 h 135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25" h="13530" fill="none" extrusionOk="0">
                <a:moveTo>
                  <a:pt x="16837" y="-1"/>
                </a:moveTo>
                <a:cubicBezTo>
                  <a:pt x="17998" y="1445"/>
                  <a:pt x="18969" y="3034"/>
                  <a:pt x="19725" y="4727"/>
                </a:cubicBezTo>
              </a:path>
              <a:path w="19725" h="13530" stroke="0" extrusionOk="0">
                <a:moveTo>
                  <a:pt x="16837" y="-1"/>
                </a:moveTo>
                <a:cubicBezTo>
                  <a:pt x="17998" y="1445"/>
                  <a:pt x="18969" y="3034"/>
                  <a:pt x="19725" y="4727"/>
                </a:cubicBezTo>
                <a:lnTo>
                  <a:pt x="0" y="13530"/>
                </a:lnTo>
                <a:lnTo>
                  <a:pt x="16837" y="-1"/>
                </a:lnTo>
                <a:close/>
              </a:path>
            </a:pathLst>
          </a:custGeom>
          <a:gradFill rotWithShape="1">
            <a:gsLst>
              <a:gs pos="0">
                <a:srgbClr val="66FF66">
                  <a:alpha val="53998"/>
                </a:srgbClr>
              </a:gs>
              <a:gs pos="100000">
                <a:srgbClr val="64FB64">
                  <a:alpha val="53998"/>
                </a:srgbClr>
              </a:gs>
            </a:gsLst>
            <a:lin ang="5400000" scaled="1"/>
          </a:gradFill>
          <a:ln w="76200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rc 12"/>
          <p:cNvSpPr>
            <a:spLocks/>
          </p:cNvSpPr>
          <p:nvPr/>
        </p:nvSpPr>
        <p:spPr bwMode="auto">
          <a:xfrm>
            <a:off x="5518995" y="1450144"/>
            <a:ext cx="2280422" cy="1978313"/>
          </a:xfrm>
          <a:custGeom>
            <a:avLst/>
            <a:gdLst>
              <a:gd name="T0" fmla="*/ 2147483647 w 16880"/>
              <a:gd name="T1" fmla="*/ 0 h 14516"/>
              <a:gd name="T2" fmla="*/ 2147483647 w 16880"/>
              <a:gd name="T3" fmla="*/ 2147483647 h 14516"/>
              <a:gd name="T4" fmla="*/ 0 w 16880"/>
              <a:gd name="T5" fmla="*/ 2147483647 h 14516"/>
              <a:gd name="T6" fmla="*/ 0 60000 65536"/>
              <a:gd name="T7" fmla="*/ 0 60000 65536"/>
              <a:gd name="T8" fmla="*/ 0 60000 65536"/>
              <a:gd name="T9" fmla="*/ 0 w 16880"/>
              <a:gd name="T10" fmla="*/ 0 h 14516"/>
              <a:gd name="T11" fmla="*/ 16880 w 16880"/>
              <a:gd name="T12" fmla="*/ 14516 h 14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80" h="14516" fill="none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</a:path>
              <a:path w="16880" h="14516" stroke="0" extrusionOk="0">
                <a:moveTo>
                  <a:pt x="15995" y="0"/>
                </a:moveTo>
                <a:cubicBezTo>
                  <a:pt x="16301" y="337"/>
                  <a:pt x="16596" y="683"/>
                  <a:pt x="16879" y="1039"/>
                </a:cubicBezTo>
                <a:lnTo>
                  <a:pt x="0" y="14516"/>
                </a:lnTo>
                <a:lnTo>
                  <a:pt x="15995" y="0"/>
                </a:lnTo>
                <a:close/>
              </a:path>
            </a:pathLst>
          </a:custGeom>
          <a:gradFill rotWithShape="1">
            <a:gsLst>
              <a:gs pos="0">
                <a:srgbClr val="00FFFF">
                  <a:alpha val="53998"/>
                </a:srgbClr>
              </a:gs>
              <a:gs pos="100000">
                <a:srgbClr val="00FBFB">
                  <a:alpha val="53998"/>
                </a:srgbClr>
              </a:gs>
            </a:gsLst>
            <a:lin ang="5400000" scaled="1"/>
          </a:gradFill>
          <a:ln w="762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8617294" y="5479506"/>
            <a:ext cx="1837346" cy="1149894"/>
          </a:xfrm>
          <a:prstGeom prst="roundRect">
            <a:avLst>
              <a:gd name="adj" fmla="val 16667"/>
            </a:avLst>
          </a:prstGeom>
          <a:solidFill>
            <a:srgbClr val="FF0066">
              <a:alpha val="52940"/>
            </a:srgbClr>
          </a:solidFill>
          <a:ln w="762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Dark Energy</a:t>
            </a:r>
          </a:p>
          <a:p>
            <a:pPr algn="ctr" eaLnBrk="1" hangingPunct="1"/>
            <a:r>
              <a:rPr lang="en-US" altLang="en-US" dirty="0"/>
              <a:t>68%</a:t>
            </a: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8617294" y="1518280"/>
            <a:ext cx="1837346" cy="1148720"/>
          </a:xfrm>
          <a:prstGeom prst="roundRect">
            <a:avLst>
              <a:gd name="adj" fmla="val 16667"/>
            </a:avLst>
          </a:prstGeom>
          <a:solidFill>
            <a:srgbClr val="00FFFF">
              <a:alpha val="53000"/>
            </a:srgbClr>
          </a:solidFill>
          <a:ln w="762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Stars</a:t>
            </a:r>
          </a:p>
          <a:p>
            <a:pPr algn="ctr" eaLnBrk="1" hangingPunct="1"/>
            <a:r>
              <a:rPr lang="en-US" altLang="en-US" dirty="0"/>
              <a:t>0.5%</a:t>
            </a: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8617294" y="237744"/>
            <a:ext cx="1837346" cy="1110996"/>
          </a:xfrm>
          <a:prstGeom prst="roundRect">
            <a:avLst>
              <a:gd name="adj" fmla="val 16667"/>
            </a:avLst>
          </a:prstGeom>
          <a:solidFill>
            <a:srgbClr val="FFFF00">
              <a:alpha val="53000"/>
            </a:srgb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Neutrinos</a:t>
            </a:r>
          </a:p>
          <a:p>
            <a:pPr algn="ctr" eaLnBrk="1" hangingPunct="1"/>
            <a:r>
              <a:rPr lang="en-US" altLang="en-US" dirty="0"/>
              <a:t>0.3%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8617294" y="2829486"/>
            <a:ext cx="1837346" cy="1132913"/>
          </a:xfrm>
          <a:prstGeom prst="roundRect">
            <a:avLst>
              <a:gd name="adj" fmla="val 16667"/>
            </a:avLst>
          </a:prstGeom>
          <a:solidFill>
            <a:srgbClr val="66FF66">
              <a:alpha val="53000"/>
            </a:srgbClr>
          </a:solidFill>
          <a:ln w="76200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Gas Clouds</a:t>
            </a:r>
          </a:p>
          <a:p>
            <a:pPr algn="ctr" eaLnBrk="1" hangingPunct="1"/>
            <a:r>
              <a:rPr lang="en-US" altLang="en-US" dirty="0"/>
              <a:t>4%</a:t>
            </a: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8617294" y="4154496"/>
            <a:ext cx="1837346" cy="1179504"/>
          </a:xfrm>
          <a:prstGeom prst="roundRect">
            <a:avLst>
              <a:gd name="adj" fmla="val 16667"/>
            </a:avLst>
          </a:prstGeom>
          <a:solidFill>
            <a:srgbClr val="9243AB">
              <a:alpha val="53000"/>
            </a:srgbClr>
          </a:solidFill>
          <a:ln w="76200">
            <a:solidFill>
              <a:srgbClr val="9243AB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Dark Matter</a:t>
            </a:r>
          </a:p>
          <a:p>
            <a:pPr algn="ctr" eaLnBrk="1" hangingPunct="1"/>
            <a:r>
              <a:rPr lang="en-US" altLang="en-US" dirty="0"/>
              <a:t>27%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E7211A2-7FDA-4140-9DDE-80749C95BBFC}"/>
              </a:ext>
            </a:extLst>
          </p:cNvPr>
          <p:cNvSpPr/>
          <p:nvPr/>
        </p:nvSpPr>
        <p:spPr>
          <a:xfrm rot="2012087">
            <a:off x="2542032" y="484632"/>
            <a:ext cx="5925312" cy="5925481"/>
          </a:xfrm>
          <a:prstGeom prst="arc">
            <a:avLst>
              <a:gd name="adj1" fmla="val 18111044"/>
              <a:gd name="adj2" fmla="val 1977627"/>
            </a:avLst>
          </a:prstGeom>
          <a:solidFill>
            <a:srgbClr val="6F6CF4">
              <a:alpha val="53000"/>
            </a:srgbClr>
          </a:solidFill>
          <a:ln w="57150">
            <a:solidFill>
              <a:srgbClr val="924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84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"/>
            <a:ext cx="12192000" cy="68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62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371" r="1320" b="2775"/>
          <a:stretch/>
        </p:blipFill>
        <p:spPr>
          <a:xfrm rot="20203781">
            <a:off x="-29326" y="375901"/>
            <a:ext cx="5353104" cy="3652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069">
            <a:off x="5012374" y="2486371"/>
            <a:ext cx="7315200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840">
            <a:off x="-17291" y="3343542"/>
            <a:ext cx="5125777" cy="3737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943638"/>
            <a:ext cx="6366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Where did the antimatter go?</a:t>
            </a:r>
          </a:p>
        </p:txBody>
      </p:sp>
    </p:spTree>
    <p:extLst>
      <p:ext uri="{BB962C8B-B14F-4D97-AF65-F5344CB8AC3E}">
        <p14:creationId xmlns:p14="http://schemas.microsoft.com/office/powerpoint/2010/main" val="1348104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DD317A-296E-486A-937E-06E0CBED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8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9318"/>
            <a:ext cx="10363200" cy="685800"/>
          </a:xfrm>
        </p:spPr>
        <p:txBody>
          <a:bodyPr/>
          <a:lstStyle/>
          <a:p>
            <a:r>
              <a:rPr lang="en-US" dirty="0"/>
              <a:t>The Big Bang: What started it?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13353" r="1818" b="6792"/>
          <a:stretch/>
        </p:blipFill>
        <p:spPr>
          <a:xfrm>
            <a:off x="381000" y="1066800"/>
            <a:ext cx="8153400" cy="4648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359528">
            <a:off x="7063316" y="5004698"/>
            <a:ext cx="5170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Was there a “before?”</a:t>
            </a:r>
          </a:p>
        </p:txBody>
      </p:sp>
    </p:spTree>
    <p:extLst>
      <p:ext uri="{BB962C8B-B14F-4D97-AF65-F5344CB8AC3E}">
        <p14:creationId xmlns:p14="http://schemas.microsoft.com/office/powerpoint/2010/main" val="824814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HC_mont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42183"/>
          </a:xfrm>
        </p:spPr>
      </p:pic>
      <p:sp>
        <p:nvSpPr>
          <p:cNvPr id="1026" name="AutoShape 2" descr="http://blogs.sun.com/HPC/resource/hadron.jp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98386" y="533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The Large Hadron Collider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30159" y="26276"/>
            <a:ext cx="5562600" cy="762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Two LHC Experiments</a:t>
            </a:r>
          </a:p>
        </p:txBody>
      </p:sp>
      <p:pic>
        <p:nvPicPr>
          <p:cNvPr id="74759" name="Picture 7" descr="cms_comple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200400"/>
            <a:ext cx="4267200" cy="3105150"/>
          </a:xfrm>
          <a:prstGeom prst="rect">
            <a:avLst/>
          </a:prstGeom>
          <a:noFill/>
        </p:spPr>
      </p:pic>
      <p:pic>
        <p:nvPicPr>
          <p:cNvPr id="74761" name="Picture 9" descr="Atlas_Gold_displa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5943600" cy="4457700"/>
          </a:xfrm>
          <a:prstGeom prst="rect">
            <a:avLst/>
          </a:prstGeom>
          <a:noFill/>
        </p:spPr>
      </p:pic>
      <p:sp>
        <p:nvSpPr>
          <p:cNvPr id="74763" name="Line 11"/>
          <p:cNvSpPr>
            <a:spLocks noChangeShapeType="1"/>
          </p:cNvSpPr>
          <p:nvPr/>
        </p:nvSpPr>
        <p:spPr bwMode="auto">
          <a:xfrm>
            <a:off x="7467600" y="600075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66" name="Line 14"/>
          <p:cNvSpPr>
            <a:spLocks noChangeShapeType="1"/>
          </p:cNvSpPr>
          <p:nvPr/>
        </p:nvSpPr>
        <p:spPr bwMode="auto">
          <a:xfrm flipV="1">
            <a:off x="4648200" y="35052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V="1">
            <a:off x="3962400" y="35052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rot="10800000" flipV="1">
            <a:off x="1981200" y="13716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951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n_Stuff\Talks_Popular\Don_in_CMS_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2500" b="118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067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73BC0A1-5353-4BA0-923B-5461E80442A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>
              <a:solidFill>
                <a:srgbClr val="D8F1FD"/>
              </a:solidFill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9B88C64-624A-4D75-856A-F972A56D808C}"/>
                </a:ext>
              </a:extLst>
            </p:cNvPr>
            <p:cNvSpPr/>
            <p:nvPr/>
          </p:nvSpPr>
          <p:spPr>
            <a:xfrm>
              <a:off x="2438400" y="76200"/>
              <a:ext cx="7162800" cy="4038600"/>
            </a:xfrm>
            <a:prstGeom prst="ellipse">
              <a:avLst/>
            </a:prstGeom>
            <a:solidFill>
              <a:srgbClr val="D8F1FD"/>
            </a:solidFill>
            <a:ln>
              <a:solidFill>
                <a:srgbClr val="D8F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00976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metal, sitting&#10;&#10;Description automatically generated">
            <a:extLst>
              <a:ext uri="{FF2B5EF4-FFF2-40B4-BE49-F238E27FC236}">
                <a16:creationId xmlns:a16="http://schemas.microsoft.com/office/drawing/2014/main" id="{8CEBD1B2-0C41-48D5-844D-5A74C0D62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3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3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5556"/>
          <a:stretch/>
        </p:blipFill>
        <p:spPr>
          <a:xfrm>
            <a:off x="6626" y="1600200"/>
            <a:ext cx="12192000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77" y="0"/>
            <a:ext cx="1914337" cy="16002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013466B-D978-429E-B500-05416C41FB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242995"/>
              </p:ext>
            </p:extLst>
          </p:nvPr>
        </p:nvGraphicFramePr>
        <p:xfrm>
          <a:off x="3816626" y="392430"/>
          <a:ext cx="4572000" cy="81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2438400" y="228600"/>
            <a:ext cx="685800" cy="1066800"/>
          </a:xfrm>
          <a:prstGeom prst="straightConnector1">
            <a:avLst/>
          </a:prstGeom>
          <a:ln w="762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380807" y="566582"/>
            <a:ext cx="685800" cy="6743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610600" y="409955"/>
            <a:ext cx="3337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First beam: May 31, 2017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First result: Fall 2020</a:t>
            </a:r>
          </a:p>
        </p:txBody>
      </p:sp>
    </p:spTree>
    <p:extLst>
      <p:ext uri="{BB962C8B-B14F-4D97-AF65-F5344CB8AC3E}">
        <p14:creationId xmlns:p14="http://schemas.microsoft.com/office/powerpoint/2010/main" val="9207310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525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9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5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650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52401"/>
            <a:ext cx="78867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219201"/>
            <a:ext cx="10744200" cy="518636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Unification is a slow process</a:t>
            </a:r>
          </a:p>
          <a:p>
            <a:pPr lvl="1"/>
            <a:r>
              <a:rPr lang="en-US" sz="2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1680 – Newton merged celestial &amp; terrestrial gravity</a:t>
            </a:r>
          </a:p>
          <a:p>
            <a:pPr lvl="1"/>
            <a:r>
              <a:rPr lang="en-US" sz="2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1880 – Maxwell merged electricity &amp; magnetism</a:t>
            </a:r>
          </a:p>
          <a:p>
            <a:pPr lvl="1"/>
            <a:r>
              <a:rPr lang="en-US" sz="2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1970 – Higgs and many others merged E&amp;M &amp; weak force </a:t>
            </a:r>
          </a:p>
          <a:p>
            <a:pPr lvl="1"/>
            <a:endParaRPr lang="en-US" sz="2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experiments are ongoing, looking for clues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accelerators are exploring high energy and high precision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 experiments deep underground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Extraordinary telescopes look far away and back in time.</a:t>
            </a:r>
          </a:p>
          <a:p>
            <a:pPr marL="457200" lvl="1" indent="0">
              <a:buNone/>
            </a:pPr>
            <a:endParaRPr lang="en-US" sz="2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 is a leader in all of these efforts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LHC, neutrinos (lots!), g-2 Mu2e, COUPP, DES,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Holometer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7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rgbClr val="077EC2"/>
          </a:solidFill>
        </p:spPr>
      </p:pic>
    </p:spTree>
    <p:extLst>
      <p:ext uri="{BB962C8B-B14F-4D97-AF65-F5344CB8AC3E}">
        <p14:creationId xmlns:p14="http://schemas.microsoft.com/office/powerpoint/2010/main" val="3389818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</p:pic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524001" y="3244334"/>
            <a:ext cx="18473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7829" name="Picture 5" descr="Thatsallfolks"/>
          <p:cNvPicPr>
            <a:picLocks noChangeAspect="1" noChangeArrowheads="1"/>
          </p:cNvPicPr>
          <p:nvPr/>
        </p:nvPicPr>
        <p:blipFill>
          <a:blip r:embed="rId5" cstate="print"/>
          <a:srcRect l="1250" t="3801" r="1250" b="17656"/>
          <a:stretch>
            <a:fillRect/>
          </a:stretch>
        </p:blipFill>
        <p:spPr bwMode="auto">
          <a:xfrm>
            <a:off x="1781769" y="0"/>
            <a:ext cx="8628463" cy="6858000"/>
          </a:xfrm>
          <a:prstGeom prst="rect">
            <a:avLst/>
          </a:prstGeom>
          <a:noFill/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512479" y="6427114"/>
            <a:ext cx="5169493" cy="430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200" b="1" dirty="0"/>
              <a:t>http://www.facebook.com/Dr.Don.Lincoln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" fill="hold"/>
                                        <p:tgtEl>
                                          <p:spTgt spid="778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2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24001"/>
          <a:stretch/>
        </p:blipFill>
        <p:spPr>
          <a:xfrm>
            <a:off x="0" y="0"/>
            <a:ext cx="47548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2057400"/>
            <a:ext cx="65546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…Professor Lincoln’s 24 lectures teach you 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what we know, and what we don’t, about a 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theory of everything.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Highly recommended.</a:t>
            </a:r>
          </a:p>
        </p:txBody>
      </p:sp>
    </p:spTree>
    <p:extLst>
      <p:ext uri="{BB962C8B-B14F-4D97-AF65-F5344CB8AC3E}">
        <p14:creationId xmlns:p14="http://schemas.microsoft.com/office/powerpoint/2010/main" val="1248285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6096000" y="838200"/>
            <a:ext cx="4572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ts val="120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  <a:latin typeface="Lucida Calligraphy" panose="03010101010101010101" pitchFamily="66" charset="0"/>
              </a:rPr>
              <a:t>This true tale of the largest particle accelerator in history is better reading than fiction…</a:t>
            </a: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  <a:latin typeface="Lucida Calligraphy" panose="03010101010101010101" pitchFamily="66" charset="0"/>
              </a:rPr>
              <a:t>…the book is a fast read brimming with personality.</a:t>
            </a: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  <a:latin typeface="Lucida Calligraphy" panose="03010101010101010101" pitchFamily="66" charset="0"/>
              </a:rPr>
              <a:t>…Lincoln makes the discovery of minuscule particles sound like so much fun that any high schooler with a passing interest in general science may be in danger of full conversion to professional theoretical physics.</a:t>
            </a: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		- Foreword Reviews</a:t>
            </a:r>
          </a:p>
        </p:txBody>
      </p: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6248400" y="5562600"/>
            <a:ext cx="4210050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Follow the LHC and Don Lincoln 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Facebook at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http://www.facebook.com/Dr.Don.Lincoln</a:t>
            </a:r>
          </a:p>
        </p:txBody>
      </p:sp>
      <p:graphicFrame>
        <p:nvGraphicFramePr>
          <p:cNvPr id="74756" name="Object 1"/>
          <p:cNvGraphicFramePr>
            <a:graphicFrameLocks noChangeAspect="1"/>
          </p:cNvGraphicFramePr>
          <p:nvPr/>
        </p:nvGraphicFramePr>
        <p:xfrm>
          <a:off x="1524000" y="1"/>
          <a:ext cx="4572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Acrobat Document" r:id="rId4" imgW="5483520" imgH="8223120" progId="Acrobat.Document.11">
                  <p:embed/>
                </p:oleObj>
              </mc:Choice>
              <mc:Fallback>
                <p:oleObj name="Acrobat Document" r:id="rId4" imgW="5483520" imgH="8223120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4572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8240536"/>
      </p:ext>
    </p:extLst>
  </p:cSld>
  <p:clrMapOvr>
    <a:masterClrMapping/>
  </p:clrMapOvr>
  <p:transition spd="med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381000"/>
            <a:ext cx="6248400" cy="5334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FFFF00"/>
                </a:solidFill>
              </a:rPr>
              <a:t>Remember the Journey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1964871"/>
            <a:ext cx="5943600" cy="3886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dirty="0">
                <a:solidFill>
                  <a:srgbClr val="FFFF00"/>
                </a:solidFill>
              </a:rPr>
              <a:t>Big things are built from smaller things.</a:t>
            </a:r>
          </a:p>
          <a:p>
            <a:pPr marL="0" indent="0">
              <a:buNone/>
            </a:pPr>
            <a:endParaRPr lang="en-US" alt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FFFF00"/>
                </a:solidFill>
              </a:rPr>
              <a:t>Those smaller things are governed by laws that we’ve discovered.</a:t>
            </a:r>
          </a:p>
          <a:p>
            <a:pPr marL="0" indent="0">
              <a:buNone/>
            </a:pPr>
            <a:endParaRPr lang="en-US" alt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FFFF00"/>
                </a:solidFill>
              </a:rPr>
              <a:t>The journey has been long.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3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82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4743"/>
            <a:ext cx="9144000" cy="688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09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4" y="0"/>
            <a:ext cx="3328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92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936171"/>
            <a:ext cx="9601200" cy="5562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LHC started operations 2010 (7 TeV)</a:t>
            </a:r>
          </a:p>
          <a:p>
            <a:r>
              <a:rPr lang="en-US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Increased energy 2012 (8 TeV)</a:t>
            </a:r>
          </a:p>
          <a:p>
            <a:endParaRPr lang="en-US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Higgs discovery 2012</a:t>
            </a:r>
          </a:p>
          <a:p>
            <a:r>
              <a:rPr lang="en-US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Higgs Nobel 2013</a:t>
            </a:r>
          </a:p>
          <a:p>
            <a:endParaRPr lang="en-US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Shutdown 2012, Resumed operations 2015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13 TeV (increase of 63%)</a:t>
            </a:r>
          </a:p>
          <a:p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Operating at nearly design specifications in 2016</a:t>
            </a:r>
            <a:endParaRPr 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36844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0"/>
            <a:ext cx="5029200" cy="76200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LHC Experiments</a:t>
            </a:r>
          </a:p>
        </p:txBody>
      </p:sp>
      <p:pic>
        <p:nvPicPr>
          <p:cNvPr id="74759" name="Picture 7" descr="cms_comple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52850"/>
            <a:ext cx="4267200" cy="3105150"/>
          </a:xfrm>
          <a:prstGeom prst="rect">
            <a:avLst/>
          </a:prstGeom>
          <a:noFill/>
        </p:spPr>
      </p:pic>
      <p:pic>
        <p:nvPicPr>
          <p:cNvPr id="74761" name="Picture 9" descr="Atlas_Gold_displa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5943600" cy="4457700"/>
          </a:xfrm>
          <a:prstGeom prst="rect">
            <a:avLst/>
          </a:prstGeom>
          <a:noFill/>
        </p:spPr>
      </p:pic>
      <p:sp>
        <p:nvSpPr>
          <p:cNvPr id="74763" name="Line 11"/>
          <p:cNvSpPr>
            <a:spLocks noChangeShapeType="1"/>
          </p:cNvSpPr>
          <p:nvPr/>
        </p:nvSpPr>
        <p:spPr bwMode="auto">
          <a:xfrm>
            <a:off x="1143000" y="65532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66" name="Line 14"/>
          <p:cNvSpPr>
            <a:spLocks noChangeShapeType="1"/>
          </p:cNvSpPr>
          <p:nvPr/>
        </p:nvSpPr>
        <p:spPr bwMode="auto">
          <a:xfrm flipV="1">
            <a:off x="4648200" y="35052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V="1">
            <a:off x="3962400" y="35052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4769" name="Picture 17" descr="a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685540"/>
            <a:ext cx="44958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70" name="Line 18"/>
          <p:cNvSpPr>
            <a:spLocks noChangeShapeType="1"/>
          </p:cNvSpPr>
          <p:nvPr/>
        </p:nvSpPr>
        <p:spPr bwMode="auto">
          <a:xfrm flipV="1">
            <a:off x="9448800" y="6435090"/>
            <a:ext cx="4572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477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405890"/>
            <a:ext cx="3200400" cy="177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" name="Line 14"/>
          <p:cNvSpPr>
            <a:spLocks noChangeShapeType="1"/>
          </p:cNvSpPr>
          <p:nvPr/>
        </p:nvSpPr>
        <p:spPr bwMode="auto">
          <a:xfrm rot="10800000" flipV="1">
            <a:off x="1981200" y="13716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423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074"/>
            <a:ext cx="8229600" cy="96252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LHC Capabilities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0" y="990600"/>
                <a:ext cx="10668000" cy="541020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The LHC is the highest energy particle accelerator ever constructed.</a:t>
                </a:r>
              </a:p>
              <a:p>
                <a:pPr lvl="1"/>
                <a:r>
                  <a:rPr lang="en-US" dirty="0">
                    <a:solidFill>
                      <a:srgbClr val="FFFF00"/>
                    </a:solidFill>
                  </a:rPr>
                  <a:t>Fully 13 </a:t>
                </a:r>
                <a:r>
                  <a:rPr lang="en-US" i="1" dirty="0">
                    <a:solidFill>
                      <a:srgbClr val="FFFF00"/>
                    </a:solidFill>
                  </a:rPr>
                  <a:t>TRILLION</a:t>
                </a:r>
                <a:r>
                  <a:rPr lang="en-US" dirty="0">
                    <a:solidFill>
                      <a:srgbClr val="FFFF00"/>
                    </a:solidFill>
                  </a:rPr>
                  <a:t> electron volts of energy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20 – 50 collisions each times the beams cross (or much more)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1,000,000,000 collisions/second</a:t>
                </a:r>
              </a:p>
              <a:p>
                <a:pPr lvl="1"/>
                <a:endParaRPr lang="en-US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FFFF00"/>
                    </a:solidFill>
                  </a:rPr>
                  <a:t>Generate temperatures 100,000 hotter than </a:t>
                </a:r>
                <a:r>
                  <a:rPr lang="en-US" u="sng" dirty="0">
                    <a:solidFill>
                      <a:srgbClr val="FFFF00"/>
                    </a:solidFill>
                  </a:rPr>
                  <a:t>the center of the sun</a:t>
                </a:r>
                <a:r>
                  <a:rPr lang="en-US" dirty="0">
                    <a:solidFill>
                      <a:srgbClr val="FFFF00"/>
                    </a:solidFill>
                  </a:rPr>
                  <a:t>!</a:t>
                </a:r>
              </a:p>
              <a:p>
                <a:pPr lvl="1"/>
                <a:endParaRPr lang="en-US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FFFF00"/>
                    </a:solidFill>
                  </a:rPr>
                  <a:t>These temperatures were last common in the universe </a:t>
                </a:r>
                <a:r>
                  <a:rPr lang="en-US" u="sng" dirty="0">
                    <a:solidFill>
                      <a:srgbClr val="FFFF00"/>
                    </a:solidFill>
                  </a:rPr>
                  <a:t>a tenth of a trillionth of a second after the Big Bang</a:t>
                </a:r>
                <a:r>
                  <a:rPr lang="en-US" dirty="0">
                    <a:solidFill>
                      <a:srgbClr val="FFFF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990600"/>
                <a:ext cx="10668000" cy="5410200"/>
              </a:xfrm>
              <a:blipFill>
                <a:blip r:embed="rId2"/>
                <a:stretch>
                  <a:fillRect l="-1314" t="-1466" r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11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-10922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</a:rPr>
              <a:t>Top 5 LHC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11201400" cy="5715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</a:rPr>
              <a:t>Velocity of protons 99.9999991% speed of light! </a:t>
            </a:r>
            <a:r>
              <a:rPr lang="en-US" dirty="0"/>
              <a:t>(will circle Earth 7 times per second)</a:t>
            </a:r>
            <a:endParaRPr lang="en-US" sz="1200" dirty="0"/>
          </a:p>
          <a:p>
            <a:pPr eaLnBrk="1" hangingPunct="1"/>
            <a:endParaRPr lang="en-US" sz="1200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Energy in the beams is 300 MJ (would melt 1 ton of copper)</a:t>
            </a:r>
            <a:endParaRPr lang="en-US" sz="1200" dirty="0">
              <a:solidFill>
                <a:srgbClr val="FFFF00"/>
              </a:solidFill>
            </a:endParaRPr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Energy in the magnets 11 GJ (would melt 18 tons of gold)</a:t>
            </a:r>
            <a:endParaRPr lang="en-US" sz="1200" dirty="0">
              <a:solidFill>
                <a:srgbClr val="FFFF00"/>
              </a:solidFill>
            </a:endParaRPr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The vacuum in the accelerator is ten times better than the surface of the moon!</a:t>
            </a:r>
            <a:endParaRPr lang="en-US" sz="1200" dirty="0">
              <a:solidFill>
                <a:srgbClr val="FFFF00"/>
              </a:solidFill>
            </a:endParaRPr>
          </a:p>
          <a:p>
            <a:pPr eaLnBrk="1" hangingPunct="1"/>
            <a:endParaRPr lang="en-US" sz="1200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The temperature inside the magnets is 1.9 K (-450 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</a:t>
            </a:r>
            <a:r>
              <a:rPr lang="en-US" dirty="0">
                <a:solidFill>
                  <a:srgbClr val="FFFF00"/>
                </a:solidFill>
              </a:rPr>
              <a:t>F,        </a:t>
            </a:r>
            <a:r>
              <a:rPr lang="en-US" dirty="0"/>
              <a:t>-271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C, colder </a:t>
            </a:r>
            <a:r>
              <a:rPr lang="en-US" dirty="0">
                <a:solidFill>
                  <a:srgbClr val="FFFF00"/>
                </a:solidFill>
              </a:rPr>
              <a:t>than space between galaxies)</a:t>
            </a:r>
          </a:p>
        </p:txBody>
      </p:sp>
    </p:spTree>
    <p:extLst>
      <p:ext uri="{BB962C8B-B14F-4D97-AF65-F5344CB8AC3E}">
        <p14:creationId xmlns:p14="http://schemas.microsoft.com/office/powerpoint/2010/main" val="51888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 descr="europe-political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727"/>
            <a:ext cx="5351039" cy="6874922"/>
          </a:xfrm>
          <a:prstGeom prst="rect">
            <a:avLst/>
          </a:prstGeom>
          <a:noFill/>
        </p:spPr>
      </p:pic>
      <p:sp>
        <p:nvSpPr>
          <p:cNvPr id="73737" name="Oval 9"/>
          <p:cNvSpPr>
            <a:spLocks noChangeArrowheads="1"/>
          </p:cNvSpPr>
          <p:nvPr/>
        </p:nvSpPr>
        <p:spPr bwMode="auto">
          <a:xfrm>
            <a:off x="2057400" y="4495800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3734" name="Picture 6" descr="CERN_From_Space"/>
          <p:cNvPicPr>
            <a:picLocks noChangeAspect="1" noChangeArrowheads="1"/>
          </p:cNvPicPr>
          <p:nvPr/>
        </p:nvPicPr>
        <p:blipFill rotWithShape="1">
          <a:blip r:embed="rId3" cstate="print"/>
          <a:srcRect b="26343"/>
          <a:stretch/>
        </p:blipFill>
        <p:spPr bwMode="auto">
          <a:xfrm>
            <a:off x="5352898" y="3505201"/>
            <a:ext cx="6862377" cy="3429000"/>
          </a:xfrm>
          <a:prstGeom prst="rect">
            <a:avLst/>
          </a:prstGeom>
          <a:noFill/>
        </p:spPr>
      </p:pic>
      <p:pic>
        <p:nvPicPr>
          <p:cNvPr id="73740" name="Picture 12" descr="LHC_Isometric"/>
          <p:cNvPicPr>
            <a:picLocks noChangeAspect="1" noChangeArrowheads="1"/>
          </p:cNvPicPr>
          <p:nvPr/>
        </p:nvPicPr>
        <p:blipFill rotWithShape="1">
          <a:blip r:embed="rId4" cstate="print"/>
          <a:srcRect t="15865"/>
          <a:stretch/>
        </p:blipFill>
        <p:spPr bwMode="auto">
          <a:xfrm>
            <a:off x="5351039" y="0"/>
            <a:ext cx="6840961" cy="4144162"/>
          </a:xfrm>
          <a:prstGeom prst="rect">
            <a:avLst/>
          </a:prstGeom>
          <a:noFill/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13270" y="0"/>
            <a:ext cx="2133600" cy="1143000"/>
          </a:xfrm>
        </p:spPr>
        <p:txBody>
          <a:bodyPr>
            <a:normAutofit fontScale="90000"/>
          </a:bodyPr>
          <a:lstStyle/>
          <a:p>
            <a:r>
              <a:rPr lang="en-US" sz="8000">
                <a:latin typeface="Arial" charset="0"/>
              </a:rPr>
              <a:t>LHC</a:t>
            </a:r>
            <a:endParaRPr lang="en-US" sz="8000" dirty="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085835" y="33056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chemeClr val="bg1"/>
                </a:solidFill>
                <a:latin typeface="Arial" charset="0"/>
              </a:rPr>
              <a:t>LHC</a:t>
            </a:r>
            <a:endParaRPr lang="en-US" sz="8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MSworld_transparent2_update2.gif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07" r="-1130"/>
          <a:stretch/>
        </p:blipFill>
        <p:spPr bwMode="auto">
          <a:xfrm>
            <a:off x="3200401" y="1369022"/>
            <a:ext cx="8991599" cy="537848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0" y="194113"/>
            <a:ext cx="4876800" cy="3245627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153400" y="838200"/>
            <a:ext cx="1502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dirty="0">
                <a:solidFill>
                  <a:srgbClr val="800000"/>
                </a:solidFill>
                <a:latin typeface="Arial" charset="0"/>
              </a:rPr>
              <a:t>3,000 scientists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867400" y="5790685"/>
            <a:ext cx="1502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dirty="0">
                <a:solidFill>
                  <a:srgbClr val="800000"/>
                </a:solidFill>
                <a:latin typeface="Arial" charset="0"/>
              </a:rPr>
              <a:t>183 institutes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144000" y="5375187"/>
            <a:ext cx="1502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dirty="0">
                <a:solidFill>
                  <a:srgbClr val="800000"/>
                </a:solidFill>
                <a:latin typeface="Arial" charset="0"/>
              </a:rPr>
              <a:t>38 countries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98526" y="4692027"/>
            <a:ext cx="2401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6000" dirty="0">
                <a:solidFill>
                  <a:srgbClr val="800000"/>
                </a:solidFill>
                <a:latin typeface="Arial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162755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"/>
          <a:stretch/>
        </p:blipFill>
        <p:spPr>
          <a:xfrm>
            <a:off x="228600" y="3048000"/>
            <a:ext cx="3096486" cy="35814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5952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3461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74371</TotalTime>
  <Words>1076</Words>
  <Application>Microsoft Office PowerPoint</Application>
  <PresentationFormat>Widescreen</PresentationFormat>
  <Paragraphs>376</Paragraphs>
  <Slides>78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99" baseType="lpstr">
      <vt:lpstr>Arial</vt:lpstr>
      <vt:lpstr>Calibri</vt:lpstr>
      <vt:lpstr>Calibri Light</vt:lpstr>
      <vt:lpstr>Cambria Math</vt:lpstr>
      <vt:lpstr>Corbel</vt:lpstr>
      <vt:lpstr>Helvetica</vt:lpstr>
      <vt:lpstr>Lucida Calligraphy</vt:lpstr>
      <vt:lpstr>Times New Roman</vt:lpstr>
      <vt:lpstr>Wingdings</vt:lpstr>
      <vt:lpstr>Wingdings 2</vt:lpstr>
      <vt:lpstr>Wingdings 3</vt:lpstr>
      <vt:lpstr>Office Theme</vt:lpstr>
      <vt:lpstr>1_Default Design</vt:lpstr>
      <vt:lpstr>3_IntroducingPowerPoint2007</vt:lpstr>
      <vt:lpstr>3_Office Theme</vt:lpstr>
      <vt:lpstr>1_Office Theme</vt:lpstr>
      <vt:lpstr>2_Office Theme</vt:lpstr>
      <vt:lpstr>Fermilab_PPT_090815</vt:lpstr>
      <vt:lpstr>4_Office Theme</vt:lpstr>
      <vt:lpstr>Image</vt:lpstr>
      <vt:lpstr>Acrobat Document</vt:lpstr>
      <vt:lpstr>PowerPoint Presentation</vt:lpstr>
      <vt:lpstr>PowerPoint Presentation</vt:lpstr>
      <vt:lpstr>A Theory of Everything</vt:lpstr>
      <vt:lpstr>A Theory of Everything</vt:lpstr>
      <vt:lpstr>PowerPoint Presentation</vt:lpstr>
      <vt:lpstr>PowerPoint Presentation</vt:lpstr>
      <vt:lpstr>Remember the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the Standard Model Doesn’t Explain</vt:lpstr>
      <vt:lpstr>Things the Standard Model Doesn’t Explain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Currently Accessible Scale  104  GeV TOE Scale                               1019 GeV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Big Bang: What started it?</vt:lpstr>
      <vt:lpstr>PowerPoint Presentation</vt:lpstr>
      <vt:lpstr>Two LHC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</vt:lpstr>
      <vt:lpstr>LHC Experiments</vt:lpstr>
      <vt:lpstr>LHC Capabilities</vt:lpstr>
      <vt:lpstr>PowerPoint Presentation</vt:lpstr>
      <vt:lpstr>Top 5 LHC Facts</vt:lpstr>
      <vt:lpstr>LHC</vt:lpstr>
      <vt:lpstr>PowerPoint Presentation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Lincoln x5218</dc:creator>
  <cp:lastModifiedBy>Don Lincoln</cp:lastModifiedBy>
  <cp:revision>569</cp:revision>
  <dcterms:created xsi:type="dcterms:W3CDTF">2009-10-27T16:18:17Z</dcterms:created>
  <dcterms:modified xsi:type="dcterms:W3CDTF">2020-07-06T23:36:47Z</dcterms:modified>
</cp:coreProperties>
</file>