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75" r:id="rId3"/>
    <p:sldId id="295" r:id="rId4"/>
    <p:sldId id="297" r:id="rId5"/>
    <p:sldId id="296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52" userDrawn="1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344" userDrawn="1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3144" userDrawn="1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20" userDrawn="1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2400" userDrawn="1">
          <p15:clr>
            <a:srgbClr val="A4A3A4"/>
          </p15:clr>
        </p15:guide>
        <p15:guide id="14" orient="horz" pos="3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99D6EA"/>
    <a:srgbClr val="50504E"/>
    <a:srgbClr val="4E4E4E"/>
    <a:srgbClr val="63666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76" d="100"/>
          <a:sy n="76" d="100"/>
        </p:scale>
        <p:origin x="1728" y="62"/>
      </p:cViewPr>
      <p:guideLst>
        <p:guide orient="horz" pos="4152"/>
        <p:guide orient="horz" pos="4027"/>
        <p:guide orient="horz" pos="1344"/>
        <p:guide orient="horz" pos="152"/>
        <p:guide orient="horz" pos="3144"/>
        <p:guide orient="horz" pos="604"/>
        <p:guide pos="5616"/>
        <p:guide pos="120"/>
        <p:guide pos="589"/>
        <p:guide pos="4453"/>
        <p:guide pos="5163"/>
        <p:guide pos="4632"/>
        <p:guide pos="2400"/>
        <p:guide orient="horz" pos="39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3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75"/>
              </a:lnSpc>
            </a:pPr>
            <a:r>
              <a:rPr spc="-5" dirty="0"/>
              <a:t>4/13/20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75"/>
              </a:lnSpc>
            </a:pPr>
            <a:r>
              <a:rPr spc="-5" dirty="0"/>
              <a:t>Presenter </a:t>
            </a:r>
            <a:r>
              <a:rPr dirty="0"/>
              <a:t>| </a:t>
            </a:r>
            <a:r>
              <a:rPr spc="-5" dirty="0"/>
              <a:t>Presentation </a:t>
            </a:r>
            <a:r>
              <a:rPr dirty="0"/>
              <a:t>Title </a:t>
            </a:r>
            <a:r>
              <a:rPr spc="-5" dirty="0"/>
              <a:t>or Meeting</a:t>
            </a:r>
            <a:r>
              <a:rPr spc="-25" dirty="0"/>
              <a:t> </a:t>
            </a:r>
            <a:r>
              <a:rPr dirty="0"/>
              <a:t>Title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4C97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975"/>
              </a:lnSpc>
            </a:pPr>
            <a:fld id="{81D60167-4931-47E6-BA6A-407CBD079E47}" type="slidenum">
              <a:rPr dirty="0"/>
              <a:pPr marL="38100">
                <a:lnSpc>
                  <a:spcPts val="97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47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Lisa Paton	</a:t>
            </a:r>
          </a:p>
          <a:p>
            <a:r>
              <a:rPr lang="sv-SE" dirty="0"/>
              <a:t>SIST 5 minutes, 5 slides 2020</a:t>
            </a:r>
          </a:p>
          <a:p>
            <a:r>
              <a:rPr lang="en-US" dirty="0"/>
              <a:t>3-June-2020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SIST Project: </a:t>
            </a:r>
            <a:r>
              <a:rPr lang="en-US" dirty="0" err="1"/>
              <a:t>ProtoDUNE</a:t>
            </a:r>
            <a:r>
              <a:rPr lang="en-US" dirty="0"/>
              <a:t> Workflow Development and Analysis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689852"/>
            <a:ext cx="8672513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404040"/>
                </a:solidFill>
              </a:rPr>
              <a:t>The Deep Underground Neutrino Experiment (DUNE)</a:t>
            </a:r>
          </a:p>
          <a:p>
            <a:r>
              <a:rPr lang="en-US" sz="2200" dirty="0">
                <a:solidFill>
                  <a:srgbClr val="404040"/>
                </a:solidFill>
              </a:rPr>
              <a:t> Will use 70,000 tons of Liquid Argon</a:t>
            </a:r>
          </a:p>
          <a:p>
            <a:pPr lvl="1"/>
            <a:r>
              <a:rPr lang="en-US" sz="2000" dirty="0" err="1">
                <a:solidFill>
                  <a:srgbClr val="404040"/>
                </a:solidFill>
              </a:rPr>
              <a:t>MicroBooNE</a:t>
            </a:r>
            <a:r>
              <a:rPr lang="en-US" sz="2000" dirty="0">
                <a:solidFill>
                  <a:srgbClr val="404040"/>
                </a:solidFill>
              </a:rPr>
              <a:t> uses 170 tons</a:t>
            </a:r>
          </a:p>
          <a:p>
            <a:r>
              <a:rPr lang="en-US" sz="2200" dirty="0">
                <a:solidFill>
                  <a:srgbClr val="404040"/>
                </a:solidFill>
              </a:rPr>
              <a:t>An International collaboration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1000 scientists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180 Universities and Laboratories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30 Countries</a:t>
            </a:r>
          </a:p>
          <a:p>
            <a:r>
              <a:rPr lang="en-US" sz="2200" dirty="0">
                <a:solidFill>
                  <a:srgbClr val="404040"/>
                </a:solidFill>
              </a:rPr>
              <a:t>Will take place in the Long-Baseline Neutrino Facility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</a:rPr>
              <a:t>Between Fermilab and Stanford Underground Research Facility in South Dakota (800 miles)</a:t>
            </a:r>
          </a:p>
          <a:p>
            <a:pPr lvl="1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Lisa Paton | </a:t>
            </a:r>
            <a:r>
              <a:rPr lang="sv-SE" dirty="0"/>
              <a:t>SIST 5 minutes, 5 slides 2020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E748A7BB-C17C-4BE3-A1A7-A9B4EBA82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217" y="4466347"/>
            <a:ext cx="5389566" cy="17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49"/>
            <a:ext cx="4206240" cy="51361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404040"/>
                </a:solidFill>
              </a:rPr>
              <a:t>Large scale prototypes of DUNE at CERN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Single Phase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rgbClr val="404040"/>
                </a:solidFill>
              </a:rPr>
              <a:t>Liquid Argon Only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rgbClr val="404040"/>
                </a:solidFill>
              </a:rPr>
              <a:t>Ran for six weeks in 2018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Dual Phase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rgbClr val="404040"/>
                </a:solidFill>
              </a:rPr>
              <a:t>Liquid Argon and Gas</a:t>
            </a:r>
          </a:p>
          <a:p>
            <a:pPr lvl="2">
              <a:lnSpc>
                <a:spcPct val="90000"/>
              </a:lnSpc>
            </a:pPr>
            <a:endParaRPr lang="en-US" sz="18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404040"/>
                </a:solidFill>
              </a:rPr>
              <a:t>In most recent </a:t>
            </a:r>
            <a:r>
              <a:rPr lang="en-US" sz="2200" dirty="0" err="1">
                <a:solidFill>
                  <a:srgbClr val="404040"/>
                </a:solidFill>
              </a:rPr>
              <a:t>ProtoDUNE</a:t>
            </a:r>
            <a:r>
              <a:rPr lang="en-US" sz="2200" dirty="0">
                <a:solidFill>
                  <a:srgbClr val="404040"/>
                </a:solidFill>
              </a:rPr>
              <a:t> Simulation, more memory was needed than in previous runs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404040"/>
                </a:solidFill>
              </a:rPr>
              <a:t>High memory consumption is resource intensive</a:t>
            </a:r>
          </a:p>
        </p:txBody>
      </p:sp>
      <p:pic>
        <p:nvPicPr>
          <p:cNvPr id="8" name="Picture 7" descr="Empty ProtoDUNE interior&#10;">
            <a:extLst>
              <a:ext uri="{FF2B5EF4-FFF2-40B4-BE49-F238E27FC236}">
                <a16:creationId xmlns:a16="http://schemas.microsoft.com/office/drawing/2014/main" id="{469AB842-2BF4-4B16-AFE0-A0E1B4EE35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746" b="-1"/>
          <a:stretch/>
        </p:blipFill>
        <p:spPr>
          <a:xfrm>
            <a:off x="4572000" y="1612106"/>
            <a:ext cx="4215383" cy="3633788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6A937D96-A7E1-EC4E-8ABD-C91279E01925}" type="datetime1">
              <a:rPr lang="en-US" smtClean="0"/>
              <a:pPr>
                <a:spcAft>
                  <a:spcPts val="600"/>
                </a:spcAft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Lisa Paton | </a:t>
            </a:r>
            <a:r>
              <a:rPr lang="sv-SE"/>
              <a:t>SIST 5 minutes, 5 slides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979A04A2-726F-2143-A443-7788AF27176E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 dirty="0" err="1"/>
              <a:t>ProtoDUNE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373" y="6361130"/>
            <a:ext cx="7535545" cy="0"/>
          </a:xfrm>
          <a:custGeom>
            <a:avLst/>
            <a:gdLst/>
            <a:ahLst/>
            <a:cxnLst/>
            <a:rect l="l" t="t" r="r" b="b"/>
            <a:pathLst>
              <a:path w="7535545">
                <a:moveTo>
                  <a:pt x="0" y="0"/>
                </a:moveTo>
                <a:lnTo>
                  <a:pt x="7535121" y="0"/>
                </a:lnTo>
              </a:path>
            </a:pathLst>
          </a:custGeom>
          <a:ln w="76200">
            <a:solidFill>
              <a:srgbClr val="99D6EA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7820686" y="6255094"/>
            <a:ext cx="1094714" cy="202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1" y="257770"/>
            <a:ext cx="47605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MC </a:t>
            </a:r>
            <a:r>
              <a:rPr sz="2800" spc="-5" dirty="0"/>
              <a:t>Memory</a:t>
            </a:r>
            <a:r>
              <a:rPr sz="2800" spc="-65" dirty="0"/>
              <a:t> </a:t>
            </a:r>
            <a:r>
              <a:rPr sz="2800" dirty="0"/>
              <a:t>Consumption</a:t>
            </a:r>
          </a:p>
        </p:txBody>
      </p:sp>
      <p:sp>
        <p:nvSpPr>
          <p:cNvPr id="5" name="object 5"/>
          <p:cNvSpPr/>
          <p:nvPr/>
        </p:nvSpPr>
        <p:spPr>
          <a:xfrm>
            <a:off x="4485678" y="1242206"/>
            <a:ext cx="4451350" cy="4245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object 6"/>
          <p:cNvSpPr/>
          <p:nvPr/>
        </p:nvSpPr>
        <p:spPr>
          <a:xfrm>
            <a:off x="215901" y="2091350"/>
            <a:ext cx="4269777" cy="3319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711313" y="965946"/>
            <a:ext cx="29540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 err="1">
                <a:solidFill>
                  <a:srgbClr val="404040"/>
                </a:solidFill>
                <a:latin typeface="Calibri"/>
                <a:cs typeface="Calibri"/>
              </a:rPr>
              <a:t>ProtoDUNE</a:t>
            </a:r>
            <a:r>
              <a:rPr lang="en-US" sz="2000" dirty="0">
                <a:solidFill>
                  <a:srgbClr val="404040"/>
                </a:solidFill>
                <a:latin typeface="Calibri"/>
                <a:cs typeface="Calibri"/>
              </a:rPr>
              <a:t> SP Production 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72101" y="965947"/>
            <a:ext cx="32785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 err="1">
                <a:solidFill>
                  <a:srgbClr val="404040"/>
                </a:solidFill>
                <a:latin typeface="Calibri"/>
                <a:cs typeface="Calibri"/>
              </a:rPr>
              <a:t>ProtoDUNE</a:t>
            </a:r>
            <a:r>
              <a:rPr lang="en-US" sz="2000" spc="-5" dirty="0">
                <a:solidFill>
                  <a:srgbClr val="404040"/>
                </a:solidFill>
                <a:latin typeface="Calibri"/>
                <a:cs typeface="Calibri"/>
              </a:rPr>
              <a:t> SP Production 3</a:t>
            </a:r>
            <a:endParaRPr sz="20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E0DC836E-8B0B-409E-85F6-6270A0B1233F}"/>
              </a:ext>
            </a:extLst>
          </p:cNvPr>
          <p:cNvSpPr txBox="1">
            <a:spLocks/>
          </p:cNvSpPr>
          <p:nvPr/>
        </p:nvSpPr>
        <p:spPr>
          <a:xfrm>
            <a:off x="1440941" y="6458938"/>
            <a:ext cx="6262118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Lisa Paton | </a:t>
            </a:r>
            <a:r>
              <a:rPr lang="sv-SE" sz="1200" dirty="0">
                <a:latin typeface="Helvetica" panose="020B0604020202020204" pitchFamily="34" charset="0"/>
                <a:cs typeface="Helvetica" panose="020B0604020202020204" pitchFamily="34" charset="0"/>
              </a:rPr>
              <a:t>SIST 5 minutes, 5 slides 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8ED507-9CAD-4F1E-B2DA-54898E5464F7}"/>
              </a:ext>
            </a:extLst>
          </p:cNvPr>
          <p:cNvSpPr/>
          <p:nvPr/>
        </p:nvSpPr>
        <p:spPr>
          <a:xfrm>
            <a:off x="647766" y="6466843"/>
            <a:ext cx="78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8DA7FA5-8EFC-1446-AFE1-777E21C38831}" type="datetime1">
              <a:rPr lang="en-US" sz="1200">
                <a:solidFill>
                  <a:srgbClr val="004C97"/>
                </a:solidFill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BA70FD-EB23-4ACF-ACEE-04A000BC8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54" y="6453832"/>
            <a:ext cx="506012" cy="323116"/>
          </a:xfrm>
          <a:prstGeom prst="rect">
            <a:avLst/>
          </a:prstGeom>
        </p:spPr>
      </p:pic>
      <p:sp>
        <p:nvSpPr>
          <p:cNvPr id="21" name="object 7">
            <a:extLst>
              <a:ext uri="{FF2B5EF4-FFF2-40B4-BE49-F238E27FC236}">
                <a16:creationId xmlns:a16="http://schemas.microsoft.com/office/drawing/2014/main" id="{5FA16478-5D13-4A44-8D7D-09239E041795}"/>
              </a:ext>
            </a:extLst>
          </p:cNvPr>
          <p:cNvSpPr txBox="1"/>
          <p:nvPr/>
        </p:nvSpPr>
        <p:spPr>
          <a:xfrm>
            <a:off x="221374" y="5593806"/>
            <a:ext cx="42643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05050"/>
                </a:solidFill>
                <a:latin typeface="Calibri"/>
                <a:cs typeface="Calibri"/>
              </a:rPr>
              <a:t>Job count vs Memory</a:t>
            </a: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4FDFBB9E-3C56-4C63-9947-E2DF609CF5CF}"/>
              </a:ext>
            </a:extLst>
          </p:cNvPr>
          <p:cNvSpPr txBox="1"/>
          <p:nvPr/>
        </p:nvSpPr>
        <p:spPr>
          <a:xfrm>
            <a:off x="4579201" y="5670749"/>
            <a:ext cx="426430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05050"/>
                </a:solidFill>
                <a:latin typeface="Calibri"/>
                <a:cs typeface="Calibri"/>
              </a:rPr>
              <a:t>Job count vs Memory</a:t>
            </a:r>
          </a:p>
        </p:txBody>
      </p:sp>
    </p:spTree>
    <p:extLst>
      <p:ext uri="{BB962C8B-B14F-4D97-AF65-F5344CB8AC3E}">
        <p14:creationId xmlns:p14="http://schemas.microsoft.com/office/powerpoint/2010/main" val="20153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07716B5-BB4C-4C1F-BE03-ED2E8231C1D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971549"/>
            <a:ext cx="4206240" cy="51240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Modify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2000" dirty="0">
                <a:solidFill>
                  <a:srgbClr val="404040"/>
                </a:solidFill>
              </a:rPr>
              <a:t>the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2000" dirty="0">
                <a:solidFill>
                  <a:srgbClr val="404040"/>
                </a:solidFill>
              </a:rPr>
              <a:t>existing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2000" dirty="0" err="1">
                <a:solidFill>
                  <a:srgbClr val="404040"/>
                </a:solidFill>
              </a:rPr>
              <a:t>ProtoDUNE</a:t>
            </a:r>
            <a:r>
              <a:rPr lang="en-US" sz="2000" dirty="0">
                <a:solidFill>
                  <a:srgbClr val="404040"/>
                </a:solidFill>
              </a:rPr>
              <a:t> (single phase)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2000" dirty="0">
                <a:solidFill>
                  <a:srgbClr val="404040"/>
                </a:solidFill>
              </a:rPr>
              <a:t>simulation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2000" dirty="0">
                <a:solidFill>
                  <a:srgbClr val="404040"/>
                </a:solidFill>
              </a:rPr>
              <a:t>workflow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 Incorporate recently designed changes to reduce overall memory consumption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Test these changes on a large scale</a:t>
            </a:r>
          </a:p>
          <a:p>
            <a:pPr lvl="1">
              <a:lnSpc>
                <a:spcPct val="90000"/>
              </a:lnSpc>
            </a:pPr>
            <a:endParaRPr lang="en-US" sz="20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How can we consume less memory?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</a:rPr>
              <a:t>Split Geant4 into two stages (shown to the right)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rgbClr val="404040"/>
                </a:solidFill>
              </a:rPr>
              <a:t>This reduces how many subdetectors are in memory at the same time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C8C67EE9-579A-1249-A98B-870AEB2A1569}" type="datetime1">
              <a:rPr lang="en-US" smtClean="0"/>
              <a:pPr>
                <a:spcAft>
                  <a:spcPts val="600"/>
                </a:spcAft>
                <a:defRPr/>
              </a:pPr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Lisa Paton | </a:t>
            </a:r>
            <a:r>
              <a:rPr lang="sv-SE" dirty="0"/>
              <a:t>SIST 5 minutes, 5 slides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 dirty="0"/>
              <a:t>My Project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D9560A-CDE3-4ED7-A119-E37F4CE7732D}"/>
              </a:ext>
            </a:extLst>
          </p:cNvPr>
          <p:cNvSpPr/>
          <p:nvPr/>
        </p:nvSpPr>
        <p:spPr>
          <a:xfrm>
            <a:off x="6049383" y="322089"/>
            <a:ext cx="1719602" cy="1015463"/>
          </a:xfrm>
          <a:prstGeom prst="rect">
            <a:avLst/>
          </a:prstGeom>
          <a:solidFill>
            <a:srgbClr val="99D6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Neutrino Interaction generation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9F4B43-9C62-49C5-8ACE-962D5AE213A3}"/>
              </a:ext>
            </a:extLst>
          </p:cNvPr>
          <p:cNvSpPr/>
          <p:nvPr/>
        </p:nvSpPr>
        <p:spPr>
          <a:xfrm>
            <a:off x="7094477" y="2772166"/>
            <a:ext cx="1743377" cy="943945"/>
          </a:xfrm>
          <a:prstGeom prst="rect">
            <a:avLst/>
          </a:prstGeom>
          <a:solidFill>
            <a:srgbClr val="99D6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Geant4 Sim Stage2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91DCAC-3B0F-4CA4-AB81-FD1151DCF1F5}"/>
              </a:ext>
            </a:extLst>
          </p:cNvPr>
          <p:cNvSpPr/>
          <p:nvPr/>
        </p:nvSpPr>
        <p:spPr>
          <a:xfrm>
            <a:off x="5116738" y="2749954"/>
            <a:ext cx="1719601" cy="948335"/>
          </a:xfrm>
          <a:prstGeom prst="rect">
            <a:avLst/>
          </a:prstGeom>
          <a:solidFill>
            <a:srgbClr val="99D6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Geant4 Sim Stage2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6F264A-85F1-4CC1-9425-22FD42B6238B}"/>
              </a:ext>
            </a:extLst>
          </p:cNvPr>
          <p:cNvSpPr/>
          <p:nvPr/>
        </p:nvSpPr>
        <p:spPr>
          <a:xfrm>
            <a:off x="6049383" y="1574694"/>
            <a:ext cx="1719602" cy="948607"/>
          </a:xfrm>
          <a:prstGeom prst="rect">
            <a:avLst/>
          </a:prstGeom>
          <a:solidFill>
            <a:srgbClr val="99D6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Geant4 Sim Stage1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54835E-ECFF-4099-B727-112DE1C62C3C}"/>
              </a:ext>
            </a:extLst>
          </p:cNvPr>
          <p:cNvSpPr/>
          <p:nvPr/>
        </p:nvSpPr>
        <p:spPr>
          <a:xfrm>
            <a:off x="6190173" y="3964977"/>
            <a:ext cx="1550470" cy="948335"/>
          </a:xfrm>
          <a:prstGeom prst="rect">
            <a:avLst/>
          </a:prstGeom>
          <a:solidFill>
            <a:srgbClr val="99D6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Electronics Simulation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C189B9-D22E-4888-9ADA-07A4F9FAEB87}"/>
              </a:ext>
            </a:extLst>
          </p:cNvPr>
          <p:cNvSpPr/>
          <p:nvPr/>
        </p:nvSpPr>
        <p:spPr>
          <a:xfrm>
            <a:off x="5902765" y="5151688"/>
            <a:ext cx="2125286" cy="943945"/>
          </a:xfrm>
          <a:prstGeom prst="rect">
            <a:avLst/>
          </a:prstGeom>
          <a:solidFill>
            <a:srgbClr val="99D6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Event Reconstruction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C8D0E8-64A9-4DBA-8ECE-1E26D1EC8E62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>
            <a:off x="6909184" y="1337552"/>
            <a:ext cx="0" cy="23714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34114E9E-5BAF-4ABF-97A0-BCA3BAB8B5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62945" y="3375214"/>
            <a:ext cx="300622" cy="904303"/>
          </a:xfrm>
          <a:prstGeom prst="bentConnector3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EF9E1BC4-2245-4698-8A1E-C7E65186111D}"/>
              </a:ext>
            </a:extLst>
          </p:cNvPr>
          <p:cNvCxnSpPr>
            <a:cxnSpLocks/>
          </p:cNvCxnSpPr>
          <p:nvPr/>
        </p:nvCxnSpPr>
        <p:spPr>
          <a:xfrm rot="5400000">
            <a:off x="7290490" y="3373208"/>
            <a:ext cx="278410" cy="928574"/>
          </a:xfrm>
          <a:prstGeom prst="bentConnector3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5F82167C-8EA0-43B8-8CDD-B930A0DF4C67}"/>
              </a:ext>
            </a:extLst>
          </p:cNvPr>
          <p:cNvCxnSpPr>
            <a:cxnSpLocks/>
          </p:cNvCxnSpPr>
          <p:nvPr/>
        </p:nvCxnSpPr>
        <p:spPr>
          <a:xfrm rot="5400000">
            <a:off x="6385275" y="2153203"/>
            <a:ext cx="260860" cy="932645"/>
          </a:xfrm>
          <a:prstGeom prst="bentConnector3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4B3561F0-550B-4BDE-81E8-1237191565C7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90607" y="2167815"/>
            <a:ext cx="283072" cy="900232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E8BFDBA-64B2-426D-BC29-72DD9400D48D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6965408" y="4913312"/>
            <a:ext cx="0" cy="2383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260</Words>
  <Application>Microsoft Office PowerPoint</Application>
  <PresentationFormat>On-screen Show (4:3)</PresentationFormat>
  <Paragraphs>57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Fermilab_PPT_090815</vt:lpstr>
      <vt:lpstr>PowerPoint Presentation</vt:lpstr>
      <vt:lpstr>DUNE</vt:lpstr>
      <vt:lpstr>ProtoDUNE</vt:lpstr>
      <vt:lpstr>MC Memory Consumption</vt:lpstr>
      <vt:lpstr>My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Paton</dc:creator>
  <cp:lastModifiedBy>Lisa Paton</cp:lastModifiedBy>
  <cp:revision>10</cp:revision>
  <dcterms:created xsi:type="dcterms:W3CDTF">2020-06-03T00:33:16Z</dcterms:created>
  <dcterms:modified xsi:type="dcterms:W3CDTF">2020-06-03T06:05:38Z</dcterms:modified>
</cp:coreProperties>
</file>