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75" r:id="rId3"/>
    <p:sldId id="301" r:id="rId4"/>
    <p:sldId id="296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6BBF3-1C83-4720-9839-730BC3F53F66}" v="1040" dt="2020-05-28T19:18:46.6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584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Chavez" userId="69962c6d01ef847e" providerId="LiveId" clId="{15C6BBF3-1C83-4720-9839-730BC3F53F66}"/>
    <pc:docChg chg="undo custSel addSld delSld modSld">
      <pc:chgData name="Elise Chavez" userId="69962c6d01ef847e" providerId="LiveId" clId="{15C6BBF3-1C83-4720-9839-730BC3F53F66}" dt="2020-05-28T20:06:39.493" v="3679" actId="20577"/>
      <pc:docMkLst>
        <pc:docMk/>
      </pc:docMkLst>
      <pc:sldChg chg="addSp delSp modSp mod">
        <pc:chgData name="Elise Chavez" userId="69962c6d01ef847e" providerId="LiveId" clId="{15C6BBF3-1C83-4720-9839-730BC3F53F66}" dt="2020-05-28T15:47:10.107" v="2641" actId="20577"/>
        <pc:sldMkLst>
          <pc:docMk/>
          <pc:sldMk cId="3784689877" sldId="275"/>
        </pc:sldMkLst>
        <pc:spChg chg="mod">
          <ac:chgData name="Elise Chavez" userId="69962c6d01ef847e" providerId="LiveId" clId="{15C6BBF3-1C83-4720-9839-730BC3F53F66}" dt="2020-05-28T15:47:10.107" v="2641" actId="20577"/>
          <ac:spMkLst>
            <pc:docMk/>
            <pc:sldMk cId="3784689877" sldId="275"/>
            <ac:spMk id="6" creationId="{00000000-0000-0000-0000-000000000000}"/>
          </ac:spMkLst>
        </pc:spChg>
        <pc:picChg chg="add del mod">
          <ac:chgData name="Elise Chavez" userId="69962c6d01ef847e" providerId="LiveId" clId="{15C6BBF3-1C83-4720-9839-730BC3F53F66}" dt="2020-05-26T16:42:34.808" v="2593" actId="478"/>
          <ac:picMkLst>
            <pc:docMk/>
            <pc:sldMk cId="3784689877" sldId="275"/>
            <ac:picMk id="8" creationId="{389C3B8E-97F8-4617-9BA4-1DB82173321B}"/>
          </ac:picMkLst>
        </pc:picChg>
        <pc:picChg chg="add mod">
          <ac:chgData name="Elise Chavez" userId="69962c6d01ef847e" providerId="LiveId" clId="{15C6BBF3-1C83-4720-9839-730BC3F53F66}" dt="2020-05-26T16:42:42.103" v="2596" actId="1076"/>
          <ac:picMkLst>
            <pc:docMk/>
            <pc:sldMk cId="3784689877" sldId="275"/>
            <ac:picMk id="9" creationId="{2D762506-9EFB-4E3B-915B-B5C0604EDE39}"/>
          </ac:picMkLst>
        </pc:picChg>
      </pc:sldChg>
      <pc:sldChg chg="addSp modSp mod">
        <pc:chgData name="Elise Chavez" userId="69962c6d01ef847e" providerId="LiveId" clId="{15C6BBF3-1C83-4720-9839-730BC3F53F66}" dt="2020-05-28T19:13:43.578" v="3416" actId="20577"/>
        <pc:sldMkLst>
          <pc:docMk/>
          <pc:sldMk cId="1076058049" sldId="296"/>
        </pc:sldMkLst>
        <pc:spChg chg="mod">
          <ac:chgData name="Elise Chavez" userId="69962c6d01ef847e" providerId="LiveId" clId="{15C6BBF3-1C83-4720-9839-730BC3F53F66}" dt="2020-05-28T19:11:40.273" v="3404" actId="1076"/>
          <ac:spMkLst>
            <pc:docMk/>
            <pc:sldMk cId="1076058049" sldId="296"/>
            <ac:spMk id="4" creationId="{00000000-0000-0000-0000-000000000000}"/>
          </ac:spMkLst>
        </pc:spChg>
        <pc:spChg chg="mod">
          <ac:chgData name="Elise Chavez" userId="69962c6d01ef847e" providerId="LiveId" clId="{15C6BBF3-1C83-4720-9839-730BC3F53F66}" dt="2020-05-28T19:13:43.578" v="3416" actId="20577"/>
          <ac:spMkLst>
            <pc:docMk/>
            <pc:sldMk cId="1076058049" sldId="296"/>
            <ac:spMk id="6" creationId="{00000000-0000-0000-0000-000000000000}"/>
          </ac:spMkLst>
        </pc:spChg>
        <pc:picChg chg="add mod">
          <ac:chgData name="Elise Chavez" userId="69962c6d01ef847e" providerId="LiveId" clId="{15C6BBF3-1C83-4720-9839-730BC3F53F66}" dt="2020-05-28T19:09:56.958" v="3294" actId="14100"/>
          <ac:picMkLst>
            <pc:docMk/>
            <pc:sldMk cId="1076058049" sldId="296"/>
            <ac:picMk id="8" creationId="{728A938F-5C62-4985-94CA-45E2A7ED89D6}"/>
          </ac:picMkLst>
        </pc:picChg>
      </pc:sldChg>
      <pc:sldChg chg="modSp del mod">
        <pc:chgData name="Elise Chavez" userId="69962c6d01ef847e" providerId="LiveId" clId="{15C6BBF3-1C83-4720-9839-730BC3F53F66}" dt="2020-05-26T14:38:16.339" v="1466" actId="47"/>
        <pc:sldMkLst>
          <pc:docMk/>
          <pc:sldMk cId="1985855091" sldId="297"/>
        </pc:sldMkLst>
        <pc:spChg chg="mod">
          <ac:chgData name="Elise Chavez" userId="69962c6d01ef847e" providerId="LiveId" clId="{15C6BBF3-1C83-4720-9839-730BC3F53F66}" dt="2020-05-26T14:35:32.438" v="1463" actId="20577"/>
          <ac:spMkLst>
            <pc:docMk/>
            <pc:sldMk cId="1985855091" sldId="297"/>
            <ac:spMk id="6" creationId="{00000000-0000-0000-0000-000000000000}"/>
          </ac:spMkLst>
        </pc:spChg>
      </pc:sldChg>
      <pc:sldChg chg="addSp delSp modSp mod">
        <pc:chgData name="Elise Chavez" userId="69962c6d01ef847e" providerId="LiveId" clId="{15C6BBF3-1C83-4720-9839-730BC3F53F66}" dt="2020-05-28T20:06:39.493" v="3679" actId="20577"/>
        <pc:sldMkLst>
          <pc:docMk/>
          <pc:sldMk cId="2475754882" sldId="298"/>
        </pc:sldMkLst>
        <pc:spChg chg="mod ord">
          <ac:chgData name="Elise Chavez" userId="69962c6d01ef847e" providerId="LiveId" clId="{15C6BBF3-1C83-4720-9839-730BC3F53F66}" dt="2020-05-28T20:06:39.493" v="3679" actId="20577"/>
          <ac:spMkLst>
            <pc:docMk/>
            <pc:sldMk cId="2475754882" sldId="298"/>
            <ac:spMk id="6" creationId="{00000000-0000-0000-0000-000000000000}"/>
          </ac:spMkLst>
        </pc:spChg>
        <pc:picChg chg="add del mod">
          <ac:chgData name="Elise Chavez" userId="69962c6d01ef847e" providerId="LiveId" clId="{15C6BBF3-1C83-4720-9839-730BC3F53F66}" dt="2020-05-26T15:17:36.570" v="1972" actId="478"/>
          <ac:picMkLst>
            <pc:docMk/>
            <pc:sldMk cId="2475754882" sldId="298"/>
            <ac:picMk id="8" creationId="{4A222C7B-6E2F-43FF-B57D-C0F0FC562622}"/>
          </ac:picMkLst>
        </pc:picChg>
        <pc:picChg chg="add mod">
          <ac:chgData name="Elise Chavez" userId="69962c6d01ef847e" providerId="LiveId" clId="{15C6BBF3-1C83-4720-9839-730BC3F53F66}" dt="2020-05-26T15:23:55.476" v="1979" actId="1076"/>
          <ac:picMkLst>
            <pc:docMk/>
            <pc:sldMk cId="2475754882" sldId="298"/>
            <ac:picMk id="10" creationId="{157C7F59-616D-4560-9397-B3A2BC755D8F}"/>
          </ac:picMkLst>
        </pc:picChg>
        <pc:picChg chg="add mod">
          <ac:chgData name="Elise Chavez" userId="69962c6d01ef847e" providerId="LiveId" clId="{15C6BBF3-1C83-4720-9839-730BC3F53F66}" dt="2020-05-26T15:24:31.057" v="1985" actId="1076"/>
          <ac:picMkLst>
            <pc:docMk/>
            <pc:sldMk cId="2475754882" sldId="298"/>
            <ac:picMk id="12" creationId="{92FA3800-0C99-409E-A4B3-756472264C8F}"/>
          </ac:picMkLst>
        </pc:picChg>
      </pc:sldChg>
      <pc:sldChg chg="addSp modSp mod">
        <pc:chgData name="Elise Chavez" userId="69962c6d01ef847e" providerId="LiveId" clId="{15C6BBF3-1C83-4720-9839-730BC3F53F66}" dt="2020-05-26T15:41:23.376" v="2589" actId="1076"/>
        <pc:sldMkLst>
          <pc:docMk/>
          <pc:sldMk cId="2194678864" sldId="299"/>
        </pc:sldMkLst>
        <pc:spChg chg="mod">
          <ac:chgData name="Elise Chavez" userId="69962c6d01ef847e" providerId="LiveId" clId="{15C6BBF3-1C83-4720-9839-730BC3F53F66}" dt="2020-05-26T15:35:01.151" v="2567" actId="20577"/>
          <ac:spMkLst>
            <pc:docMk/>
            <pc:sldMk cId="2194678864" sldId="299"/>
            <ac:spMk id="6" creationId="{00000000-0000-0000-0000-000000000000}"/>
          </ac:spMkLst>
        </pc:spChg>
        <pc:picChg chg="add mod">
          <ac:chgData name="Elise Chavez" userId="69962c6d01ef847e" providerId="LiveId" clId="{15C6BBF3-1C83-4720-9839-730BC3F53F66}" dt="2020-05-26T15:38:29.569" v="2572" actId="1076"/>
          <ac:picMkLst>
            <pc:docMk/>
            <pc:sldMk cId="2194678864" sldId="299"/>
            <ac:picMk id="8" creationId="{101383FA-0712-4065-8383-A220F40FE814}"/>
          </ac:picMkLst>
        </pc:picChg>
        <pc:picChg chg="add mod">
          <ac:chgData name="Elise Chavez" userId="69962c6d01ef847e" providerId="LiveId" clId="{15C6BBF3-1C83-4720-9839-730BC3F53F66}" dt="2020-05-26T15:41:23.376" v="2589" actId="1076"/>
          <ac:picMkLst>
            <pc:docMk/>
            <pc:sldMk cId="2194678864" sldId="299"/>
            <ac:picMk id="10" creationId="{2C8171C5-914F-4F6D-B8CD-D2E993EE2C58}"/>
          </ac:picMkLst>
        </pc:picChg>
        <pc:picChg chg="add mod">
          <ac:chgData name="Elise Chavez" userId="69962c6d01ef847e" providerId="LiveId" clId="{15C6BBF3-1C83-4720-9839-730BC3F53F66}" dt="2020-05-26T15:41:16.753" v="2588" actId="1076"/>
          <ac:picMkLst>
            <pc:docMk/>
            <pc:sldMk cId="2194678864" sldId="299"/>
            <ac:picMk id="12" creationId="{EC7CCFA1-0F18-4A34-B0D5-4EBE7426F914}"/>
          </ac:picMkLst>
        </pc:picChg>
      </pc:sldChg>
      <pc:sldChg chg="addSp delSp modSp add mod">
        <pc:chgData name="Elise Chavez" userId="69962c6d01ef847e" providerId="LiveId" clId="{15C6BBF3-1C83-4720-9839-730BC3F53F66}" dt="2020-05-28T15:49:04.073" v="2748" actId="20577"/>
        <pc:sldMkLst>
          <pc:docMk/>
          <pc:sldMk cId="2914615085" sldId="301"/>
        </pc:sldMkLst>
        <pc:spChg chg="mod">
          <ac:chgData name="Elise Chavez" userId="69962c6d01ef847e" providerId="LiveId" clId="{15C6BBF3-1C83-4720-9839-730BC3F53F66}" dt="2020-05-28T15:49:04.073" v="2748" actId="20577"/>
          <ac:spMkLst>
            <pc:docMk/>
            <pc:sldMk cId="2914615085" sldId="301"/>
            <ac:spMk id="6" creationId="{00000000-0000-0000-0000-000000000000}"/>
          </ac:spMkLst>
        </pc:spChg>
        <pc:picChg chg="del">
          <ac:chgData name="Elise Chavez" userId="69962c6d01ef847e" providerId="LiveId" clId="{15C6BBF3-1C83-4720-9839-730BC3F53F66}" dt="2020-05-26T14:42:01.066" v="1474" actId="478"/>
          <ac:picMkLst>
            <pc:docMk/>
            <pc:sldMk cId="2914615085" sldId="301"/>
            <ac:picMk id="8" creationId="{389C3B8E-97F8-4617-9BA4-1DB82173321B}"/>
          </ac:picMkLst>
        </pc:picChg>
        <pc:picChg chg="add mod">
          <ac:chgData name="Elise Chavez" userId="69962c6d01ef847e" providerId="LiveId" clId="{15C6BBF3-1C83-4720-9839-730BC3F53F66}" dt="2020-05-26T14:49:47.238" v="1507" actId="1076"/>
          <ac:picMkLst>
            <pc:docMk/>
            <pc:sldMk cId="2914615085" sldId="301"/>
            <ac:picMk id="9" creationId="{7E8A9504-587A-43E9-BD75-336EA9AD5A8D}"/>
          </ac:picMkLst>
        </pc:picChg>
        <pc:picChg chg="add mod">
          <ac:chgData name="Elise Chavez" userId="69962c6d01ef847e" providerId="LiveId" clId="{15C6BBF3-1C83-4720-9839-730BC3F53F66}" dt="2020-05-26T14:49:43.327" v="1506" actId="1076"/>
          <ac:picMkLst>
            <pc:docMk/>
            <pc:sldMk cId="2914615085" sldId="301"/>
            <ac:picMk id="11" creationId="{B181E72B-24F1-49B9-8C41-DC5999102673}"/>
          </ac:picMkLst>
        </pc:picChg>
      </pc:sldChg>
      <pc:sldChg chg="add del">
        <pc:chgData name="Elise Chavez" userId="69962c6d01ef847e" providerId="LiveId" clId="{15C6BBF3-1C83-4720-9839-730BC3F53F66}" dt="2020-05-26T14:42:31.946" v="1478" actId="47"/>
        <pc:sldMkLst>
          <pc:docMk/>
          <pc:sldMk cId="2472416723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8408" y="4881710"/>
            <a:ext cx="8499231" cy="1390219"/>
          </a:xfrm>
        </p:spPr>
        <p:txBody>
          <a:bodyPr/>
          <a:lstStyle/>
          <a:p>
            <a:r>
              <a:rPr lang="en-US" dirty="0"/>
              <a:t>Elise Chavez</a:t>
            </a:r>
          </a:p>
          <a:p>
            <a:r>
              <a:rPr lang="en-US" dirty="0"/>
              <a:t>Supervisor: Joseph </a:t>
            </a:r>
            <a:r>
              <a:rPr lang="en-US" dirty="0" err="1"/>
              <a:t>Zennamo</a:t>
            </a:r>
            <a:endParaRPr lang="en-US" dirty="0"/>
          </a:p>
          <a:p>
            <a:r>
              <a:rPr lang="en-US" dirty="0"/>
              <a:t>5 Minute 5 Slide </a:t>
            </a:r>
          </a:p>
          <a:p>
            <a:r>
              <a:rPr lang="en-US" dirty="0"/>
              <a:t>03 June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8407" y="3805191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DUNE’s Potential to Search for </a:t>
            </a:r>
            <a:r>
              <a:rPr lang="en-US" dirty="0" err="1"/>
              <a:t>Neutrinoless</a:t>
            </a:r>
            <a:r>
              <a:rPr lang="en-US" dirty="0"/>
              <a:t> Double Beta Decay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Occurs when a nucleus has two neutrons decay into two protons but only emits two electrons</a:t>
                </a:r>
              </a:p>
              <a:p>
                <a:pPr lvl="1"/>
                <a:r>
                  <a:rPr lang="en-US" dirty="0" err="1">
                    <a:solidFill>
                      <a:srgbClr val="50504E"/>
                    </a:solidFill>
                  </a:rPr>
                  <a:t>Xe</a:t>
                </a:r>
                <a:r>
                  <a:rPr lang="en-US" dirty="0">
                    <a:solidFill>
                      <a:srgbClr val="50504E"/>
                    </a:solidFill>
                  </a:rPr>
                  <a:t>(136, 54)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50504E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>
                    <a:solidFill>
                      <a:srgbClr val="50504E"/>
                    </a:solidFill>
                  </a:rPr>
                  <a:t> Ba(136 , </a:t>
                </a:r>
                <a:r>
                  <a:rPr lang="en-US" dirty="0">
                    <a:solidFill>
                      <a:srgbClr val="50504E"/>
                    </a:solidFill>
                  </a:rPr>
                  <a:t>56</a:t>
                </a:r>
                <a:r>
                  <a:rPr lang="en-US" b="0" dirty="0">
                    <a:solidFill>
                      <a:srgbClr val="50504E"/>
                    </a:solidFill>
                  </a:rPr>
                  <a:t>) + 2e</a:t>
                </a:r>
                <a:r>
                  <a:rPr lang="en-US" b="0" baseline="30000" dirty="0">
                    <a:solidFill>
                      <a:srgbClr val="50504E"/>
                    </a:solidFill>
                  </a:rPr>
                  <a:t>- </a:t>
                </a:r>
                <a:r>
                  <a:rPr lang="en-US" b="0" dirty="0">
                    <a:solidFill>
                      <a:srgbClr val="50504E"/>
                    </a:solidFill>
                  </a:rPr>
                  <a:t>+ 2.459 MeV (136-atomic number, 54/56-proton number, </a:t>
                </a:r>
                <a:r>
                  <a:rPr lang="en-US" dirty="0">
                    <a:solidFill>
                      <a:srgbClr val="50504E"/>
                    </a:solidFill>
                  </a:rPr>
                  <a:t>2.459</a:t>
                </a:r>
                <a:r>
                  <a:rPr lang="en-US" b="0" dirty="0">
                    <a:solidFill>
                      <a:srgbClr val="50504E"/>
                    </a:solidFill>
                  </a:rPr>
                  <a:t>-energy released)</a:t>
                </a:r>
              </a:p>
              <a:p>
                <a:pPr lvl="1"/>
                <a:endParaRPr lang="en-US" dirty="0">
                  <a:solidFill>
                    <a:srgbClr val="50504E"/>
                  </a:solidFill>
                </a:endParaRPr>
              </a:p>
              <a:p>
                <a:pPr marL="1828800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Neutrinoless</a:t>
            </a:r>
            <a:r>
              <a:rPr lang="en-US" dirty="0"/>
              <a:t> Double Beta Decay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 descr="A picture containing game&#10;&#10;Description automatically generated">
            <a:extLst>
              <a:ext uri="{FF2B5EF4-FFF2-40B4-BE49-F238E27FC236}">
                <a16:creationId xmlns:a16="http://schemas.microsoft.com/office/drawing/2014/main" id="{2D762506-9EFB-4E3B-915B-B5C0604E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75" y="2783204"/>
            <a:ext cx="5203049" cy="29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50504E"/>
                </a:solidFill>
              </a:rPr>
              <a:t>Forbidden by the standard Model</a:t>
            </a:r>
          </a:p>
          <a:p>
            <a:pPr lvl="1"/>
            <a:r>
              <a:rPr lang="en-US" b="0" dirty="0">
                <a:solidFill>
                  <a:srgbClr val="50504E"/>
                </a:solidFill>
              </a:rPr>
              <a:t>Violates lepton number</a:t>
            </a:r>
          </a:p>
          <a:p>
            <a:r>
              <a:rPr lang="en-US" dirty="0">
                <a:solidFill>
                  <a:srgbClr val="50504E"/>
                </a:solidFill>
              </a:rPr>
              <a:t>For this to occur, the neutrino must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0504E"/>
                </a:solidFill>
              </a:rPr>
              <a:t>    </a:t>
            </a:r>
            <a:r>
              <a:rPr lang="en-US" dirty="0">
                <a:solidFill>
                  <a:srgbClr val="50504E"/>
                </a:solidFill>
              </a:rPr>
              <a:t>be a </a:t>
            </a:r>
            <a:r>
              <a:rPr lang="en-US" dirty="0" err="1">
                <a:solidFill>
                  <a:srgbClr val="50504E"/>
                </a:solidFill>
              </a:rPr>
              <a:t>majorana</a:t>
            </a:r>
            <a:r>
              <a:rPr lang="en-US" dirty="0">
                <a:solidFill>
                  <a:srgbClr val="50504E"/>
                </a:solidFill>
              </a:rPr>
              <a:t> particle</a:t>
            </a:r>
          </a:p>
          <a:p>
            <a:pPr lvl="1"/>
            <a:r>
              <a:rPr lang="en-US" b="0" dirty="0">
                <a:solidFill>
                  <a:srgbClr val="50504E"/>
                </a:solidFill>
              </a:rPr>
              <a:t>Means </a:t>
            </a:r>
            <a:r>
              <a:rPr lang="en-US" dirty="0">
                <a:solidFill>
                  <a:srgbClr val="50504E"/>
                </a:solidFill>
              </a:rPr>
              <a:t>the neutrino is the same as</a:t>
            </a:r>
          </a:p>
          <a:p>
            <a:pPr marL="457200" lvl="1" indent="0">
              <a:buNone/>
            </a:pPr>
            <a:r>
              <a:rPr lang="en-US" b="0" dirty="0">
                <a:solidFill>
                  <a:srgbClr val="50504E"/>
                </a:solidFill>
              </a:rPr>
              <a:t>    its anti-particle</a:t>
            </a:r>
          </a:p>
          <a:p>
            <a:r>
              <a:rPr lang="en-US" b="0" dirty="0">
                <a:solidFill>
                  <a:srgbClr val="50504E"/>
                </a:solidFill>
              </a:rPr>
              <a:t>One of the pieces to the </a:t>
            </a:r>
          </a:p>
          <a:p>
            <a:pPr marL="0" indent="0">
              <a:buNone/>
            </a:pPr>
            <a:r>
              <a:rPr lang="en-US" dirty="0">
                <a:solidFill>
                  <a:srgbClr val="50504E"/>
                </a:solidFill>
              </a:rPr>
              <a:t>    matter/anti-matter asymmetry </a:t>
            </a:r>
          </a:p>
          <a:p>
            <a:pPr marL="0" indent="0">
              <a:buNone/>
            </a:pPr>
            <a:r>
              <a:rPr lang="en-US" dirty="0">
                <a:solidFill>
                  <a:srgbClr val="50504E"/>
                </a:solidFill>
              </a:rPr>
              <a:t>    puzzle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Neutrinoless</a:t>
            </a:r>
            <a:r>
              <a:rPr lang="en-US" dirty="0"/>
              <a:t> Double Beta Decay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7E8A9504-587A-43E9-BD75-336EA9AD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41" y="3968185"/>
            <a:ext cx="1720378" cy="2226169"/>
          </a:xfrm>
          <a:prstGeom prst="rect">
            <a:avLst/>
          </a:prstGeom>
        </p:spPr>
      </p:pic>
      <p:pic>
        <p:nvPicPr>
          <p:cNvPr id="11" name="Picture 10" descr="A close up of a calculator&#10;&#10;Description automatically generated">
            <a:extLst>
              <a:ext uri="{FF2B5EF4-FFF2-40B4-BE49-F238E27FC236}">
                <a16:creationId xmlns:a16="http://schemas.microsoft.com/office/drawing/2014/main" id="{B181E72B-24F1-49B9-8C41-DC5999102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456" y="971550"/>
            <a:ext cx="3107237" cy="29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71550"/>
                <a:ext cx="8672513" cy="5532663"/>
              </a:xfrm>
            </p:spPr>
            <p:txBody>
              <a:bodyPr/>
              <a:lstStyle/>
              <a:p>
                <a:r>
                  <a:rPr lang="en-US" dirty="0"/>
                  <a:t>Physicists have been searching for 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en-US" dirty="0"/>
                  <a:t> since about the 1960s</a:t>
                </a:r>
              </a:p>
              <a:p>
                <a:pPr lvl="1"/>
                <a:r>
                  <a:rPr lang="en-US" dirty="0"/>
                  <a:t>Led to the 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𝜈𝛽𝛽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decay half-life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lang="en-US" dirty="0"/>
                  <a:t> limit being improved by several orders of magnitude (for Xenon it is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years, or  ~10^16 ages of the universe)</a:t>
                </a:r>
              </a:p>
              <a:p>
                <a:r>
                  <a:rPr lang="en-US" dirty="0"/>
                  <a:t>Need specific isotopes</a:t>
                </a:r>
              </a:p>
              <a:p>
                <a:pPr lvl="1"/>
                <a:r>
                  <a:rPr lang="en-US" dirty="0"/>
                  <a:t>Nuclear physics dictates that only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certain nuclei can decay through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en-US" dirty="0"/>
                  <a:t> decay</a:t>
                </a:r>
              </a:p>
              <a:p>
                <a:pPr lvl="1"/>
                <a:r>
                  <a:rPr lang="en-US" dirty="0"/>
                  <a:t>For TPCs, Xenon is typically used</a:t>
                </a:r>
              </a:p>
              <a:p>
                <a:r>
                  <a:rPr lang="en-US" dirty="0"/>
                  <a:t>Ultra-rare decay, so we need a big detector</a:t>
                </a:r>
              </a:p>
              <a:p>
                <a:pPr lvl="1"/>
                <a:r>
                  <a:rPr lang="en-US" dirty="0"/>
                  <a:t>DUNE is a really big detector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dope the liquid </a:t>
                </a:r>
                <a:r>
                  <a:rPr lang="en-US" dirty="0" err="1"/>
                  <a:t>Ar</a:t>
                </a:r>
                <a:r>
                  <a:rPr lang="en-US" dirty="0"/>
                  <a:t> with </a:t>
                </a:r>
                <a:r>
                  <a:rPr lang="en-US" dirty="0" err="1"/>
                  <a:t>Xe</a:t>
                </a:r>
                <a:endParaRPr lang="en-US" dirty="0"/>
              </a:p>
              <a:p>
                <a:pPr lvl="2"/>
                <a:r>
                  <a:rPr lang="en-US" dirty="0"/>
                  <a:t>For comparison, XO200 is only 2kg of </a:t>
                </a:r>
                <a:r>
                  <a:rPr lang="en-US" dirty="0" err="1"/>
                  <a:t>Xe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72513" cy="5532663"/>
              </a:xfrm>
              <a:blipFill>
                <a:blip r:embed="rId2"/>
                <a:stretch>
                  <a:fillRect l="-2039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Difficult Search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Try Using DUNE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26" t="-25714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8A938F-5C62-4985-94CA-45E2A7ED8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161" y="2579130"/>
            <a:ext cx="3810553" cy="23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71550"/>
                <a:ext cx="8672513" cy="5532663"/>
              </a:xfrm>
            </p:spPr>
            <p:txBody>
              <a:bodyPr/>
              <a:lstStyle/>
              <a:p>
                <a:r>
                  <a:rPr lang="en-US" dirty="0"/>
                  <a:t>Model the backgrounds for 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𝜈𝛽𝛽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within the </a:t>
                </a:r>
                <a:r>
                  <a:rPr lang="en-US" dirty="0" err="1"/>
                  <a:t>LArTPC</a:t>
                </a:r>
                <a:r>
                  <a:rPr lang="en-US" dirty="0"/>
                  <a:t> to determine the feasibility of a search</a:t>
                </a:r>
              </a:p>
              <a:p>
                <a:pPr lvl="1"/>
                <a:r>
                  <a:rPr lang="en-US" dirty="0"/>
                  <a:t>Environmental radioactive decays</a:t>
                </a:r>
              </a:p>
              <a:p>
                <a:pPr lvl="1"/>
                <a:r>
                  <a:rPr lang="en-US" dirty="0"/>
                  <a:t>Solar neutrinos</a:t>
                </a:r>
              </a:p>
              <a:p>
                <a:pPr lvl="1"/>
                <a:r>
                  <a:rPr lang="en-US" dirty="0"/>
                  <a:t>Spallation </a:t>
                </a:r>
                <a:r>
                  <a:rPr lang="en-US"/>
                  <a:t>caused by Cosmic </a:t>
                </a:r>
                <a:r>
                  <a:rPr lang="en-US" dirty="0"/>
                  <a:t>Muons</a:t>
                </a:r>
              </a:p>
              <a:p>
                <a:pPr lvl="1"/>
                <a:r>
                  <a:rPr lang="en-US" dirty="0"/>
                  <a:t>Any other sources of background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to be determined</a:t>
                </a:r>
              </a:p>
              <a:p>
                <a:r>
                  <a:rPr lang="en-US" dirty="0"/>
                  <a:t>Lower DUNE’s capabilities to &lt; 5 MeV</a:t>
                </a:r>
              </a:p>
              <a:p>
                <a:r>
                  <a:rPr lang="en-US" dirty="0"/>
                  <a:t>Determine whether the signal can </a:t>
                </a:r>
              </a:p>
              <a:p>
                <a:pPr marL="0" indent="0">
                  <a:buNone/>
                </a:pPr>
                <a:r>
                  <a:rPr lang="en-US" dirty="0"/>
                  <a:t>    be separated from this background</a:t>
                </a:r>
              </a:p>
              <a:p>
                <a:pPr lvl="1"/>
                <a:r>
                  <a:rPr lang="en-US" dirty="0"/>
                  <a:t>What can we expect to see in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this type of search using DUNE</a:t>
                </a:r>
              </a:p>
              <a:p>
                <a:pPr lvl="1"/>
                <a:r>
                  <a:rPr lang="en-US" dirty="0"/>
                  <a:t>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2 energetic e</a:t>
                </a:r>
                <a:r>
                  <a:rPr lang="en-US" b="1" baseline="30000" dirty="0"/>
                  <a:t>-</a:t>
                </a:r>
                <a:r>
                  <a:rPr lang="en-US" b="0" dirty="0"/>
                  <a:t> vs. background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1 </a:t>
                </a:r>
                <a:r>
                  <a:rPr lang="en-US" dirty="0"/>
                  <a:t>energetic e</a:t>
                </a:r>
                <a:r>
                  <a:rPr lang="en-US" b="1" baseline="30000" dirty="0"/>
                  <a:t>-</a:t>
                </a:r>
                <a:endParaRPr lang="en-US" b="0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72513" cy="5532663"/>
              </a:xfrm>
              <a:blipFill>
                <a:blip r:embed="rId2"/>
                <a:stretch>
                  <a:fillRect l="-2039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and Goals for this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 descr="A picture containing device, food&#10;&#10;Description automatically generated">
            <a:extLst>
              <a:ext uri="{FF2B5EF4-FFF2-40B4-BE49-F238E27FC236}">
                <a16:creationId xmlns:a16="http://schemas.microsoft.com/office/drawing/2014/main" id="{157C7F59-616D-4560-9397-B3A2BC75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20" y="1482359"/>
            <a:ext cx="2283383" cy="2195561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FA3800-0C99-409E-A4B3-75647226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517" y="4151220"/>
            <a:ext cx="2654763" cy="1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 decay and more about general nuclear physics</a:t>
            </a:r>
          </a:p>
          <a:p>
            <a:pPr lvl="1"/>
            <a:r>
              <a:rPr lang="en-US" dirty="0"/>
              <a:t>Determining which decays are important</a:t>
            </a:r>
          </a:p>
          <a:p>
            <a:pPr lvl="1"/>
            <a:r>
              <a:rPr lang="en-US" dirty="0"/>
              <a:t>How to model these decays</a:t>
            </a:r>
          </a:p>
          <a:p>
            <a:r>
              <a:rPr lang="en-US" dirty="0"/>
              <a:t>Coding and simulating within the DUNE framework</a:t>
            </a:r>
          </a:p>
          <a:p>
            <a:pPr lvl="1"/>
            <a:r>
              <a:rPr lang="en-US" dirty="0"/>
              <a:t>Different than what I am used to,</a:t>
            </a:r>
          </a:p>
          <a:p>
            <a:pPr lvl="2"/>
            <a:r>
              <a:rPr lang="en-US" dirty="0"/>
              <a:t>CMS, </a:t>
            </a:r>
            <a:r>
              <a:rPr lang="en-US" dirty="0" err="1"/>
              <a:t>NOvA</a:t>
            </a:r>
            <a:r>
              <a:rPr lang="en-US" dirty="0"/>
              <a:t> (similar but not the same)</a:t>
            </a:r>
          </a:p>
          <a:p>
            <a:r>
              <a:rPr lang="en-US" dirty="0"/>
              <a:t>Become better at analysis in an experimental context</a:t>
            </a:r>
          </a:p>
          <a:p>
            <a:r>
              <a:rPr lang="en-US" dirty="0"/>
              <a:t>Learn from my supervisor, and his post-doc</a:t>
            </a:r>
          </a:p>
          <a:p>
            <a:pPr lvl="1"/>
            <a:r>
              <a:rPr lang="en-US" dirty="0"/>
              <a:t>Physics, Fermilab, DUNE,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hope to Learn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01383FA-0712-4065-8383-A220F40F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5" y="4815840"/>
            <a:ext cx="1985196" cy="1324292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2C8171C5-914F-4F6D-B8CD-D2E993EE2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32" y="4815840"/>
            <a:ext cx="1982472" cy="1324292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EC7CCFA1-0F18-4A34-B0D5-4EBE7426F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695" y="4734681"/>
            <a:ext cx="2824824" cy="14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2635" y="1117301"/>
            <a:ext cx="4058728" cy="427877"/>
          </a:xfrm>
        </p:spPr>
        <p:txBody>
          <a:bodyPr/>
          <a:lstStyle/>
          <a:p>
            <a:pPr algn="ctr"/>
            <a:r>
              <a:rPr lang="en-US" sz="5000" dirty="0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 descr="A herd of catt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C4F47F1D-C9B4-4BE1-BB65-4418CB12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83" y="2370212"/>
            <a:ext cx="3610633" cy="27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78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(2)</Template>
  <TotalTime>506</TotalTime>
  <Words>438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Helvetica</vt:lpstr>
      <vt:lpstr>Fermilab_PPT_090815</vt:lpstr>
      <vt:lpstr>PowerPoint Presentation</vt:lpstr>
      <vt:lpstr>Neutrinoless Double Beta Decay</vt:lpstr>
      <vt:lpstr>Neutrinoless Double Beta Decay</vt:lpstr>
      <vt:lpstr>Difficult Search → Try Using DUNE</vt:lpstr>
      <vt:lpstr>Strategy and Goals for this Project</vt:lpstr>
      <vt:lpstr>What I hope to Learn</vt:lpstr>
      <vt:lpstr>Thank you!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Chavez</dc:creator>
  <cp:lastModifiedBy>Elise Chavez</cp:lastModifiedBy>
  <cp:revision>2</cp:revision>
  <cp:lastPrinted>2014-01-20T19:40:21Z</cp:lastPrinted>
  <dcterms:created xsi:type="dcterms:W3CDTF">2020-05-22T16:13:00Z</dcterms:created>
  <dcterms:modified xsi:type="dcterms:W3CDTF">2020-05-28T20:06:46Z</dcterms:modified>
</cp:coreProperties>
</file>