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1" r:id="rId1"/>
  </p:sldMasterIdLst>
  <p:notesMasterIdLst>
    <p:notesMasterId r:id="rId11"/>
  </p:notesMasterIdLst>
  <p:handoutMasterIdLst>
    <p:handoutMasterId r:id="rId12"/>
  </p:handoutMasterIdLst>
  <p:sldIdLst>
    <p:sldId id="568" r:id="rId2"/>
    <p:sldId id="578" r:id="rId3"/>
    <p:sldId id="585" r:id="rId4"/>
    <p:sldId id="586" r:id="rId5"/>
    <p:sldId id="588" r:id="rId6"/>
    <p:sldId id="593" r:id="rId7"/>
    <p:sldId id="592" r:id="rId8"/>
    <p:sldId id="591" r:id="rId9"/>
    <p:sldId id="589" r:id="rId10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4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1443">
          <p15:clr>
            <a:srgbClr val="A4A3A4"/>
          </p15:clr>
        </p15:guide>
        <p15:guide id="4" orient="horz" pos="966">
          <p15:clr>
            <a:srgbClr val="A4A3A4"/>
          </p15:clr>
        </p15:guide>
        <p15:guide id="5" orient="horz" pos="1876">
          <p15:clr>
            <a:srgbClr val="A4A3A4"/>
          </p15:clr>
        </p15:guide>
        <p15:guide id="6" orient="horz" pos="3616">
          <p15:clr>
            <a:srgbClr val="A4A3A4"/>
          </p15:clr>
        </p15:guide>
        <p15:guide id="7" pos="2190">
          <p15:clr>
            <a:srgbClr val="A4A3A4"/>
          </p15:clr>
        </p15:guide>
        <p15:guide id="8" pos="2188">
          <p15:clr>
            <a:srgbClr val="A4A3A4"/>
          </p15:clr>
        </p15:guide>
        <p15:guide id="9" pos="5026">
          <p15:clr>
            <a:srgbClr val="A4A3A4"/>
          </p15:clr>
        </p15:guide>
        <p15:guide id="10" pos="2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125"/>
    <a:srgbClr val="808000"/>
    <a:srgbClr val="CCFF33"/>
    <a:srgbClr val="CCCC00"/>
    <a:srgbClr val="FFCC00"/>
    <a:srgbClr val="32547A"/>
    <a:srgbClr val="BC5F2B"/>
    <a:srgbClr val="F37C23"/>
    <a:srgbClr val="3C5A77"/>
    <a:srgbClr val="B856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66" autoAdjust="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1566" y="108"/>
      </p:cViewPr>
      <p:guideLst>
        <p:guide orient="horz" pos="4204"/>
        <p:guide orient="horz" pos="476"/>
        <p:guide orient="horz" pos="1443"/>
        <p:guide orient="horz" pos="966"/>
        <p:guide orient="horz" pos="1876"/>
        <p:guide orient="horz" pos="3616"/>
        <p:guide pos="2190"/>
        <p:guide pos="2188"/>
        <p:guide pos="5026"/>
        <p:guide pos="2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5/26/2020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5/26/2020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51" tIns="48326" rIns="96651" bIns="48326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097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557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726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073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241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7283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485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702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5/26/2020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2085044" y="6549548"/>
            <a:ext cx="4892514" cy="170720"/>
          </a:xfrm>
        </p:spPr>
        <p:txBody>
          <a:bodyPr/>
          <a:lstStyle/>
          <a:p>
            <a:pPr>
              <a:defRPr/>
            </a:pPr>
            <a:r>
              <a:rPr lang="en-US" smtClean="0"/>
              <a:t>D. Wenman | Tolerances of APA frames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5/26/2020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D. Wenman | Tolerances of APA frames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5/26/2020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D. Wenman | Tolerances of APA frames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5/26/2020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D. Wenman | Tolerances of APA frames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5/26/2020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D. Wenman | Tolerances of APA frames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5/26/2020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D. Wenman | Tolerances of APA frames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5/26/2020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D. Wenman | Tolerances of APA frames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5/26/2020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D. Wenman | Tolerances of APA frames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5/26/2020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Wenman | Tolerances of APA frames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501" y="203024"/>
            <a:ext cx="8229600" cy="6471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Tolerances of the APA frames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3" name="TextBox 2"/>
          <p:cNvSpPr txBox="1"/>
          <p:nvPr/>
        </p:nvSpPr>
        <p:spPr>
          <a:xfrm>
            <a:off x="1257300" y="931985"/>
            <a:ext cx="60315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Inspection results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Tolerances of components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Tolerances on assembly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859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081" y="97229"/>
            <a:ext cx="8229600" cy="647102"/>
          </a:xfrm>
        </p:spPr>
        <p:txBody>
          <a:bodyPr>
            <a:normAutofit fontScale="90000"/>
          </a:bodyPr>
          <a:lstStyle/>
          <a:p>
            <a:r>
              <a:rPr lang="en-US" sz="2200" dirty="0" smtClean="0"/>
              <a:t>Forty nine points are surveyed</a:t>
            </a:r>
            <a:br>
              <a:rPr lang="en-US" sz="2200" dirty="0" smtClean="0"/>
            </a:br>
            <a:r>
              <a:rPr lang="en-US" sz="2200" dirty="0" smtClean="0"/>
              <a:t>Note: Coordinate system is fit to P1, P6, P12, and P17</a:t>
            </a:r>
            <a:r>
              <a:rPr lang="en-US" sz="3100" dirty="0"/>
              <a:t/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5/26/2020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Wenman | Tolerances of APA frames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59839" t="12000" r="3951" b="11355"/>
          <a:stretch/>
        </p:blipFill>
        <p:spPr>
          <a:xfrm>
            <a:off x="124603" y="832757"/>
            <a:ext cx="8642556" cy="5716791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558783" y="5209775"/>
            <a:ext cx="192101" cy="23820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558783" y="2758568"/>
            <a:ext cx="192101" cy="2689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153835" y="5209775"/>
            <a:ext cx="261257" cy="23820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153835" y="2758568"/>
            <a:ext cx="261257" cy="2689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497311" y="4118642"/>
            <a:ext cx="614723" cy="1536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497311" y="3570609"/>
            <a:ext cx="0" cy="53759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919933" y="4179871"/>
            <a:ext cx="192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28370" y="3525158"/>
            <a:ext cx="169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60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 smtClean="0"/>
              <a:t>Summary of results</a:t>
            </a:r>
            <a:r>
              <a:rPr lang="en-US" sz="3100" dirty="0"/>
              <a:t/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5/26/2020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Wenman | Tolerances of APA frames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472404"/>
              </p:ext>
            </p:extLst>
          </p:nvPr>
        </p:nvGraphicFramePr>
        <p:xfrm>
          <a:off x="3051176" y="464190"/>
          <a:ext cx="3035300" cy="381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8411">
                  <a:extLst>
                    <a:ext uri="{9D8B030D-6E8A-4147-A177-3AD203B41FA5}">
                      <a16:colId xmlns:a16="http://schemas.microsoft.com/office/drawing/2014/main" val="617284154"/>
                    </a:ext>
                  </a:extLst>
                </a:gridCol>
                <a:gridCol w="608963">
                  <a:extLst>
                    <a:ext uri="{9D8B030D-6E8A-4147-A177-3AD203B41FA5}">
                      <a16:colId xmlns:a16="http://schemas.microsoft.com/office/drawing/2014/main" val="3998147364"/>
                    </a:ext>
                  </a:extLst>
                </a:gridCol>
                <a:gridCol w="608963">
                  <a:extLst>
                    <a:ext uri="{9D8B030D-6E8A-4147-A177-3AD203B41FA5}">
                      <a16:colId xmlns:a16="http://schemas.microsoft.com/office/drawing/2014/main" val="3553616307"/>
                    </a:ext>
                  </a:extLst>
                </a:gridCol>
                <a:gridCol w="608963">
                  <a:extLst>
                    <a:ext uri="{9D8B030D-6E8A-4147-A177-3AD203B41FA5}">
                      <a16:colId xmlns:a16="http://schemas.microsoft.com/office/drawing/2014/main" val="4385313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Result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Limit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64478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Overall flatness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47523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Overall bow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-1.1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37544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Overall twist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-0.2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mm/m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62908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Twist Zone 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mm/m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357239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Twist Zone 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mm/m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18536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Twist Zone 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mm/m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54937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Twist Zone 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-0.8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mm/m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61149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Twist Zone 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-0.3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mm/m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86045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Fold - front side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7921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Foot tube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142542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Rib 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52189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Rib 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86816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Rib 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1.2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76574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Rib 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42428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Head tube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34657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Max. x dev.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-1.9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16612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Max. y dev.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-1.1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82375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488618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Minimum Envelope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2299.88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705811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53250" y="4379899"/>
            <a:ext cx="69617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Notes:</a:t>
            </a:r>
          </a:p>
          <a:p>
            <a:pPr marL="342900" indent="-342900">
              <a:buAutoNum type="arabicParenR"/>
            </a:pPr>
            <a:r>
              <a:rPr lang="en-US" dirty="0" smtClean="0"/>
              <a:t>Board </a:t>
            </a:r>
            <a:r>
              <a:rPr lang="en-US" dirty="0" smtClean="0"/>
              <a:t>mounting features are within 0.5mm except for one foot tube hole at a y deviation of -1.1. </a:t>
            </a:r>
            <a:endParaRPr lang="en-US" dirty="0" smtClean="0"/>
          </a:p>
          <a:p>
            <a:pPr marL="342900" indent="-342900">
              <a:buAutoNum type="arabicParenR"/>
            </a:pPr>
            <a:r>
              <a:rPr lang="en-US" dirty="0" smtClean="0"/>
              <a:t>2</a:t>
            </a:r>
            <a:r>
              <a:rPr lang="en-US" dirty="0" smtClean="0"/>
              <a:t>) Features in middle tube are shifted ~1.4mm in the minus x direction.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922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 smtClean="0"/>
              <a:t>PD slot alignment</a:t>
            </a:r>
            <a:r>
              <a:rPr lang="en-US" sz="3100" dirty="0"/>
              <a:t/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5/26/2020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Wenman | Tolerances of APA frames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52820" y="4134010"/>
            <a:ext cx="5847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planned dedicated </a:t>
            </a:r>
            <a:r>
              <a:rPr lang="en-US" dirty="0" err="1" smtClean="0"/>
              <a:t>fixturing</a:t>
            </a:r>
            <a:r>
              <a:rPr lang="en-US" dirty="0" smtClean="0"/>
              <a:t> will better control the x and y position of the middle tube.</a:t>
            </a:r>
          </a:p>
          <a:p>
            <a:r>
              <a:rPr lang="en-US" dirty="0" smtClean="0"/>
              <a:t>Suggested tolerance is 2mm positional tolerance in three dimensions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741" y="1402568"/>
            <a:ext cx="2879888" cy="21618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5295" y="1402568"/>
            <a:ext cx="2307488" cy="144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207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 smtClean="0"/>
              <a:t>Tolerances of components - Side tubes</a:t>
            </a:r>
            <a:r>
              <a:rPr lang="en-US" sz="3100" dirty="0"/>
              <a:t/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5/26/2020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Wenman | Tolerances of APA frames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78502" y="4734174"/>
            <a:ext cx="5847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Tolerance of PD holes to side tube </a:t>
            </a:r>
            <a:r>
              <a:rPr lang="en-US" dirty="0" err="1" smtClean="0"/>
              <a:t>Datums</a:t>
            </a:r>
            <a:r>
              <a:rPr lang="en-US" dirty="0" smtClean="0"/>
              <a:t> is a true position of 0.5mm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6222" y="916698"/>
            <a:ext cx="6105207" cy="3877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971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 smtClean="0"/>
              <a:t>Tolerances of components - middle tubes</a:t>
            </a:r>
            <a:r>
              <a:rPr lang="en-US" sz="3100" dirty="0"/>
              <a:t/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5/26/2020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Wenman | Tolerances of APA frames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78502" y="4734174"/>
            <a:ext cx="5847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Tolerance of PD holes to middle tube </a:t>
            </a:r>
            <a:r>
              <a:rPr lang="en-US" dirty="0" err="1" smtClean="0"/>
              <a:t>Datums</a:t>
            </a:r>
            <a:r>
              <a:rPr lang="en-US" dirty="0" smtClean="0"/>
              <a:t> is a true position of 0.5mm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969" y="1384020"/>
            <a:ext cx="8723225" cy="3075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201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2018" y="462518"/>
            <a:ext cx="2392581" cy="45966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 smtClean="0"/>
              <a:t>Tolerances on assembly – tube to tube</a:t>
            </a:r>
            <a:r>
              <a:rPr lang="en-US" sz="3100" dirty="0"/>
              <a:t/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5/26/2020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Wenman | Tolerances of APA frames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16812" y="1728908"/>
            <a:ext cx="10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+/- 2mm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01793" y="3533375"/>
            <a:ext cx="10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+/- 2mm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160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4511" y="2430642"/>
            <a:ext cx="3897402" cy="27470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0083" y="258262"/>
            <a:ext cx="4392114" cy="21723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 smtClean="0"/>
              <a:t>Tolerances on assembly</a:t>
            </a:r>
            <a:r>
              <a:rPr lang="en-US" sz="3100" dirty="0"/>
              <a:t/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5/26/2020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Wenman | Tolerances of APA frames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93682" y="4887948"/>
            <a:ext cx="5847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Section A-A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300908" y="2481459"/>
            <a:ext cx="245889" cy="24637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6416168" y="2400823"/>
            <a:ext cx="0" cy="3929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231751" y="2604645"/>
            <a:ext cx="37044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6694407" y="2462611"/>
            <a:ext cx="265116" cy="28406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6717457" y="2481459"/>
            <a:ext cx="260101" cy="2652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107132" y="2481459"/>
            <a:ext cx="1230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4.0 A B C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154911" y="2356508"/>
            <a:ext cx="2182264" cy="49627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6602197" y="2356508"/>
            <a:ext cx="10738" cy="4942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089097" y="2356508"/>
            <a:ext cx="0" cy="49627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484249" y="2356508"/>
            <a:ext cx="23052" cy="4942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7701610" y="2356508"/>
            <a:ext cx="20543" cy="49627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7884418" y="2356508"/>
            <a:ext cx="18034" cy="49627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52820" y="5351712"/>
            <a:ext cx="80221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Datum A,B, and C are establish for best fit to P1, P6,P12, and P17 (see page 2)</a:t>
            </a:r>
          </a:p>
          <a:p>
            <a:r>
              <a:rPr lang="en-US" dirty="0" smtClean="0"/>
              <a:t>Should consider a gage for checking pattern and or checking PD insertion after </a:t>
            </a:r>
            <a:r>
              <a:rPr lang="en-US" dirty="0" err="1" smtClean="0"/>
              <a:t>railes</a:t>
            </a:r>
            <a:r>
              <a:rPr lang="en-US" dirty="0" smtClean="0"/>
              <a:t> are installed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618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 smtClean="0"/>
              <a:t>PD slot alignment</a:t>
            </a:r>
            <a:r>
              <a:rPr lang="en-US" sz="3100" dirty="0"/>
              <a:t/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5/26/2020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Wenman | Tolerances of APA frames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78502" y="4734174"/>
            <a:ext cx="5847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Interface to mesh panels – How much space is needed to pass cables over rails?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44" y="1109620"/>
            <a:ext cx="8784963" cy="347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658515"/>
      </p:ext>
    </p:extLst>
  </p:cSld>
  <p:clrMapOvr>
    <a:masterClrMapping/>
  </p:clrMapOvr>
</p:sld>
</file>

<file path=ppt/theme/theme1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DUNE_Template</Template>
  <TotalTime>30438</TotalTime>
  <Words>409</Words>
  <Application>Microsoft Office PowerPoint</Application>
  <PresentationFormat>On-screen Show (4:3)</PresentationFormat>
  <Paragraphs>129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Geneva</vt:lpstr>
      <vt:lpstr>Helvetica</vt:lpstr>
      <vt:lpstr>Lucida Grande</vt:lpstr>
      <vt:lpstr>LBNF Content-Footer Theme</vt:lpstr>
      <vt:lpstr>Tolerances of the APA frames  </vt:lpstr>
      <vt:lpstr>Forty nine points are surveyed Note: Coordinate system is fit to P1, P6, P12, and P17 </vt:lpstr>
      <vt:lpstr>Summary of results </vt:lpstr>
      <vt:lpstr>PD slot alignment </vt:lpstr>
      <vt:lpstr>Tolerances of components - Side tubes </vt:lpstr>
      <vt:lpstr>Tolerances of components - middle tubes </vt:lpstr>
      <vt:lpstr>Tolerances on assembly – tube to tube </vt:lpstr>
      <vt:lpstr>Tolerances on assembly </vt:lpstr>
      <vt:lpstr>PD slot alignment 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– One or two lines</dc:title>
  <dc:creator>Jack Fowler</dc:creator>
  <dc:description>Modified by A. Weber</dc:description>
  <cp:lastModifiedBy>Dan Wenman</cp:lastModifiedBy>
  <cp:revision>408</cp:revision>
  <cp:lastPrinted>2020-04-27T15:10:06Z</cp:lastPrinted>
  <dcterms:created xsi:type="dcterms:W3CDTF">2015-09-16T13:36:09Z</dcterms:created>
  <dcterms:modified xsi:type="dcterms:W3CDTF">2020-05-26T18:05:17Z</dcterms:modified>
</cp:coreProperties>
</file>