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1" r:id="rId3"/>
    <p:sldId id="292" r:id="rId4"/>
    <p:sldId id="323" r:id="rId5"/>
    <p:sldId id="257" r:id="rId6"/>
    <p:sldId id="296" r:id="rId7"/>
    <p:sldId id="304" r:id="rId8"/>
    <p:sldId id="295" r:id="rId9"/>
    <p:sldId id="294" r:id="rId10"/>
    <p:sldId id="306" r:id="rId11"/>
    <p:sldId id="307" r:id="rId12"/>
    <p:sldId id="308" r:id="rId13"/>
    <p:sldId id="309" r:id="rId14"/>
    <p:sldId id="316" r:id="rId15"/>
    <p:sldId id="311" r:id="rId16"/>
    <p:sldId id="312" r:id="rId17"/>
    <p:sldId id="315" r:id="rId18"/>
    <p:sldId id="297" r:id="rId19"/>
    <p:sldId id="317" r:id="rId20"/>
    <p:sldId id="318" r:id="rId21"/>
    <p:sldId id="319" r:id="rId22"/>
    <p:sldId id="320" r:id="rId23"/>
    <p:sldId id="321" r:id="rId24"/>
    <p:sldId id="322" r:id="rId25"/>
    <p:sldId id="324" r:id="rId26"/>
    <p:sldId id="275" r:id="rId27"/>
    <p:sldId id="276" r:id="rId28"/>
    <p:sldId id="277" r:id="rId29"/>
    <p:sldId id="278" r:id="rId30"/>
    <p:sldId id="280" r:id="rId31"/>
    <p:sldId id="286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94654" autoAdjust="0"/>
  </p:normalViewPr>
  <p:slideViewPr>
    <p:cSldViewPr showGuides="1">
      <p:cViewPr varScale="1">
        <p:scale>
          <a:sx n="66" d="100"/>
          <a:sy n="66" d="100"/>
        </p:scale>
        <p:origin x="-92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4D15F-A18D-434C-BBE8-76E4B4EB1B6D}" type="datetimeFigureOut">
              <a:rPr lang="en-GB" smtClean="0"/>
              <a:t>19/06/2020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14617-0213-4A07-A22F-BD3CDB14E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00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24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3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CFFF-3AD2-4686-84D4-3FBC8ECCF628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"/>
            <a:ext cx="1991744" cy="9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Alain.Blondel@cern.ch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indico.cern.ch/event/789349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1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977493" y="764704"/>
            <a:ext cx="7189020" cy="1077218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CH" sz="2800" dirty="0" err="1" smtClean="0"/>
              <a:t>Electroweak</a:t>
            </a:r>
            <a:r>
              <a:rPr lang="fr-CH" sz="2800" dirty="0" smtClean="0"/>
              <a:t> </a:t>
            </a:r>
            <a:r>
              <a:rPr lang="fr-CH" sz="2800" dirty="0" err="1" smtClean="0"/>
              <a:t>Precision</a:t>
            </a:r>
            <a:r>
              <a:rPr lang="fr-CH" sz="2800" dirty="0" smtClean="0"/>
              <a:t> </a:t>
            </a:r>
            <a:r>
              <a:rPr lang="fr-CH" sz="2800" dirty="0" err="1"/>
              <a:t>M</a:t>
            </a:r>
            <a:r>
              <a:rPr lang="fr-CH" sz="2800" dirty="0" err="1" smtClean="0"/>
              <a:t>easurements</a:t>
            </a:r>
            <a:r>
              <a:rPr lang="fr-CH" sz="2800" dirty="0" smtClean="0"/>
              <a:t> </a:t>
            </a:r>
            <a:r>
              <a:rPr lang="fr-CH" sz="2800" dirty="0" smtClean="0"/>
              <a:t>at FCC-</a:t>
            </a:r>
            <a:r>
              <a:rPr lang="fr-CH" sz="2800" dirty="0" err="1" smtClean="0"/>
              <a:t>ee</a:t>
            </a:r>
            <a:r>
              <a:rPr lang="fr-CH" sz="2800" dirty="0" smtClean="0"/>
              <a:t> </a:t>
            </a:r>
            <a:endParaRPr lang="fr-CH" dirty="0" smtClean="0"/>
          </a:p>
          <a:p>
            <a:pPr algn="ctr"/>
            <a:r>
              <a:rPr lang="fr-CH" dirty="0" err="1" smtClean="0"/>
              <a:t>requirements</a:t>
            </a:r>
            <a:r>
              <a:rPr lang="fr-CH" dirty="0" smtClean="0"/>
              <a:t> on </a:t>
            </a:r>
            <a:r>
              <a:rPr lang="fr-CH" dirty="0" err="1" smtClean="0"/>
              <a:t>theory</a:t>
            </a:r>
            <a:r>
              <a:rPr lang="fr-CH" dirty="0" smtClean="0"/>
              <a:t> </a:t>
            </a:r>
            <a:r>
              <a:rPr lang="fr-CH" dirty="0" smtClean="0"/>
              <a:t>and </a:t>
            </a:r>
            <a:r>
              <a:rPr lang="fr-CH" dirty="0" err="1" smtClean="0"/>
              <a:t>experiments</a:t>
            </a:r>
            <a:endParaRPr lang="fr-CH" dirty="0" smtClean="0"/>
          </a:p>
          <a:p>
            <a:pPr algn="ctr"/>
            <a:r>
              <a:rPr lang="fr-CH" dirty="0"/>
              <a:t> </a:t>
            </a:r>
            <a:r>
              <a:rPr lang="fr-CH" dirty="0" smtClean="0"/>
              <a:t>SNOWMASS EF04 – </a:t>
            </a:r>
            <a:r>
              <a:rPr lang="fr-CH" dirty="0" smtClean="0">
                <a:hlinkClick r:id="rId2"/>
              </a:rPr>
              <a:t>Alain.Blondel@cern.ch</a:t>
            </a:r>
            <a:r>
              <a:rPr lang="fr-CH" dirty="0" smtClean="0"/>
              <a:t> 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/>
          <a:stretch/>
        </p:blipFill>
        <p:spPr bwMode="auto">
          <a:xfrm>
            <a:off x="12558" y="1988840"/>
            <a:ext cx="9131442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4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3" y="194123"/>
            <a:ext cx="3643593" cy="366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9" y="502775"/>
            <a:ext cx="3826283" cy="336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2296" r="3561"/>
          <a:stretch/>
        </p:blipFill>
        <p:spPr>
          <a:xfrm>
            <a:off x="19938" y="3863151"/>
            <a:ext cx="5760640" cy="29948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1"/>
          <a:stretch/>
        </p:blipFill>
        <p:spPr bwMode="auto">
          <a:xfrm>
            <a:off x="5780581" y="3864956"/>
            <a:ext cx="3371239" cy="297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01238" y="-5750"/>
            <a:ext cx="2962850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Z Line </a:t>
            </a:r>
            <a:r>
              <a:rPr lang="fr-CH" dirty="0" err="1" smtClean="0"/>
              <a:t>shape</a:t>
            </a:r>
            <a:r>
              <a:rPr lang="fr-CH" dirty="0" smtClean="0"/>
              <a:t> </a:t>
            </a:r>
            <a:r>
              <a:rPr lang="fr-CH" dirty="0" smtClean="0">
                <a:sym typeface="Wingdings" panose="05000000000000000000" pitchFamily="2" charset="2"/>
              </a:rPr>
              <a:t>and W </a:t>
            </a:r>
            <a:r>
              <a:rPr lang="fr-CH" dirty="0" err="1" smtClean="0">
                <a:sym typeface="Wingdings" panose="05000000000000000000" pitchFamily="2" charset="2"/>
              </a:rPr>
              <a:t>threshold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4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1" y="8621"/>
            <a:ext cx="6975774" cy="1077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GB" sz="3200" dirty="0"/>
              <a:t>FCC-</a:t>
            </a:r>
            <a:r>
              <a:rPr lang="en-GB" sz="3200" dirty="0" err="1"/>
              <a:t>ee</a:t>
            </a:r>
            <a:r>
              <a:rPr lang="en-GB" sz="3200" dirty="0"/>
              <a:t> beam polarization and </a:t>
            </a:r>
          </a:p>
          <a:p>
            <a:pPr algn="ctr"/>
            <a:r>
              <a:rPr lang="en-GB" sz="3200" dirty="0"/>
              <a:t>centre-of-mass energy </a:t>
            </a:r>
            <a:r>
              <a:rPr lang="en-GB" sz="3200" dirty="0" smtClean="0"/>
              <a:t>calibration 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8" y="1444911"/>
            <a:ext cx="7172325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7276" y="6329489"/>
            <a:ext cx="2044137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lvl="0"/>
            <a:r>
              <a:rPr lang="en-US" altLang="en-US" b="1" dirty="0" smtClean="0">
                <a:latin typeface="Arial" charset="0"/>
                <a:cs typeface="Arial" charset="0"/>
              </a:rPr>
              <a:t>arXiv:1909.12245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9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65" y="8620"/>
            <a:ext cx="9154406" cy="48013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provide</a:t>
            </a:r>
            <a:r>
              <a:rPr lang="fr-CH" b="1" dirty="0" smtClean="0"/>
              <a:t> </a:t>
            </a:r>
            <a:r>
              <a:rPr lang="fr-CH" b="1" dirty="0" err="1" smtClean="0"/>
              <a:t>two</a:t>
            </a:r>
            <a:r>
              <a:rPr lang="fr-CH" b="1" dirty="0" smtClean="0"/>
              <a:t> main </a:t>
            </a:r>
            <a:r>
              <a:rPr lang="fr-CH" b="1" dirty="0" err="1" smtClean="0"/>
              <a:t>ingredients</a:t>
            </a:r>
            <a:r>
              <a:rPr lang="fr-CH" b="1" dirty="0" smtClean="0"/>
              <a:t> to </a:t>
            </a:r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Measurements</a:t>
            </a:r>
            <a:endParaRPr lang="fr-CH" b="1" dirty="0" smtClean="0"/>
          </a:p>
          <a:p>
            <a:endParaRPr lang="fr-CH" dirty="0"/>
          </a:p>
          <a:p>
            <a:pPr marL="342875" indent="-342875">
              <a:buAutoNum type="arabicPeriod"/>
            </a:pPr>
            <a:r>
              <a:rPr lang="fr-CH" b="1" dirty="0" smtClean="0">
                <a:solidFill>
                  <a:srgbClr val="C00000"/>
                </a:solidFill>
              </a:rPr>
              <a:t>Transverse </a:t>
            </a:r>
            <a:r>
              <a:rPr lang="fr-CH" b="1" dirty="0" err="1" smtClean="0">
                <a:solidFill>
                  <a:srgbClr val="C00000"/>
                </a:solidFill>
              </a:rPr>
              <a:t>beam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polarization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provides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beam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energy</a:t>
            </a:r>
            <a:r>
              <a:rPr lang="fr-CH" b="1" dirty="0" smtClean="0">
                <a:solidFill>
                  <a:srgbClr val="C00000"/>
                </a:solidFill>
              </a:rPr>
              <a:t> calibration </a:t>
            </a:r>
          </a:p>
          <a:p>
            <a:r>
              <a:rPr lang="fr-CH" dirty="0" smtClean="0"/>
              <a:t>       </a:t>
            </a:r>
            <a:r>
              <a:rPr lang="fr-CH" b="1" dirty="0" smtClean="0">
                <a:solidFill>
                  <a:srgbClr val="C00000"/>
                </a:solidFill>
              </a:rPr>
              <a:t>by </a:t>
            </a:r>
            <a:r>
              <a:rPr lang="fr-CH" b="1" dirty="0" err="1" smtClean="0">
                <a:solidFill>
                  <a:srgbClr val="C00000"/>
                </a:solidFill>
              </a:rPr>
              <a:t>resonant</a:t>
            </a:r>
            <a:r>
              <a:rPr lang="fr-CH" b="1" dirty="0" smtClean="0">
                <a:solidFill>
                  <a:srgbClr val="C00000"/>
                </a:solidFill>
              </a:rPr>
              <a:t> </a:t>
            </a:r>
            <a:r>
              <a:rPr lang="fr-CH" b="1" dirty="0" err="1" smtClean="0">
                <a:solidFill>
                  <a:srgbClr val="C00000"/>
                </a:solidFill>
              </a:rPr>
              <a:t>depolarization</a:t>
            </a:r>
            <a:r>
              <a:rPr lang="fr-CH" b="1" dirty="0" smtClean="0">
                <a:solidFill>
                  <a:srgbClr val="C00000"/>
                </a:solidFill>
              </a:rPr>
              <a:t>      </a:t>
            </a:r>
          </a:p>
          <a:p>
            <a:r>
              <a:rPr lang="fr-CH" dirty="0"/>
              <a:t> </a:t>
            </a:r>
            <a:r>
              <a:rPr lang="fr-CH" dirty="0" smtClean="0"/>
              <a:t>       </a:t>
            </a:r>
            <a:r>
              <a:rPr lang="fr-CH" dirty="0"/>
              <a:t> </a:t>
            </a:r>
            <a:r>
              <a:rPr lang="fr-CH" dirty="0" smtClean="0"/>
              <a:t>  </a:t>
            </a:r>
            <a:r>
              <a:rPr lang="fr-CH" dirty="0" smtClean="0">
                <a:sym typeface="Wingdings" panose="05000000000000000000" pitchFamily="2" charset="2"/>
              </a:rPr>
              <a:t> </a:t>
            </a:r>
            <a:r>
              <a:rPr lang="fr-CH" dirty="0" err="1" smtClean="0"/>
              <a:t>low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(~10%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sufficient</a:t>
            </a:r>
            <a:r>
              <a:rPr lang="fr-CH" dirty="0" smtClean="0"/>
              <a:t>)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at Z &amp; W pair </a:t>
            </a:r>
            <a:r>
              <a:rPr lang="fr-CH" dirty="0" err="1" smtClean="0">
                <a:sym typeface="Wingdings" panose="05000000000000000000" pitchFamily="2" charset="2"/>
              </a:rPr>
              <a:t>threshold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comes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naturally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b="1" i="1" dirty="0">
                <a:solidFill>
                  <a:srgbClr val="008080"/>
                </a:solidFill>
                <a:sym typeface="Symbol"/>
              </a:rPr>
              <a:t></a:t>
            </a:r>
            <a:r>
              <a:rPr lang="fr-CH" b="1" i="1" baseline="-25000" dirty="0">
                <a:solidFill>
                  <a:srgbClr val="008080"/>
                </a:solidFill>
                <a:sym typeface="Symbol"/>
              </a:rPr>
              <a:t>E</a:t>
            </a:r>
            <a:r>
              <a:rPr lang="fr-CH" b="1" i="1" dirty="0">
                <a:solidFill>
                  <a:srgbClr val="008080"/>
                </a:solidFill>
                <a:sym typeface="Symbol"/>
              </a:rPr>
              <a:t>  E</a:t>
            </a:r>
            <a:r>
              <a:rPr lang="fr-CH" b="1" i="1" baseline="30000" dirty="0">
                <a:solidFill>
                  <a:srgbClr val="008080"/>
                </a:solidFill>
                <a:sym typeface="Symbol"/>
              </a:rPr>
              <a:t>2</a:t>
            </a:r>
            <a:r>
              <a:rPr lang="fr-CH" b="1" i="1" dirty="0">
                <a:solidFill>
                  <a:srgbClr val="008080"/>
                </a:solidFill>
                <a:sym typeface="Symbol"/>
              </a:rPr>
              <a:t>/ </a:t>
            </a:r>
            <a:endParaRPr lang="fr-CH" b="1" dirty="0" smtClean="0"/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at Z use of </a:t>
            </a:r>
            <a:r>
              <a:rPr lang="fr-CH" dirty="0" err="1" smtClean="0">
                <a:sym typeface="Wingdings" panose="05000000000000000000" pitchFamily="2" charset="2"/>
              </a:rPr>
              <a:t>asymmetric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wigglers</a:t>
            </a:r>
            <a:r>
              <a:rPr lang="fr-CH" dirty="0" smtClean="0">
                <a:sym typeface="Wingdings" panose="05000000000000000000" pitchFamily="2" charset="2"/>
              </a:rPr>
              <a:t> at </a:t>
            </a:r>
            <a:r>
              <a:rPr lang="fr-CH" dirty="0" err="1" smtClean="0">
                <a:sym typeface="Wingdings" panose="05000000000000000000" pitchFamily="2" charset="2"/>
              </a:rPr>
              <a:t>beginning</a:t>
            </a:r>
            <a:r>
              <a:rPr lang="fr-CH" dirty="0" smtClean="0">
                <a:sym typeface="Wingdings" panose="05000000000000000000" pitchFamily="2" charset="2"/>
              </a:rPr>
              <a:t> of </a:t>
            </a:r>
            <a:r>
              <a:rPr lang="fr-CH" dirty="0" err="1" smtClean="0">
                <a:sym typeface="Wingdings" panose="05000000000000000000" pitchFamily="2" charset="2"/>
              </a:rPr>
              <a:t>fills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/>
            </a:r>
            <a:br>
              <a:rPr lang="fr-CH" dirty="0" smtClean="0">
                <a:sym typeface="Wingdings" panose="05000000000000000000" pitchFamily="2" charset="2"/>
              </a:rPr>
            </a:br>
            <a:r>
              <a:rPr lang="fr-CH" dirty="0" smtClean="0">
                <a:sym typeface="Wingdings" panose="05000000000000000000" pitchFamily="2" charset="2"/>
              </a:rPr>
              <a:t>	</a:t>
            </a:r>
            <a:r>
              <a:rPr lang="fr-CH" dirty="0" err="1" smtClean="0">
                <a:sym typeface="Wingdings" panose="05000000000000000000" pitchFamily="2" charset="2"/>
              </a:rPr>
              <a:t>since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polarization</a:t>
            </a:r>
            <a:r>
              <a:rPr lang="fr-CH" dirty="0" smtClean="0">
                <a:sym typeface="Wingdings" panose="05000000000000000000" pitchFamily="2" charset="2"/>
              </a:rPr>
              <a:t> time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otherwise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very</a:t>
            </a:r>
            <a:r>
              <a:rPr lang="fr-CH" dirty="0" smtClean="0">
                <a:sym typeface="Wingdings" panose="05000000000000000000" pitchFamily="2" charset="2"/>
              </a:rPr>
              <a:t> long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(250h ~1h)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</a:t>
            </a:r>
            <a:r>
              <a:rPr lang="fr-CH" dirty="0" err="1" smtClean="0">
                <a:sym typeface="Wingdings" panose="05000000000000000000" pitchFamily="2" charset="2"/>
              </a:rPr>
              <a:t>could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used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also</a:t>
            </a:r>
            <a:r>
              <a:rPr lang="fr-CH" dirty="0" smtClean="0">
                <a:sym typeface="Wingdings" panose="05000000000000000000" pitchFamily="2" charset="2"/>
              </a:rPr>
              <a:t> at </a:t>
            </a:r>
            <a:r>
              <a:rPr lang="fr-CH" dirty="0" err="1" smtClean="0">
                <a:sym typeface="Wingdings" panose="05000000000000000000" pitchFamily="2" charset="2"/>
              </a:rPr>
              <a:t>ee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 </a:t>
            </a:r>
            <a:r>
              <a:rPr lang="fr-CH" dirty="0" smtClean="0">
                <a:sym typeface="Wingdings" panose="05000000000000000000" pitchFamily="2" charset="2"/>
              </a:rPr>
              <a:t>H(126)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use ‘single’ non-</a:t>
            </a:r>
            <a:r>
              <a:rPr lang="fr-CH" dirty="0" err="1" smtClean="0">
                <a:sym typeface="Wingdings" panose="05000000000000000000" pitchFamily="2" charset="2"/>
              </a:rPr>
              <a:t>colliding</a:t>
            </a:r>
            <a:r>
              <a:rPr lang="fr-CH" dirty="0" smtClean="0">
                <a:sym typeface="Wingdings" panose="05000000000000000000" pitchFamily="2" charset="2"/>
              </a:rPr>
              <a:t>  </a:t>
            </a:r>
            <a:r>
              <a:rPr lang="fr-CH" dirty="0" err="1" smtClean="0">
                <a:sym typeface="Wingdings" panose="05000000000000000000" pitchFamily="2" charset="2"/>
              </a:rPr>
              <a:t>bunches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/>
              <a:t>calibrate</a:t>
            </a:r>
            <a:r>
              <a:rPr lang="fr-CH" dirty="0" smtClean="0"/>
              <a:t> </a:t>
            </a:r>
            <a:r>
              <a:rPr lang="fr-CH" dirty="0" err="1" smtClean="0"/>
              <a:t>continuously</a:t>
            </a:r>
            <a:r>
              <a:rPr lang="fr-CH" dirty="0" smtClean="0"/>
              <a:t>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</a:t>
            </a:r>
            <a:r>
              <a:rPr lang="fr-CH" dirty="0" err="1" smtClean="0"/>
              <a:t>during</a:t>
            </a:r>
            <a:r>
              <a:rPr lang="fr-CH" dirty="0" smtClean="0"/>
              <a:t>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fills</a:t>
            </a:r>
            <a:r>
              <a:rPr lang="fr-CH" dirty="0" smtClean="0"/>
              <a:t> to </a:t>
            </a:r>
            <a:r>
              <a:rPr lang="fr-CH" dirty="0" err="1" smtClean="0"/>
              <a:t>avoid</a:t>
            </a:r>
            <a:r>
              <a:rPr lang="fr-CH" dirty="0" smtClean="0"/>
              <a:t> issues </a:t>
            </a:r>
            <a:r>
              <a:rPr lang="fr-CH" dirty="0" err="1" smtClean="0"/>
              <a:t>encountered</a:t>
            </a:r>
            <a:r>
              <a:rPr lang="fr-CH" dirty="0" smtClean="0"/>
              <a:t> at LEP </a:t>
            </a:r>
          </a:p>
          <a:p>
            <a:r>
              <a:rPr lang="fr-CH" dirty="0"/>
              <a:t> </a:t>
            </a:r>
            <a:r>
              <a:rPr lang="fr-CH" dirty="0" smtClean="0"/>
              <a:t>          </a:t>
            </a:r>
            <a:r>
              <a:rPr lang="fr-CH" dirty="0" smtClean="0">
                <a:sym typeface="Wingdings" panose="05000000000000000000" pitchFamily="2" charset="2"/>
              </a:rPr>
              <a:t> Compton </a:t>
            </a:r>
            <a:r>
              <a:rPr lang="fr-CH" dirty="0" err="1" smtClean="0">
                <a:sym typeface="Wingdings" panose="05000000000000000000" pitchFamily="2" charset="2"/>
              </a:rPr>
              <a:t>polarimeter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for </a:t>
            </a:r>
            <a:r>
              <a:rPr lang="fr-CH" dirty="0" err="1" smtClean="0">
                <a:sym typeface="Wingdings" panose="05000000000000000000" pitchFamily="2" charset="2"/>
              </a:rPr>
              <a:t>both</a:t>
            </a:r>
            <a:r>
              <a:rPr lang="fr-CH" dirty="0">
                <a:sym typeface="Wingdings" panose="05000000000000000000" pitchFamily="2" charset="2"/>
              </a:rPr>
              <a:t> e+ and e-</a:t>
            </a:r>
            <a:endParaRPr lang="fr-CH" dirty="0" smtClean="0"/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      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calibrate</a:t>
            </a:r>
            <a:r>
              <a:rPr lang="fr-CH" dirty="0"/>
              <a:t> at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corresponding</a:t>
            </a:r>
            <a:r>
              <a:rPr lang="fr-CH" dirty="0"/>
              <a:t> to </a:t>
            </a:r>
            <a:r>
              <a:rPr lang="fr-CH" dirty="0" err="1"/>
              <a:t>half-integer</a:t>
            </a:r>
            <a:r>
              <a:rPr lang="fr-CH" dirty="0"/>
              <a:t> spin tune</a:t>
            </a:r>
          </a:p>
          <a:p>
            <a:r>
              <a:rPr lang="fr-CH" dirty="0" smtClean="0"/>
              <a:t>         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r>
              <a:rPr lang="fr-CH" dirty="0" smtClean="0"/>
              <a:t> </a:t>
            </a:r>
            <a:r>
              <a:rPr lang="fr-CH" dirty="0"/>
              <a:t>must </a:t>
            </a:r>
            <a:r>
              <a:rPr lang="fr-CH" dirty="0" err="1"/>
              <a:t>be</a:t>
            </a:r>
            <a:r>
              <a:rPr lang="fr-CH" dirty="0"/>
              <a:t> </a:t>
            </a:r>
            <a:r>
              <a:rPr lang="fr-CH" dirty="0" err="1"/>
              <a:t>complemented</a:t>
            </a:r>
            <a:r>
              <a:rPr lang="fr-CH" dirty="0"/>
              <a:t> by </a:t>
            </a:r>
            <a:r>
              <a:rPr lang="fr-CH" dirty="0" err="1"/>
              <a:t>analysis</a:t>
            </a:r>
            <a:r>
              <a:rPr lang="fr-CH" dirty="0"/>
              <a:t> of «</a:t>
            </a:r>
            <a:r>
              <a:rPr lang="fr-CH" dirty="0" err="1"/>
              <a:t>average</a:t>
            </a:r>
            <a:r>
              <a:rPr lang="fr-CH" dirty="0"/>
              <a:t> </a:t>
            </a:r>
            <a:r>
              <a:rPr lang="fr-CH" dirty="0" err="1"/>
              <a:t>E_beam</a:t>
            </a:r>
            <a:r>
              <a:rPr lang="fr-CH" dirty="0"/>
              <a:t>» to E_CM </a:t>
            </a:r>
            <a:r>
              <a:rPr lang="fr-CH" dirty="0" err="1"/>
              <a:t>relationship</a:t>
            </a:r>
            <a:endParaRPr lang="fr-CH" dirty="0"/>
          </a:p>
          <a:p>
            <a:r>
              <a:rPr lang="fr-CH" dirty="0" smtClean="0"/>
              <a:t>    </a:t>
            </a:r>
            <a:endParaRPr lang="fr-CH" dirty="0"/>
          </a:p>
          <a:p>
            <a:r>
              <a:rPr lang="fr-CH" dirty="0" smtClean="0"/>
              <a:t>For </a:t>
            </a:r>
            <a:r>
              <a:rPr lang="fr-CH" dirty="0" err="1" smtClean="0"/>
              <a:t>beam</a:t>
            </a:r>
            <a:r>
              <a:rPr lang="fr-CH" dirty="0" smtClean="0"/>
              <a:t> </a:t>
            </a:r>
            <a:r>
              <a:rPr lang="fr-CH" dirty="0" err="1"/>
              <a:t>energies</a:t>
            </a:r>
            <a:r>
              <a:rPr lang="fr-CH" dirty="0"/>
              <a:t> </a:t>
            </a:r>
            <a:r>
              <a:rPr lang="fr-CH" dirty="0" err="1"/>
              <a:t>higher</a:t>
            </a:r>
            <a:r>
              <a:rPr lang="fr-CH" dirty="0"/>
              <a:t> </a:t>
            </a:r>
            <a:r>
              <a:rPr lang="fr-CH" dirty="0" err="1"/>
              <a:t>than</a:t>
            </a:r>
            <a:r>
              <a:rPr lang="fr-CH" dirty="0"/>
              <a:t> ~90 </a:t>
            </a:r>
            <a:r>
              <a:rPr lang="fr-CH" dirty="0" err="1"/>
              <a:t>GeV</a:t>
            </a:r>
            <a:r>
              <a:rPr lang="fr-CH" dirty="0"/>
              <a:t> 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/>
              <a:t>use </a:t>
            </a:r>
            <a:r>
              <a:rPr lang="fr-CH" dirty="0" err="1"/>
              <a:t>ee</a:t>
            </a:r>
            <a:r>
              <a:rPr lang="fr-CH" dirty="0">
                <a:sym typeface="Symbol"/>
              </a:rPr>
              <a:t>  </a:t>
            </a:r>
            <a:r>
              <a:rPr lang="fr-CH" dirty="0">
                <a:sym typeface="Wingdings" panose="05000000000000000000" pitchFamily="2" charset="2"/>
              </a:rPr>
              <a:t>Z </a:t>
            </a:r>
            <a:r>
              <a:rPr lang="fr-CH" dirty="0">
                <a:sym typeface="Symbol"/>
              </a:rPr>
              <a:t>  or </a:t>
            </a:r>
            <a:r>
              <a:rPr lang="fr-CH" dirty="0" err="1">
                <a:sym typeface="Symbol"/>
              </a:rPr>
              <a:t>ee</a:t>
            </a:r>
            <a:r>
              <a:rPr lang="fr-CH" dirty="0">
                <a:sym typeface="Symbol"/>
              </a:rPr>
              <a:t>  </a:t>
            </a:r>
            <a:r>
              <a:rPr lang="fr-CH" dirty="0" smtClean="0">
                <a:sym typeface="Wingdings" panose="05000000000000000000" pitchFamily="2" charset="2"/>
              </a:rPr>
              <a:t>WW </a:t>
            </a:r>
            <a:r>
              <a:rPr lang="fr-CH" dirty="0" err="1" smtClean="0">
                <a:sym typeface="Wingdings" panose="05000000000000000000" pitchFamily="2" charset="2"/>
              </a:rPr>
              <a:t>events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   to </a:t>
            </a:r>
            <a:r>
              <a:rPr lang="fr-CH" dirty="0" err="1">
                <a:sym typeface="Wingdings" panose="05000000000000000000" pitchFamily="2" charset="2"/>
              </a:rPr>
              <a:t>calibrate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E</a:t>
            </a:r>
            <a:r>
              <a:rPr lang="fr-CH" baseline="-25000" dirty="0" smtClean="0">
                <a:sym typeface="Wingdings" panose="05000000000000000000" pitchFamily="2" charset="2"/>
              </a:rPr>
              <a:t>CM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>
                <a:sym typeface="Wingdings" panose="05000000000000000000" pitchFamily="2" charset="2"/>
              </a:rPr>
              <a:t>at 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Symbol"/>
              </a:rPr>
              <a:t></a:t>
            </a:r>
            <a:r>
              <a:rPr lang="fr-CH" dirty="0" smtClean="0">
                <a:sym typeface="Wingdings" panose="05000000000000000000" pitchFamily="2" charset="2"/>
              </a:rPr>
              <a:t>1-5 </a:t>
            </a:r>
            <a:r>
              <a:rPr lang="fr-CH" dirty="0">
                <a:sym typeface="Wingdings" panose="05000000000000000000" pitchFamily="2" charset="2"/>
              </a:rPr>
              <a:t>MeV </a:t>
            </a:r>
            <a:r>
              <a:rPr lang="fr-CH" dirty="0" err="1" smtClean="0">
                <a:sym typeface="Wingdings" panose="05000000000000000000" pitchFamily="2" charset="2"/>
              </a:rPr>
              <a:t>level</a:t>
            </a:r>
            <a:r>
              <a:rPr lang="fr-CH" dirty="0" smtClean="0">
                <a:sym typeface="Wingdings" panose="05000000000000000000" pitchFamily="2" charset="2"/>
              </a:rPr>
              <a:t>: 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H</a:t>
            </a:r>
            <a:r>
              <a:rPr lang="fr-CH" dirty="0" smtClean="0">
                <a:sym typeface="Wingdings" panose="05000000000000000000" pitchFamily="2" charset="2"/>
              </a:rPr>
              <a:t> (</a:t>
            </a:r>
            <a:r>
              <a:rPr lang="fr-CH" dirty="0">
                <a:sym typeface="Wingdings" panose="05000000000000000000" pitchFamily="2" charset="2"/>
              </a:rPr>
              <a:t>5 </a:t>
            </a:r>
            <a:r>
              <a:rPr lang="fr-CH" dirty="0" smtClean="0">
                <a:sym typeface="Wingdings" panose="05000000000000000000" pitchFamily="2" charset="2"/>
              </a:rPr>
              <a:t>MeV) </a:t>
            </a:r>
            <a:r>
              <a:rPr lang="fr-CH" dirty="0">
                <a:sym typeface="Wingdings" panose="05000000000000000000" pitchFamily="2" charset="2"/>
              </a:rPr>
              <a:t>and </a:t>
            </a:r>
            <a:r>
              <a:rPr lang="fr-CH" dirty="0" err="1" smtClean="0">
                <a:sym typeface="Wingdings" panose="05000000000000000000" pitchFamily="2" charset="2"/>
              </a:rPr>
              <a:t>m</a:t>
            </a:r>
            <a:r>
              <a:rPr lang="fr-CH" baseline="-25000" dirty="0" err="1" smtClean="0">
                <a:sym typeface="Wingdings" panose="05000000000000000000" pitchFamily="2" charset="2"/>
              </a:rPr>
              <a:t>top</a:t>
            </a:r>
            <a:r>
              <a:rPr lang="fr-CH" baseline="-25000" dirty="0" smtClean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 (</a:t>
            </a:r>
            <a:r>
              <a:rPr lang="fr-CH" dirty="0">
                <a:sym typeface="Wingdings" panose="05000000000000000000" pitchFamily="2" charset="2"/>
              </a:rPr>
              <a:t>20 </a:t>
            </a:r>
            <a:r>
              <a:rPr lang="fr-CH" dirty="0" smtClean="0">
                <a:sym typeface="Wingdings" panose="05000000000000000000" pitchFamily="2" charset="2"/>
              </a:rPr>
              <a:t>MeV) </a:t>
            </a:r>
            <a:r>
              <a:rPr lang="fr-CH" dirty="0" err="1" smtClean="0">
                <a:sym typeface="Wingdings" panose="05000000000000000000" pitchFamily="2" charset="2"/>
              </a:rPr>
              <a:t>measts</a:t>
            </a:r>
            <a:endParaRPr lang="fr-C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4" y="488675"/>
            <a:ext cx="2445229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4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3549" y="12871"/>
            <a:ext cx="9167550" cy="5078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34" tIns="45717" rIns="91434" bIns="45717" rtlCol="0">
            <a:spAutoFit/>
          </a:bodyPr>
          <a:lstStyle/>
          <a:p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/>
              <a:t> </a:t>
            </a:r>
            <a:r>
              <a:rPr lang="fr-CH" b="1" dirty="0" err="1" smtClean="0"/>
              <a:t>can</a:t>
            </a:r>
            <a:r>
              <a:rPr lang="fr-CH" b="1" dirty="0" smtClean="0"/>
              <a:t> </a:t>
            </a:r>
            <a:r>
              <a:rPr lang="fr-CH" b="1" dirty="0" err="1" smtClean="0"/>
              <a:t>provide</a:t>
            </a:r>
            <a:r>
              <a:rPr lang="fr-CH" b="1" dirty="0" smtClean="0"/>
              <a:t> </a:t>
            </a:r>
            <a:r>
              <a:rPr lang="fr-CH" b="1" dirty="0" err="1" smtClean="0"/>
              <a:t>two</a:t>
            </a:r>
            <a:r>
              <a:rPr lang="fr-CH" b="1" dirty="0" smtClean="0"/>
              <a:t> main </a:t>
            </a:r>
            <a:r>
              <a:rPr lang="fr-CH" b="1" dirty="0" err="1" smtClean="0"/>
              <a:t>ingredients</a:t>
            </a:r>
            <a:r>
              <a:rPr lang="fr-CH" b="1" dirty="0" smtClean="0"/>
              <a:t> to </a:t>
            </a:r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Measurements</a:t>
            </a:r>
            <a:endParaRPr lang="fr-CH" b="1" dirty="0" smtClean="0"/>
          </a:p>
          <a:p>
            <a:endParaRPr lang="fr-CH" dirty="0"/>
          </a:p>
          <a:p>
            <a:r>
              <a:rPr lang="fr-CH" b="1" dirty="0" smtClean="0"/>
              <a:t>2. Longitudinal </a:t>
            </a:r>
            <a:r>
              <a:rPr lang="fr-CH" b="1" dirty="0" err="1" smtClean="0"/>
              <a:t>beam</a:t>
            </a:r>
            <a:r>
              <a:rPr lang="fr-CH" b="1" dirty="0" smtClean="0"/>
              <a:t> </a:t>
            </a:r>
            <a:r>
              <a:rPr lang="fr-CH" b="1" dirty="0" err="1" smtClean="0"/>
              <a:t>polarization</a:t>
            </a:r>
            <a:r>
              <a:rPr lang="fr-CH" b="1" dirty="0" smtClean="0"/>
              <a:t> </a:t>
            </a:r>
            <a:r>
              <a:rPr lang="fr-CH" b="1" dirty="0" err="1" smtClean="0"/>
              <a:t>provides</a:t>
            </a:r>
            <a:r>
              <a:rPr lang="fr-CH" b="1" dirty="0" smtClean="0"/>
              <a:t> chiral </a:t>
            </a:r>
            <a:r>
              <a:rPr lang="fr-CH" b="1" dirty="0" err="1" smtClean="0"/>
              <a:t>e+e</a:t>
            </a:r>
            <a:r>
              <a:rPr lang="fr-CH" b="1" dirty="0" smtClean="0"/>
              <a:t>- system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-- High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required</a:t>
            </a:r>
            <a:r>
              <a:rPr lang="fr-CH" dirty="0" smtClean="0"/>
              <a:t>  (&gt;40% ) </a:t>
            </a:r>
          </a:p>
          <a:p>
            <a:r>
              <a:rPr lang="fr-CH" dirty="0"/>
              <a:t> </a:t>
            </a:r>
            <a:r>
              <a:rPr lang="fr-CH" dirty="0" smtClean="0"/>
              <a:t>       -- Must compare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natural</a:t>
            </a:r>
            <a:r>
              <a:rPr lang="fr-CH" dirty="0" smtClean="0"/>
              <a:t> </a:t>
            </a:r>
            <a:r>
              <a:rPr lang="fr-CH" dirty="0" err="1" smtClean="0"/>
              <a:t>e+e</a:t>
            </a:r>
            <a:r>
              <a:rPr lang="fr-CH" dirty="0" smtClean="0"/>
              <a:t>- </a:t>
            </a:r>
            <a:r>
              <a:rPr lang="fr-CH" dirty="0" err="1" smtClean="0"/>
              <a:t>polarization</a:t>
            </a:r>
            <a:r>
              <a:rPr lang="fr-CH" dirty="0" smtClean="0"/>
              <a:t> due to chiral </a:t>
            </a:r>
            <a:r>
              <a:rPr lang="fr-CH" dirty="0" err="1" smtClean="0"/>
              <a:t>couplings</a:t>
            </a:r>
            <a:r>
              <a:rPr lang="fr-CH" dirty="0" smtClean="0"/>
              <a:t> of </a:t>
            </a:r>
            <a:r>
              <a:rPr lang="fr-CH" dirty="0" err="1" smtClean="0"/>
              <a:t>electrons</a:t>
            </a:r>
            <a:r>
              <a:rPr lang="fr-CH" dirty="0" smtClean="0"/>
              <a:t> (15%)</a:t>
            </a:r>
          </a:p>
          <a:p>
            <a:r>
              <a:rPr lang="fr-CH" dirty="0"/>
              <a:t> </a:t>
            </a:r>
            <a:r>
              <a:rPr lang="fr-CH" dirty="0" smtClean="0"/>
              <a:t>           or </a:t>
            </a:r>
            <a:r>
              <a:rPr lang="fr-CH" dirty="0" err="1" smtClean="0"/>
              <a:t>with</a:t>
            </a:r>
            <a:r>
              <a:rPr lang="fr-CH" dirty="0" smtClean="0"/>
              <a:t> final state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for CC </a:t>
            </a:r>
            <a:r>
              <a:rPr lang="fr-CH" dirty="0" err="1" smtClean="0"/>
              <a:t>weak</a:t>
            </a:r>
            <a:r>
              <a:rPr lang="fr-CH" dirty="0" smtClean="0"/>
              <a:t> </a:t>
            </a:r>
            <a:r>
              <a:rPr lang="fr-CH" dirty="0" err="1" smtClean="0"/>
              <a:t>decays</a:t>
            </a:r>
            <a:r>
              <a:rPr lang="fr-CH" dirty="0" smtClean="0"/>
              <a:t> (100% </a:t>
            </a:r>
            <a:r>
              <a:rPr lang="fr-CH" dirty="0" err="1" smtClean="0"/>
              <a:t>polarized</a:t>
            </a:r>
            <a:r>
              <a:rPr lang="fr-CH" dirty="0" smtClean="0"/>
              <a:t>) (tau and top)</a:t>
            </a:r>
          </a:p>
          <a:p>
            <a:r>
              <a:rPr lang="fr-CH" b="1" dirty="0"/>
              <a:t> </a:t>
            </a:r>
            <a:r>
              <a:rPr lang="fr-CH" b="1" dirty="0" smtClean="0"/>
              <a:t>       -- </a:t>
            </a:r>
            <a:r>
              <a:rPr lang="fr-CH" b="1" dirty="0" err="1" smtClean="0"/>
              <a:t>Physics</a:t>
            </a:r>
            <a:r>
              <a:rPr lang="fr-CH" b="1" dirty="0" smtClean="0"/>
              <a:t> case </a:t>
            </a:r>
            <a:r>
              <a:rPr lang="fr-CH" dirty="0" smtClean="0"/>
              <a:t>for Z </a:t>
            </a:r>
            <a:r>
              <a:rPr lang="fr-CH" dirty="0" err="1" smtClean="0"/>
              <a:t>peak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studied</a:t>
            </a:r>
            <a:r>
              <a:rPr lang="fr-CH" dirty="0" smtClean="0"/>
              <a:t> and </a:t>
            </a:r>
            <a:r>
              <a:rPr lang="fr-CH" dirty="0" err="1" smtClean="0"/>
              <a:t>motivated</a:t>
            </a:r>
            <a:r>
              <a:rPr lang="fr-CH" dirty="0" smtClean="0"/>
              <a:t>:  </a:t>
            </a:r>
            <a:br>
              <a:rPr lang="fr-CH" dirty="0" smtClean="0"/>
            </a:br>
            <a:r>
              <a:rPr lang="fr-CH" dirty="0" smtClean="0"/>
              <a:t>                               A</a:t>
            </a:r>
            <a:r>
              <a:rPr lang="fr-CH" baseline="-25000" dirty="0" smtClean="0"/>
              <a:t>LR </a:t>
            </a:r>
            <a:r>
              <a:rPr lang="fr-CH" dirty="0" smtClean="0"/>
              <a:t>= </a:t>
            </a:r>
            <a:r>
              <a:rPr lang="fr-CH" dirty="0" err="1" smtClean="0"/>
              <a:t>A</a:t>
            </a:r>
            <a:r>
              <a:rPr lang="fr-CH" baseline="-25000" dirty="0" err="1" smtClean="0"/>
              <a:t>e</a:t>
            </a:r>
            <a:r>
              <a:rPr lang="fr-CH" dirty="0" smtClean="0"/>
              <a:t> , </a:t>
            </a:r>
            <a:r>
              <a:rPr lang="fr-CH" dirty="0" err="1" smtClean="0"/>
              <a:t>A</a:t>
            </a:r>
            <a:r>
              <a:rPr lang="fr-CH" baseline="-25000" dirty="0" err="1" smtClean="0"/>
              <a:t>FB</a:t>
            </a:r>
            <a:r>
              <a:rPr lang="fr-CH" baseline="30000" dirty="0" err="1" smtClean="0"/>
              <a:t>Pol</a:t>
            </a:r>
            <a:r>
              <a:rPr lang="fr-CH" dirty="0" smtClean="0"/>
              <a:t>(f) etc… (CERN Y.R. 88-06) </a:t>
            </a:r>
          </a:p>
          <a:p>
            <a:r>
              <a:rPr lang="fr-CH" b="1" dirty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</a:rPr>
              <a:t>             figure of </a:t>
            </a:r>
            <a:r>
              <a:rPr lang="fr-CH" b="1" dirty="0" err="1" smtClean="0">
                <a:solidFill>
                  <a:srgbClr val="FF0000"/>
                </a:solidFill>
              </a:rPr>
              <a:t>merit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</a:rPr>
              <a:t>is</a:t>
            </a:r>
            <a:r>
              <a:rPr lang="fr-CH" b="1" dirty="0" smtClean="0">
                <a:solidFill>
                  <a:srgbClr val="FF0000"/>
                </a:solidFill>
              </a:rPr>
              <a:t> L.P</a:t>
            </a:r>
            <a:r>
              <a:rPr lang="fr-CH" b="1" baseline="30000" dirty="0" smtClean="0">
                <a:solidFill>
                  <a:srgbClr val="FF0000"/>
                </a:solidFill>
              </a:rPr>
              <a:t>2</a:t>
            </a:r>
            <a:r>
              <a:rPr lang="fr-CH" b="1" dirty="0" smtClean="0">
                <a:solidFill>
                  <a:srgbClr val="FF0000"/>
                </a:solidFill>
              </a:rPr>
              <a:t> 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--&gt; must not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lose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more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than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factor ~10 in </a:t>
            </a:r>
            <a:r>
              <a:rPr lang="fr-CH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lumi</a:t>
            </a:r>
            <a:r>
              <a:rPr lang="fr-CH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. </a:t>
            </a:r>
            <a:endParaRPr lang="fr-CH" b="1" dirty="0" smtClean="0">
              <a:solidFill>
                <a:srgbClr val="FF0000"/>
              </a:solidFill>
            </a:endParaRPr>
          </a:p>
          <a:p>
            <a:r>
              <a:rPr lang="fr-CH" dirty="0"/>
              <a:t> </a:t>
            </a:r>
            <a:r>
              <a:rPr lang="fr-CH" dirty="0" smtClean="0"/>
              <a:t>           self </a:t>
            </a:r>
            <a:r>
              <a:rPr lang="fr-CH" dirty="0" err="1" smtClean="0"/>
              <a:t>calibrating</a:t>
            </a:r>
            <a:r>
              <a:rPr lang="fr-CH" dirty="0" smtClean="0"/>
              <a:t>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</a:t>
            </a:r>
            <a:r>
              <a:rPr lang="fr-CH" dirty="0" err="1" smtClean="0"/>
              <a:t>requires</a:t>
            </a:r>
            <a:r>
              <a:rPr lang="fr-CH" dirty="0"/>
              <a:t> </a:t>
            </a:r>
            <a:r>
              <a:rPr lang="fr-CH" dirty="0" err="1" smtClean="0"/>
              <a:t>controlled</a:t>
            </a:r>
            <a:r>
              <a:rPr lang="fr-CH" dirty="0" smtClean="0"/>
              <a:t> e+ and e- </a:t>
            </a:r>
            <a:r>
              <a:rPr lang="fr-CH" dirty="0" err="1" smtClean="0"/>
              <a:t>polarization</a:t>
            </a:r>
            <a:endParaRPr lang="fr-CH" dirty="0" smtClean="0"/>
          </a:p>
          <a:p>
            <a:r>
              <a:rPr lang="fr-CH" dirty="0" smtClean="0"/>
              <a:t>            </a:t>
            </a:r>
            <a:r>
              <a:rPr lang="fr-CH" i="1" dirty="0" smtClean="0"/>
              <a:t>at high </a:t>
            </a:r>
            <a:r>
              <a:rPr lang="fr-CH" i="1" dirty="0" err="1" smtClean="0"/>
              <a:t>statistics</a:t>
            </a:r>
            <a:r>
              <a:rPr lang="fr-CH" i="1" dirty="0" smtClean="0"/>
              <a:t>  </a:t>
            </a:r>
            <a:r>
              <a:rPr lang="fr-CH" i="1" dirty="0" err="1" smtClean="0"/>
              <a:t>A</a:t>
            </a:r>
            <a:r>
              <a:rPr lang="fr-CH" i="1" baseline="-25000" dirty="0" err="1" smtClean="0"/>
              <a:t>FB</a:t>
            </a:r>
            <a:r>
              <a:rPr lang="fr-CH" i="1" baseline="30000" dirty="0" err="1" smtClean="0"/>
              <a:t>Pol</a:t>
            </a:r>
            <a:r>
              <a:rPr lang="fr-CH" i="1" baseline="30000" dirty="0" smtClean="0"/>
              <a:t>  </a:t>
            </a:r>
            <a:r>
              <a:rPr lang="fr-CH" i="1" dirty="0" smtClean="0"/>
              <a:t>=  </a:t>
            </a:r>
            <a:r>
              <a:rPr lang="fr-CH" i="1" dirty="0" err="1" smtClean="0"/>
              <a:t>A</a:t>
            </a:r>
            <a:r>
              <a:rPr lang="fr-CH" i="1" baseline="-25000" dirty="0" err="1" smtClean="0"/>
              <a:t>e</a:t>
            </a:r>
            <a:r>
              <a:rPr lang="fr-CH" i="1" baseline="-25000" dirty="0" smtClean="0"/>
              <a:t>   </a:t>
            </a:r>
            <a:r>
              <a:rPr lang="fr-CH" i="1" baseline="-25000" dirty="0"/>
              <a:t> </a:t>
            </a:r>
            <a:r>
              <a:rPr lang="fr-CH" i="1" dirty="0" err="1" smtClean="0"/>
              <a:t>plays</a:t>
            </a:r>
            <a:r>
              <a:rPr lang="fr-CH" i="1" dirty="0" smtClean="0"/>
              <a:t> the </a:t>
            </a:r>
            <a:r>
              <a:rPr lang="fr-CH" i="1" dirty="0" err="1" smtClean="0"/>
              <a:t>role</a:t>
            </a:r>
            <a:r>
              <a:rPr lang="fr-CH" i="1" dirty="0" smtClean="0"/>
              <a:t> of A</a:t>
            </a:r>
            <a:r>
              <a:rPr lang="fr-CH" i="1" baseline="-25000" dirty="0" smtClean="0"/>
              <a:t>LR</a:t>
            </a:r>
            <a:r>
              <a:rPr lang="fr-CH" i="1" dirty="0" smtClean="0"/>
              <a:t>  (</a:t>
            </a:r>
            <a:r>
              <a:rPr lang="fr-CH" i="1" dirty="0" err="1" smtClean="0"/>
              <a:t>Tenchini</a:t>
            </a:r>
            <a:r>
              <a:rPr lang="fr-CH" i="1" dirty="0" smtClean="0"/>
              <a:t>) </a:t>
            </a:r>
            <a:endParaRPr lang="fr-CH" i="1" baseline="-25000" dirty="0" smtClean="0"/>
          </a:p>
          <a:p>
            <a:r>
              <a:rPr lang="fr-CH" dirty="0" smtClean="0"/>
              <a:t>        --  </a:t>
            </a:r>
            <a:r>
              <a:rPr lang="fr-CH" dirty="0" err="1" smtClean="0"/>
              <a:t>enhance</a:t>
            </a:r>
            <a:r>
              <a:rPr lang="fr-CH" dirty="0" smtClean="0"/>
              <a:t> </a:t>
            </a:r>
            <a:r>
              <a:rPr lang="fr-CH" dirty="0" err="1" smtClean="0"/>
              <a:t>Higgs</a:t>
            </a:r>
            <a:r>
              <a:rPr lang="fr-CH" dirty="0" smtClean="0"/>
              <a:t> cross section (by up to ~30%) </a:t>
            </a:r>
          </a:p>
          <a:p>
            <a:r>
              <a:rPr lang="fr-CH" dirty="0" smtClean="0"/>
              <a:t>                        top quark </a:t>
            </a:r>
            <a:r>
              <a:rPr lang="fr-CH" dirty="0" err="1" smtClean="0"/>
              <a:t>couplings</a:t>
            </a:r>
            <a:r>
              <a:rPr lang="fr-CH" dirty="0" smtClean="0"/>
              <a:t>? final state </a:t>
            </a:r>
            <a:r>
              <a:rPr lang="fr-CH" dirty="0" err="1" smtClean="0"/>
              <a:t>analysis</a:t>
            </a:r>
            <a:r>
              <a:rPr lang="fr-CH" dirty="0" smtClean="0"/>
              <a:t> </a:t>
            </a:r>
            <a:r>
              <a:rPr lang="fr-CH" dirty="0" err="1" smtClean="0"/>
              <a:t>does</a:t>
            </a:r>
            <a:r>
              <a:rPr lang="fr-CH" dirty="0" smtClean="0"/>
              <a:t> as </a:t>
            </a:r>
            <a:r>
              <a:rPr lang="fr-CH" dirty="0" err="1" smtClean="0"/>
              <a:t>well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Janot</a:t>
            </a:r>
            <a:r>
              <a:rPr lang="fr-CH" dirty="0" smtClean="0"/>
              <a:t> </a:t>
            </a:r>
            <a:r>
              <a:rPr lang="en-GB" b="1" dirty="0" smtClean="0"/>
              <a:t>arXiv:1503.01325)         </a:t>
            </a:r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                    </a:t>
            </a:r>
            <a:r>
              <a:rPr lang="fr-CH" dirty="0" err="1" smtClean="0"/>
              <a:t>enhance</a:t>
            </a:r>
            <a:r>
              <a:rPr lang="fr-CH" dirty="0" smtClean="0"/>
              <a:t> signal, </a:t>
            </a:r>
            <a:r>
              <a:rPr lang="fr-CH" dirty="0" err="1" smtClean="0"/>
              <a:t>subtract</a:t>
            </a:r>
            <a:r>
              <a:rPr lang="fr-CH" dirty="0" smtClean="0"/>
              <a:t>/monitor  backgrounds, for </a:t>
            </a:r>
            <a:r>
              <a:rPr lang="fr-CH" dirty="0" err="1" smtClean="0"/>
              <a:t>ee</a:t>
            </a:r>
            <a:r>
              <a:rPr lang="fr-CH" dirty="0" err="1" smtClean="0">
                <a:sym typeface="Symbol"/>
              </a:rPr>
              <a:t>WW</a:t>
            </a:r>
            <a:r>
              <a:rPr lang="fr-CH" dirty="0" smtClean="0">
                <a:sym typeface="Symbol"/>
              </a:rPr>
              <a:t> , </a:t>
            </a:r>
            <a:r>
              <a:rPr lang="fr-CH" dirty="0" err="1" smtClean="0">
                <a:sym typeface="Symbol"/>
              </a:rPr>
              <a:t>ee</a:t>
            </a:r>
            <a:r>
              <a:rPr lang="fr-CH" dirty="0">
                <a:sym typeface="Symbol"/>
              </a:rPr>
              <a:t> </a:t>
            </a:r>
            <a:r>
              <a:rPr lang="fr-CH" dirty="0" smtClean="0">
                <a:sym typeface="Symbol"/>
              </a:rPr>
              <a:t>H </a:t>
            </a:r>
          </a:p>
          <a:p>
            <a:r>
              <a:rPr lang="fr-CH" dirty="0" smtClean="0">
                <a:sym typeface="Symbol"/>
              </a:rPr>
              <a:t>        -- </a:t>
            </a:r>
            <a:r>
              <a:rPr lang="fr-CH" dirty="0" err="1" smtClean="0">
                <a:sym typeface="Symbol"/>
              </a:rPr>
              <a:t>requires</a:t>
            </a:r>
            <a:r>
              <a:rPr lang="fr-CH" dirty="0" smtClean="0">
                <a:sym typeface="Symbol"/>
              </a:rPr>
              <a:t> High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level</a:t>
            </a:r>
            <a:r>
              <a:rPr lang="fr-CH" dirty="0" smtClean="0">
                <a:sym typeface="Symbol"/>
              </a:rPr>
              <a:t> and </a:t>
            </a:r>
            <a:r>
              <a:rPr lang="fr-CH" dirty="0" err="1" smtClean="0">
                <a:sym typeface="Symbol"/>
              </a:rPr>
              <a:t>often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both</a:t>
            </a:r>
            <a:r>
              <a:rPr lang="fr-CH" dirty="0" smtClean="0">
                <a:sym typeface="Symbol"/>
              </a:rPr>
              <a:t> e- and e+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                                                                          </a:t>
            </a:r>
            <a:r>
              <a:rPr lang="fr-CH" dirty="0" smtClean="0"/>
              <a:t>  </a:t>
            </a:r>
          </a:p>
          <a:p>
            <a:r>
              <a:rPr lang="fr-CH" dirty="0"/>
              <a:t> </a:t>
            </a:r>
            <a:r>
              <a:rPr lang="fr-CH" dirty="0" smtClean="0"/>
              <a:t>           </a:t>
            </a:r>
            <a:r>
              <a:rPr lang="fr-CH" b="1" dirty="0" smtClean="0">
                <a:sym typeface="Wingdings" panose="05000000000000000000" pitchFamily="2" charset="2"/>
              </a:rPr>
              <a:t> not </a:t>
            </a:r>
            <a:r>
              <a:rPr lang="fr-CH" b="1" dirty="0" err="1" smtClean="0">
                <a:sym typeface="Wingdings" panose="05000000000000000000" pitchFamily="2" charset="2"/>
              </a:rPr>
              <a:t>interesting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smtClean="0"/>
              <a:t>If </a:t>
            </a:r>
            <a:r>
              <a:rPr lang="fr-CH" b="1" dirty="0" err="1" smtClean="0"/>
              <a:t>loss</a:t>
            </a:r>
            <a:r>
              <a:rPr lang="fr-CH" b="1" dirty="0" smtClean="0"/>
              <a:t> of </a:t>
            </a:r>
            <a:r>
              <a:rPr lang="fr-CH" b="1" dirty="0" err="1" smtClean="0"/>
              <a:t>luminosity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too</a:t>
            </a:r>
            <a:r>
              <a:rPr lang="fr-CH" b="1" dirty="0" smtClean="0"/>
              <a:t> high </a:t>
            </a:r>
            <a:endParaRPr lang="fr-CH" dirty="0" smtClean="0"/>
          </a:p>
          <a:p>
            <a:r>
              <a:rPr lang="fr-CH" dirty="0" smtClean="0"/>
              <a:t>        -- </a:t>
            </a:r>
            <a:r>
              <a:rPr lang="fr-CH" dirty="0" err="1" smtClean="0"/>
              <a:t>Obtaining</a:t>
            </a:r>
            <a:r>
              <a:rPr lang="fr-CH" dirty="0" smtClean="0"/>
              <a:t> high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polarization</a:t>
            </a:r>
            <a:r>
              <a:rPr lang="fr-CH" dirty="0" smtClean="0"/>
              <a:t> in high </a:t>
            </a:r>
            <a:r>
              <a:rPr lang="fr-CH" dirty="0" err="1" smtClean="0"/>
              <a:t>luminosity</a:t>
            </a:r>
            <a:r>
              <a:rPr lang="fr-CH" dirty="0" smtClean="0"/>
              <a:t> collisions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delicate</a:t>
            </a:r>
            <a:r>
              <a:rPr lang="fr-CH" dirty="0" smtClean="0"/>
              <a:t> in </a:t>
            </a:r>
            <a:r>
              <a:rPr lang="fr-CH" dirty="0" err="1" smtClean="0"/>
              <a:t>top-up</a:t>
            </a:r>
            <a:r>
              <a:rPr lang="fr-CH" dirty="0" smtClean="0"/>
              <a:t>  mode</a:t>
            </a:r>
          </a:p>
          <a:p>
            <a:r>
              <a:rPr lang="fr-CH" dirty="0"/>
              <a:t> </a:t>
            </a:r>
            <a:r>
              <a:rPr lang="fr-CH" dirty="0" smtClean="0"/>
              <a:t>            </a:t>
            </a:r>
            <a:r>
              <a:rPr lang="fr-CH" b="1" dirty="0" smtClean="0"/>
              <a:t>DECIDED to FOCUS ON TRANSERSE POLARIZATION FOR ENERGY CALIBRATION     </a:t>
            </a:r>
            <a:endParaRPr lang="fr-CH" b="1" dirty="0"/>
          </a:p>
        </p:txBody>
      </p:sp>
      <p:sp>
        <p:nvSpPr>
          <p:cNvPr id="5" name="TextBox 4"/>
          <p:cNvSpPr txBox="1"/>
          <p:nvPr/>
        </p:nvSpPr>
        <p:spPr>
          <a:xfrm rot="19896332">
            <a:off x="-56366" y="3333891"/>
            <a:ext cx="8843434" cy="646325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As far as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check, 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no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longitudinal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cannot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done</a:t>
            </a:r>
            <a:r>
              <a:rPr lang="fr-CH" dirty="0" smtClean="0"/>
              <a:t> </a:t>
            </a:r>
            <a:r>
              <a:rPr lang="fr-CH" dirty="0" err="1" smtClean="0"/>
              <a:t>without</a:t>
            </a:r>
            <a:r>
              <a:rPr lang="fr-CH" dirty="0" smtClean="0"/>
              <a:t>, </a:t>
            </a:r>
            <a:r>
              <a:rPr lang="fr-CH" dirty="0" err="1" smtClean="0"/>
              <a:t>given</a:t>
            </a:r>
            <a:r>
              <a:rPr lang="fr-CH" dirty="0" smtClean="0"/>
              <a:t> </a:t>
            </a:r>
            <a:r>
              <a:rPr lang="fr-CH" dirty="0" err="1" smtClean="0"/>
              <a:t>enough</a:t>
            </a:r>
            <a:r>
              <a:rPr lang="fr-CH" dirty="0" smtClean="0"/>
              <a:t> </a:t>
            </a:r>
            <a:r>
              <a:rPr lang="fr-CH" dirty="0" err="1" smtClean="0"/>
              <a:t>luminosity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21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8" y="8621"/>
            <a:ext cx="5624292" cy="321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970" y="8621"/>
            <a:ext cx="2953620" cy="3075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7572" y="3101091"/>
            <a:ext cx="9215075" cy="830991"/>
          </a:xfrm>
          <a:prstGeom prst="rect">
            <a:avLst/>
          </a:prstGeom>
          <a:solidFill>
            <a:schemeClr val="bg2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600" dirty="0"/>
              <a:t>long </a:t>
            </a:r>
            <a:r>
              <a:rPr lang="fr-CH" sz="1600" dirty="0" err="1"/>
              <a:t>sweep</a:t>
            </a:r>
            <a:r>
              <a:rPr lang="fr-CH" sz="1600" dirty="0"/>
              <a:t> </a:t>
            </a:r>
            <a:r>
              <a:rPr lang="fr-CH" sz="1600" dirty="0" err="1"/>
              <a:t>works</a:t>
            </a:r>
            <a:r>
              <a:rPr lang="fr-CH" sz="1600" dirty="0"/>
              <a:t> </a:t>
            </a:r>
            <a:r>
              <a:rPr lang="fr-CH" sz="1600" dirty="0" err="1"/>
              <a:t>well</a:t>
            </a:r>
            <a:r>
              <a:rPr lang="fr-CH" sz="1600" dirty="0"/>
              <a:t> at the Z. </a:t>
            </a:r>
            <a:r>
              <a:rPr lang="fr-CH" sz="1600" dirty="0" err="1"/>
              <a:t>Several</a:t>
            </a:r>
            <a:r>
              <a:rPr lang="fr-CH" sz="1600" dirty="0"/>
              <a:t> </a:t>
            </a:r>
            <a:r>
              <a:rPr lang="fr-CH" sz="1600" dirty="0" err="1"/>
              <a:t>depolarizations</a:t>
            </a:r>
            <a:r>
              <a:rPr lang="fr-CH" sz="1600" dirty="0"/>
              <a:t> </a:t>
            </a:r>
            <a:r>
              <a:rPr lang="fr-CH" sz="1600" dirty="0" err="1"/>
              <a:t>needed</a:t>
            </a:r>
            <a:r>
              <a:rPr lang="fr-CH" sz="1600" dirty="0"/>
              <a:t>: </a:t>
            </a:r>
            <a:r>
              <a:rPr lang="fr-CH" sz="1600" dirty="0" err="1"/>
              <a:t>eliminate</a:t>
            </a:r>
            <a:r>
              <a:rPr lang="fr-CH" sz="1600" dirty="0"/>
              <a:t> </a:t>
            </a:r>
            <a:r>
              <a:rPr lang="fr-CH" sz="1600" dirty="0" err="1"/>
              <a:t>Qs</a:t>
            </a:r>
            <a:r>
              <a:rPr lang="fr-CH" sz="1600" dirty="0"/>
              <a:t> </a:t>
            </a:r>
            <a:r>
              <a:rPr lang="fr-CH" sz="1600" dirty="0" err="1"/>
              <a:t>side</a:t>
            </a:r>
            <a:r>
              <a:rPr lang="fr-CH" sz="1600" dirty="0"/>
              <a:t> band and 0.5 </a:t>
            </a:r>
            <a:r>
              <a:rPr lang="fr-CH" sz="1600" dirty="0" err="1"/>
              <a:t>ambiguity</a:t>
            </a:r>
            <a:endParaRPr lang="fr-CH" sz="1600" dirty="0"/>
          </a:p>
          <a:p>
            <a:r>
              <a:rPr lang="fr-CH" sz="1600" dirty="0" err="1"/>
              <a:t>Less</a:t>
            </a:r>
            <a:r>
              <a:rPr lang="fr-CH" sz="1600" dirty="0"/>
              <a:t> </a:t>
            </a:r>
            <a:r>
              <a:rPr lang="fr-CH" sz="1600" dirty="0" err="1"/>
              <a:t>well</a:t>
            </a:r>
            <a:r>
              <a:rPr lang="fr-CH" sz="1600" dirty="0"/>
              <a:t> at the W: the </a:t>
            </a:r>
            <a:r>
              <a:rPr lang="fr-CH" sz="1600" dirty="0" err="1"/>
              <a:t>Qs</a:t>
            </a:r>
            <a:r>
              <a:rPr lang="fr-CH" sz="1600" dirty="0"/>
              <a:t> </a:t>
            </a:r>
            <a:r>
              <a:rPr lang="fr-CH" sz="1600" dirty="0" err="1"/>
              <a:t>side</a:t>
            </a:r>
            <a:r>
              <a:rPr lang="fr-CH" sz="1600" dirty="0"/>
              <a:t> bands are </a:t>
            </a:r>
            <a:r>
              <a:rPr lang="fr-CH" sz="1600" dirty="0" err="1"/>
              <a:t>much</a:t>
            </a:r>
            <a:r>
              <a:rPr lang="fr-CH" sz="1600" dirty="0"/>
              <a:t> more </a:t>
            </a:r>
            <a:r>
              <a:rPr lang="fr-CH" sz="1600" dirty="0" err="1"/>
              <a:t>excited</a:t>
            </a:r>
            <a:r>
              <a:rPr lang="fr-CH" sz="1600" dirty="0"/>
              <a:t> </a:t>
            </a:r>
            <a:r>
              <a:rPr lang="fr-CH" sz="1600" dirty="0" err="1"/>
              <a:t>because</a:t>
            </a:r>
            <a:r>
              <a:rPr lang="fr-CH" sz="1600" dirty="0"/>
              <a:t> of </a:t>
            </a:r>
            <a:r>
              <a:rPr lang="fr-CH" sz="1600" dirty="0" err="1"/>
              <a:t>energy</a:t>
            </a:r>
            <a:r>
              <a:rPr lang="fr-CH" sz="1600" dirty="0"/>
              <a:t> spread, </a:t>
            </a:r>
            <a:r>
              <a:rPr lang="fr-CH" sz="1600" dirty="0" err="1"/>
              <a:t>need</a:t>
            </a:r>
            <a:r>
              <a:rPr lang="fr-CH" sz="1600" dirty="0"/>
              <a:t> </a:t>
            </a:r>
            <a:r>
              <a:rPr lang="fr-CH" sz="1600" dirty="0" err="1"/>
              <a:t>iterations</a:t>
            </a:r>
            <a:r>
              <a:rPr lang="fr-CH" sz="1600" dirty="0"/>
              <a:t> </a:t>
            </a:r>
            <a:r>
              <a:rPr lang="fr-CH" sz="1600" dirty="0" err="1"/>
              <a:t>with</a:t>
            </a:r>
            <a:r>
              <a:rPr lang="fr-CH" sz="1600" dirty="0"/>
              <a:t> </a:t>
            </a:r>
          </a:p>
          <a:p>
            <a:r>
              <a:rPr lang="fr-CH" sz="1600" dirty="0" err="1"/>
              <a:t>smaller</a:t>
            </a:r>
            <a:r>
              <a:rPr lang="fr-CH" sz="1600" dirty="0"/>
              <a:t> and </a:t>
            </a:r>
            <a:r>
              <a:rPr lang="fr-CH" sz="1600" dirty="0" err="1"/>
              <a:t>smaller</a:t>
            </a:r>
            <a:r>
              <a:rPr lang="fr-CH" sz="1600" dirty="0"/>
              <a:t> </a:t>
            </a:r>
            <a:r>
              <a:rPr lang="fr-CH" sz="1600" dirty="0" err="1"/>
              <a:t>sweeps</a:t>
            </a:r>
            <a:r>
              <a:rPr lang="fr-CH" sz="1600" dirty="0"/>
              <a:t> – </a:t>
            </a:r>
            <a:r>
              <a:rPr lang="fr-CH" sz="1600" dirty="0" err="1"/>
              <a:t>work</a:t>
            </a:r>
            <a:r>
              <a:rPr lang="fr-CH" sz="1600" dirty="0"/>
              <a:t> in </a:t>
            </a:r>
            <a:r>
              <a:rPr lang="fr-CH" sz="1600" dirty="0" err="1"/>
              <a:t>progress</a:t>
            </a:r>
            <a:r>
              <a:rPr lang="fr-CH" sz="1600" dirty="0"/>
              <a:t>.  </a:t>
            </a:r>
            <a:r>
              <a:rPr lang="fr-CH" sz="1600" dirty="0" err="1"/>
              <a:t>see</a:t>
            </a:r>
            <a:r>
              <a:rPr lang="fr-CH" sz="1600" dirty="0"/>
              <a:t> </a:t>
            </a:r>
            <a:r>
              <a:rPr lang="fr-CH" sz="1600" i="1" dirty="0"/>
              <a:t>I. </a:t>
            </a:r>
            <a:r>
              <a:rPr lang="fr-CH" sz="1600" i="1" dirty="0" err="1"/>
              <a:t>Koop</a:t>
            </a:r>
            <a:r>
              <a:rPr lang="fr-CH" sz="1600" i="1" dirty="0"/>
              <a:t> </a:t>
            </a:r>
            <a:r>
              <a:rPr lang="fr-CH" sz="1600" dirty="0" err="1"/>
              <a:t>presentation</a:t>
            </a:r>
            <a:r>
              <a:rPr lang="fr-CH" sz="1600" dirty="0"/>
              <a:t>.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94" y="4287439"/>
            <a:ext cx="2854464" cy="256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7" y="4251819"/>
            <a:ext cx="3105345" cy="263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18970" y="44624"/>
            <a:ext cx="513270" cy="369326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LEP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687239" y="4449113"/>
            <a:ext cx="810979" cy="369326"/>
          </a:xfrm>
          <a:prstGeom prst="rect">
            <a:avLst/>
          </a:prstGeom>
          <a:solidFill>
            <a:srgbClr val="FFC000"/>
          </a:solidFill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FCC-W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041834" y="4389111"/>
            <a:ext cx="2980099" cy="6463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>
                <a:sym typeface="Wingdings" panose="05000000000000000000" pitchFamily="2" charset="2"/>
              </a:rPr>
              <a:t> </a:t>
            </a:r>
            <a:r>
              <a:rPr lang="fr-CH" dirty="0">
                <a:sym typeface="Wingdings" panose="05000000000000000000" pitchFamily="2" charset="2"/>
              </a:rPr>
              <a:t>F</a:t>
            </a:r>
            <a:r>
              <a:rPr lang="fr-CH" dirty="0" smtClean="0"/>
              <a:t>ourier </a:t>
            </a:r>
            <a:r>
              <a:rPr lang="fr-CH" dirty="0" err="1" smtClean="0"/>
              <a:t>analysis</a:t>
            </a:r>
            <a:r>
              <a:rPr lang="fr-CH" dirty="0" smtClean="0"/>
              <a:t> shows the </a:t>
            </a:r>
          </a:p>
          <a:p>
            <a:r>
              <a:rPr lang="fr-CH" dirty="0" err="1" smtClean="0"/>
              <a:t>side</a:t>
            </a:r>
            <a:r>
              <a:rPr lang="fr-CH" dirty="0" smtClean="0"/>
              <a:t> band situation at W.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06915" y="5258233"/>
            <a:ext cx="2184240" cy="9233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smtClean="0"/>
              <a:t>First </a:t>
            </a:r>
            <a:r>
              <a:rPr lang="fr-CH" dirty="0" err="1" smtClean="0"/>
              <a:t>attempt</a:t>
            </a:r>
            <a:r>
              <a:rPr lang="fr-CH" dirty="0" smtClean="0"/>
              <a:t> at ‘LEP’ </a:t>
            </a:r>
          </a:p>
          <a:p>
            <a:r>
              <a:rPr lang="fr-CH" dirty="0" smtClean="0"/>
              <a:t>multiple </a:t>
            </a:r>
            <a:r>
              <a:rPr lang="fr-CH" dirty="0" err="1" smtClean="0"/>
              <a:t>sweep</a:t>
            </a:r>
            <a:r>
              <a:rPr lang="fr-CH" dirty="0" smtClean="0"/>
              <a:t> </a:t>
            </a:r>
          </a:p>
          <a:p>
            <a:r>
              <a:rPr lang="fr-CH" dirty="0" smtClean="0"/>
              <a:t>technique          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26699" y="4808203"/>
            <a:ext cx="585065" cy="66677"/>
            <a:chOff x="5787135" y="1310896"/>
            <a:chExt cx="405045" cy="45719"/>
          </a:xfrm>
          <a:solidFill>
            <a:srgbClr val="0000FF"/>
          </a:solidFill>
        </p:grpSpPr>
        <p:cxnSp>
          <p:nvCxnSpPr>
            <p:cNvPr id="20" name="Straight Connector 19"/>
            <p:cNvCxnSpPr/>
            <p:nvPr/>
          </p:nvCxnSpPr>
          <p:spPr>
            <a:xfrm>
              <a:off x="5787135" y="1320902"/>
              <a:ext cx="405045" cy="0"/>
            </a:xfrm>
            <a:prstGeom prst="lin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967155" y="1310896"/>
              <a:ext cx="45719" cy="45719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1500" y="4578809"/>
            <a:ext cx="1671471" cy="307771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sz="1400" b="1" dirty="0" err="1">
                <a:solidFill>
                  <a:srgbClr val="0000FF"/>
                </a:solidFill>
              </a:rPr>
              <a:t>spectrometer</a:t>
            </a:r>
            <a:r>
              <a:rPr lang="fr-CH" sz="1400" b="1" dirty="0">
                <a:solidFill>
                  <a:srgbClr val="0000FF"/>
                </a:solidFill>
              </a:rPr>
              <a:t> </a:t>
            </a:r>
            <a:r>
              <a:rPr lang="fr-CH" sz="1400" b="1" dirty="0">
                <a:solidFill>
                  <a:srgbClr val="0000FF"/>
                </a:solidFill>
                <a:sym typeface="Symbol"/>
              </a:rPr>
              <a:t>1/s</a:t>
            </a:r>
            <a:endParaRPr lang="en-GB" sz="1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1" y="137013"/>
            <a:ext cx="2730735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precision</a:t>
            </a:r>
            <a:r>
              <a:rPr lang="fr-CH" dirty="0" smtClean="0"/>
              <a:t> at the Z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63" y="608687"/>
            <a:ext cx="8872079" cy="45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1511" y="5169198"/>
            <a:ext cx="8775975" cy="120032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34" tIns="45717" rIns="91434" bIns="45717" rtlCol="0">
            <a:spAutoFit/>
          </a:bodyPr>
          <a:lstStyle/>
          <a:p>
            <a:r>
              <a:rPr lang="en-US" dirty="0" smtClean="0"/>
              <a:t>Three categories: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dirty="0" smtClean="0"/>
              <a:t>Absolute dominate for Z and W mass)</a:t>
            </a:r>
          </a:p>
          <a:p>
            <a:pPr marL="285729" indent="-285729">
              <a:buFont typeface="Arial" panose="020B0604020202020204" pitchFamily="34" charset="0"/>
              <a:buChar char="•"/>
            </a:pPr>
            <a:r>
              <a:rPr lang="en-US" dirty="0" smtClean="0"/>
              <a:t>Point-to-point dominate for </a:t>
            </a:r>
            <a:r>
              <a:rPr lang="en-US" dirty="0" smtClean="0">
                <a:sym typeface="Symbol"/>
              </a:rPr>
              <a:t></a:t>
            </a:r>
            <a:r>
              <a:rPr lang="en-US" baseline="-25000" dirty="0" smtClean="0">
                <a:sym typeface="Symbol"/>
              </a:rPr>
              <a:t>Z</a:t>
            </a:r>
            <a:r>
              <a:rPr lang="en-US" dirty="0" smtClean="0">
                <a:sym typeface="Symbol"/>
              </a:rPr>
              <a:t> &amp; A</a:t>
            </a:r>
            <a:r>
              <a:rPr lang="en-US" baseline="-25000" dirty="0" smtClean="0">
                <a:sym typeface="Symbol"/>
              </a:rPr>
              <a:t>FB</a:t>
            </a:r>
            <a:r>
              <a:rPr lang="en-US" baseline="30000" dirty="0" smtClean="0">
                <a:sym typeface="Symbol"/>
              </a:rPr>
              <a:t></a:t>
            </a:r>
            <a:r>
              <a:rPr lang="en-US" dirty="0" smtClean="0">
                <a:sym typeface="Symbol"/>
              </a:rPr>
              <a:t> (peak and off-peak) </a:t>
            </a:r>
            <a:endParaRPr lang="en-US" baseline="30000" dirty="0" smtClean="0"/>
          </a:p>
          <a:p>
            <a:pPr marL="285729" indent="-285729">
              <a:buFont typeface="Arial" panose="020B0604020202020204" pitchFamily="34" charset="0"/>
              <a:buChar char="•"/>
              <a:tabLst>
                <a:tab pos="3495413" algn="l"/>
              </a:tabLst>
            </a:pPr>
            <a:r>
              <a:rPr lang="en-US" dirty="0" smtClean="0"/>
              <a:t>Due to sampling – turns out to be negligible for 1meast /(15 min= 1000s) </a:t>
            </a:r>
            <a:r>
              <a:rPr lang="en-US" dirty="0" smtClean="0">
                <a:sym typeface="Wingdings" panose="05000000000000000000" pitchFamily="2" charset="2"/>
              </a:rPr>
              <a:t> 10</a:t>
            </a:r>
            <a:r>
              <a:rPr lang="en-US" baseline="30000" dirty="0" smtClean="0">
                <a:sym typeface="Wingdings" panose="05000000000000000000" pitchFamily="2" charset="2"/>
              </a:rPr>
              <a:t>4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measts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01741" y="4509120"/>
            <a:ext cx="4100533" cy="480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spcCol="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C571-78A8-4F2C-B8B6-6FAB61903C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Physics at the FCCs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928992" cy="293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 rot="5196017">
            <a:off x="8094077" y="3125958"/>
            <a:ext cx="540060" cy="382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0800000">
            <a:off x="5022216" y="4738861"/>
            <a:ext cx="405045" cy="5093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29647" y="3188974"/>
            <a:ext cx="28725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CH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7"/>
            <a:ext cx="914399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Koratzinos</a:t>
            </a:r>
            <a:r>
              <a:rPr lang="en-US" dirty="0" smtClean="0"/>
              <a:t>, FCC week 2019 Brussels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85900" y="788707"/>
            <a:ext cx="4686300" cy="346249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improved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error</a:t>
            </a:r>
            <a:r>
              <a:rPr lang="fr-CH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CH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126" y="726951"/>
            <a:ext cx="9160456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/>
          </a:p>
          <a:p>
            <a:r>
              <a:rPr lang="fr-CH" dirty="0" err="1" smtClean="0"/>
              <a:t>These</a:t>
            </a:r>
            <a:r>
              <a:rPr lang="fr-CH" dirty="0" smtClean="0"/>
              <a:t> </a:t>
            </a:r>
            <a:r>
              <a:rPr lang="fr-CH" dirty="0" err="1" smtClean="0"/>
              <a:t>studies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aimed</a:t>
            </a:r>
            <a:r>
              <a:rPr lang="fr-CH" dirty="0" smtClean="0"/>
              <a:t> at </a:t>
            </a:r>
            <a:r>
              <a:rPr lang="fr-CH" dirty="0" err="1" smtClean="0"/>
              <a:t>evaluating</a:t>
            </a:r>
            <a:r>
              <a:rPr lang="fr-CH" dirty="0" smtClean="0"/>
              <a:t> ‘possible </a:t>
            </a:r>
            <a:r>
              <a:rPr lang="fr-CH" dirty="0" err="1" smtClean="0"/>
              <a:t>uncertainties</a:t>
            </a:r>
            <a:r>
              <a:rPr lang="fr-CH" dirty="0" smtClean="0"/>
              <a:t>’ </a:t>
            </a:r>
            <a:r>
              <a:rPr lang="fr-CH" dirty="0" err="1" smtClean="0"/>
              <a:t>based</a:t>
            </a:r>
            <a:r>
              <a:rPr lang="fr-CH" dirty="0" smtClean="0"/>
              <a:t> on </a:t>
            </a:r>
            <a:r>
              <a:rPr lang="fr-CH" dirty="0" err="1" smtClean="0"/>
              <a:t>experience</a:t>
            </a:r>
            <a:r>
              <a:rPr lang="fr-CH" dirty="0" smtClean="0"/>
              <a:t> (LEP, SLD)</a:t>
            </a:r>
          </a:p>
          <a:p>
            <a:r>
              <a:rPr lang="fr-CH" dirty="0" err="1" smtClean="0"/>
              <a:t>Generally</a:t>
            </a:r>
            <a:r>
              <a:rPr lang="fr-CH" dirty="0" smtClean="0"/>
              <a:t> </a:t>
            </a:r>
            <a:r>
              <a:rPr lang="fr-CH" dirty="0" err="1" smtClean="0"/>
              <a:t>quite</a:t>
            </a:r>
            <a:r>
              <a:rPr lang="fr-CH" dirty="0" smtClean="0"/>
              <a:t> conservative and </a:t>
            </a:r>
            <a:r>
              <a:rPr lang="fr-CH" dirty="0" err="1" smtClean="0"/>
              <a:t>assuming</a:t>
            </a:r>
            <a:r>
              <a:rPr lang="fr-CH" dirty="0" smtClean="0"/>
              <a:t> detector </a:t>
            </a:r>
            <a:r>
              <a:rPr lang="fr-CH" dirty="0" err="1" smtClean="0"/>
              <a:t>somewhat</a:t>
            </a:r>
            <a:r>
              <a:rPr lang="fr-CH" dirty="0" smtClean="0"/>
              <a:t> </a:t>
            </a:r>
            <a:r>
              <a:rPr lang="fr-CH" dirty="0" err="1" smtClean="0"/>
              <a:t>improved</a:t>
            </a:r>
            <a:r>
              <a:rPr lang="fr-CH" dirty="0" smtClean="0"/>
              <a:t> </a:t>
            </a:r>
            <a:r>
              <a:rPr lang="fr-CH" dirty="0" err="1" smtClean="0"/>
              <a:t>wrt</a:t>
            </a:r>
            <a:r>
              <a:rPr lang="fr-CH" dirty="0" smtClean="0"/>
              <a:t> </a:t>
            </a:r>
            <a:r>
              <a:rPr lang="fr-CH" dirty="0" smtClean="0"/>
              <a:t>LEP/SLD/ILD/CLIC</a:t>
            </a:r>
            <a:endParaRPr lang="fr-CH" b="1" u="sng" dirty="0" smtClean="0"/>
          </a:p>
          <a:p>
            <a:r>
              <a:rPr lang="fr-CH" b="1" u="sng" dirty="0" smtClean="0"/>
              <a:t>but not </a:t>
            </a:r>
            <a:r>
              <a:rPr lang="fr-CH" b="1" u="sng" dirty="0" err="1" smtClean="0"/>
              <a:t>designed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specifically</a:t>
            </a:r>
            <a:r>
              <a:rPr lang="fr-CH" b="1" u="sng" dirty="0" smtClean="0"/>
              <a:t> for the FCC-</a:t>
            </a:r>
            <a:r>
              <a:rPr lang="fr-CH" b="1" u="sng" dirty="0" err="1" smtClean="0"/>
              <a:t>ee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statistics</a:t>
            </a:r>
            <a:r>
              <a:rPr lang="fr-CH" b="1" u="sng" dirty="0" smtClean="0"/>
              <a:t> and </a:t>
            </a:r>
            <a:r>
              <a:rPr lang="fr-CH" b="1" u="sng" dirty="0" err="1" smtClean="0"/>
              <a:t>exp</a:t>
            </a:r>
            <a:r>
              <a:rPr lang="fr-CH" b="1" u="sng" dirty="0" smtClean="0"/>
              <a:t>. conditions </a:t>
            </a:r>
            <a:endParaRPr lang="fr-CH" dirty="0" smtClean="0"/>
          </a:p>
          <a:p>
            <a:endParaRPr lang="fr-CH" dirty="0" smtClean="0"/>
          </a:p>
          <a:p>
            <a:r>
              <a:rPr lang="fr-CH" b="1" dirty="0" err="1" smtClean="0"/>
              <a:t>Next</a:t>
            </a:r>
            <a:r>
              <a:rPr lang="fr-CH" dirty="0" smtClean="0"/>
              <a:t>:</a:t>
            </a:r>
            <a:endParaRPr lang="fr-CH" b="1" dirty="0" smtClean="0"/>
          </a:p>
          <a:p>
            <a:r>
              <a:rPr lang="fr-CH" b="1" dirty="0" smtClean="0"/>
              <a:t>1. </a:t>
            </a:r>
            <a:r>
              <a:rPr lang="fr-CH" b="1" dirty="0" err="1" smtClean="0"/>
              <a:t>start</a:t>
            </a:r>
            <a:r>
              <a:rPr lang="fr-CH" b="1" dirty="0" smtClean="0"/>
              <a:t> </a:t>
            </a:r>
            <a:r>
              <a:rPr lang="fr-CH" b="1" dirty="0" err="1" smtClean="0"/>
              <a:t>from</a:t>
            </a:r>
            <a:r>
              <a:rPr lang="fr-CH" b="1" dirty="0" smtClean="0"/>
              <a:t> </a:t>
            </a:r>
            <a:r>
              <a:rPr lang="fr-CH" b="1" dirty="0" err="1" smtClean="0"/>
              <a:t>statistical</a:t>
            </a:r>
            <a:r>
              <a:rPr lang="fr-CH" b="1" dirty="0" smtClean="0"/>
              <a:t> </a:t>
            </a:r>
            <a:r>
              <a:rPr lang="fr-CH" b="1" dirty="0" err="1" smtClean="0"/>
              <a:t>errors</a:t>
            </a:r>
            <a:r>
              <a:rPr lang="fr-CH" b="1" dirty="0" smtClean="0"/>
              <a:t> as </a:t>
            </a:r>
            <a:r>
              <a:rPr lang="fr-CH" b="1" dirty="0" err="1" smtClean="0"/>
              <a:t>precision</a:t>
            </a:r>
            <a:r>
              <a:rPr lang="fr-CH" b="1" dirty="0" smtClean="0"/>
              <a:t> </a:t>
            </a:r>
            <a:r>
              <a:rPr lang="fr-CH" b="1" dirty="0" err="1" smtClean="0"/>
              <a:t>reference</a:t>
            </a:r>
            <a:r>
              <a:rPr lang="fr-CH" b="1" dirty="0" smtClean="0"/>
              <a:t> (</a:t>
            </a:r>
            <a:r>
              <a:rPr lang="fr-CH" b="1" dirty="0" err="1" smtClean="0"/>
              <a:t>rather</a:t>
            </a:r>
            <a:r>
              <a:rPr lang="fr-CH" b="1" dirty="0" smtClean="0"/>
              <a:t> </a:t>
            </a:r>
            <a:r>
              <a:rPr lang="fr-CH" b="1" dirty="0" err="1" smtClean="0"/>
              <a:t>than</a:t>
            </a:r>
            <a:r>
              <a:rPr lang="fr-CH" b="1" dirty="0" smtClean="0"/>
              <a:t> </a:t>
            </a:r>
            <a:r>
              <a:rPr lang="fr-CH" b="1" dirty="0" err="1" smtClean="0"/>
              <a:t>starting</a:t>
            </a:r>
            <a:r>
              <a:rPr lang="fr-CH" b="1" dirty="0" smtClean="0"/>
              <a:t> </a:t>
            </a:r>
            <a:r>
              <a:rPr lang="fr-CH" b="1" dirty="0" err="1" smtClean="0"/>
              <a:t>from</a:t>
            </a:r>
            <a:r>
              <a:rPr lang="fr-CH" b="1" dirty="0" smtClean="0"/>
              <a:t> LEP/SLD) </a:t>
            </a:r>
          </a:p>
          <a:p>
            <a:r>
              <a:rPr lang="fr-CH" b="1" dirty="0" smtClean="0"/>
              <a:t>2. </a:t>
            </a:r>
            <a:r>
              <a:rPr lang="fr-CH" b="1" dirty="0" err="1" smtClean="0"/>
              <a:t>attempt</a:t>
            </a:r>
            <a:r>
              <a:rPr lang="fr-CH" b="1" dirty="0" smtClean="0"/>
              <a:t> to </a:t>
            </a:r>
            <a:r>
              <a:rPr lang="fr-CH" b="1" dirty="0" err="1" smtClean="0"/>
              <a:t>indentify</a:t>
            </a:r>
            <a:r>
              <a:rPr lang="fr-CH" b="1" dirty="0" smtClean="0"/>
              <a:t> the places </a:t>
            </a:r>
            <a:r>
              <a:rPr lang="fr-CH" b="1" dirty="0" err="1" smtClean="0"/>
              <a:t>were</a:t>
            </a:r>
            <a:r>
              <a:rPr lang="fr-CH" b="1" dirty="0" smtClean="0"/>
              <a:t> detector design esp. </a:t>
            </a:r>
            <a:r>
              <a:rPr lang="fr-CH" b="1" dirty="0" smtClean="0"/>
              <a:t>construction, or </a:t>
            </a:r>
            <a:r>
              <a:rPr lang="fr-CH" b="1" dirty="0" err="1" smtClean="0"/>
              <a:t>theory</a:t>
            </a:r>
            <a:r>
              <a:rPr lang="fr-CH" b="1" dirty="0" smtClean="0"/>
              <a:t>, </a:t>
            </a:r>
            <a:r>
              <a:rPr lang="fr-CH" b="1" dirty="0" smtClean="0"/>
              <a:t/>
            </a:r>
            <a:br>
              <a:rPr lang="fr-CH" b="1" dirty="0" smtClean="0"/>
            </a:br>
            <a:r>
              <a:rPr lang="fr-CH" b="1" dirty="0" smtClean="0"/>
              <a:t>    </a:t>
            </a:r>
            <a:r>
              <a:rPr lang="fr-CH" b="1" dirty="0" err="1" smtClean="0"/>
              <a:t>can</a:t>
            </a:r>
            <a:r>
              <a:rPr lang="fr-CH" b="1" dirty="0" smtClean="0"/>
              <a:t>/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the </a:t>
            </a:r>
            <a:r>
              <a:rPr lang="fr-CH" b="1" dirty="0" err="1" smtClean="0"/>
              <a:t>limiting</a:t>
            </a:r>
            <a:r>
              <a:rPr lang="fr-CH" b="1" dirty="0" smtClean="0"/>
              <a:t> factor. </a:t>
            </a:r>
            <a:endParaRPr lang="fr-CH" dirty="0" smtClean="0"/>
          </a:p>
          <a:p>
            <a:r>
              <a:rPr lang="fr-CH" b="1" dirty="0" smtClean="0"/>
              <a:t>3. </a:t>
            </a:r>
            <a:r>
              <a:rPr lang="fr-CH" b="1" dirty="0" err="1" smtClean="0"/>
              <a:t>identify</a:t>
            </a:r>
            <a:r>
              <a:rPr lang="fr-CH" b="1" dirty="0" smtClean="0"/>
              <a:t> places </a:t>
            </a:r>
            <a:r>
              <a:rPr lang="fr-CH" b="1" dirty="0" err="1" smtClean="0"/>
              <a:t>where</a:t>
            </a:r>
            <a:r>
              <a:rPr lang="fr-CH" b="1" dirty="0" smtClean="0"/>
              <a:t> </a:t>
            </a:r>
            <a:r>
              <a:rPr lang="fr-CH" b="1" dirty="0" err="1"/>
              <a:t>f</a:t>
            </a:r>
            <a:r>
              <a:rPr lang="fr-CH" b="1" dirty="0" err="1" smtClean="0"/>
              <a:t>urther</a:t>
            </a:r>
            <a:r>
              <a:rPr lang="fr-CH" b="1" dirty="0" smtClean="0"/>
              <a:t> input </a:t>
            </a:r>
            <a:r>
              <a:rPr lang="fr-CH" b="1" dirty="0" err="1" smtClean="0"/>
              <a:t>requires</a:t>
            </a:r>
            <a:r>
              <a:rPr lang="fr-CH" b="1" dirty="0" smtClean="0"/>
              <a:t> full simulation </a:t>
            </a:r>
            <a:r>
              <a:rPr lang="fr-CH" b="1" dirty="0" err="1" smtClean="0"/>
              <a:t>results</a:t>
            </a:r>
            <a:endParaRPr lang="fr-CH" b="1" dirty="0"/>
          </a:p>
          <a:p>
            <a:r>
              <a:rPr lang="fr-CH" b="1" dirty="0" smtClean="0"/>
              <a:t>4. </a:t>
            </a:r>
            <a:r>
              <a:rPr lang="fr-CH" b="1" dirty="0" err="1" smtClean="0"/>
              <a:t>work</a:t>
            </a:r>
            <a:r>
              <a:rPr lang="fr-CH" b="1" dirty="0" smtClean="0"/>
              <a:t> </a:t>
            </a:r>
            <a:r>
              <a:rPr lang="fr-CH" b="1" dirty="0" err="1" smtClean="0"/>
              <a:t>towards</a:t>
            </a:r>
            <a:r>
              <a:rPr lang="fr-CH" b="1" dirty="0" smtClean="0"/>
              <a:t> </a:t>
            </a:r>
            <a:r>
              <a:rPr lang="fr-CH" b="1" dirty="0" err="1" smtClean="0"/>
              <a:t>systematics</a:t>
            </a:r>
            <a:r>
              <a:rPr lang="fr-CH" b="1" dirty="0" smtClean="0"/>
              <a:t> match  </a:t>
            </a:r>
            <a:r>
              <a:rPr lang="fr-CH" b="1" dirty="0" err="1" smtClean="0"/>
              <a:t>statistics</a:t>
            </a:r>
            <a:r>
              <a:rPr lang="fr-CH" b="1" dirty="0" smtClean="0"/>
              <a:t> </a:t>
            </a:r>
            <a:endParaRPr lang="fr-CH" b="1" dirty="0" smtClean="0"/>
          </a:p>
          <a:p>
            <a:endParaRPr lang="fr-CH" b="1" dirty="0"/>
          </a:p>
          <a:p>
            <a:r>
              <a:rPr lang="fr-CH" b="1" dirty="0" smtClean="0"/>
              <a:t>IMPORTANT :</a:t>
            </a:r>
            <a:r>
              <a:rPr lang="fr-CH" b="1" dirty="0"/>
              <a:t> </a:t>
            </a:r>
            <a:r>
              <a:rPr lang="fr-CH" b="1" dirty="0" err="1"/>
              <a:t>t</a:t>
            </a:r>
            <a:r>
              <a:rPr lang="fr-CH" b="1" dirty="0" err="1" smtClean="0"/>
              <a:t>his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a </a:t>
            </a:r>
            <a:r>
              <a:rPr lang="fr-CH" b="1" dirty="0" err="1" smtClean="0"/>
              <a:t>start</a:t>
            </a:r>
            <a:r>
              <a:rPr lang="fr-CH" b="1" dirty="0"/>
              <a:t> </a:t>
            </a:r>
            <a:r>
              <a:rPr lang="fr-CH" b="1" dirty="0" smtClean="0"/>
              <a:t>and a </a:t>
            </a:r>
            <a:r>
              <a:rPr lang="fr-CH" b="1" dirty="0" err="1" smtClean="0"/>
              <a:t>template</a:t>
            </a:r>
            <a:r>
              <a:rPr lang="fr-CH" b="1" dirty="0" smtClean="0"/>
              <a:t>, not </a:t>
            </a:r>
            <a:r>
              <a:rPr lang="fr-CH" b="1" dirty="0" err="1" smtClean="0"/>
              <a:t>definitive</a:t>
            </a:r>
            <a:r>
              <a:rPr lang="fr-CH" b="1" dirty="0" smtClean="0"/>
              <a:t> </a:t>
            </a:r>
            <a:r>
              <a:rPr lang="fr-CH" b="1" dirty="0" err="1" smtClean="0"/>
              <a:t>answers</a:t>
            </a:r>
            <a:r>
              <a:rPr lang="fr-CH" b="1" dirty="0" smtClean="0"/>
              <a:t>.  </a:t>
            </a:r>
          </a:p>
          <a:p>
            <a:r>
              <a:rPr lang="fr-CH" b="1" dirty="0" smtClean="0"/>
              <a:t>An important message </a:t>
            </a:r>
            <a:r>
              <a:rPr lang="fr-CH" b="1" dirty="0" err="1" smtClean="0"/>
              <a:t>already</a:t>
            </a:r>
            <a:r>
              <a:rPr lang="fr-CH" b="1" dirty="0" smtClean="0"/>
              <a:t>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that</a:t>
            </a:r>
            <a:r>
              <a:rPr lang="fr-CH" b="1" dirty="0" smtClean="0"/>
              <a:t> «</a:t>
            </a:r>
            <a:r>
              <a:rPr lang="fr-CH" b="1" dirty="0" err="1" smtClean="0"/>
              <a:t>resolution</a:t>
            </a:r>
            <a:r>
              <a:rPr lang="fr-CH" b="1" dirty="0" smtClean="0"/>
              <a:t>» </a:t>
            </a:r>
            <a:r>
              <a:rPr lang="fr-CH" b="1" dirty="0" err="1" smtClean="0"/>
              <a:t>is</a:t>
            </a:r>
            <a:r>
              <a:rPr lang="fr-CH" b="1" dirty="0" smtClean="0"/>
              <a:t> not all </a:t>
            </a:r>
            <a:r>
              <a:rPr lang="fr-CH" b="1" dirty="0" err="1" smtClean="0"/>
              <a:t>that</a:t>
            </a:r>
            <a:r>
              <a:rPr lang="fr-CH" b="1" dirty="0" smtClean="0"/>
              <a:t> </a:t>
            </a:r>
            <a:r>
              <a:rPr lang="fr-CH" b="1" dirty="0" err="1" smtClean="0"/>
              <a:t>matters</a:t>
            </a:r>
            <a:r>
              <a:rPr lang="fr-CH" b="1" dirty="0" smtClean="0"/>
              <a:t>, </a:t>
            </a:r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/>
              <a:t>need</a:t>
            </a:r>
            <a:r>
              <a:rPr lang="fr-CH" b="1" dirty="0" smtClean="0"/>
              <a:t> to </a:t>
            </a:r>
            <a:r>
              <a:rPr lang="fr-CH" b="1" dirty="0" err="1" smtClean="0"/>
              <a:t>address</a:t>
            </a:r>
            <a:r>
              <a:rPr lang="fr-CH" b="1" dirty="0" smtClean="0"/>
              <a:t> </a:t>
            </a:r>
          </a:p>
          <a:p>
            <a:r>
              <a:rPr lang="fr-CH" b="1" dirty="0" err="1" smtClean="0"/>
              <a:t>such</a:t>
            </a:r>
            <a:r>
              <a:rPr lang="fr-CH" b="1" dirty="0" smtClean="0"/>
              <a:t> as </a:t>
            </a:r>
            <a:r>
              <a:rPr lang="fr-CH" b="1" dirty="0" err="1" smtClean="0"/>
              <a:t>alignment</a:t>
            </a:r>
            <a:r>
              <a:rPr lang="fr-CH" b="1" dirty="0" smtClean="0"/>
              <a:t>, calibration </a:t>
            </a:r>
            <a:r>
              <a:rPr lang="fr-CH" b="1" dirty="0" smtClean="0"/>
              <a:t>and </a:t>
            </a:r>
            <a:r>
              <a:rPr lang="fr-CH" b="1" dirty="0" err="1" smtClean="0"/>
              <a:t>stability</a:t>
            </a:r>
            <a:r>
              <a:rPr lang="fr-CH" b="1" dirty="0" smtClean="0"/>
              <a:t> issues.    </a:t>
            </a:r>
          </a:p>
          <a:p>
            <a:r>
              <a:rPr lang="fr-CH" b="1" dirty="0" smtClean="0"/>
              <a:t>The </a:t>
            </a:r>
            <a:r>
              <a:rPr lang="fr-CH" b="1" dirty="0" err="1" smtClean="0"/>
              <a:t>next</a:t>
            </a:r>
            <a:r>
              <a:rPr lang="fr-CH" b="1" dirty="0" smtClean="0"/>
              <a:t> 5 </a:t>
            </a:r>
            <a:r>
              <a:rPr lang="fr-CH" b="1" dirty="0" err="1" smtClean="0"/>
              <a:t>years</a:t>
            </a:r>
            <a:r>
              <a:rPr lang="fr-CH" b="1" dirty="0" smtClean="0"/>
              <a:t>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be</a:t>
            </a:r>
            <a:r>
              <a:rPr lang="fr-CH" b="1" dirty="0" smtClean="0"/>
              <a:t> </a:t>
            </a:r>
            <a:r>
              <a:rPr lang="fr-CH" b="1" dirty="0" err="1" smtClean="0"/>
              <a:t>dedicated</a:t>
            </a:r>
            <a:r>
              <a:rPr lang="fr-CH" b="1" dirty="0" smtClean="0"/>
              <a:t> to </a:t>
            </a:r>
            <a:r>
              <a:rPr lang="fr-CH" b="1" dirty="0" err="1" smtClean="0"/>
              <a:t>solving</a:t>
            </a:r>
            <a:r>
              <a:rPr lang="fr-CH" b="1" dirty="0" smtClean="0"/>
              <a:t> the </a:t>
            </a:r>
            <a:r>
              <a:rPr lang="fr-CH" b="1" dirty="0" err="1" smtClean="0"/>
              <a:t>many</a:t>
            </a:r>
            <a:r>
              <a:rPr lang="fr-CH" b="1" dirty="0" smtClean="0"/>
              <a:t> ‘challenges’ </a:t>
            </a:r>
            <a:r>
              <a:rPr lang="fr-CH" b="1" dirty="0" err="1" smtClean="0"/>
              <a:t>that</a:t>
            </a:r>
            <a:r>
              <a:rPr lang="fr-CH" b="1" dirty="0" smtClean="0"/>
              <a:t> </a:t>
            </a:r>
            <a:r>
              <a:rPr lang="fr-CH" b="1" dirty="0" smtClean="0"/>
              <a:t>FCC-</a:t>
            </a:r>
            <a:r>
              <a:rPr lang="fr-CH" b="1" dirty="0" err="1" smtClean="0"/>
              <a:t>ee</a:t>
            </a:r>
            <a:r>
              <a:rPr lang="fr-CH" b="1" dirty="0" smtClean="0"/>
              <a:t> </a:t>
            </a:r>
            <a:endParaRPr lang="fr-CH" b="1" dirty="0" smtClean="0"/>
          </a:p>
          <a:p>
            <a:r>
              <a:rPr lang="fr-CH" b="1" dirty="0" err="1" smtClean="0"/>
              <a:t>presents</a:t>
            </a:r>
            <a:r>
              <a:rPr lang="fr-CH" b="1" dirty="0" smtClean="0"/>
              <a:t> </a:t>
            </a:r>
            <a:r>
              <a:rPr lang="fr-CH" b="1" dirty="0" smtClean="0"/>
              <a:t>to the detector </a:t>
            </a:r>
            <a:r>
              <a:rPr lang="fr-CH" b="1" dirty="0" err="1" smtClean="0"/>
              <a:t>builders</a:t>
            </a:r>
            <a:r>
              <a:rPr lang="fr-CH" b="1" dirty="0" smtClean="0"/>
              <a:t>. </a:t>
            </a:r>
          </a:p>
          <a:p>
            <a:r>
              <a:rPr lang="fr-CH" b="1" dirty="0" err="1" smtClean="0"/>
              <a:t>Anybody</a:t>
            </a:r>
            <a:r>
              <a:rPr lang="fr-CH" b="1" dirty="0" smtClean="0"/>
              <a:t> 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knowledge</a:t>
            </a:r>
            <a:r>
              <a:rPr lang="fr-CH" b="1" dirty="0" smtClean="0"/>
              <a:t>, </a:t>
            </a:r>
            <a:r>
              <a:rPr lang="fr-CH" b="1" dirty="0" err="1" smtClean="0"/>
              <a:t>competence</a:t>
            </a:r>
            <a:r>
              <a:rPr lang="fr-CH" b="1" dirty="0" smtClean="0"/>
              <a:t> or </a:t>
            </a:r>
            <a:r>
              <a:rPr lang="fr-CH" b="1" dirty="0" err="1" smtClean="0"/>
              <a:t>interest</a:t>
            </a:r>
            <a:r>
              <a:rPr lang="fr-CH" b="1" dirty="0" smtClean="0"/>
              <a:t> on </a:t>
            </a:r>
            <a:r>
              <a:rPr lang="fr-CH" b="1" dirty="0" err="1" smtClean="0"/>
              <a:t>these</a:t>
            </a:r>
            <a:r>
              <a:rPr lang="fr-CH" b="1" dirty="0" smtClean="0"/>
              <a:t> issues </a:t>
            </a:r>
            <a:r>
              <a:rPr lang="fr-CH" b="1" dirty="0" err="1" smtClean="0"/>
              <a:t>should</a:t>
            </a:r>
            <a:r>
              <a:rPr lang="fr-CH" b="1" dirty="0" smtClean="0"/>
              <a:t> </a:t>
            </a:r>
            <a:r>
              <a:rPr lang="fr-CH" b="1" dirty="0" err="1" smtClean="0"/>
              <a:t>manifest</a:t>
            </a:r>
            <a:r>
              <a:rPr lang="fr-CH" b="1" dirty="0" smtClean="0"/>
              <a:t> </a:t>
            </a:r>
            <a:r>
              <a:rPr lang="fr-CH" b="1" dirty="0" err="1" smtClean="0"/>
              <a:t>themselves</a:t>
            </a:r>
            <a:endParaRPr lang="fr-CH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915816" y="332656"/>
            <a:ext cx="1743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/>
              <a:t>Next</a:t>
            </a:r>
            <a:r>
              <a:rPr lang="fr-CH" sz="2800" b="1" dirty="0" smtClean="0"/>
              <a:t> </a:t>
            </a:r>
            <a:r>
              <a:rPr lang="fr-CH" sz="2800" b="1" dirty="0" err="1" smtClean="0"/>
              <a:t>steps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900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19</a:t>
            </a:fld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"/>
          <a:stretch/>
        </p:blipFill>
        <p:spPr bwMode="auto">
          <a:xfrm>
            <a:off x="0" y="836712"/>
            <a:ext cx="9145016" cy="563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5" y="850478"/>
            <a:ext cx="884555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275357" y="-4471"/>
            <a:ext cx="237962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3600" b="1" dirty="0" smtClean="0"/>
              <a:t>HOT NEWS </a:t>
            </a:r>
            <a:endParaRPr lang="en-GB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76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35696" y="980728"/>
            <a:ext cx="108093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/>
              <a:t>P</a:t>
            </a:r>
            <a:r>
              <a:rPr lang="fr-CH" dirty="0" err="1" smtClean="0"/>
              <a:t>reamble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4"/>
          <a:stretch/>
        </p:blipFill>
        <p:spPr bwMode="auto">
          <a:xfrm>
            <a:off x="2339752" y="2348880"/>
            <a:ext cx="6638925" cy="44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220072" y="5301208"/>
            <a:ext cx="3096344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4465170" y="6453336"/>
            <a:ext cx="183502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75357" y="5445224"/>
            <a:ext cx="2016723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13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20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6" y="749300"/>
            <a:ext cx="8801272" cy="560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93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95936" y="332656"/>
            <a:ext cx="11828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err="1" smtClean="0"/>
              <a:t>Next</a:t>
            </a:r>
            <a:r>
              <a:rPr lang="fr-CH" b="1" dirty="0" smtClean="0"/>
              <a:t> </a:t>
            </a:r>
            <a:r>
              <a:rPr lang="fr-CH" b="1" dirty="0" err="1" smtClean="0"/>
              <a:t>steps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1196752"/>
            <a:ext cx="80738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We</a:t>
            </a:r>
            <a:r>
              <a:rPr lang="fr-CH" dirty="0" smtClean="0"/>
              <a:t> are at the </a:t>
            </a:r>
            <a:r>
              <a:rPr lang="fr-CH" dirty="0" err="1" smtClean="0"/>
              <a:t>start</a:t>
            </a:r>
            <a:r>
              <a:rPr lang="fr-CH" dirty="0" smtClean="0"/>
              <a:t> of a new </a:t>
            </a:r>
            <a:r>
              <a:rPr lang="fr-CH" dirty="0" err="1" smtClean="0"/>
              <a:t>step</a:t>
            </a:r>
            <a:r>
              <a:rPr lang="fr-CH" dirty="0" smtClean="0"/>
              <a:t>,  the FCC-</a:t>
            </a:r>
            <a:r>
              <a:rPr lang="fr-CH" dirty="0" err="1" smtClean="0"/>
              <a:t>ee</a:t>
            </a:r>
            <a:r>
              <a:rPr lang="fr-CH" dirty="0" smtClean="0"/>
              <a:t> </a:t>
            </a:r>
            <a:r>
              <a:rPr lang="fr-CH" dirty="0" err="1" smtClean="0"/>
              <a:t>Technical</a:t>
            </a:r>
            <a:r>
              <a:rPr lang="fr-CH" dirty="0" smtClean="0"/>
              <a:t> and Financial design </a:t>
            </a:r>
            <a:r>
              <a:rPr lang="fr-CH" dirty="0" err="1" smtClean="0"/>
              <a:t>study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The </a:t>
            </a:r>
            <a:r>
              <a:rPr lang="fr-CH" dirty="0" err="1" smtClean="0"/>
              <a:t>emphasis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placed</a:t>
            </a:r>
            <a:r>
              <a:rPr lang="fr-CH" dirty="0" smtClean="0"/>
              <a:t> on the detector design in </a:t>
            </a:r>
            <a:r>
              <a:rPr lang="fr-CH" dirty="0" err="1" smtClean="0"/>
              <a:t>order</a:t>
            </a:r>
            <a:r>
              <a:rPr lang="fr-CH" dirty="0" smtClean="0"/>
              <a:t> to </a:t>
            </a:r>
            <a:r>
              <a:rPr lang="fr-CH" dirty="0" err="1" smtClean="0"/>
              <a:t>bring</a:t>
            </a:r>
            <a:r>
              <a:rPr lang="fr-CH" dirty="0" smtClean="0"/>
              <a:t> the </a:t>
            </a:r>
            <a:r>
              <a:rPr lang="fr-CH" dirty="0" err="1" smtClean="0"/>
              <a:t>systematics</a:t>
            </a:r>
            <a:endParaRPr lang="fr-CH" dirty="0" smtClean="0"/>
          </a:p>
          <a:p>
            <a:r>
              <a:rPr lang="fr-CH" dirty="0" smtClean="0"/>
              <a:t>at the </a:t>
            </a:r>
            <a:r>
              <a:rPr lang="fr-CH" dirty="0" err="1" smtClean="0"/>
              <a:t>same</a:t>
            </a:r>
            <a:r>
              <a:rPr lang="fr-CH" dirty="0" smtClean="0"/>
              <a:t> </a:t>
            </a:r>
            <a:r>
              <a:rPr lang="fr-CH" dirty="0" err="1" smtClean="0"/>
              <a:t>level</a:t>
            </a:r>
            <a:r>
              <a:rPr lang="fr-CH" dirty="0" smtClean="0"/>
              <a:t> of </a:t>
            </a:r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errors</a:t>
            </a:r>
            <a:r>
              <a:rPr lang="fr-CH" dirty="0" smtClean="0"/>
              <a:t>, or </a:t>
            </a:r>
            <a:r>
              <a:rPr lang="fr-CH" dirty="0" err="1" smtClean="0"/>
              <a:t>identify</a:t>
            </a:r>
            <a:r>
              <a:rPr lang="fr-CH" dirty="0" smtClean="0"/>
              <a:t> the </a:t>
            </a:r>
            <a:r>
              <a:rPr lang="fr-CH" dirty="0" err="1" smtClean="0"/>
              <a:t>stumbling</a:t>
            </a:r>
            <a:r>
              <a:rPr lang="fr-CH" dirty="0" smtClean="0"/>
              <a:t> blocks.  </a:t>
            </a:r>
          </a:p>
          <a:p>
            <a:endParaRPr lang="fr-CH" dirty="0"/>
          </a:p>
          <a:p>
            <a:r>
              <a:rPr lang="fr-CH" dirty="0" smtClean="0"/>
              <a:t>At the </a:t>
            </a:r>
            <a:r>
              <a:rPr lang="fr-CH" dirty="0" err="1" smtClean="0"/>
              <a:t>same</a:t>
            </a:r>
            <a:r>
              <a:rPr lang="fr-CH" dirty="0" smtClean="0"/>
              <a:t> time the </a:t>
            </a:r>
            <a:r>
              <a:rPr lang="fr-CH" dirty="0" err="1" smtClean="0"/>
              <a:t>organization</a:t>
            </a:r>
            <a:r>
              <a:rPr lang="fr-CH" dirty="0" smtClean="0"/>
              <a:t> of the </a:t>
            </a:r>
            <a:r>
              <a:rPr lang="fr-CH" dirty="0" err="1" smtClean="0"/>
              <a:t>theoretical</a:t>
            </a:r>
            <a:r>
              <a:rPr lang="fr-CH" dirty="0" smtClean="0"/>
              <a:t> effort </a:t>
            </a:r>
            <a:r>
              <a:rPr lang="fr-CH" dirty="0" err="1" smtClean="0"/>
              <a:t>towards</a:t>
            </a:r>
            <a:r>
              <a:rPr lang="fr-CH" dirty="0" smtClean="0"/>
              <a:t> the </a:t>
            </a:r>
            <a:r>
              <a:rPr lang="fr-CH" dirty="0" err="1" smtClean="0"/>
              <a:t>same</a:t>
            </a:r>
            <a:r>
              <a:rPr lang="fr-CH" dirty="0" smtClean="0"/>
              <a:t> goal </a:t>
            </a:r>
          </a:p>
          <a:p>
            <a:r>
              <a:rPr lang="fr-CH" dirty="0" err="1" smtClean="0"/>
              <a:t>will</a:t>
            </a:r>
            <a:r>
              <a:rPr lang="fr-CH" dirty="0"/>
              <a:t> </a:t>
            </a:r>
            <a:r>
              <a:rPr lang="fr-CH" dirty="0" smtClean="0"/>
              <a:t>continue </a:t>
            </a:r>
          </a:p>
          <a:p>
            <a:endParaRPr lang="fr-CH" dirty="0"/>
          </a:p>
          <a:p>
            <a:r>
              <a:rPr lang="fr-CH" dirty="0" smtClean="0"/>
              <a:t>An LOI for </a:t>
            </a:r>
            <a:r>
              <a:rPr lang="fr-CH" dirty="0" err="1" smtClean="0"/>
              <a:t>Snowmass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prepared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submitted</a:t>
            </a:r>
            <a:r>
              <a:rPr lang="fr-CH" dirty="0" smtClean="0"/>
              <a:t> </a:t>
            </a:r>
            <a:r>
              <a:rPr lang="fr-CH" dirty="0" err="1" smtClean="0"/>
              <a:t>next</a:t>
            </a:r>
            <a:r>
              <a:rPr lang="fr-CH" dirty="0" smtClean="0"/>
              <a:t> </a:t>
            </a:r>
            <a:r>
              <a:rPr lang="fr-CH" dirty="0" err="1" smtClean="0"/>
              <a:t>week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specific</a:t>
            </a:r>
            <a:r>
              <a:rPr lang="fr-CH" dirty="0" smtClean="0"/>
              <a:t> </a:t>
            </a:r>
          </a:p>
          <a:p>
            <a:r>
              <a:rPr lang="fr-CH" dirty="0" smtClean="0"/>
              <a:t>«case </a:t>
            </a:r>
            <a:r>
              <a:rPr lang="fr-CH" dirty="0" err="1" smtClean="0"/>
              <a:t>studies</a:t>
            </a:r>
            <a:r>
              <a:rPr lang="fr-CH" dirty="0" smtClean="0"/>
              <a:t>» </a:t>
            </a:r>
            <a:r>
              <a:rPr lang="fr-CH" dirty="0" err="1" smtClean="0"/>
              <a:t>being</a:t>
            </a:r>
            <a:r>
              <a:rPr lang="fr-CH" dirty="0" smtClean="0"/>
              <a:t> </a:t>
            </a:r>
            <a:r>
              <a:rPr lang="fr-CH" dirty="0" err="1" smtClean="0"/>
              <a:t>proposed</a:t>
            </a:r>
            <a:r>
              <a:rPr lang="fr-CH" dirty="0" smtClean="0"/>
              <a:t>. </a:t>
            </a:r>
          </a:p>
          <a:p>
            <a:endParaRPr lang="fr-CH" dirty="0"/>
          </a:p>
          <a:p>
            <a:r>
              <a:rPr lang="fr-CH" dirty="0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87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22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844550"/>
            <a:ext cx="84455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9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23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978896" cy="280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4886"/>
            <a:ext cx="5671008" cy="362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1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24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742950"/>
            <a:ext cx="82677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9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139028" y="2670342"/>
            <a:ext cx="88973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SPARES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524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116632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b="1" dirty="0" err="1"/>
              <a:t>P</a:t>
            </a:r>
            <a:r>
              <a:rPr lang="fr-CH" b="1" dirty="0" err="1" smtClean="0"/>
              <a:t>olarization</a:t>
            </a:r>
            <a:r>
              <a:rPr lang="fr-CH" b="1" dirty="0" smtClean="0"/>
              <a:t> </a:t>
            </a:r>
            <a:r>
              <a:rPr lang="fr-CH" b="1" dirty="0" err="1" smtClean="0"/>
              <a:t>effects</a:t>
            </a:r>
            <a:r>
              <a:rPr lang="fr-CH" b="1" dirty="0" smtClean="0"/>
              <a:t> and </a:t>
            </a:r>
            <a:r>
              <a:rPr lang="fr-CH" b="1" dirty="0" err="1" smtClean="0"/>
              <a:t>left</a:t>
            </a:r>
            <a:r>
              <a:rPr lang="fr-CH" b="1" dirty="0" smtClean="0"/>
              <a:t>-right </a:t>
            </a:r>
            <a:r>
              <a:rPr lang="fr-CH" b="1" dirty="0" err="1" smtClean="0"/>
              <a:t>coupling</a:t>
            </a:r>
            <a:r>
              <a:rPr lang="fr-CH" b="1" dirty="0" smtClean="0"/>
              <a:t> </a:t>
            </a:r>
            <a:r>
              <a:rPr lang="fr-CH" b="1" dirty="0" err="1" smtClean="0"/>
              <a:t>asymmetries</a:t>
            </a:r>
            <a:r>
              <a:rPr lang="fr-CH" b="1" dirty="0" smtClean="0"/>
              <a:t> </a:t>
            </a:r>
          </a:p>
        </p:txBody>
      </p:sp>
      <p:pic>
        <p:nvPicPr>
          <p:cNvPr id="3" name="Picture 3" descr="R:\alain\electroweak\talk-blois\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64704"/>
            <a:ext cx="4983162" cy="5143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26" y="764704"/>
            <a:ext cx="449385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This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old</a:t>
            </a:r>
            <a:r>
              <a:rPr lang="fr-CH" dirty="0" smtClean="0"/>
              <a:t> </a:t>
            </a:r>
            <a:r>
              <a:rPr lang="fr-CH" dirty="0" err="1" smtClean="0"/>
              <a:t>stuff</a:t>
            </a:r>
            <a:r>
              <a:rPr lang="fr-CH" dirty="0" smtClean="0"/>
              <a:t>  </a:t>
            </a:r>
            <a:r>
              <a:rPr lang="fr-CH" dirty="0" smtClean="0">
                <a:sym typeface="Wingdings" panose="05000000000000000000" pitchFamily="2" charset="2"/>
              </a:rPr>
              <a:t>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(</a:t>
            </a:r>
            <a:r>
              <a:rPr lang="fr-CH" dirty="0" err="1" smtClean="0">
                <a:sym typeface="Wingdings" panose="05000000000000000000" pitchFamily="2" charset="2"/>
              </a:rPr>
              <a:t>see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e.g</a:t>
            </a:r>
            <a:r>
              <a:rPr lang="fr-CH" dirty="0" smtClean="0">
                <a:sym typeface="Wingdings" panose="05000000000000000000" pitchFamily="2" charset="2"/>
              </a:rPr>
              <a:t>. </a:t>
            </a:r>
            <a:r>
              <a:rPr lang="en-GB" dirty="0" smtClean="0"/>
              <a:t>A</a:t>
            </a:r>
            <a:r>
              <a:rPr lang="en-GB" dirty="0"/>
              <a:t>. </a:t>
            </a:r>
            <a:r>
              <a:rPr lang="en-GB" dirty="0" smtClean="0"/>
              <a:t>B. </a:t>
            </a:r>
          </a:p>
          <a:p>
            <a:r>
              <a:rPr lang="en-GB" dirty="0" smtClean="0"/>
              <a:t>Beam </a:t>
            </a:r>
            <a:r>
              <a:rPr lang="en-GB" dirty="0"/>
              <a:t>Polarization </a:t>
            </a:r>
            <a:r>
              <a:rPr lang="en-GB" dirty="0" smtClean="0"/>
              <a:t>in </a:t>
            </a:r>
            <a:r>
              <a:rPr lang="it-IT" dirty="0" smtClean="0"/>
              <a:t>e+e- </a:t>
            </a:r>
            <a:r>
              <a:rPr lang="it-IT" dirty="0"/>
              <a:t>annihilation, </a:t>
            </a:r>
            <a:endParaRPr lang="it-IT" dirty="0" smtClean="0"/>
          </a:p>
          <a:p>
            <a:r>
              <a:rPr lang="it-IT" dirty="0" smtClean="0"/>
              <a:t>http</a:t>
            </a:r>
            <a:r>
              <a:rPr lang="it-IT" dirty="0"/>
              <a:t>://cds.cern.ch/record/252128 </a:t>
            </a:r>
            <a:r>
              <a:rPr lang="it-IT" b="1" dirty="0" smtClean="0"/>
              <a:t>,</a:t>
            </a:r>
          </a:p>
          <a:p>
            <a:r>
              <a:rPr lang="it-IT" dirty="0" smtClean="0"/>
              <a:t>1993 pp </a:t>
            </a:r>
            <a:r>
              <a:rPr lang="it-IT" dirty="0"/>
              <a:t>30-32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the main points are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-- with beam helicity </a:t>
            </a:r>
            <a:r>
              <a:rPr lang="it-IT" dirty="0" smtClean="0"/>
              <a:t>the quantity</a:t>
            </a:r>
          </a:p>
          <a:p>
            <a:r>
              <a:rPr lang="it-IT" dirty="0" smtClean="0"/>
              <a:t>A</a:t>
            </a:r>
            <a:r>
              <a:rPr lang="it-IT" baseline="-25000" dirty="0" smtClean="0"/>
              <a:t>LR</a:t>
            </a:r>
            <a:r>
              <a:rPr lang="it-IT" dirty="0" smtClean="0"/>
              <a:t> can be measured with full statistics</a:t>
            </a:r>
          </a:p>
          <a:p>
            <a:r>
              <a:rPr lang="it-IT" dirty="0" smtClean="0"/>
              <a:t>of hadrons</a:t>
            </a:r>
          </a:p>
          <a:p>
            <a:r>
              <a:rPr lang="it-IT" dirty="0" smtClean="0"/>
              <a:t>-- need both e+ and e- polarization flip</a:t>
            </a:r>
          </a:p>
          <a:p>
            <a:r>
              <a:rPr lang="it-IT" dirty="0" smtClean="0"/>
              <a:t>to constrain the otherwise limiting error </a:t>
            </a:r>
          </a:p>
          <a:p>
            <a:r>
              <a:rPr lang="it-IT" dirty="0" smtClean="0"/>
              <a:t>on the beam polarization</a:t>
            </a:r>
          </a:p>
          <a:p>
            <a:pPr marL="285750" indent="-285750">
              <a:buFont typeface="Wingdings"/>
              <a:buChar char="è"/>
            </a:pPr>
            <a:r>
              <a:rPr lang="fr-CH" dirty="0" smtClean="0">
                <a:sym typeface="Symbol"/>
              </a:rPr>
              <a:t></a:t>
            </a:r>
            <a:r>
              <a:rPr lang="fr-CH" dirty="0" err="1" smtClean="0">
                <a:sym typeface="Symbol"/>
              </a:rPr>
              <a:t>A</a:t>
            </a:r>
            <a:r>
              <a:rPr lang="fr-CH" baseline="-25000" dirty="0" err="1" smtClean="0">
                <a:sym typeface="Symbol"/>
              </a:rPr>
              <a:t>e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/</a:t>
            </a:r>
            <a:r>
              <a:rPr lang="fr-CH" dirty="0" err="1" smtClean="0">
                <a:sym typeface="Symbol"/>
              </a:rPr>
              <a:t>A</a:t>
            </a:r>
            <a:r>
              <a:rPr lang="fr-CH" baseline="-25000" dirty="0" err="1" smtClean="0">
                <a:sym typeface="Symbol"/>
              </a:rPr>
              <a:t>e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= 5 10</a:t>
            </a:r>
            <a:r>
              <a:rPr lang="fr-CH" baseline="30000" dirty="0" smtClean="0">
                <a:sym typeface="Symbol"/>
              </a:rPr>
              <a:t>-4  </a:t>
            </a:r>
            <a:r>
              <a:rPr lang="fr-CH" dirty="0" smtClean="0">
                <a:sym typeface="Symbol"/>
              </a:rPr>
              <a:t> for ILC</a:t>
            </a:r>
            <a:endParaRPr lang="fr-CH" baseline="30000" dirty="0" smtClean="0">
              <a:sym typeface="Symbol"/>
            </a:endParaRPr>
          </a:p>
          <a:p>
            <a:pPr marL="285750" indent="-285750">
              <a:buFont typeface="Wingdings"/>
              <a:buChar char="è"/>
            </a:pPr>
            <a:endParaRPr lang="fr-CH" dirty="0">
              <a:solidFill>
                <a:srgbClr val="006600"/>
              </a:solidFill>
              <a:sym typeface="Symbol"/>
            </a:endParaRPr>
          </a:p>
          <a:p>
            <a:r>
              <a:rPr lang="fr-CH" b="1" dirty="0" smtClean="0">
                <a:solidFill>
                  <a:srgbClr val="006600"/>
                </a:solidFill>
              </a:rPr>
              <a:t>-- </a:t>
            </a:r>
            <a:r>
              <a:rPr lang="fr-CH" b="1" dirty="0" err="1" smtClean="0">
                <a:solidFill>
                  <a:srgbClr val="006600"/>
                </a:solidFill>
              </a:rPr>
              <a:t>without</a:t>
            </a:r>
            <a:r>
              <a:rPr lang="fr-CH" b="1" dirty="0" smtClean="0">
                <a:solidFill>
                  <a:srgbClr val="006600"/>
                </a:solidFill>
              </a:rPr>
              <a:t> </a:t>
            </a:r>
            <a:r>
              <a:rPr lang="fr-CH" b="1" dirty="0" err="1" smtClean="0">
                <a:solidFill>
                  <a:srgbClr val="006600"/>
                </a:solidFill>
              </a:rPr>
              <a:t>beam</a:t>
            </a:r>
            <a:r>
              <a:rPr lang="fr-CH" b="1" dirty="0" smtClean="0">
                <a:solidFill>
                  <a:srgbClr val="006600"/>
                </a:solidFill>
              </a:rPr>
              <a:t> </a:t>
            </a:r>
            <a:r>
              <a:rPr lang="fr-CH" b="1" dirty="0" err="1" smtClean="0">
                <a:solidFill>
                  <a:srgbClr val="006600"/>
                </a:solidFill>
              </a:rPr>
              <a:t>helicity</a:t>
            </a:r>
            <a:r>
              <a:rPr lang="fr-CH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fr-CH" dirty="0" smtClean="0"/>
              <a:t>the variation of tau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</a:p>
          <a:p>
            <a:r>
              <a:rPr lang="fr-CH" dirty="0" err="1" smtClean="0"/>
              <a:t>with</a:t>
            </a:r>
            <a:r>
              <a:rPr lang="fr-CH" dirty="0" smtClean="0"/>
              <a:t> polar angle </a:t>
            </a:r>
            <a:r>
              <a:rPr lang="fr-CH" dirty="0" err="1" smtClean="0"/>
              <a:t>allows</a:t>
            </a:r>
            <a:r>
              <a:rPr lang="fr-CH" dirty="0" smtClean="0"/>
              <a:t> a </a:t>
            </a:r>
            <a:r>
              <a:rPr lang="fr-CH" dirty="0" err="1" smtClean="0"/>
              <a:t>determination</a:t>
            </a:r>
            <a:endParaRPr lang="fr-CH" dirty="0" smtClean="0"/>
          </a:p>
          <a:p>
            <a:r>
              <a:rPr lang="fr-CH" dirty="0" smtClean="0"/>
              <a:t>of the </a:t>
            </a:r>
            <a:r>
              <a:rPr lang="fr-CH" dirty="0" err="1" smtClean="0"/>
              <a:t>electron</a:t>
            </a:r>
            <a:r>
              <a:rPr lang="fr-CH" dirty="0" smtClean="0"/>
              <a:t> </a:t>
            </a:r>
            <a:r>
              <a:rPr lang="fr-CH" dirty="0" err="1" smtClean="0"/>
              <a:t>coupling</a:t>
            </a:r>
            <a:r>
              <a:rPr lang="fr-CH" dirty="0" smtClean="0"/>
              <a:t> </a:t>
            </a:r>
            <a:r>
              <a:rPr lang="fr-CH" dirty="0" err="1" smtClean="0"/>
              <a:t>asymmetry</a:t>
            </a:r>
            <a:endParaRPr lang="fr-CH" dirty="0" smtClean="0"/>
          </a:p>
          <a:p>
            <a:r>
              <a:rPr lang="fr-CH" dirty="0" err="1" smtClean="0">
                <a:sym typeface="Wingdings" panose="05000000000000000000" pitchFamily="2" charset="2"/>
              </a:rPr>
              <a:t>with</a:t>
            </a:r>
            <a:r>
              <a:rPr lang="fr-CH" dirty="0" smtClean="0">
                <a:sym typeface="Wingdings" panose="05000000000000000000" pitchFamily="2" charset="2"/>
              </a:rPr>
              <a:t> 1.7 10</a:t>
            </a:r>
            <a:r>
              <a:rPr lang="fr-CH" baseline="30000" dirty="0" smtClean="0">
                <a:sym typeface="Wingdings" panose="05000000000000000000" pitchFamily="2" charset="2"/>
              </a:rPr>
              <a:t>11 </a:t>
            </a:r>
            <a:r>
              <a:rPr lang="fr-CH" dirty="0" smtClean="0">
                <a:sym typeface="Wingdings" panose="05000000000000000000" pitchFamily="2" charset="2"/>
              </a:rPr>
              <a:t>tau pairs the </a:t>
            </a:r>
            <a:r>
              <a:rPr lang="fr-CH" dirty="0" smtClean="0">
                <a:sym typeface="Symbol"/>
              </a:rPr>
              <a:t> and 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allow</a:t>
            </a:r>
            <a:endParaRPr lang="fr-CH" dirty="0" smtClean="0">
              <a:sym typeface="Wingdings" panose="05000000000000000000" pitchFamily="2" charset="2"/>
            </a:endParaRPr>
          </a:p>
          <a:p>
            <a:r>
              <a:rPr lang="fr-CH" dirty="0" smtClean="0">
                <a:sym typeface="Symbol"/>
              </a:rPr>
              <a:t></a:t>
            </a:r>
            <a:r>
              <a:rPr lang="fr-CH" dirty="0" err="1" smtClean="0">
                <a:sym typeface="Symbol"/>
              </a:rPr>
              <a:t>A</a:t>
            </a:r>
            <a:r>
              <a:rPr lang="fr-CH" baseline="-25000" dirty="0" err="1" smtClean="0">
                <a:sym typeface="Symbol"/>
              </a:rPr>
              <a:t>e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/</a:t>
            </a:r>
            <a:r>
              <a:rPr lang="fr-CH" dirty="0" err="1" smtClean="0">
                <a:sym typeface="Symbol"/>
              </a:rPr>
              <a:t>A</a:t>
            </a:r>
            <a:r>
              <a:rPr lang="fr-CH" baseline="-25000" dirty="0" err="1" smtClean="0">
                <a:sym typeface="Symbol"/>
              </a:rPr>
              <a:t>e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=  10</a:t>
            </a:r>
            <a:r>
              <a:rPr lang="fr-CH" baseline="30000" dirty="0" smtClean="0">
                <a:sym typeface="Symbol"/>
              </a:rPr>
              <a:t>-4  </a:t>
            </a:r>
            <a:r>
              <a:rPr lang="fr-CH" dirty="0" smtClean="0">
                <a:sym typeface="Symbol"/>
              </a:rPr>
              <a:t> for FCC-</a:t>
            </a:r>
            <a:r>
              <a:rPr lang="fr-CH" dirty="0" err="1" smtClean="0">
                <a:sym typeface="Symbol"/>
              </a:rPr>
              <a:t>ee</a:t>
            </a:r>
            <a:endParaRPr lang="fr-CH" baseline="30000" dirty="0" smtClean="0">
              <a:sym typeface="Symbol"/>
            </a:endParaRPr>
          </a:p>
          <a:p>
            <a:endParaRPr lang="fr-CH" dirty="0" smtClean="0">
              <a:sym typeface="Wingdings" panose="05000000000000000000" pitchFamily="2" charset="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23" y="692696"/>
            <a:ext cx="7629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This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</a:t>
            </a:r>
            <a:r>
              <a:rPr lang="fr-CH" dirty="0" err="1" smtClean="0"/>
              <a:t>well</a:t>
            </a:r>
            <a:r>
              <a:rPr lang="fr-CH" dirty="0" smtClean="0"/>
              <a:t> </a:t>
            </a:r>
            <a:r>
              <a:rPr lang="fr-CH" dirty="0" err="1" smtClean="0"/>
              <a:t>shown</a:t>
            </a:r>
            <a:r>
              <a:rPr lang="fr-CH" dirty="0" smtClean="0"/>
              <a:t> by R. </a:t>
            </a:r>
            <a:r>
              <a:rPr lang="fr-CH" dirty="0" err="1" smtClean="0"/>
              <a:t>Tenchini</a:t>
            </a:r>
            <a:r>
              <a:rPr lang="fr-CH" dirty="0" smtClean="0"/>
              <a:t> at the FCC meeting in Amsterdam </a:t>
            </a:r>
          </a:p>
          <a:p>
            <a:r>
              <a:rPr lang="fr-CH" dirty="0" smtClean="0"/>
              <a:t>and at the FCC CDR </a:t>
            </a:r>
            <a:r>
              <a:rPr lang="fr-CH" dirty="0" err="1" smtClean="0"/>
              <a:t>presentation</a:t>
            </a:r>
            <a:r>
              <a:rPr lang="fr-CH" dirty="0" smtClean="0"/>
              <a:t> at CERN </a:t>
            </a:r>
            <a:r>
              <a:rPr lang="fr-CH" dirty="0" smtClean="0">
                <a:hlinkClick r:id="rId2"/>
              </a:rPr>
              <a:t>https://indico.cern.ch/event/789349/</a:t>
            </a:r>
            <a:r>
              <a:rPr lang="fr-CH" dirty="0" smtClean="0"/>
              <a:t> 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370653"/>
            <a:ext cx="86677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7480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NB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relative </a:t>
            </a:r>
            <a:r>
              <a:rPr lang="fr-CH" dirty="0" err="1" smtClean="0"/>
              <a:t>precision</a:t>
            </a:r>
            <a:r>
              <a:rPr lang="fr-CH" dirty="0" smtClean="0"/>
              <a:t> of </a:t>
            </a:r>
            <a:r>
              <a:rPr lang="fr-CH" dirty="0" smtClean="0">
                <a:sym typeface="Symbol"/>
              </a:rPr>
              <a:t></a:t>
            </a:r>
            <a:r>
              <a:rPr lang="fr-CH" dirty="0" err="1" smtClean="0">
                <a:sym typeface="Symbol"/>
              </a:rPr>
              <a:t>A</a:t>
            </a:r>
            <a:r>
              <a:rPr lang="fr-CH" baseline="-25000" dirty="0" err="1" smtClean="0">
                <a:sym typeface="Symbol"/>
              </a:rPr>
              <a:t>e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/</a:t>
            </a:r>
            <a:r>
              <a:rPr lang="fr-CH" dirty="0" err="1" smtClean="0">
                <a:sym typeface="Symbol"/>
              </a:rPr>
              <a:t>A</a:t>
            </a:r>
            <a:r>
              <a:rPr lang="fr-CH" baseline="-25000" dirty="0" err="1" smtClean="0">
                <a:sym typeface="Symbol"/>
              </a:rPr>
              <a:t>e</a:t>
            </a:r>
            <a:r>
              <a:rPr lang="fr-CH" baseline="-25000" dirty="0" smtClean="0">
                <a:sym typeface="Symbol"/>
              </a:rPr>
              <a:t> </a:t>
            </a:r>
            <a:r>
              <a:rPr lang="fr-CH" dirty="0" smtClean="0">
                <a:sym typeface="Symbol"/>
              </a:rPr>
              <a:t>=  10</a:t>
            </a:r>
            <a:r>
              <a:rPr lang="fr-CH" baseline="30000" dirty="0" smtClean="0">
                <a:sym typeface="Symbol"/>
              </a:rPr>
              <a:t>-4      </a:t>
            </a:r>
          </a:p>
          <a:p>
            <a:r>
              <a:rPr lang="fr-CH" dirty="0" smtClean="0">
                <a:sym typeface="Symbol"/>
              </a:rPr>
              <a:t>(the </a:t>
            </a:r>
            <a:r>
              <a:rPr lang="fr-CH" dirty="0" err="1" smtClean="0">
                <a:sym typeface="Symbol"/>
              </a:rPr>
              <a:t>purely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statistical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error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 smtClean="0">
                <a:sym typeface="Symbol"/>
              </a:rPr>
              <a:t> about </a:t>
            </a:r>
            <a:r>
              <a:rPr lang="fr-CH" dirty="0" err="1" smtClean="0">
                <a:sym typeface="Symbol"/>
              </a:rPr>
              <a:t>three</a:t>
            </a:r>
            <a:r>
              <a:rPr lang="fr-CH" dirty="0" smtClean="0">
                <a:sym typeface="Symbol"/>
              </a:rPr>
              <a:t> times </a:t>
            </a:r>
            <a:r>
              <a:rPr lang="fr-CH" dirty="0" err="1" smtClean="0">
                <a:sym typeface="Symbol"/>
              </a:rPr>
              <a:t>smaller</a:t>
            </a:r>
            <a:r>
              <a:rPr lang="fr-CH" dirty="0" smtClean="0">
                <a:sym typeface="Symbol"/>
              </a:rPr>
              <a:t>)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855507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08719"/>
            <a:ext cx="915622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magic</a:t>
            </a:r>
            <a:r>
              <a:rPr lang="fr-CH" dirty="0" smtClean="0"/>
              <a:t> formula </a:t>
            </a:r>
            <a:r>
              <a:rPr lang="fr-CH" dirty="0" err="1" smtClean="0"/>
              <a:t>appears</a:t>
            </a:r>
            <a:r>
              <a:rPr lang="fr-CH" dirty="0" smtClean="0"/>
              <a:t> in the LEP EW </a:t>
            </a:r>
            <a:r>
              <a:rPr lang="fr-CH" dirty="0" err="1" smtClean="0"/>
              <a:t>paper</a:t>
            </a:r>
            <a:r>
              <a:rPr lang="fr-CH" dirty="0" smtClean="0"/>
              <a:t> on the Z pole </a:t>
            </a:r>
            <a:r>
              <a:rPr lang="en-GB" dirty="0" err="1" smtClean="0"/>
              <a:t>arXiv:hep-ex</a:t>
            </a:r>
            <a:r>
              <a:rPr lang="en-GB" dirty="0" smtClean="0"/>
              <a:t>/0509008v3 </a:t>
            </a:r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 smtClean="0"/>
          </a:p>
          <a:p>
            <a:r>
              <a:rPr lang="fr-CH" dirty="0" smtClean="0"/>
              <a:t>the </a:t>
            </a:r>
            <a:r>
              <a:rPr lang="fr-CH" dirty="0" err="1" smtClean="0"/>
              <a:t>most</a:t>
            </a:r>
            <a:r>
              <a:rPr lang="fr-CH" dirty="0" smtClean="0"/>
              <a:t> extensive publication </a:t>
            </a:r>
            <a:r>
              <a:rPr lang="fr-CH" dirty="0" err="1" smtClean="0"/>
              <a:t>is</a:t>
            </a:r>
            <a:r>
              <a:rPr lang="fr-CH" dirty="0" smtClean="0"/>
              <a:t> the ALEPH tau </a:t>
            </a:r>
            <a:r>
              <a:rPr lang="fr-CH" dirty="0" err="1" smtClean="0"/>
              <a:t>polarization</a:t>
            </a:r>
            <a:r>
              <a:rPr lang="fr-CH" dirty="0" smtClean="0"/>
              <a:t> </a:t>
            </a:r>
            <a:r>
              <a:rPr lang="fr-CH" dirty="0" err="1" smtClean="0"/>
              <a:t>paper</a:t>
            </a:r>
            <a:r>
              <a:rPr lang="fr-CH" dirty="0" smtClean="0"/>
              <a:t> </a:t>
            </a:r>
          </a:p>
          <a:p>
            <a:r>
              <a:rPr lang="en-GB" dirty="0" err="1"/>
              <a:t>arXiv:hep-ex</a:t>
            </a:r>
            <a:r>
              <a:rPr lang="en-GB" dirty="0"/>
              <a:t>/0104038v1 20 Apr </a:t>
            </a:r>
            <a:r>
              <a:rPr lang="en-GB" dirty="0" smtClean="0"/>
              <a:t>2001 </a:t>
            </a:r>
            <a:r>
              <a:rPr lang="fr-CH" dirty="0" smtClean="0"/>
              <a:t> </a:t>
            </a:r>
          </a:p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evident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a </a:t>
            </a:r>
            <a:r>
              <a:rPr lang="fr-CH" dirty="0" err="1" smtClean="0"/>
              <a:t>combined</a:t>
            </a:r>
            <a:r>
              <a:rPr lang="fr-CH" dirty="0" smtClean="0"/>
              <a:t> </a:t>
            </a:r>
            <a:r>
              <a:rPr lang="fr-CH" dirty="0" err="1" smtClean="0"/>
              <a:t>analysis</a:t>
            </a:r>
            <a:r>
              <a:rPr lang="fr-CH" dirty="0" smtClean="0"/>
              <a:t> of </a:t>
            </a:r>
            <a:r>
              <a:rPr lang="fr-CH" dirty="0" smtClean="0">
                <a:sym typeface="Symbol"/>
              </a:rPr>
              <a:t> and </a:t>
            </a:r>
            <a:r>
              <a:rPr lang="fr-CH" dirty="0" smtClean="0">
                <a:sym typeface="Wingdings" panose="05000000000000000000" pitchFamily="2" charset="2"/>
              </a:rPr>
              <a:t>  </a:t>
            </a:r>
            <a:r>
              <a:rPr lang="fr-CH" dirty="0" err="1" smtClean="0">
                <a:sym typeface="Wingdings" panose="05000000000000000000" pitchFamily="2" charset="2"/>
              </a:rPr>
              <a:t>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essentially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limited</a:t>
            </a:r>
            <a:r>
              <a:rPr lang="fr-CH" dirty="0" smtClean="0">
                <a:sym typeface="Wingdings" panose="05000000000000000000" pitchFamily="2" charset="2"/>
              </a:rPr>
              <a:t> (for the </a:t>
            </a:r>
            <a:r>
              <a:rPr lang="fr-CH" dirty="0" err="1" smtClean="0">
                <a:sym typeface="Wingdings" panose="05000000000000000000" pitchFamily="2" charset="2"/>
              </a:rPr>
              <a:t>angular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</a:p>
          <a:p>
            <a:r>
              <a:rPr lang="fr-CH" dirty="0" smtClean="0">
                <a:sym typeface="Wingdings" panose="05000000000000000000" pitchFamily="2" charset="2"/>
              </a:rPr>
              <a:t>distribution) by the MC </a:t>
            </a:r>
            <a:r>
              <a:rPr lang="fr-CH" dirty="0" err="1" smtClean="0">
                <a:sym typeface="Wingdings" panose="05000000000000000000" pitchFamily="2" charset="2"/>
              </a:rPr>
              <a:t>statistics</a:t>
            </a:r>
            <a:r>
              <a:rPr lang="fr-CH" dirty="0" smtClean="0">
                <a:sym typeface="Wingdings" panose="05000000000000000000" pitchFamily="2" charset="2"/>
              </a:rPr>
              <a:t> and </a:t>
            </a:r>
            <a:r>
              <a:rPr lang="fr-CH" dirty="0" err="1" smtClean="0">
                <a:sym typeface="Wingdings" panose="05000000000000000000" pitchFamily="2" charset="2"/>
              </a:rPr>
              <a:t>other</a:t>
            </a:r>
            <a:r>
              <a:rPr lang="fr-CH" dirty="0" smtClean="0">
                <a:sym typeface="Wingdings" panose="05000000000000000000" pitchFamily="2" charset="2"/>
              </a:rPr>
              <a:t> data-</a:t>
            </a:r>
            <a:r>
              <a:rPr lang="fr-CH" dirty="0" err="1" smtClean="0">
                <a:sym typeface="Wingdings" panose="05000000000000000000" pitchFamily="2" charset="2"/>
              </a:rPr>
              <a:t>controlable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quantities</a:t>
            </a:r>
            <a:r>
              <a:rPr lang="fr-CH" dirty="0" smtClean="0">
                <a:sym typeface="Wingdings" panose="05000000000000000000" pitchFamily="2" charset="2"/>
              </a:rPr>
              <a:t>.  </a:t>
            </a:r>
          </a:p>
          <a:p>
            <a:endParaRPr lang="fr-CH" dirty="0">
              <a:sym typeface="Wingdings" panose="05000000000000000000" pitchFamily="2" charset="2"/>
            </a:endParaRPr>
          </a:p>
          <a:p>
            <a:r>
              <a:rPr lang="fr-CH" b="1" dirty="0" err="1" smtClean="0">
                <a:sym typeface="Wingdings" panose="05000000000000000000" pitchFamily="2" charset="2"/>
              </a:rPr>
              <a:t>Nevertheless</a:t>
            </a:r>
            <a:r>
              <a:rPr lang="fr-CH" b="1" dirty="0" smtClean="0">
                <a:sym typeface="Wingdings" panose="05000000000000000000" pitchFamily="2" charset="2"/>
              </a:rPr>
              <a:t>, a </a:t>
            </a:r>
            <a:r>
              <a:rPr lang="fr-CH" b="1" dirty="0" err="1" smtClean="0">
                <a:sym typeface="Wingdings" panose="05000000000000000000" pitchFamily="2" charset="2"/>
              </a:rPr>
              <a:t>dedicated</a:t>
            </a:r>
            <a:r>
              <a:rPr lang="fr-CH" b="1" dirty="0" smtClean="0">
                <a:sym typeface="Wingdings" panose="05000000000000000000" pitchFamily="2" charset="2"/>
              </a:rPr>
              <a:t> simulation and </a:t>
            </a:r>
            <a:r>
              <a:rPr lang="fr-CH" b="1" dirty="0" err="1" smtClean="0">
                <a:sym typeface="Wingdings" panose="05000000000000000000" pitchFamily="2" charset="2"/>
              </a:rPr>
              <a:t>analysis</a:t>
            </a:r>
            <a:r>
              <a:rPr lang="fr-CH" b="1" dirty="0" smtClean="0">
                <a:sym typeface="Wingdings" panose="05000000000000000000" pitchFamily="2" charset="2"/>
              </a:rPr>
              <a:t> of </a:t>
            </a:r>
            <a:r>
              <a:rPr lang="fr-CH" b="1" dirty="0" err="1" smtClean="0">
                <a:sym typeface="Wingdings" panose="05000000000000000000" pitchFamily="2" charset="2"/>
              </a:rPr>
              <a:t>this</a:t>
            </a:r>
            <a:r>
              <a:rPr lang="fr-CH" b="1" dirty="0" smtClean="0">
                <a:sym typeface="Wingdings" panose="05000000000000000000" pitchFamily="2" charset="2"/>
              </a:rPr>
              <a:t> essential </a:t>
            </a:r>
            <a:r>
              <a:rPr lang="fr-CH" b="1" dirty="0" err="1" smtClean="0">
                <a:sym typeface="Wingdings" panose="05000000000000000000" pitchFamily="2" charset="2"/>
              </a:rPr>
              <a:t>channel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should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be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foreseen</a:t>
            </a:r>
            <a:endParaRPr lang="fr-CH" b="1" dirty="0" smtClean="0">
              <a:sym typeface="Wingdings" panose="05000000000000000000" pitchFamily="2" charset="2"/>
            </a:endParaRPr>
          </a:p>
          <a:p>
            <a:r>
              <a:rPr lang="fr-CH" b="1" dirty="0" smtClean="0">
                <a:sym typeface="Wingdings" panose="05000000000000000000" pitchFamily="2" charset="2"/>
              </a:rPr>
              <a:t>in the </a:t>
            </a:r>
            <a:r>
              <a:rPr lang="fr-CH" b="1" dirty="0" err="1" smtClean="0">
                <a:sym typeface="Wingdings" panose="05000000000000000000" pitchFamily="2" charset="2"/>
              </a:rPr>
              <a:t>next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years</a:t>
            </a:r>
            <a:r>
              <a:rPr lang="fr-CH" b="1" dirty="0" smtClean="0">
                <a:sym typeface="Wingdings" panose="05000000000000000000" pitchFamily="2" charset="2"/>
              </a:rPr>
              <a:t> to </a:t>
            </a:r>
            <a:r>
              <a:rPr lang="fr-CH" b="1" dirty="0" err="1" smtClean="0">
                <a:sym typeface="Wingdings" panose="05000000000000000000" pitchFamily="2" charset="2"/>
              </a:rPr>
              <a:t>evaluate</a:t>
            </a:r>
            <a:r>
              <a:rPr lang="fr-CH" b="1" dirty="0" smtClean="0">
                <a:sym typeface="Wingdings" panose="05000000000000000000" pitchFamily="2" charset="2"/>
              </a:rPr>
              <a:t> the </a:t>
            </a:r>
            <a:r>
              <a:rPr lang="fr-CH" b="1" dirty="0" err="1" smtClean="0">
                <a:sym typeface="Wingdings" panose="05000000000000000000" pitchFamily="2" charset="2"/>
              </a:rPr>
              <a:t>requirements</a:t>
            </a:r>
            <a:r>
              <a:rPr lang="fr-CH" b="1" dirty="0" smtClean="0">
                <a:sym typeface="Wingdings" panose="05000000000000000000" pitchFamily="2" charset="2"/>
              </a:rPr>
              <a:t> on detector to </a:t>
            </a:r>
            <a:r>
              <a:rPr lang="fr-CH" b="1" dirty="0" err="1" smtClean="0">
                <a:sym typeface="Wingdings" panose="05000000000000000000" pitchFamily="2" charset="2"/>
              </a:rPr>
              <a:t>achive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this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precision</a:t>
            </a:r>
            <a:r>
              <a:rPr lang="fr-CH" b="1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CH" b="1" dirty="0" smtClean="0">
                <a:sym typeface="Wingdings" panose="05000000000000000000" pitchFamily="2" charset="2"/>
              </a:rPr>
              <a:t>(</a:t>
            </a:r>
            <a:r>
              <a:rPr lang="fr-CH" b="1" dirty="0" err="1" smtClean="0">
                <a:sym typeface="Wingdings" panose="05000000000000000000" pitchFamily="2" charset="2"/>
              </a:rPr>
              <a:t>geometry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precision</a:t>
            </a:r>
            <a:r>
              <a:rPr lang="fr-CH" b="1" dirty="0" smtClean="0">
                <a:sym typeface="Wingdings" panose="05000000000000000000" pitchFamily="2" charset="2"/>
              </a:rPr>
              <a:t> and </a:t>
            </a:r>
            <a:r>
              <a:rPr lang="fr-CH" b="1" dirty="0" err="1" smtClean="0">
                <a:sym typeface="Wingdings" panose="05000000000000000000" pitchFamily="2" charset="2"/>
              </a:rPr>
              <a:t>hermiticity</a:t>
            </a:r>
            <a:r>
              <a:rPr lang="fr-CH" b="1" dirty="0" smtClean="0">
                <a:sym typeface="Wingdings" panose="05000000000000000000" pitchFamily="2" charset="2"/>
              </a:rPr>
              <a:t> to photons and </a:t>
            </a:r>
            <a:r>
              <a:rPr lang="fr-CH" b="1" dirty="0" err="1" smtClean="0">
                <a:sym typeface="Wingdings" panose="05000000000000000000" pitchFamily="2" charset="2"/>
              </a:rPr>
              <a:t>charged</a:t>
            </a:r>
            <a:r>
              <a:rPr lang="fr-CH" b="1" dirty="0" smtClean="0">
                <a:sym typeface="Wingdings" panose="05000000000000000000" pitchFamily="2" charset="2"/>
              </a:rPr>
              <a:t> </a:t>
            </a:r>
            <a:r>
              <a:rPr lang="fr-CH" b="1" dirty="0" err="1" smtClean="0">
                <a:sym typeface="Wingdings" panose="05000000000000000000" pitchFamily="2" charset="2"/>
              </a:rPr>
              <a:t>tracks</a:t>
            </a:r>
            <a:r>
              <a:rPr lang="fr-CH" b="1" dirty="0" smtClean="0">
                <a:sym typeface="Wingdings" panose="05000000000000000000" pitchFamily="2" charset="2"/>
              </a:rPr>
              <a:t>) </a:t>
            </a:r>
            <a:endParaRPr lang="en-GB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63" y="1556792"/>
            <a:ext cx="871077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78823" y="35913"/>
            <a:ext cx="1341649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fr-CH" sz="3200" b="1" dirty="0">
                <a:solidFill>
                  <a:prstClr val="black"/>
                </a:solidFill>
              </a:rPr>
              <a:t>FCC-</a:t>
            </a:r>
            <a:r>
              <a:rPr lang="fr-CH" sz="3200" b="1" dirty="0" err="1">
                <a:solidFill>
                  <a:prstClr val="black"/>
                </a:solidFill>
              </a:rPr>
              <a:t>ee</a:t>
            </a:r>
            <a:endParaRPr lang="en-GB" sz="32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8400" y="1043784"/>
            <a:ext cx="101181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prstClr val="black"/>
                </a:solidFill>
              </a:rPr>
              <a:t>LEPx10</a:t>
            </a:r>
            <a:r>
              <a:rPr lang="fr-CH" b="1" baseline="30000" dirty="0">
                <a:solidFill>
                  <a:prstClr val="black"/>
                </a:solidFill>
              </a:rPr>
              <a:t>5</a:t>
            </a:r>
            <a:r>
              <a:rPr lang="fr-CH" b="1" dirty="0">
                <a:solidFill>
                  <a:prstClr val="black"/>
                </a:solidFill>
              </a:rPr>
              <a:t>!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4" y="44624"/>
            <a:ext cx="2614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>
                <a:solidFill>
                  <a:prstClr val="black"/>
                </a:solidFill>
              </a:rPr>
              <a:t>Z       WW    HZ     tt </a:t>
            </a:r>
            <a:endParaRPr lang="en-GB" sz="2400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81747" y="470957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915816" y="448448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563888" y="465216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11960" y="450289"/>
            <a:ext cx="0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496" y="4306956"/>
            <a:ext cx="6441572" cy="1631216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Z </a:t>
            </a:r>
            <a:r>
              <a:rPr lang="fr-CH" sz="2000" b="1" dirty="0" err="1">
                <a:solidFill>
                  <a:prstClr val="black"/>
                </a:solidFill>
              </a:rPr>
              <a:t>peak</a:t>
            </a:r>
            <a:r>
              <a:rPr lang="fr-CH" sz="2000" b="1" dirty="0">
                <a:solidFill>
                  <a:prstClr val="black"/>
                </a:solidFill>
              </a:rPr>
              <a:t>            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</a:rPr>
              <a:t>=   </a:t>
            </a:r>
            <a:r>
              <a:rPr lang="fr-CH" sz="2000" b="1" dirty="0">
                <a:solidFill>
                  <a:prstClr val="black"/>
                </a:solidFill>
              </a:rPr>
              <a:t>91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5 10</a:t>
            </a:r>
            <a:r>
              <a:rPr lang="fr-CH" sz="2000" b="1" baseline="30000" dirty="0">
                <a:solidFill>
                  <a:prstClr val="black"/>
                </a:solidFill>
              </a:rPr>
              <a:t>12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</a:rPr>
              <a:t>Z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  WW </a:t>
            </a:r>
            <a:r>
              <a:rPr lang="fr-CH" sz="2000" b="1" dirty="0" err="1">
                <a:solidFill>
                  <a:prstClr val="black"/>
                </a:solidFill>
              </a:rPr>
              <a:t>threshold</a:t>
            </a:r>
            <a:r>
              <a:rPr lang="fr-CH" sz="2000" b="1" dirty="0">
                <a:solidFill>
                  <a:prstClr val="black"/>
                </a:solidFill>
              </a:rPr>
              <a:t>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</a:rPr>
              <a:t>= </a:t>
            </a:r>
            <a:r>
              <a:rPr lang="fr-CH" sz="2000" b="1" dirty="0">
                <a:solidFill>
                  <a:prstClr val="black"/>
                </a:solidFill>
              </a:rPr>
              <a:t>161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8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WW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ZH </a:t>
            </a:r>
            <a:r>
              <a:rPr lang="fr-CH" sz="2000" b="1" dirty="0" err="1">
                <a:solidFill>
                  <a:prstClr val="black"/>
                </a:solidFill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</a:rPr>
              <a:t>= </a:t>
            </a:r>
            <a:r>
              <a:rPr lang="fr-CH" sz="2000" b="1" dirty="0">
                <a:solidFill>
                  <a:prstClr val="black"/>
                </a:solidFill>
              </a:rPr>
              <a:t>240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baseline="30000" dirty="0">
                <a:solidFill>
                  <a:prstClr val="black"/>
                </a:solidFill>
                <a:sym typeface="Wingdings" panose="05000000000000000000" pitchFamily="2" charset="2"/>
              </a:rPr>
              <a:t>  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ZH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tt  </a:t>
            </a:r>
            <a:r>
              <a:rPr lang="fr-CH" sz="2000" b="1" dirty="0" err="1">
                <a:solidFill>
                  <a:prstClr val="black"/>
                </a:solidFill>
                <a:sym typeface="Wingdings" panose="05000000000000000000" pitchFamily="2" charset="2"/>
              </a:rPr>
              <a:t>threshold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        </a:t>
            </a:r>
            <a:r>
              <a:rPr lang="fr-CH" sz="2000" b="1" dirty="0" err="1">
                <a:solidFill>
                  <a:prstClr val="black"/>
                </a:solidFill>
              </a:rPr>
              <a:t>E</a:t>
            </a:r>
            <a:r>
              <a:rPr lang="fr-CH" sz="2000" b="1" baseline="-25000" dirty="0" err="1">
                <a:solidFill>
                  <a:prstClr val="black"/>
                </a:solidFill>
              </a:rPr>
              <a:t>cm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</a:rPr>
              <a:t>= 350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              10</a:t>
            </a:r>
            <a:r>
              <a:rPr lang="fr-CH" sz="2000" b="1" baseline="30000" dirty="0">
                <a:solidFill>
                  <a:prstClr val="black"/>
                </a:solidFill>
              </a:rPr>
              <a:t>6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dirty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tt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H(</a:t>
            </a:r>
            <a:r>
              <a:rPr lang="fr-CH" sz="20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optional</a:t>
            </a:r>
            <a:r>
              <a:rPr lang="fr-CH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)           </a:t>
            </a:r>
            <a:r>
              <a:rPr lang="fr-CH" sz="2000" b="1" dirty="0" err="1" smtClean="0">
                <a:solidFill>
                  <a:prstClr val="black"/>
                </a:solidFill>
              </a:rPr>
              <a:t>E</a:t>
            </a:r>
            <a:r>
              <a:rPr lang="fr-CH" sz="2000" b="1" baseline="-25000" dirty="0" err="1" smtClean="0">
                <a:solidFill>
                  <a:prstClr val="black"/>
                </a:solidFill>
              </a:rPr>
              <a:t>cm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</a:rPr>
              <a:t>= </a:t>
            </a:r>
            <a:r>
              <a:rPr lang="fr-CH" sz="2000" b="1" dirty="0" smtClean="0">
                <a:solidFill>
                  <a:prstClr val="black"/>
                </a:solidFill>
              </a:rPr>
              <a:t>125 </a:t>
            </a:r>
            <a:r>
              <a:rPr lang="fr-CH" sz="2000" b="1" dirty="0" err="1">
                <a:solidFill>
                  <a:prstClr val="black"/>
                </a:solidFill>
              </a:rPr>
              <a:t>GeV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smtClean="0">
                <a:solidFill>
                  <a:prstClr val="black"/>
                </a:solidFill>
              </a:rPr>
              <a:t>              10</a:t>
            </a:r>
            <a:r>
              <a:rPr lang="fr-CH" sz="2000" b="1" baseline="30000" dirty="0" smtClean="0">
                <a:solidFill>
                  <a:prstClr val="black"/>
                </a:solidFill>
              </a:rPr>
              <a:t>4       </a:t>
            </a:r>
            <a:r>
              <a:rPr lang="fr-CH" sz="2000" b="1" dirty="0" err="1">
                <a:solidFill>
                  <a:prstClr val="black"/>
                </a:solidFill>
              </a:rPr>
              <a:t>e+e</a:t>
            </a:r>
            <a:r>
              <a:rPr lang="fr-CH" sz="2000" b="1" dirty="0">
                <a:solidFill>
                  <a:prstClr val="black"/>
                </a:solidFill>
              </a:rPr>
              <a:t>- </a:t>
            </a:r>
            <a:r>
              <a:rPr lang="fr-CH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</a:t>
            </a:r>
            <a:r>
              <a:rPr lang="fr-CH" sz="2000" b="1" dirty="0" smtClean="0">
                <a:solidFill>
                  <a:prstClr val="black"/>
                </a:solidFill>
                <a:sym typeface="Symbol"/>
              </a:rPr>
              <a:t></a:t>
            </a:r>
            <a:r>
              <a:rPr lang="fr-CH" sz="20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H</a:t>
            </a:r>
            <a:endParaRPr lang="fr-CH" sz="2000" b="1" dirty="0">
              <a:solidFill>
                <a:prstClr val="black"/>
              </a:solidFill>
              <a:sym typeface="Wingdings" panose="05000000000000000000" pitchFamily="2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4293096"/>
            <a:ext cx="1423338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LEP x 10</a:t>
            </a:r>
            <a:r>
              <a:rPr lang="fr-CH" sz="2000" b="1" baseline="30000" dirty="0">
                <a:solidFill>
                  <a:prstClr val="black"/>
                </a:solidFill>
              </a:rPr>
              <a:t>5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LEP x 2.10</a:t>
            </a:r>
            <a:r>
              <a:rPr lang="fr-CH" sz="2000" b="1" baseline="30000" dirty="0">
                <a:solidFill>
                  <a:prstClr val="black"/>
                </a:solidFill>
              </a:rPr>
              <a:t>3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Never </a:t>
            </a:r>
            <a:r>
              <a:rPr lang="fr-CH" sz="2000" b="1" dirty="0" err="1">
                <a:solidFill>
                  <a:prstClr val="black"/>
                </a:solidFill>
              </a:rPr>
              <a:t>done</a:t>
            </a:r>
            <a:endParaRPr lang="fr-CH" sz="2000" b="1" dirty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Never </a:t>
            </a:r>
            <a:r>
              <a:rPr lang="fr-CH" sz="2000" b="1" dirty="0" err="1" smtClean="0">
                <a:solidFill>
                  <a:prstClr val="black"/>
                </a:solidFill>
              </a:rPr>
              <a:t>done</a:t>
            </a:r>
            <a:endParaRPr lang="fr-CH" sz="2000" b="1" dirty="0" smtClean="0">
              <a:solidFill>
                <a:prstClr val="black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 smtClean="0">
                <a:solidFill>
                  <a:prstClr val="black"/>
                </a:solidFill>
              </a:rPr>
              <a:t>Never </a:t>
            </a:r>
            <a:r>
              <a:rPr lang="fr-CH" sz="2000" b="1" dirty="0" err="1" smtClean="0">
                <a:solidFill>
                  <a:prstClr val="black"/>
                </a:solidFill>
              </a:rPr>
              <a:t>done</a:t>
            </a:r>
            <a:endParaRPr lang="fr-CH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4890" y="4304771"/>
            <a:ext cx="1167307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CH" sz="2000" dirty="0">
                <a:solidFill>
                  <a:prstClr val="black"/>
                </a:solidFill>
              </a:rPr>
              <a:t>  100 </a:t>
            </a:r>
            <a:r>
              <a:rPr lang="fr-CH" sz="2000" dirty="0" err="1">
                <a:solidFill>
                  <a:prstClr val="black"/>
                </a:solidFill>
              </a:rPr>
              <a:t>keV</a:t>
            </a:r>
            <a:endParaRPr lang="fr-CH" sz="2000" dirty="0">
              <a:solidFill>
                <a:prstClr val="black"/>
              </a:solidFill>
            </a:endParaRPr>
          </a:p>
          <a:p>
            <a:r>
              <a:rPr lang="fr-CH" sz="2000" dirty="0">
                <a:solidFill>
                  <a:prstClr val="black"/>
                </a:solidFill>
              </a:rPr>
              <a:t>  300 </a:t>
            </a:r>
            <a:r>
              <a:rPr lang="fr-CH" sz="2000" dirty="0" err="1">
                <a:solidFill>
                  <a:prstClr val="black"/>
                </a:solidFill>
              </a:rPr>
              <a:t>keV</a:t>
            </a:r>
            <a:endParaRPr lang="fr-CH" sz="2000" dirty="0">
              <a:solidFill>
                <a:prstClr val="black"/>
              </a:solidFill>
            </a:endParaRPr>
          </a:p>
          <a:p>
            <a:r>
              <a:rPr lang="fr-CH" sz="2000" dirty="0">
                <a:solidFill>
                  <a:prstClr val="black"/>
                </a:solidFill>
              </a:rPr>
              <a:t>    2</a:t>
            </a:r>
            <a:r>
              <a:rPr lang="fr-CH" sz="2000" dirty="0" smtClean="0">
                <a:solidFill>
                  <a:prstClr val="black"/>
                </a:solidFill>
              </a:rPr>
              <a:t> </a:t>
            </a:r>
            <a:r>
              <a:rPr lang="fr-CH" sz="2000" dirty="0">
                <a:solidFill>
                  <a:prstClr val="black"/>
                </a:solidFill>
              </a:rPr>
              <a:t>MeV</a:t>
            </a:r>
          </a:p>
          <a:p>
            <a:r>
              <a:rPr lang="fr-CH" sz="2000" dirty="0">
                <a:solidFill>
                  <a:prstClr val="black"/>
                </a:solidFill>
              </a:rPr>
              <a:t>    </a:t>
            </a:r>
            <a:r>
              <a:rPr lang="fr-CH" sz="2000" dirty="0" smtClean="0">
                <a:solidFill>
                  <a:prstClr val="black"/>
                </a:solidFill>
              </a:rPr>
              <a:t> 5MeV</a:t>
            </a:r>
          </a:p>
          <a:p>
            <a:r>
              <a:rPr lang="fr-CH" sz="2000" dirty="0">
                <a:solidFill>
                  <a:prstClr val="black"/>
                </a:solidFill>
              </a:rPr>
              <a:t> </a:t>
            </a:r>
            <a:r>
              <a:rPr lang="fr-CH" sz="2000" dirty="0" smtClean="0">
                <a:solidFill>
                  <a:prstClr val="black"/>
                </a:solidFill>
              </a:rPr>
              <a:t> &lt;1 MeV</a:t>
            </a:r>
            <a:endParaRPr lang="fr-CH" sz="20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4368" y="3933056"/>
            <a:ext cx="119641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b="1" dirty="0">
                <a:solidFill>
                  <a:prstClr val="black"/>
                </a:solidFill>
              </a:rPr>
              <a:t>E</a:t>
            </a:r>
            <a:r>
              <a:rPr lang="fr-CH" b="1" baseline="-25000" dirty="0">
                <a:solidFill>
                  <a:prstClr val="black"/>
                </a:solidFill>
              </a:rPr>
              <a:t>CM</a:t>
            </a:r>
            <a:r>
              <a:rPr lang="fr-CH" b="1" dirty="0">
                <a:solidFill>
                  <a:prstClr val="black"/>
                </a:solidFill>
              </a:rPr>
              <a:t> </a:t>
            </a:r>
            <a:r>
              <a:rPr lang="fr-CH" b="1" dirty="0" err="1">
                <a:solidFill>
                  <a:prstClr val="black"/>
                </a:solidFill>
              </a:rPr>
              <a:t>errors</a:t>
            </a:r>
            <a:r>
              <a:rPr lang="fr-CH" b="1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4651" y="5889466"/>
            <a:ext cx="892385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000" b="1" dirty="0" smtClean="0">
                <a:solidFill>
                  <a:prstClr val="black"/>
                </a:solidFill>
              </a:rPr>
              <a:t>Great </a:t>
            </a:r>
            <a:r>
              <a:rPr lang="fr-CH" sz="2000" b="1" dirty="0" err="1">
                <a:solidFill>
                  <a:prstClr val="black"/>
                </a:solidFill>
              </a:rPr>
              <a:t>energy</a:t>
            </a:r>
            <a:r>
              <a:rPr lang="fr-CH" sz="2000" b="1" dirty="0">
                <a:solidFill>
                  <a:prstClr val="black"/>
                </a:solidFill>
              </a:rPr>
              <a:t> range for the </a:t>
            </a:r>
            <a:r>
              <a:rPr lang="fr-CH" sz="2000" b="1" dirty="0" err="1">
                <a:solidFill>
                  <a:prstClr val="black"/>
                </a:solidFill>
              </a:rPr>
              <a:t>heavy</a:t>
            </a:r>
            <a:r>
              <a:rPr lang="fr-CH" sz="2000" b="1" dirty="0">
                <a:solidFill>
                  <a:prstClr val="black"/>
                </a:solidFill>
              </a:rPr>
              <a:t> </a:t>
            </a:r>
            <a:r>
              <a:rPr lang="fr-CH" sz="2000" b="1" dirty="0" err="1">
                <a:solidFill>
                  <a:prstClr val="black"/>
                </a:solidFill>
              </a:rPr>
              <a:t>particles</a:t>
            </a:r>
            <a:r>
              <a:rPr lang="fr-CH" sz="2000" b="1" dirty="0">
                <a:solidFill>
                  <a:prstClr val="black"/>
                </a:solidFill>
              </a:rPr>
              <a:t> of the Standard Model</a:t>
            </a:r>
            <a:r>
              <a:rPr lang="fr-CH" sz="2000" b="1" dirty="0" smtClean="0">
                <a:solidFill>
                  <a:prstClr val="black"/>
                </a:solidFill>
              </a:rPr>
              <a:t>.</a:t>
            </a:r>
          </a:p>
          <a:p>
            <a:r>
              <a:rPr lang="fr-CH" sz="2000" b="1" dirty="0" err="1" smtClean="0">
                <a:solidFill>
                  <a:prstClr val="black"/>
                </a:solidFill>
              </a:rPr>
              <a:t>Complementarity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with</a:t>
            </a:r>
            <a:r>
              <a:rPr lang="fr-CH" sz="2000" b="1" dirty="0" smtClean="0">
                <a:solidFill>
                  <a:prstClr val="black"/>
                </a:solidFill>
              </a:rPr>
              <a:t> hadron </a:t>
            </a:r>
            <a:r>
              <a:rPr lang="fr-CH" sz="2000" b="1" dirty="0" err="1" smtClean="0">
                <a:solidFill>
                  <a:prstClr val="black"/>
                </a:solidFill>
              </a:rPr>
              <a:t>colliders</a:t>
            </a:r>
            <a:r>
              <a:rPr lang="fr-CH" sz="2000" b="1" dirty="0" smtClean="0">
                <a:solidFill>
                  <a:prstClr val="black"/>
                </a:solidFill>
              </a:rPr>
              <a:t> (LHC, FCC-</a:t>
            </a:r>
            <a:r>
              <a:rPr lang="fr-CH" sz="2000" b="1" dirty="0" err="1" smtClean="0">
                <a:solidFill>
                  <a:prstClr val="black"/>
                </a:solidFill>
              </a:rPr>
              <a:t>hh</a:t>
            </a:r>
            <a:r>
              <a:rPr lang="fr-CH" sz="2000" b="1" dirty="0" smtClean="0">
                <a:solidFill>
                  <a:prstClr val="black"/>
                </a:solidFill>
              </a:rPr>
              <a:t>) and </a:t>
            </a:r>
            <a:r>
              <a:rPr lang="fr-CH" sz="2000" b="1" dirty="0" err="1" smtClean="0">
                <a:solidFill>
                  <a:prstClr val="black"/>
                </a:solidFill>
              </a:rPr>
              <a:t>also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with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linear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r>
              <a:rPr lang="fr-CH" sz="2000" b="1" dirty="0" err="1" smtClean="0">
                <a:solidFill>
                  <a:prstClr val="black"/>
                </a:solidFill>
              </a:rPr>
              <a:t>colliders</a:t>
            </a:r>
            <a:r>
              <a:rPr lang="fr-CH" sz="2000" b="1" dirty="0" smtClean="0">
                <a:solidFill>
                  <a:prstClr val="black"/>
                </a:solidFill>
              </a:rPr>
              <a:t> </a:t>
            </a:r>
            <a:endParaRPr lang="en-GB" sz="2000" b="1" dirty="0">
              <a:solidFill>
                <a:prstClr val="black"/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69" y="614973"/>
            <a:ext cx="6192859" cy="37094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496" y="6592267"/>
            <a:ext cx="2133600" cy="365125"/>
          </a:xfrm>
        </p:spPr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12.06.2020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CH" dirty="0" smtClean="0">
                <a:solidFill>
                  <a:prstClr val="black">
                    <a:tint val="75000"/>
                  </a:prstClr>
                </a:solidFill>
              </a:rPr>
              <a:t>2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96" y="3949025"/>
            <a:ext cx="188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000" b="1" dirty="0">
                <a:solidFill>
                  <a:prstClr val="black"/>
                </a:solidFill>
              </a:rPr>
              <a:t>Event </a:t>
            </a:r>
            <a:r>
              <a:rPr lang="fr-CH" sz="2000" b="1" dirty="0" err="1">
                <a:solidFill>
                  <a:prstClr val="black"/>
                </a:solidFill>
              </a:rPr>
              <a:t>statistics</a:t>
            </a:r>
            <a:r>
              <a:rPr lang="fr-CH" sz="2000" b="1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71800" y="6520259"/>
            <a:ext cx="3464024" cy="365125"/>
          </a:xfrm>
        </p:spPr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Alain </a:t>
            </a:r>
            <a:r>
              <a:rPr lang="en-GB" dirty="0" err="1" smtClean="0">
                <a:solidFill>
                  <a:prstClr val="black">
                    <a:tint val="75000"/>
                  </a:prstClr>
                </a:solidFill>
              </a:rPr>
              <a:t>Blondel</a:t>
            </a:r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  FCC presentation   </a:t>
            </a:r>
            <a:endParaRPr lang="fr-C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67546" y="1043784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4 </a:t>
            </a:r>
            <a:r>
              <a:rPr lang="fr-CH" dirty="0" err="1" smtClean="0"/>
              <a:t>expts</a:t>
            </a:r>
            <a:endParaRPr lang="fr-CH" dirty="0" smtClean="0"/>
          </a:p>
          <a:p>
            <a:r>
              <a:rPr lang="fr-CH" dirty="0" smtClean="0">
                <a:sym typeface="Wingdings" panose="05000000000000000000" pitchFamily="2" charset="2"/>
              </a:rPr>
              <a:t> x1.7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9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811280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45224"/>
            <a:ext cx="7115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err="1" smtClean="0"/>
              <a:t>this</a:t>
            </a:r>
            <a:r>
              <a:rPr lang="fr-CH" dirty="0" smtClean="0"/>
              <a:t> table </a:t>
            </a:r>
            <a:r>
              <a:rPr lang="fr-CH" dirty="0" err="1" smtClean="0"/>
              <a:t>produced</a:t>
            </a:r>
            <a:r>
              <a:rPr lang="fr-CH" dirty="0" smtClean="0"/>
              <a:t> for </a:t>
            </a:r>
            <a:r>
              <a:rPr lang="en-GB" dirty="0" smtClean="0"/>
              <a:t>arXiv:1906.02693v1 (FCC-</a:t>
            </a:r>
            <a:r>
              <a:rPr lang="en-GB" dirty="0" err="1" smtClean="0"/>
              <a:t>ee</a:t>
            </a:r>
            <a:r>
              <a:rPr lang="en-GB" dirty="0" smtClean="0"/>
              <a:t> your questions asked)</a:t>
            </a:r>
          </a:p>
          <a:p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extended</a:t>
            </a:r>
            <a:r>
              <a:rPr lang="fr-CH" dirty="0" smtClean="0"/>
              <a:t> to </a:t>
            </a:r>
            <a:r>
              <a:rPr lang="fr-CH" dirty="0" err="1" smtClean="0"/>
              <a:t>include</a:t>
            </a:r>
            <a:r>
              <a:rPr lang="fr-CH" dirty="0" smtClean="0"/>
              <a:t> the </a:t>
            </a:r>
            <a:r>
              <a:rPr lang="fr-CH" dirty="0" err="1" smtClean="0"/>
              <a:t>other</a:t>
            </a:r>
            <a:r>
              <a:rPr lang="fr-CH" dirty="0" smtClean="0"/>
              <a:t> </a:t>
            </a:r>
            <a:r>
              <a:rPr lang="fr-CH" dirty="0" err="1" smtClean="0"/>
              <a:t>results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follow</a:t>
            </a:r>
            <a:r>
              <a:rPr lang="fr-CH" dirty="0" smtClean="0"/>
              <a:t>.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19/06/2020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ABlondel Precision Electroweak measurements at FCC - requirements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-27384"/>
            <a:ext cx="3934145" cy="378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7" y="3644801"/>
            <a:ext cx="6963013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54662" y="3644801"/>
            <a:ext cx="1453442" cy="23764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26590" y="3644800"/>
            <a:ext cx="1565690" cy="237648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2155" y="764704"/>
            <a:ext cx="50443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>
                <a:sym typeface="Symbol"/>
              </a:rPr>
              <a:t>Improve</a:t>
            </a:r>
            <a:r>
              <a:rPr lang="fr-CH" b="1" dirty="0" smtClean="0">
                <a:sym typeface="Symbol"/>
              </a:rPr>
              <a:t> Lepton </a:t>
            </a:r>
            <a:r>
              <a:rPr lang="fr-CH" b="1" dirty="0" err="1">
                <a:sym typeface="Symbol"/>
              </a:rPr>
              <a:t>flavour</a:t>
            </a:r>
            <a:r>
              <a:rPr lang="fr-CH" b="1" dirty="0">
                <a:sym typeface="Symbol"/>
              </a:rPr>
              <a:t> violation  </a:t>
            </a:r>
            <a:r>
              <a:rPr lang="fr-CH" b="1" dirty="0" err="1" smtClean="0">
                <a:sym typeface="Symbol"/>
              </a:rPr>
              <a:t>sensitivity</a:t>
            </a:r>
            <a:r>
              <a:rPr lang="fr-CH" b="1" dirty="0" smtClean="0">
                <a:sym typeface="Symbol"/>
              </a:rPr>
              <a:t> </a:t>
            </a:r>
            <a:br>
              <a:rPr lang="fr-CH" b="1" dirty="0" smtClean="0">
                <a:sym typeface="Symbol"/>
              </a:rPr>
            </a:br>
            <a:r>
              <a:rPr lang="fr-CH" b="1" dirty="0" smtClean="0">
                <a:sym typeface="Symbol"/>
              </a:rPr>
              <a:t>by </a:t>
            </a:r>
            <a:r>
              <a:rPr lang="fr-CH" b="1" dirty="0">
                <a:sym typeface="Symbol"/>
              </a:rPr>
              <a:t>3 </a:t>
            </a:r>
            <a:r>
              <a:rPr lang="fr-CH" b="1" dirty="0" err="1">
                <a:sym typeface="Symbol"/>
              </a:rPr>
              <a:t>orders</a:t>
            </a:r>
            <a:r>
              <a:rPr lang="fr-CH" b="1" dirty="0">
                <a:sym typeface="Symbol"/>
              </a:rPr>
              <a:t> of magnitude</a:t>
            </a:r>
          </a:p>
          <a:p>
            <a:endParaRPr lang="fr-CH" dirty="0" smtClean="0"/>
          </a:p>
          <a:p>
            <a:endParaRPr lang="fr-CH" dirty="0"/>
          </a:p>
          <a:p>
            <a:r>
              <a:rPr lang="fr-CH" b="1" dirty="0" smtClean="0"/>
              <a:t>tau </a:t>
            </a:r>
            <a:r>
              <a:rPr lang="fr-CH" b="1" dirty="0" err="1" smtClean="0"/>
              <a:t>branching</a:t>
            </a:r>
            <a:r>
              <a:rPr lang="fr-CH" b="1" dirty="0" smtClean="0"/>
              <a:t> ratios </a:t>
            </a:r>
            <a:r>
              <a:rPr lang="fr-CH" dirty="0" smtClean="0"/>
              <a:t>are a good </a:t>
            </a:r>
            <a:r>
              <a:rPr lang="fr-CH" b="1" dirty="0" smtClean="0"/>
              <a:t>test of </a:t>
            </a:r>
            <a:r>
              <a:rPr lang="fr-CH" b="1" dirty="0" err="1" smtClean="0"/>
              <a:t>Universality</a:t>
            </a:r>
            <a:r>
              <a:rPr lang="fr-CH" b="1" dirty="0" smtClean="0"/>
              <a:t> </a:t>
            </a:r>
          </a:p>
          <a:p>
            <a:r>
              <a:rPr lang="fr-CH" dirty="0" smtClean="0"/>
              <a:t>of the   </a:t>
            </a:r>
            <a:r>
              <a:rPr lang="fr-CH" dirty="0" smtClean="0">
                <a:sym typeface="Symbol"/>
              </a:rPr>
              <a:t> - </a:t>
            </a:r>
            <a:r>
              <a:rPr lang="fr-CH" baseline="-25000" dirty="0" smtClean="0">
                <a:sym typeface="Symbol"/>
              </a:rPr>
              <a:t>  </a:t>
            </a:r>
            <a:r>
              <a:rPr lang="fr-CH" dirty="0" smtClean="0">
                <a:sym typeface="Symbol"/>
              </a:rPr>
              <a:t> CC </a:t>
            </a:r>
            <a:r>
              <a:rPr lang="fr-CH" dirty="0" err="1" smtClean="0">
                <a:sym typeface="Symbol"/>
              </a:rPr>
              <a:t>coupling</a:t>
            </a:r>
            <a:r>
              <a:rPr lang="fr-CH" dirty="0" smtClean="0">
                <a:sym typeface="Symbol"/>
              </a:rPr>
              <a:t>   = e  </a:t>
            </a:r>
            <a:endParaRPr lang="fr-CH" dirty="0">
              <a:sym typeface="Symbol"/>
            </a:endParaRPr>
          </a:p>
          <a:p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smtClean="0">
                <a:sym typeface="Symbol"/>
              </a:rPr>
              <a:t>sensitive to  light-</a:t>
            </a:r>
            <a:r>
              <a:rPr lang="fr-CH" dirty="0" err="1" smtClean="0">
                <a:sym typeface="Symbol"/>
              </a:rPr>
              <a:t>heavy</a:t>
            </a:r>
            <a:r>
              <a:rPr lang="fr-CH" dirty="0" smtClean="0">
                <a:sym typeface="Symbol"/>
              </a:rPr>
              <a:t> neutrino  </a:t>
            </a:r>
            <a:r>
              <a:rPr lang="fr-CH" dirty="0" err="1" smtClean="0">
                <a:sym typeface="Symbol"/>
              </a:rPr>
              <a:t>mixing</a:t>
            </a:r>
            <a:endParaRPr lang="fr-CH" dirty="0" smtClean="0">
              <a:sym typeface="Symbol"/>
            </a:endParaRPr>
          </a:p>
          <a:p>
            <a:r>
              <a:rPr lang="fr-CH" dirty="0" smtClean="0">
                <a:sym typeface="Symbol"/>
              </a:rPr>
              <a:t>(Can </a:t>
            </a:r>
            <a:r>
              <a:rPr lang="fr-CH" dirty="0" err="1" smtClean="0">
                <a:sym typeface="Symbol"/>
              </a:rPr>
              <a:t>someone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re-measure</a:t>
            </a:r>
            <a:r>
              <a:rPr lang="fr-CH" dirty="0" smtClean="0">
                <a:sym typeface="Symbol"/>
              </a:rPr>
              <a:t> the tau mass </a:t>
            </a:r>
            <a:r>
              <a:rPr lang="fr-CH" dirty="0" err="1" smtClean="0">
                <a:sym typeface="Symbol"/>
              </a:rPr>
              <a:t>better</a:t>
            </a:r>
            <a:r>
              <a:rPr lang="fr-CH" dirty="0" smtClean="0">
                <a:sym typeface="Symbol"/>
              </a:rPr>
              <a:t>?)</a:t>
            </a:r>
          </a:p>
          <a:p>
            <a:endParaRPr lang="fr-CH" dirty="0">
              <a:sym typeface="Symbol"/>
            </a:endParaRPr>
          </a:p>
          <a:p>
            <a:r>
              <a:rPr lang="fr-CH" dirty="0" smtClean="0">
                <a:sym typeface="Symbol"/>
              </a:rPr>
              <a:t>and </a:t>
            </a:r>
            <a:r>
              <a:rPr lang="fr-CH" dirty="0" err="1" smtClean="0">
                <a:sym typeface="Symbol"/>
              </a:rPr>
              <a:t>many</a:t>
            </a:r>
            <a:r>
              <a:rPr lang="fr-CH" dirty="0" smtClean="0">
                <a:sym typeface="Symbol"/>
              </a:rPr>
              <a:t> more…. </a:t>
            </a:r>
          </a:p>
          <a:p>
            <a:endParaRPr lang="fr-CH" b="1" dirty="0" smtClean="0">
              <a:sym typeface="Symbol"/>
            </a:endParaRPr>
          </a:p>
          <a:p>
            <a:r>
              <a:rPr lang="fr-CH" dirty="0" smtClean="0">
                <a:sym typeface="Symbol"/>
              </a:rPr>
              <a:t> </a:t>
            </a:r>
            <a:endParaRPr lang="fr-CH" baseline="-250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95973"/>
            <a:ext cx="3941607" cy="320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6017790"/>
            <a:ext cx="464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«</a:t>
            </a:r>
            <a:r>
              <a:rPr lang="fr-CH" dirty="0" err="1" smtClean="0"/>
              <a:t>systematics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 </a:t>
            </a:r>
            <a:r>
              <a:rPr lang="fr-CH" dirty="0" err="1" smtClean="0"/>
              <a:t>be</a:t>
            </a:r>
            <a:r>
              <a:rPr lang="fr-CH" dirty="0" smtClean="0"/>
              <a:t> at least </a:t>
            </a:r>
            <a:r>
              <a:rPr lang="fr-CH" dirty="0" err="1" smtClean="0"/>
              <a:t>this</a:t>
            </a:r>
            <a:r>
              <a:rPr lang="fr-CH" dirty="0" smtClean="0"/>
              <a:t> good»</a:t>
            </a:r>
          </a:p>
          <a:p>
            <a:r>
              <a:rPr lang="fr-CH" dirty="0" err="1" smtClean="0">
                <a:sym typeface="Wingdings" panose="05000000000000000000" pitchFamily="2" charset="2"/>
              </a:rPr>
              <a:t>probably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much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better</a:t>
            </a:r>
            <a:r>
              <a:rPr lang="fr-CH" dirty="0" smtClean="0">
                <a:sym typeface="Wingdings" panose="05000000000000000000" pitchFamily="2" charset="2"/>
              </a:rPr>
              <a:t>  to </a:t>
            </a:r>
            <a:r>
              <a:rPr lang="fr-CH" dirty="0" err="1" smtClean="0">
                <a:sym typeface="Wingdings" panose="05000000000000000000" pitchFamily="2" charset="2"/>
              </a:rPr>
              <a:t>be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studied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err="1" smtClean="0">
                <a:sym typeface="Wingdings" panose="05000000000000000000" pitchFamily="2" charset="2"/>
              </a:rPr>
              <a:t>further</a:t>
            </a:r>
            <a:r>
              <a:rPr lang="fr-CH" dirty="0" smtClean="0">
                <a:sym typeface="Wingdings" panose="05000000000000000000" pitchFamily="2" charset="2"/>
              </a:rPr>
              <a:t>!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879298" y="44624"/>
            <a:ext cx="14935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ym typeface="Symbol"/>
              </a:rPr>
              <a:t> physics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62285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19/06/2020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ABlondel Precision Electroweak measurements at FCC - requirements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730250"/>
            <a:ext cx="86741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43444"/>
            <a:ext cx="4486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dirty="0" smtClean="0"/>
              <a:t>     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879298" y="44624"/>
            <a:ext cx="1493550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ym typeface="Symbol"/>
              </a:rPr>
              <a:t> physics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213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17890" y="1556792"/>
            <a:ext cx="8338245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fr-CH" dirty="0" smtClean="0"/>
              <a:t>In 20 minutes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a first </a:t>
            </a:r>
            <a:r>
              <a:rPr lang="fr-CH" dirty="0" err="1" smtClean="0"/>
              <a:t>presentation</a:t>
            </a:r>
            <a:r>
              <a:rPr lang="fr-CH" dirty="0" smtClean="0"/>
              <a:t>. 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 smtClean="0"/>
              <a:t>I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concentrate</a:t>
            </a:r>
            <a:r>
              <a:rPr lang="fr-CH" dirty="0" smtClean="0"/>
              <a:t>  on the Z-</a:t>
            </a:r>
            <a:r>
              <a:rPr lang="fr-CH" dirty="0" err="1" smtClean="0"/>
              <a:t>factory</a:t>
            </a:r>
            <a:r>
              <a:rPr lang="fr-CH" dirty="0" smtClean="0"/>
              <a:t> part of the program, </a:t>
            </a:r>
            <a:r>
              <a:rPr lang="fr-CH" dirty="0" err="1" smtClean="0"/>
              <a:t>which</a:t>
            </a:r>
            <a:r>
              <a:rPr lang="fr-CH" dirty="0" smtClean="0"/>
              <a:t> </a:t>
            </a:r>
            <a:r>
              <a:rPr lang="fr-CH" dirty="0" err="1" smtClean="0"/>
              <a:t>comes</a:t>
            </a:r>
            <a:r>
              <a:rPr lang="fr-CH" dirty="0" smtClean="0"/>
              <a:t> first </a:t>
            </a:r>
          </a:p>
          <a:p>
            <a:r>
              <a:rPr lang="fr-CH" dirty="0" smtClean="0"/>
              <a:t>and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most</a:t>
            </a:r>
            <a:r>
              <a:rPr lang="fr-CH" dirty="0" smtClean="0"/>
              <a:t> </a:t>
            </a:r>
            <a:r>
              <a:rPr lang="fr-CH" dirty="0" err="1" smtClean="0"/>
              <a:t>demanding</a:t>
            </a:r>
            <a:r>
              <a:rPr lang="fr-CH" dirty="0" smtClean="0"/>
              <a:t>.</a:t>
            </a:r>
          </a:p>
          <a:p>
            <a:endParaRPr lang="fr-CH" dirty="0"/>
          </a:p>
          <a:p>
            <a:r>
              <a:rPr lang="fr-CH" dirty="0" smtClean="0"/>
              <a:t>3. I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concentrate</a:t>
            </a:r>
            <a:r>
              <a:rPr lang="fr-CH" dirty="0" smtClean="0"/>
              <a:t> on the </a:t>
            </a:r>
            <a:r>
              <a:rPr lang="fr-CH" dirty="0" err="1" smtClean="0"/>
              <a:t>approach</a:t>
            </a:r>
            <a:r>
              <a:rPr lang="fr-CH" dirty="0" smtClean="0"/>
              <a:t> to </a:t>
            </a:r>
            <a:r>
              <a:rPr lang="fr-CH" dirty="0" err="1" smtClean="0"/>
              <a:t>experimental</a:t>
            </a:r>
            <a:r>
              <a:rPr lang="fr-CH" dirty="0" smtClean="0"/>
              <a:t> </a:t>
            </a:r>
            <a:r>
              <a:rPr lang="fr-CH" dirty="0" err="1" smtClean="0"/>
              <a:t>errors</a:t>
            </a:r>
            <a:r>
              <a:rPr lang="fr-CH" dirty="0" smtClean="0"/>
              <a:t> and on the </a:t>
            </a:r>
          </a:p>
          <a:p>
            <a:r>
              <a:rPr lang="fr-CH" dirty="0" smtClean="0"/>
              <a:t>goals for the TFDR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deliver</a:t>
            </a:r>
            <a:r>
              <a:rPr lang="fr-CH" dirty="0" smtClean="0"/>
              <a:t> </a:t>
            </a:r>
            <a:r>
              <a:rPr lang="fr-CH" dirty="0" err="1" smtClean="0"/>
              <a:t>around</a:t>
            </a:r>
            <a:r>
              <a:rPr lang="fr-CH" dirty="0" smtClean="0"/>
              <a:t> 2025</a:t>
            </a:r>
          </a:p>
          <a:p>
            <a:endParaRPr lang="fr-CH" dirty="0"/>
          </a:p>
          <a:p>
            <a:r>
              <a:rPr lang="fr-CH" dirty="0"/>
              <a:t>4</a:t>
            </a:r>
            <a:r>
              <a:rPr lang="fr-CH" dirty="0" smtClean="0"/>
              <a:t>. There are </a:t>
            </a:r>
            <a:r>
              <a:rPr lang="fr-CH" dirty="0" err="1" smtClean="0"/>
              <a:t>plenty</a:t>
            </a:r>
            <a:r>
              <a:rPr lang="fr-CH" dirty="0" smtClean="0"/>
              <a:t> of </a:t>
            </a:r>
            <a:r>
              <a:rPr lang="fr-CH" dirty="0" err="1" smtClean="0"/>
              <a:t>opportunities</a:t>
            </a:r>
            <a:r>
              <a:rPr lang="fr-CH" dirty="0" smtClean="0"/>
              <a:t> for all in </a:t>
            </a:r>
            <a:r>
              <a:rPr lang="fr-CH" dirty="0" err="1" smtClean="0"/>
              <a:t>Snowmass</a:t>
            </a:r>
            <a:r>
              <a:rPr lang="fr-CH" dirty="0" smtClean="0"/>
              <a:t> to </a:t>
            </a:r>
            <a:r>
              <a:rPr lang="fr-CH" dirty="0" err="1" smtClean="0"/>
              <a:t>participate</a:t>
            </a:r>
            <a:r>
              <a:rPr lang="fr-CH" dirty="0" smtClean="0"/>
              <a:t> in </a:t>
            </a:r>
            <a:r>
              <a:rPr lang="fr-CH" dirty="0" err="1" smtClean="0"/>
              <a:t>this</a:t>
            </a:r>
            <a:r>
              <a:rPr lang="fr-CH" dirty="0" smtClean="0"/>
              <a:t> </a:t>
            </a:r>
            <a:r>
              <a:rPr lang="fr-CH" dirty="0" err="1" smtClean="0"/>
              <a:t>adventure</a:t>
            </a:r>
            <a:endParaRPr lang="fr-CH" dirty="0" smtClean="0"/>
          </a:p>
          <a:p>
            <a:r>
              <a:rPr lang="fr-CH" dirty="0" err="1" smtClean="0"/>
              <a:t>either</a:t>
            </a:r>
            <a:r>
              <a:rPr lang="fr-CH" dirty="0" smtClean="0"/>
              <a:t>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towards</a:t>
            </a:r>
            <a:r>
              <a:rPr lang="fr-CH" dirty="0" smtClean="0"/>
              <a:t> the detector </a:t>
            </a:r>
            <a:r>
              <a:rPr lang="fr-CH" dirty="0" err="1" smtClean="0"/>
              <a:t>requirements</a:t>
            </a:r>
            <a:r>
              <a:rPr lang="fr-CH" dirty="0" smtClean="0"/>
              <a:t> and design (</a:t>
            </a:r>
            <a:r>
              <a:rPr lang="fr-CH" dirty="0" err="1" smtClean="0"/>
              <a:t>there</a:t>
            </a:r>
            <a:r>
              <a:rPr lang="fr-CH" dirty="0" smtClean="0"/>
              <a:t> are 2-4 detectors on FCC-</a:t>
            </a:r>
            <a:r>
              <a:rPr lang="fr-CH" dirty="0" err="1" smtClean="0"/>
              <a:t>ee</a:t>
            </a:r>
            <a:r>
              <a:rPr lang="fr-CH" dirty="0" smtClean="0"/>
              <a:t>!)</a:t>
            </a:r>
          </a:p>
          <a:p>
            <a:r>
              <a:rPr lang="fr-CH" dirty="0" smtClean="0"/>
              <a:t>-- the </a:t>
            </a:r>
            <a:r>
              <a:rPr lang="fr-CH" dirty="0" err="1" smtClean="0"/>
              <a:t>theory</a:t>
            </a:r>
            <a:r>
              <a:rPr lang="fr-CH" dirty="0" smtClean="0"/>
              <a:t> </a:t>
            </a:r>
            <a:r>
              <a:rPr lang="fr-CH" dirty="0" err="1" smtClean="0"/>
              <a:t>calculations</a:t>
            </a:r>
            <a:r>
              <a:rPr lang="fr-CH" dirty="0" smtClean="0"/>
              <a:t> </a:t>
            </a:r>
          </a:p>
          <a:p>
            <a:r>
              <a:rPr lang="fr-CH" dirty="0" smtClean="0"/>
              <a:t>-- the new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  <a:r>
              <a:rPr lang="fr-CH" dirty="0" err="1" smtClean="0"/>
              <a:t>sensitivity</a:t>
            </a:r>
            <a:r>
              <a:rPr lang="fr-CH" dirty="0" smtClean="0"/>
              <a:t> and </a:t>
            </a:r>
            <a:r>
              <a:rPr lang="fr-CH" dirty="0" err="1" smtClean="0"/>
              <a:t>interpretation</a:t>
            </a:r>
            <a:r>
              <a:rPr lang="fr-CH" dirty="0" smtClean="0"/>
              <a:t> of the </a:t>
            </a:r>
            <a:r>
              <a:rPr lang="fr-CH" dirty="0" err="1" smtClean="0"/>
              <a:t>results</a:t>
            </a:r>
            <a:r>
              <a:rPr lang="fr-CH" dirty="0"/>
              <a:t> </a:t>
            </a:r>
            <a:endParaRPr lang="fr-CH" dirty="0" smtClean="0"/>
          </a:p>
          <a:p>
            <a:r>
              <a:rPr lang="fr-CH" dirty="0" smtClean="0"/>
              <a:t> </a:t>
            </a:r>
            <a:endParaRPr lang="fr-CH" dirty="0"/>
          </a:p>
          <a:p>
            <a:r>
              <a:rPr lang="fr-CH" dirty="0" smtClean="0"/>
              <a:t>      </a:t>
            </a:r>
            <a:endParaRPr lang="fr-CH" dirty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 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652046"/>
            <a:ext cx="9720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CAVEATs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5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520" y="188640"/>
            <a:ext cx="8748464" cy="61863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/>
              <a:t>Motivation</a:t>
            </a:r>
            <a:r>
              <a:rPr lang="en-GB" b="1" dirty="0" smtClean="0"/>
              <a:t> </a:t>
            </a:r>
            <a:r>
              <a:rPr lang="en-GB" b="1" dirty="0"/>
              <a:t>f</a:t>
            </a:r>
            <a:r>
              <a:rPr lang="en-GB" b="1" dirty="0" smtClean="0"/>
              <a:t>or </a:t>
            </a:r>
            <a:r>
              <a:rPr lang="en-GB" b="1" dirty="0" smtClean="0"/>
              <a:t>the precision measurements and associated precision </a:t>
            </a:r>
            <a:r>
              <a:rPr lang="en-GB" b="1" dirty="0" smtClean="0"/>
              <a:t>calculations</a:t>
            </a:r>
          </a:p>
          <a:p>
            <a:pPr algn="ctr"/>
            <a:endParaRPr lang="en-GB" b="1" dirty="0"/>
          </a:p>
          <a:p>
            <a:r>
              <a:rPr lang="en-GB" dirty="0" smtClean="0"/>
              <a:t>1. Given </a:t>
            </a:r>
            <a:r>
              <a:rPr lang="en-GB" dirty="0"/>
              <a:t>that the SM is complete with the Higgs discovery, how do we find out: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-- if the Higgs boson is exactly what is foreseen by the standard </a:t>
            </a:r>
            <a:r>
              <a:rPr lang="en-GB" dirty="0" smtClean="0"/>
              <a:t>model?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-- where/what  are the new physics phenomena that must be present to explain: </a:t>
            </a:r>
          </a:p>
          <a:p>
            <a:r>
              <a:rPr lang="en-GB" dirty="0" smtClean="0"/>
              <a:t>baryon asymmetry</a:t>
            </a:r>
          </a:p>
          <a:p>
            <a:r>
              <a:rPr lang="en-GB" dirty="0" smtClean="0"/>
              <a:t>dark matter, </a:t>
            </a:r>
          </a:p>
          <a:p>
            <a:r>
              <a:rPr lang="en-GB" dirty="0" smtClean="0"/>
              <a:t>neutrino masses   (and other mysteries we don’t understand)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2. </a:t>
            </a:r>
            <a:r>
              <a:rPr lang="en-GB" dirty="0" smtClean="0"/>
              <a:t>A powerful </a:t>
            </a:r>
            <a:r>
              <a:rPr lang="en-GB" dirty="0" smtClean="0"/>
              <a:t>and broadly efficient methods is to perform </a:t>
            </a:r>
            <a:r>
              <a:rPr lang="en-GB" dirty="0" smtClean="0"/>
              <a:t> </a:t>
            </a:r>
            <a:r>
              <a:rPr lang="en-GB" b="1" u="sng" dirty="0" smtClean="0"/>
              <a:t>precision measurements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-- </a:t>
            </a:r>
            <a:r>
              <a:rPr lang="en-GB" dirty="0" smtClean="0"/>
              <a:t>many </a:t>
            </a:r>
            <a:r>
              <a:rPr lang="en-GB" b="1" u="sng" dirty="0" smtClean="0"/>
              <a:t>observables </a:t>
            </a:r>
            <a:r>
              <a:rPr lang="en-GB" dirty="0" smtClean="0"/>
              <a:t>contain </a:t>
            </a:r>
            <a:r>
              <a:rPr lang="en-GB" dirty="0" smtClean="0"/>
              <a:t>sensitivity to new phenomena, either by loops, direct long distance propagator effects, or mixing </a:t>
            </a:r>
            <a:r>
              <a:rPr lang="en-GB" dirty="0" smtClean="0"/>
              <a:t>with SM coupled </a:t>
            </a:r>
            <a:r>
              <a:rPr lang="en-GB" dirty="0" smtClean="0"/>
              <a:t>particles. 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(in addition to a great program of direct searches for feebly coupled particles) </a:t>
            </a:r>
          </a:p>
          <a:p>
            <a:r>
              <a:rPr lang="fr-CH" dirty="0" smtClean="0"/>
              <a:t>    -- are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any</a:t>
            </a:r>
            <a:r>
              <a:rPr lang="fr-CH" dirty="0" smtClean="0"/>
              <a:t> more </a:t>
            </a:r>
            <a:r>
              <a:rPr lang="fr-CH" dirty="0" err="1" smtClean="0"/>
              <a:t>weakly</a:t>
            </a:r>
            <a:r>
              <a:rPr lang="fr-CH" dirty="0" smtClean="0"/>
              <a:t> </a:t>
            </a:r>
            <a:r>
              <a:rPr lang="fr-CH" dirty="0" err="1" smtClean="0"/>
              <a:t>coupled</a:t>
            </a:r>
            <a:r>
              <a:rPr lang="fr-CH" dirty="0" smtClean="0"/>
              <a:t> </a:t>
            </a:r>
            <a:r>
              <a:rPr lang="fr-CH" dirty="0" err="1" smtClean="0"/>
              <a:t>particles</a:t>
            </a:r>
            <a:r>
              <a:rPr lang="fr-CH" dirty="0" smtClean="0"/>
              <a:t>?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The top quark </a:t>
            </a:r>
            <a:r>
              <a:rPr lang="fr-CH" dirty="0" err="1" smtClean="0"/>
              <a:t>effect</a:t>
            </a:r>
            <a:r>
              <a:rPr lang="fr-CH" dirty="0" smtClean="0"/>
              <a:t> at LEP </a:t>
            </a:r>
            <a:r>
              <a:rPr lang="fr-CH" dirty="0" err="1" smtClean="0"/>
              <a:t>was</a:t>
            </a:r>
            <a:r>
              <a:rPr lang="fr-CH" dirty="0" smtClean="0"/>
              <a:t> 10</a:t>
            </a:r>
            <a:r>
              <a:rPr lang="fr-CH" dirty="0" smtClean="0">
                <a:sym typeface="Symbol"/>
              </a:rPr>
              <a:t>! (</a:t>
            </a:r>
            <a:r>
              <a:rPr lang="fr-CH" dirty="0" smtClean="0">
                <a:sym typeface="Wingdings" panose="05000000000000000000" pitchFamily="2" charset="2"/>
              </a:rPr>
              <a:t> </a:t>
            </a:r>
            <a:r>
              <a:rPr lang="fr-CH" dirty="0" err="1" smtClean="0">
                <a:sym typeface="Symbol"/>
              </a:rPr>
              <a:t>there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 smtClean="0">
                <a:sym typeface="Symbol"/>
              </a:rPr>
              <a:t> *not* </a:t>
            </a:r>
            <a:r>
              <a:rPr lang="fr-CH" dirty="0" err="1" smtClean="0">
                <a:sym typeface="Symbol"/>
              </a:rPr>
              <a:t>another</a:t>
            </a:r>
            <a:r>
              <a:rPr lang="fr-CH" dirty="0" smtClean="0">
                <a:sym typeface="Symbol"/>
              </a:rPr>
              <a:t>  t-b quark system) </a:t>
            </a:r>
            <a:endParaRPr lang="fr-CH" dirty="0"/>
          </a:p>
          <a:p>
            <a:r>
              <a:rPr lang="fr-CH" dirty="0" smtClean="0"/>
              <a:t>               </a:t>
            </a:r>
            <a:r>
              <a:rPr lang="fr-CH" dirty="0" err="1" smtClean="0"/>
              <a:t>any</a:t>
            </a:r>
            <a:r>
              <a:rPr lang="fr-CH" dirty="0" smtClean="0"/>
              <a:t> SU(2)-</a:t>
            </a:r>
            <a:r>
              <a:rPr lang="fr-CH" dirty="0" err="1" smtClean="0"/>
              <a:t>violating</a:t>
            </a:r>
            <a:r>
              <a:rPr lang="fr-CH" dirty="0" smtClean="0"/>
              <a:t> </a:t>
            </a:r>
            <a:r>
              <a:rPr lang="fr-CH" dirty="0" err="1" smtClean="0"/>
              <a:t>effect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appear</a:t>
            </a:r>
            <a:r>
              <a:rPr lang="fr-CH" dirty="0" smtClean="0"/>
              <a:t> </a:t>
            </a:r>
            <a:r>
              <a:rPr lang="fr-CH" dirty="0" err="1" smtClean="0"/>
              <a:t>strongly</a:t>
            </a:r>
            <a:r>
              <a:rPr lang="fr-CH" dirty="0" smtClean="0"/>
              <a:t> </a:t>
            </a:r>
            <a:r>
              <a:rPr lang="fr-CH" u="sng" dirty="0" err="1" smtClean="0"/>
              <a:t>regardless</a:t>
            </a:r>
            <a:r>
              <a:rPr lang="fr-CH" u="sng" dirty="0" smtClean="0"/>
              <a:t> of mass </a:t>
            </a:r>
            <a:r>
              <a:rPr lang="fr-CH" u="sng" dirty="0" err="1" smtClean="0"/>
              <a:t>scale</a:t>
            </a:r>
            <a:r>
              <a:rPr lang="fr-CH" u="sng" dirty="0" smtClean="0"/>
              <a:t> 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--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there</a:t>
            </a:r>
            <a:r>
              <a:rPr lang="fr-CH" dirty="0" smtClean="0"/>
              <a:t> </a:t>
            </a:r>
            <a:r>
              <a:rPr lang="fr-CH" dirty="0" err="1" smtClean="0"/>
              <a:t>mixing</a:t>
            </a:r>
            <a:r>
              <a:rPr lang="fr-CH" dirty="0" smtClean="0"/>
              <a:t> ? in </a:t>
            </a:r>
            <a:r>
              <a:rPr lang="fr-CH" dirty="0" err="1" smtClean="0"/>
              <a:t>particular</a:t>
            </a:r>
            <a:r>
              <a:rPr lang="fr-CH" dirty="0"/>
              <a:t> </a:t>
            </a:r>
            <a:r>
              <a:rPr lang="fr-CH" dirty="0" smtClean="0"/>
              <a:t> active-</a:t>
            </a:r>
            <a:r>
              <a:rPr lang="fr-CH" dirty="0" err="1" smtClean="0"/>
              <a:t>sterile</a:t>
            </a:r>
            <a:r>
              <a:rPr lang="fr-CH" dirty="0" smtClean="0"/>
              <a:t> neutrino </a:t>
            </a:r>
            <a:r>
              <a:rPr lang="fr-CH" dirty="0" err="1" smtClean="0"/>
              <a:t>mixing</a:t>
            </a:r>
            <a:r>
              <a:rPr lang="fr-CH" dirty="0" smtClean="0"/>
              <a:t>      ( </a:t>
            </a:r>
            <a:r>
              <a:rPr lang="fr-CH" dirty="0" err="1" smtClean="0"/>
              <a:t>ibid</a:t>
            </a:r>
            <a:r>
              <a:rPr lang="fr-CH" dirty="0" smtClean="0"/>
              <a:t> )</a:t>
            </a:r>
          </a:p>
          <a:p>
            <a:endParaRPr lang="fr-CH" dirty="0" smtClean="0"/>
          </a:p>
          <a:p>
            <a:r>
              <a:rPr lang="fr-CH" dirty="0"/>
              <a:t> </a:t>
            </a:r>
            <a:r>
              <a:rPr lang="fr-CH" dirty="0" smtClean="0"/>
              <a:t>   -- high mass SM </a:t>
            </a:r>
            <a:r>
              <a:rPr lang="fr-CH" dirty="0" err="1" smtClean="0"/>
              <a:t>coupled</a:t>
            </a:r>
            <a:r>
              <a:rPr lang="fr-CH" dirty="0" smtClean="0"/>
              <a:t> SU(2)-</a:t>
            </a:r>
            <a:r>
              <a:rPr lang="fr-CH" dirty="0" err="1" smtClean="0"/>
              <a:t>respecting</a:t>
            </a:r>
            <a:r>
              <a:rPr lang="fr-CH" dirty="0" smtClean="0"/>
              <a:t>  </a:t>
            </a:r>
            <a:r>
              <a:rPr lang="fr-CH" dirty="0" smtClean="0">
                <a:sym typeface="Wingdings" panose="05000000000000000000" pitchFamily="2" charset="2"/>
              </a:rPr>
              <a:t> (ex: Z’ or </a:t>
            </a:r>
            <a:r>
              <a:rPr lang="fr-CH" dirty="0" err="1" smtClean="0">
                <a:sym typeface="Wingdings" panose="05000000000000000000" pitchFamily="2" charset="2"/>
              </a:rPr>
              <a:t>degenerate</a:t>
            </a:r>
            <a:r>
              <a:rPr lang="fr-CH" dirty="0" smtClean="0">
                <a:sym typeface="Wingdings" panose="05000000000000000000" pitchFamily="2" charset="2"/>
              </a:rPr>
              <a:t>  </a:t>
            </a:r>
            <a:r>
              <a:rPr lang="fr-CH" dirty="0" err="1" smtClean="0">
                <a:sym typeface="Wingdings" panose="05000000000000000000" pitchFamily="2" charset="2"/>
              </a:rPr>
              <a:t>SuSy</a:t>
            </a:r>
            <a:r>
              <a:rPr lang="fr-CH" dirty="0" smtClean="0">
                <a:sym typeface="Wingdings" panose="05000000000000000000" pitchFamily="2" charset="2"/>
              </a:rPr>
              <a:t>)  EFT </a:t>
            </a:r>
            <a:r>
              <a:rPr lang="fr-CH" dirty="0" err="1" smtClean="0">
                <a:sym typeface="Wingdings" panose="05000000000000000000" pitchFamily="2" charset="2"/>
              </a:rPr>
              <a:t>analysis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u="sng" dirty="0" err="1" smtClean="0"/>
              <a:t>Emphasis</a:t>
            </a:r>
            <a:r>
              <a:rPr lang="fr-CH" u="sng" dirty="0" smtClean="0"/>
              <a:t> on </a:t>
            </a:r>
            <a:r>
              <a:rPr lang="fr-CH" u="sng" dirty="0" err="1" smtClean="0"/>
              <a:t>different</a:t>
            </a:r>
            <a:r>
              <a:rPr lang="fr-CH" u="sng" dirty="0" smtClean="0"/>
              <a:t> observables </a:t>
            </a:r>
            <a:r>
              <a:rPr lang="fr-CH" u="sng" dirty="0" err="1" smtClean="0"/>
              <a:t>depending</a:t>
            </a:r>
            <a:r>
              <a:rPr lang="fr-CH" u="sng" dirty="0" smtClean="0"/>
              <a:t> on the question </a:t>
            </a:r>
            <a:r>
              <a:rPr lang="fr-CH" u="sng" dirty="0" err="1" smtClean="0"/>
              <a:t>asked</a:t>
            </a:r>
            <a:r>
              <a:rPr lang="fr-CH" u="sng" dirty="0" smtClean="0"/>
              <a:t>. </a:t>
            </a:r>
            <a:endParaRPr lang="en-GB" u="sng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-8996" y="4283804"/>
            <a:ext cx="54854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«T»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4187" y="5373216"/>
            <a:ext cx="54373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«S»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584" y="4859868"/>
            <a:ext cx="54213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«</a:t>
            </a:r>
            <a:r>
              <a:rPr lang="fr-CH" dirty="0" smtClean="0">
                <a:sym typeface="Symbol"/>
              </a:rPr>
              <a:t>»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2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C3C0C-6477-4E93-AEEE-5F42AED60A29}" type="datetime1">
              <a:rPr lang="fr-CH" smtClean="0"/>
              <a:t>19.06.2020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Alain Blondel  FCC CDR presentation   Outlook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6</a:t>
            </a:fld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98" y="1"/>
            <a:ext cx="3709515" cy="28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47805" y="2965720"/>
            <a:ext cx="3760699" cy="305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0" y="2812397"/>
                <a:ext cx="5347805" cy="313932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CH" b="1" u="sng" dirty="0" smtClean="0"/>
                  <a:t>FCC-</a:t>
                </a:r>
                <a:r>
                  <a:rPr lang="fr-CH" b="1" u="sng" dirty="0" err="1" smtClean="0"/>
                  <a:t>ee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-- 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EWPO, G</a:t>
                </a:r>
                <a:r>
                  <a:rPr lang="fr-CH" b="1" baseline="-25000" dirty="0" smtClean="0">
                    <a:solidFill>
                      <a:schemeClr val="tx2">
                        <a:lumMod val="75000"/>
                      </a:schemeClr>
                    </a:solidFill>
                  </a:rPr>
                  <a:t>F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, </a:t>
                </a:r>
                <a:r>
                  <a:rPr lang="fr-CH" b="1" dirty="0" smtClean="0">
                    <a:solidFill>
                      <a:srgbClr val="FF0000"/>
                    </a:solidFill>
                    <a:sym typeface="Symbol"/>
                  </a:rPr>
                  <a:t>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,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N</a:t>
                </a:r>
                <a:r>
                  <a:rPr lang="fr-CH" b="1" baseline="-25000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v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: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sensitivity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10</a:t>
                </a:r>
                <a:r>
                  <a:rPr lang="fr-CH" b="1" baseline="30000" dirty="0" smtClean="0">
                    <a:solidFill>
                      <a:schemeClr val="tx2">
                        <a:lumMod val="75000"/>
                      </a:schemeClr>
                    </a:solidFill>
                  </a:rPr>
                  <a:t>-5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up to 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v. high Masses</a:t>
                </a:r>
                <a:endParaRPr lang="fr-CH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-- high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sensitivity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to single N</a:t>
                </a:r>
                <a:r>
                  <a:rPr lang="fr-CH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(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fr-CH" i="1" baseline="-2500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fr-CH" b="1" baseline="30000" dirty="0">
                    <a:solidFill>
                      <a:srgbClr val="0070C0"/>
                    </a:solidFill>
                    <a:sym typeface="Symbol"/>
                  </a:rPr>
                  <a:t></a:t>
                </a:r>
                <a:r>
                  <a:rPr lang="fr-CH" b="1" baseline="300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CH" b="1" dirty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W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)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in Z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decay</a:t>
                </a:r>
                <a:endParaRPr lang="fr-CH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fr-CH" b="1" u="sng" dirty="0" smtClean="0"/>
                  <a:t>FCC-</a:t>
                </a:r>
                <a:r>
                  <a:rPr lang="fr-CH" b="1" u="sng" dirty="0" err="1" smtClean="0"/>
                  <a:t>hh</a:t>
                </a:r>
                <a:endParaRPr lang="fr-CH" b="1" u="sng" dirty="0" smtClean="0"/>
              </a:p>
              <a:p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-- production in W-&gt;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fr-CH" b="0" i="1" baseline="-25000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fr-CH" b="1" baseline="30000" dirty="0">
                    <a:solidFill>
                      <a:srgbClr val="FF0000"/>
                    </a:solidFill>
                    <a:sym typeface="Symbol"/>
                  </a:rPr>
                  <a:t>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+ N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(</a:t>
                </a:r>
                <a:r>
                  <a:rPr lang="fr-CH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  <a:ea typeface="Cambria Math"/>
                      </a:rPr>
                      <m:t>𝑙</m:t>
                    </m:r>
                    <m:r>
                      <a:rPr lang="fr-CH" b="0" i="1" baseline="-25000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fr-CH" b="1" baseline="30000" dirty="0" smtClean="0">
                    <a:solidFill>
                      <a:srgbClr val="0070C0"/>
                    </a:solidFill>
                    <a:sym typeface="Symbol"/>
                  </a:rPr>
                  <a:t></a:t>
                </a:r>
                <a:r>
                  <a:rPr lang="fr-CH" b="1" baseline="300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W</a:t>
                </a:r>
                <a:r>
                  <a:rPr lang="fr-CH" b="1" dirty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) </a:t>
                </a:r>
                <a:r>
                  <a:rPr lang="fr-CH" b="1" dirty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 (LNV+LFV)</a:t>
                </a:r>
                <a:endParaRPr lang="fr-CH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with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initial and final  lepton charge and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</a:rPr>
                  <a:t>flavour</a:t>
                </a:r>
                <a:endParaRPr lang="fr-CH" b="1" dirty="0" smtClean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r>
                  <a:rPr lang="fr-CH" b="1" u="sng" dirty="0" smtClean="0"/>
                  <a:t>FCC e-p</a:t>
                </a:r>
              </a:p>
              <a:p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-- production in CC e</a:t>
                </a:r>
                <a:r>
                  <a:rPr lang="fr-CH" b="1" baseline="30000" dirty="0" smtClean="0">
                    <a:solidFill>
                      <a:srgbClr val="FF0000"/>
                    </a:solidFill>
                    <a:sym typeface="Symbol"/>
                  </a:rPr>
                  <a:t>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p 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 X N( </a:t>
                </a:r>
                <a14:m>
                  <m:oMath xmlns:m="http://schemas.openxmlformats.org/officeDocument/2006/math">
                    <m:r>
                      <a:rPr lang="fr-CH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fr-CH" b="1" baseline="30000" dirty="0" smtClean="0">
                    <a:solidFill>
                      <a:srgbClr val="0070C0"/>
                    </a:solidFill>
                    <a:sym typeface="Symbol"/>
                  </a:rPr>
                  <a:t></a:t>
                </a:r>
                <a:r>
                  <a:rPr lang="fr-CH" b="1" dirty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W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) high mass</a:t>
                </a:r>
              </a:p>
              <a:p>
                <a:endParaRPr lang="fr-CH" b="1" u="sng" dirty="0" smtClean="0">
                  <a:sym typeface="Symbol"/>
                </a:endParaRPr>
              </a:p>
              <a:p>
                <a:r>
                  <a:rPr lang="fr-CH" b="1" u="sng" dirty="0" err="1" smtClean="0">
                    <a:sym typeface="Symbol"/>
                  </a:rPr>
                  <a:t>ee-hh</a:t>
                </a:r>
                <a:r>
                  <a:rPr lang="fr-CH" b="1" u="sng" dirty="0" smtClean="0">
                    <a:sym typeface="Symbol"/>
                  </a:rPr>
                  <a:t>/</a:t>
                </a:r>
                <a:r>
                  <a:rPr lang="fr-CH" b="1" u="sng" dirty="0" err="1" smtClean="0">
                    <a:sym typeface="Symbol"/>
                  </a:rPr>
                  <a:t>ep</a:t>
                </a:r>
                <a:r>
                  <a:rPr lang="fr-CH" b="1" u="sng" dirty="0" smtClean="0">
                    <a:sym typeface="Symbol"/>
                  </a:rPr>
                  <a:t> </a:t>
                </a:r>
                <a:r>
                  <a:rPr lang="fr-CH" b="1" u="sng" dirty="0" err="1" smtClean="0">
                    <a:sym typeface="Symbol"/>
                  </a:rPr>
                  <a:t>complementarity</a:t>
                </a:r>
                <a:r>
                  <a:rPr lang="fr-CH" b="1" u="sng" dirty="0" smtClean="0">
                    <a:sym typeface="Symbol"/>
                  </a:rPr>
                  <a:t>: </a:t>
                </a:r>
              </a:p>
              <a:p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indirect/direct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discovery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  + </a:t>
                </a:r>
                <a:r>
                  <a:rPr lang="fr-CH" b="1" dirty="0" err="1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studies</a:t>
                </a:r>
                <a:r>
                  <a:rPr lang="fr-CH" b="1" dirty="0" smtClean="0">
                    <a:solidFill>
                      <a:schemeClr val="tx2">
                        <a:lumMod val="75000"/>
                      </a:schemeClr>
                    </a:solidFill>
                    <a:sym typeface="Symbol"/>
                  </a:rPr>
                  <a:t> of FNV and LFV!</a:t>
                </a:r>
                <a:endParaRPr lang="en-GB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812397"/>
                <a:ext cx="5347805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912" t="-971" r="-684" b="-2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8" y="1268760"/>
            <a:ext cx="3692973" cy="174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25289" y="1968505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(*)</a:t>
            </a:r>
            <a:endParaRPr lang="fr-CH" sz="1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3929" y="139078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  <a:endParaRPr lang="fr-CH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2809" y="2000173"/>
            <a:ext cx="2471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endParaRPr lang="fr-CH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476017" y="1395244"/>
                <a:ext cx="7225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b="0" dirty="0" smtClean="0">
                    <a:ea typeface="Cambria Math"/>
                  </a:rPr>
                  <a:t>or</a:t>
                </a:r>
                <a14:m>
                  <m:oMath xmlns:m="http://schemas.openxmlformats.org/officeDocument/2006/math">
                    <m:r>
                      <a:rPr lang="fr-CH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fr-CH" i="1">
                        <a:latin typeface="Cambria Math"/>
                        <a:ea typeface="Cambria Math"/>
                      </a:rPr>
                      <m:t>𝑙</m:t>
                    </m:r>
                  </m:oMath>
                </a14:m>
                <a:r>
                  <a:rPr lang="fr-CH" b="1" baseline="30000" dirty="0" smtClean="0">
                    <a:solidFill>
                      <a:srgbClr val="FF0000"/>
                    </a:solidFill>
                    <a:sym typeface="Symbol"/>
                  </a:rPr>
                  <a:t></a:t>
                </a:r>
                <a:r>
                  <a:rPr lang="fr-CH" dirty="0" smtClean="0">
                    <a:sym typeface="Symbol"/>
                  </a:rPr>
                  <a:t></a:t>
                </a:r>
                <a:endParaRPr lang="en-GB" baseline="300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017" y="1395243"/>
                <a:ext cx="722570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723" t="-6604" r="-75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108464"/>
            <a:ext cx="2232248" cy="13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00620" y="868071"/>
            <a:ext cx="99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FCC-</a:t>
            </a:r>
            <a:r>
              <a:rPr lang="fr-CH" dirty="0" err="1" smtClean="0"/>
              <a:t>ee</a:t>
            </a:r>
            <a:r>
              <a:rPr lang="fr-CH" dirty="0" smtClean="0"/>
              <a:t> Z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2" y="2140521"/>
            <a:ext cx="849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FCC-</a:t>
            </a:r>
            <a:r>
              <a:rPr lang="fr-CH" dirty="0" err="1" smtClean="0"/>
              <a:t>hh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5496" y="6183655"/>
            <a:ext cx="90337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i="1" dirty="0"/>
              <a:t>M</a:t>
            </a:r>
            <a:r>
              <a:rPr lang="en-GB" sz="1600" i="1" dirty="0" smtClean="0"/>
              <a:t>assive </a:t>
            </a:r>
            <a:r>
              <a:rPr lang="en-GB" sz="1600" i="1" dirty="0"/>
              <a:t>neutrino mechanisms for generating the </a:t>
            </a:r>
            <a:r>
              <a:rPr lang="en-GB" sz="1600" i="1" dirty="0" smtClean="0"/>
              <a:t>matter-antimatter asymmetry </a:t>
            </a:r>
            <a:r>
              <a:rPr lang="en-GB" sz="1600" i="1" dirty="0"/>
              <a:t>in the Universe should be a central consideration in the selection </a:t>
            </a:r>
            <a:r>
              <a:rPr lang="en-GB" sz="1600" i="1" dirty="0" smtClean="0"/>
              <a:t>and design of </a:t>
            </a:r>
            <a:r>
              <a:rPr lang="en-GB" sz="1600" i="1" dirty="0"/>
              <a:t>future colliders</a:t>
            </a:r>
            <a:r>
              <a:rPr lang="en-GB" sz="1600" i="1" dirty="0" smtClean="0"/>
              <a:t>. </a:t>
            </a:r>
            <a:r>
              <a:rPr lang="en-GB" sz="1600" i="1" dirty="0" smtClean="0">
                <a:solidFill>
                  <a:srgbClr val="008000"/>
                </a:solidFill>
              </a:rPr>
              <a:t>(neutrino town meeting report to ESPP)</a:t>
            </a:r>
            <a:endParaRPr lang="en-GB" sz="1600" i="1" dirty="0">
              <a:solidFill>
                <a:srgbClr val="008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1960" y="44625"/>
            <a:ext cx="227607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2400" b="1" dirty="0" smtClean="0"/>
              <a:t>Heavy neutrinos</a:t>
            </a:r>
            <a:endParaRPr lang="en-GB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75836" y="4494428"/>
            <a:ext cx="1126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err="1" smtClean="0">
                <a:solidFill>
                  <a:schemeClr val="accent6">
                    <a:lumMod val="75000"/>
                  </a:schemeClr>
                </a:solidFill>
              </a:rPr>
              <a:t>Detached</a:t>
            </a:r>
            <a:r>
              <a:rPr lang="fr-CH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fr-CH" i="1" dirty="0" err="1" smtClean="0">
                <a:solidFill>
                  <a:schemeClr val="accent6">
                    <a:lumMod val="75000"/>
                  </a:schemeClr>
                </a:solidFill>
              </a:rPr>
              <a:t>vertices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922544" y="4005064"/>
            <a:ext cx="2146690" cy="0"/>
          </a:xfrm>
          <a:prstGeom prst="line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1187624" y="2812397"/>
            <a:ext cx="360040" cy="3285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70398" y="2443065"/>
            <a:ext cx="330154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tau life-time and </a:t>
            </a:r>
            <a:r>
              <a:rPr lang="fr-CH" dirty="0" err="1" smtClean="0"/>
              <a:t>branching</a:t>
            </a:r>
            <a:r>
              <a:rPr lang="fr-CH" dirty="0" smtClean="0"/>
              <a:t> ratios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C473A-E14C-4812-A0D4-922FFA49B43C}" type="slidenum">
              <a:rPr lang="en-GB" smtClean="0"/>
              <a:t>7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40"/>
          <a:stretch/>
        </p:blipFill>
        <p:spPr bwMode="auto">
          <a:xfrm>
            <a:off x="4645524" y="696591"/>
            <a:ext cx="4606996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4" y="80962"/>
            <a:ext cx="4762500" cy="66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3356994"/>
            <a:ext cx="4406784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fr-CH" dirty="0" smtClean="0"/>
              <a:t>-^- EFT D6 </a:t>
            </a:r>
            <a:r>
              <a:rPr lang="fr-CH" dirty="0" err="1" smtClean="0"/>
              <a:t>operators</a:t>
            </a:r>
            <a:r>
              <a:rPr lang="fr-CH" dirty="0" smtClean="0"/>
              <a:t> (</a:t>
            </a:r>
            <a:r>
              <a:rPr lang="fr-CH" dirty="0" err="1" smtClean="0"/>
              <a:t>some</a:t>
            </a:r>
            <a:r>
              <a:rPr lang="fr-CH" dirty="0" smtClean="0"/>
              <a:t> </a:t>
            </a:r>
            <a:r>
              <a:rPr lang="fr-CH" dirty="0" err="1" smtClean="0"/>
              <a:t>assumptions</a:t>
            </a:r>
            <a:r>
              <a:rPr lang="fr-CH" dirty="0" smtClean="0"/>
              <a:t>) </a:t>
            </a:r>
          </a:p>
          <a:p>
            <a:r>
              <a:rPr lang="fr-CH" b="1" i="1" dirty="0" smtClean="0">
                <a:solidFill>
                  <a:srgbClr val="FF0000"/>
                </a:solidFill>
              </a:rPr>
              <a:t>-^- </a:t>
            </a:r>
            <a:r>
              <a:rPr lang="fr-CH" b="1" i="1" dirty="0" err="1" smtClean="0">
                <a:solidFill>
                  <a:srgbClr val="FF0000"/>
                </a:solidFill>
              </a:rPr>
              <a:t>Higgs</a:t>
            </a:r>
            <a:r>
              <a:rPr lang="fr-CH" b="1" i="1" dirty="0" smtClean="0">
                <a:solidFill>
                  <a:srgbClr val="FF0000"/>
                </a:solidFill>
              </a:rPr>
              <a:t> and </a:t>
            </a:r>
            <a:r>
              <a:rPr lang="fr-CH" b="1" i="1" dirty="0" err="1" smtClean="0">
                <a:solidFill>
                  <a:srgbClr val="FF0000"/>
                </a:solidFill>
              </a:rPr>
              <a:t>EWPOs</a:t>
            </a:r>
            <a:r>
              <a:rPr lang="fr-CH" b="1" i="1" dirty="0" smtClean="0">
                <a:solidFill>
                  <a:srgbClr val="FF0000"/>
                </a:solidFill>
              </a:rPr>
              <a:t> are </a:t>
            </a:r>
            <a:r>
              <a:rPr lang="fr-CH" b="1" i="1" dirty="0" err="1" smtClean="0">
                <a:solidFill>
                  <a:srgbClr val="FF0000"/>
                </a:solidFill>
              </a:rPr>
              <a:t>complementary</a:t>
            </a:r>
            <a:endParaRPr lang="fr-CH" b="1" i="1" dirty="0" smtClean="0">
              <a:solidFill>
                <a:srgbClr val="FF0000"/>
              </a:solidFill>
            </a:endParaRPr>
          </a:p>
          <a:p>
            <a:r>
              <a:rPr lang="fr-CH" dirty="0" smtClean="0"/>
              <a:t>-^- top quark mass and </a:t>
            </a:r>
            <a:r>
              <a:rPr lang="fr-CH" dirty="0" err="1" smtClean="0"/>
              <a:t>couplings</a:t>
            </a:r>
            <a:r>
              <a:rPr lang="fr-CH" dirty="0" smtClean="0"/>
              <a:t> essential! </a:t>
            </a:r>
            <a:endParaRPr lang="fr-CH" dirty="0"/>
          </a:p>
          <a:p>
            <a:r>
              <a:rPr lang="fr-CH" dirty="0" smtClean="0"/>
              <a:t>(the 100km </a:t>
            </a:r>
            <a:r>
              <a:rPr lang="fr-CH" dirty="0" err="1" smtClean="0"/>
              <a:t>circumference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optimal for </a:t>
            </a:r>
            <a:r>
              <a:rPr lang="fr-CH" dirty="0" err="1" smtClean="0"/>
              <a:t>this</a:t>
            </a:r>
            <a:r>
              <a:rPr lang="fr-CH" dirty="0" smtClean="0"/>
              <a:t>)</a:t>
            </a:r>
          </a:p>
          <a:p>
            <a:endParaRPr lang="fr-CH" sz="1200" dirty="0" smtClean="0"/>
          </a:p>
          <a:p>
            <a:r>
              <a:rPr lang="fr-CH" dirty="0"/>
              <a:t>&lt;-- </a:t>
            </a:r>
            <a:r>
              <a:rPr lang="fr-CH" dirty="0" err="1"/>
              <a:t>many</a:t>
            </a:r>
            <a:r>
              <a:rPr lang="fr-CH" dirty="0"/>
              <a:t> </a:t>
            </a:r>
            <a:r>
              <a:rPr lang="fr-CH" dirty="0" err="1"/>
              <a:t>systematics</a:t>
            </a:r>
            <a:r>
              <a:rPr lang="fr-CH" dirty="0"/>
              <a:t> are </a:t>
            </a:r>
            <a:r>
              <a:rPr lang="fr-CH" dirty="0" err="1"/>
              <a:t>preliminary</a:t>
            </a:r>
            <a:r>
              <a:rPr lang="fr-CH" dirty="0"/>
              <a:t> </a:t>
            </a:r>
          </a:p>
          <a:p>
            <a:r>
              <a:rPr lang="fr-CH" dirty="0"/>
              <a:t>and  </a:t>
            </a:r>
            <a:r>
              <a:rPr lang="fr-CH" dirty="0" err="1"/>
              <a:t>should</a:t>
            </a:r>
            <a:r>
              <a:rPr lang="fr-CH" dirty="0"/>
              <a:t> </a:t>
            </a:r>
            <a:r>
              <a:rPr lang="fr-CH" dirty="0" err="1"/>
              <a:t>improve</a:t>
            </a:r>
            <a:r>
              <a:rPr lang="fr-CH" dirty="0"/>
              <a:t> </a:t>
            </a:r>
            <a:r>
              <a:rPr lang="fr-CH" dirty="0" err="1"/>
              <a:t>with</a:t>
            </a:r>
            <a:r>
              <a:rPr lang="fr-CH" dirty="0"/>
              <a:t> more </a:t>
            </a:r>
            <a:r>
              <a:rPr lang="fr-CH" dirty="0" err="1"/>
              <a:t>work</a:t>
            </a:r>
            <a:r>
              <a:rPr lang="fr-CH" dirty="0"/>
              <a:t>. </a:t>
            </a:r>
          </a:p>
          <a:p>
            <a:r>
              <a:rPr lang="fr-CH" dirty="0">
                <a:sym typeface="Wingdings" panose="05000000000000000000" pitchFamily="2" charset="2"/>
              </a:rPr>
              <a:t>&lt;-- tau b and c observables </a:t>
            </a:r>
            <a:r>
              <a:rPr lang="fr-CH" dirty="0" err="1">
                <a:sym typeface="Wingdings" panose="05000000000000000000" pitchFamily="2" charset="2"/>
              </a:rPr>
              <a:t>still</a:t>
            </a:r>
            <a:r>
              <a:rPr lang="fr-CH" dirty="0">
                <a:sym typeface="Wingdings" panose="05000000000000000000" pitchFamily="2" charset="2"/>
              </a:rPr>
              <a:t> to </a:t>
            </a:r>
            <a:r>
              <a:rPr lang="fr-CH" dirty="0" err="1">
                <a:sym typeface="Wingdings" panose="05000000000000000000" pitchFamily="2" charset="2"/>
              </a:rPr>
              <a:t>be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err="1">
                <a:sym typeface="Wingdings" panose="05000000000000000000" pitchFamily="2" charset="2"/>
              </a:rPr>
              <a:t>added</a:t>
            </a:r>
            <a:endParaRPr lang="fr-CH" dirty="0">
              <a:sym typeface="Wingdings" panose="05000000000000000000" pitchFamily="2" charset="2"/>
            </a:endParaRPr>
          </a:p>
          <a:p>
            <a:r>
              <a:rPr lang="fr-CH" dirty="0">
                <a:sym typeface="Wingdings" panose="05000000000000000000" pitchFamily="2" charset="2"/>
              </a:rPr>
              <a:t>&lt;-- </a:t>
            </a:r>
            <a:r>
              <a:rPr lang="fr-CH" dirty="0" err="1" smtClean="0">
                <a:sym typeface="Wingdings" panose="05000000000000000000" pitchFamily="2" charset="2"/>
              </a:rPr>
              <a:t>complemented</a:t>
            </a:r>
            <a:r>
              <a:rPr lang="fr-CH" dirty="0" smtClean="0">
                <a:sym typeface="Wingdings" panose="05000000000000000000" pitchFamily="2" charset="2"/>
              </a:rPr>
              <a:t> by </a:t>
            </a:r>
            <a:r>
              <a:rPr lang="fr-CH" dirty="0">
                <a:sym typeface="Wingdings" panose="05000000000000000000" pitchFamily="2" charset="2"/>
              </a:rPr>
              <a:t>high </a:t>
            </a:r>
            <a:r>
              <a:rPr lang="fr-CH" dirty="0" err="1">
                <a:sym typeface="Wingdings" panose="05000000000000000000" pitchFamily="2" charset="2"/>
              </a:rPr>
              <a:t>energy</a:t>
            </a:r>
            <a:r>
              <a:rPr lang="fr-CH" dirty="0">
                <a:sym typeface="Wingdings" panose="05000000000000000000" pitchFamily="2" charset="2"/>
              </a:rPr>
              <a:t> </a:t>
            </a:r>
            <a:r>
              <a:rPr lang="fr-CH" dirty="0" smtClean="0">
                <a:sym typeface="Wingdings" panose="05000000000000000000" pitchFamily="2" charset="2"/>
              </a:rPr>
              <a:t>FCC-</a:t>
            </a:r>
            <a:r>
              <a:rPr lang="fr-CH" dirty="0" err="1" smtClean="0">
                <a:sym typeface="Wingdings" panose="05000000000000000000" pitchFamily="2" charset="2"/>
              </a:rPr>
              <a:t>hh</a:t>
            </a:r>
            <a:r>
              <a:rPr lang="fr-CH" dirty="0" smtClean="0">
                <a:sym typeface="Wingdings" panose="05000000000000000000" pitchFamily="2" charset="2"/>
              </a:rPr>
              <a:t> </a:t>
            </a:r>
            <a:endParaRPr lang="fr-CH" dirty="0" smtClean="0"/>
          </a:p>
          <a:p>
            <a:r>
              <a:rPr lang="fr-CH" b="1" i="1" dirty="0" smtClean="0"/>
              <a:t>Theory </a:t>
            </a:r>
            <a:r>
              <a:rPr lang="fr-CH" b="1" i="1" dirty="0" err="1"/>
              <a:t>work</a:t>
            </a:r>
            <a:r>
              <a:rPr lang="fr-CH" b="1" i="1" dirty="0"/>
              <a:t> </a:t>
            </a:r>
            <a:r>
              <a:rPr lang="fr-CH" b="1" i="1" dirty="0" err="1"/>
              <a:t>is</a:t>
            </a:r>
            <a:r>
              <a:rPr lang="fr-CH" b="1" i="1" dirty="0"/>
              <a:t> </a:t>
            </a:r>
            <a:r>
              <a:rPr lang="fr-CH" b="1" i="1" dirty="0" err="1"/>
              <a:t>critical</a:t>
            </a:r>
            <a:r>
              <a:rPr lang="fr-CH" b="1" i="1" dirty="0"/>
              <a:t> and </a:t>
            </a:r>
            <a:r>
              <a:rPr lang="fr-CH" b="1" i="1" dirty="0" err="1" smtClean="0"/>
              <a:t>initiated</a:t>
            </a:r>
            <a:r>
              <a:rPr lang="fr-CH" dirty="0" smtClean="0"/>
              <a:t>  </a:t>
            </a:r>
            <a:endParaRPr lang="fr-CH" dirty="0"/>
          </a:p>
          <a:p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67612" y="3975"/>
            <a:ext cx="44551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Pecision</a:t>
            </a:r>
            <a:r>
              <a:rPr lang="fr-CH" b="1" dirty="0" smtClean="0"/>
              <a:t> EW </a:t>
            </a:r>
            <a:r>
              <a:rPr lang="fr-CH" b="1" dirty="0" err="1" smtClean="0"/>
              <a:t>measurements</a:t>
            </a:r>
            <a:r>
              <a:rPr lang="fr-CH" b="1" dirty="0" smtClean="0"/>
              <a:t>: </a:t>
            </a:r>
          </a:p>
          <a:p>
            <a:r>
              <a:rPr lang="fr-CH" b="1" dirty="0" smtClean="0"/>
              <a:t>                               </a:t>
            </a:r>
            <a:r>
              <a:rPr lang="fr-CH" b="1" dirty="0" err="1" smtClean="0"/>
              <a:t>is</a:t>
            </a:r>
            <a:r>
              <a:rPr lang="fr-CH" b="1" dirty="0" smtClean="0"/>
              <a:t> the SM </a:t>
            </a:r>
            <a:r>
              <a:rPr lang="fr-CH" b="1" dirty="0" err="1" smtClean="0"/>
              <a:t>complete</a:t>
            </a:r>
            <a:r>
              <a:rPr lang="fr-CH" b="1" dirty="0" smtClean="0"/>
              <a:t>?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309320"/>
            <a:ext cx="281615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b="1" dirty="0" smtClean="0"/>
              <a:t>table as of CDR end of 2018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7504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 smtClean="0">
                <a:solidFill>
                  <a:prstClr val="black">
                    <a:tint val="75000"/>
                  </a:prstClr>
                </a:solidFill>
              </a:rPr>
              <a:t>12.06.2020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</a:rPr>
              <a:t>Alain Blondel  FCC presentation   </a:t>
            </a:r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8A6E5-1451-4611-9B85-9117163DB886}" type="slidenum">
              <a:rPr lang="fr-CH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44624"/>
            <a:ext cx="9022915" cy="65556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err="1" smtClean="0"/>
              <a:t>Systematic</a:t>
            </a:r>
            <a:r>
              <a:rPr lang="fr-CH" sz="2400" b="1" dirty="0" smtClean="0"/>
              <a:t> </a:t>
            </a:r>
            <a:r>
              <a:rPr lang="fr-CH" sz="2400" b="1" dirty="0" err="1" smtClean="0"/>
              <a:t>errors</a:t>
            </a:r>
            <a:endParaRPr lang="fr-CH" sz="2400" b="1" dirty="0" smtClean="0"/>
          </a:p>
          <a:p>
            <a:endParaRPr lang="fr-CH" dirty="0"/>
          </a:p>
          <a:p>
            <a:r>
              <a:rPr lang="fr-CH" dirty="0" smtClean="0"/>
              <a:t>-- a </a:t>
            </a:r>
            <a:r>
              <a:rPr lang="fr-CH" dirty="0" err="1" smtClean="0"/>
              <a:t>common</a:t>
            </a:r>
            <a:r>
              <a:rPr lang="fr-CH" dirty="0" smtClean="0"/>
              <a:t> </a:t>
            </a:r>
            <a:r>
              <a:rPr lang="fr-CH" dirty="0" err="1" smtClean="0"/>
              <a:t>mistake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was</a:t>
            </a:r>
            <a:r>
              <a:rPr lang="fr-CH" dirty="0" smtClean="0"/>
              <a:t> </a:t>
            </a:r>
            <a:r>
              <a:rPr lang="fr-CH" dirty="0" err="1" smtClean="0"/>
              <a:t>often</a:t>
            </a:r>
            <a:r>
              <a:rPr lang="fr-CH" dirty="0" smtClean="0"/>
              <a:t> made </a:t>
            </a:r>
            <a:r>
              <a:rPr lang="fr-CH" dirty="0" smtClean="0"/>
              <a:t>in ‘</a:t>
            </a:r>
            <a:r>
              <a:rPr lang="fr-CH" dirty="0" err="1" smtClean="0"/>
              <a:t>studies</a:t>
            </a:r>
            <a:r>
              <a:rPr lang="fr-CH" dirty="0" smtClean="0"/>
              <a:t>’ in the </a:t>
            </a:r>
            <a:r>
              <a:rPr lang="fr-CH" dirty="0" err="1" smtClean="0"/>
              <a:t>past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to </a:t>
            </a:r>
            <a:r>
              <a:rPr lang="fr-CH" u="sng" dirty="0" smtClean="0"/>
              <a:t> </a:t>
            </a:r>
            <a:r>
              <a:rPr lang="fr-CH" u="sng" dirty="0" err="1" smtClean="0"/>
              <a:t>underestimate</a:t>
            </a:r>
            <a:r>
              <a:rPr lang="fr-CH" u="sng" dirty="0"/>
              <a:t> </a:t>
            </a:r>
            <a:r>
              <a:rPr lang="fr-CH" dirty="0" smtClean="0"/>
              <a:t>the </a:t>
            </a:r>
            <a:r>
              <a:rPr lang="fr-CH" dirty="0" err="1" smtClean="0"/>
              <a:t>creativity</a:t>
            </a:r>
            <a:r>
              <a:rPr lang="fr-CH" dirty="0" smtClean="0"/>
              <a:t> of a 100% </a:t>
            </a:r>
            <a:r>
              <a:rPr lang="fr-CH" dirty="0" err="1" smtClean="0"/>
              <a:t>dedicated</a:t>
            </a:r>
            <a:r>
              <a:rPr lang="fr-CH" dirty="0" smtClean="0"/>
              <a:t> </a:t>
            </a:r>
            <a:r>
              <a:rPr lang="fr-CH" dirty="0" smtClean="0"/>
              <a:t>team to </a:t>
            </a:r>
            <a:r>
              <a:rPr lang="fr-CH" dirty="0" err="1" smtClean="0"/>
              <a:t>deconstruct</a:t>
            </a:r>
            <a:r>
              <a:rPr lang="fr-CH" dirty="0"/>
              <a:t> </a:t>
            </a:r>
            <a:r>
              <a:rPr lang="fr-CH" dirty="0" smtClean="0"/>
              <a:t>a </a:t>
            </a:r>
            <a:r>
              <a:rPr lang="fr-CH" dirty="0" err="1" smtClean="0"/>
              <a:t>delicate</a:t>
            </a:r>
            <a:r>
              <a:rPr lang="fr-CH" dirty="0" smtClean="0"/>
              <a:t> </a:t>
            </a:r>
            <a:r>
              <a:rPr lang="fr-CH" dirty="0" err="1" smtClean="0"/>
              <a:t>systematic</a:t>
            </a:r>
            <a:r>
              <a:rPr lang="fr-CH" dirty="0" smtClean="0"/>
              <a:t> </a:t>
            </a:r>
            <a:r>
              <a:rPr lang="fr-CH" dirty="0" err="1" smtClean="0"/>
              <a:t>errors</a:t>
            </a:r>
            <a:r>
              <a:rPr lang="fr-CH" dirty="0" smtClean="0"/>
              <a:t> </a:t>
            </a:r>
            <a:r>
              <a:rPr lang="fr-CH" dirty="0" err="1" smtClean="0"/>
              <a:t>problem</a:t>
            </a:r>
            <a:r>
              <a:rPr lang="fr-CH" dirty="0" smtClean="0"/>
              <a:t> . </a:t>
            </a:r>
            <a:endParaRPr lang="fr-CH" dirty="0"/>
          </a:p>
          <a:p>
            <a:r>
              <a:rPr lang="fr-CH" u="sng" dirty="0" smtClean="0">
                <a:sym typeface="Wingdings" panose="05000000000000000000" pitchFamily="2" charset="2"/>
              </a:rPr>
              <a:t> </a:t>
            </a:r>
            <a:r>
              <a:rPr lang="fr-CH" u="sng" dirty="0" smtClean="0"/>
              <a:t> </a:t>
            </a:r>
            <a:r>
              <a:rPr lang="fr-CH" u="sng" dirty="0" err="1" smtClean="0"/>
              <a:t>systematic</a:t>
            </a:r>
            <a:r>
              <a:rPr lang="fr-CH" u="sng" dirty="0" smtClean="0"/>
              <a:t> </a:t>
            </a:r>
            <a:r>
              <a:rPr lang="fr-CH" u="sng" dirty="0" err="1" smtClean="0"/>
              <a:t>uncertainties</a:t>
            </a:r>
            <a:r>
              <a:rPr lang="fr-CH" u="sng" dirty="0" smtClean="0"/>
              <a:t> </a:t>
            </a:r>
            <a:r>
              <a:rPr lang="fr-CH" u="sng" dirty="0" err="1" smtClean="0"/>
              <a:t>were</a:t>
            </a:r>
            <a:r>
              <a:rPr lang="fr-CH" u="sng" dirty="0" smtClean="0"/>
              <a:t> </a:t>
            </a:r>
            <a:r>
              <a:rPr lang="fr-CH" u="sng" dirty="0" err="1" smtClean="0"/>
              <a:t>grossly</a:t>
            </a:r>
            <a:r>
              <a:rPr lang="fr-CH" u="sng" dirty="0" smtClean="0"/>
              <a:t> </a:t>
            </a:r>
            <a:r>
              <a:rPr lang="fr-CH" u="sng" dirty="0" err="1" smtClean="0"/>
              <a:t>overestimated</a:t>
            </a:r>
            <a:endParaRPr lang="fr-CH" u="sng" dirty="0" smtClean="0"/>
          </a:p>
          <a:p>
            <a:endParaRPr lang="fr-CH" dirty="0"/>
          </a:p>
          <a:p>
            <a:r>
              <a:rPr lang="fr-CH" b="1" u="sng" dirty="0" err="1" smtClean="0"/>
              <a:t>example</a:t>
            </a:r>
            <a:r>
              <a:rPr lang="fr-CH" b="1" u="sng" dirty="0" smtClean="0"/>
              <a:t>:</a:t>
            </a:r>
            <a:r>
              <a:rPr lang="fr-CH" u="sng" dirty="0" smtClean="0"/>
              <a:t> </a:t>
            </a:r>
            <a:r>
              <a:rPr lang="fr-CH" dirty="0" smtClean="0"/>
              <a:t>in the 1986 LEP </a:t>
            </a:r>
            <a:r>
              <a:rPr lang="fr-CH" dirty="0" err="1" smtClean="0"/>
              <a:t>yellow</a:t>
            </a:r>
            <a:r>
              <a:rPr lang="fr-CH" dirty="0" smtClean="0"/>
              <a:t> report Z mass (</a:t>
            </a:r>
            <a:r>
              <a:rPr lang="fr-CH" dirty="0" err="1" smtClean="0"/>
              <a:t>width</a:t>
            </a:r>
            <a:r>
              <a:rPr lang="fr-CH" dirty="0" smtClean="0"/>
              <a:t>) </a:t>
            </a:r>
            <a:r>
              <a:rPr lang="fr-CH" dirty="0" err="1" smtClean="0"/>
              <a:t>errors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</a:t>
            </a:r>
            <a:r>
              <a:rPr lang="fr-CH" dirty="0" err="1" smtClean="0"/>
              <a:t>given</a:t>
            </a:r>
            <a:r>
              <a:rPr lang="fr-CH" dirty="0" smtClean="0"/>
              <a:t> as 50(20) MeV</a:t>
            </a:r>
          </a:p>
          <a:p>
            <a:r>
              <a:rPr lang="fr-CH" dirty="0" smtClean="0"/>
              <a:t>In reality the total final </a:t>
            </a:r>
            <a:r>
              <a:rPr lang="fr-CH" dirty="0" err="1" smtClean="0"/>
              <a:t>errors</a:t>
            </a:r>
            <a:r>
              <a:rPr lang="fr-CH" dirty="0" smtClean="0"/>
              <a:t> </a:t>
            </a:r>
            <a:r>
              <a:rPr lang="fr-CH" dirty="0" err="1" smtClean="0"/>
              <a:t>were</a:t>
            </a:r>
            <a:r>
              <a:rPr lang="fr-CH" dirty="0" smtClean="0"/>
              <a:t> 2 (2) MeV.  (i.e. close to the </a:t>
            </a:r>
            <a:r>
              <a:rPr lang="fr-CH" dirty="0" err="1" smtClean="0"/>
              <a:t>statistical</a:t>
            </a:r>
            <a:r>
              <a:rPr lang="fr-CH" dirty="0" smtClean="0"/>
              <a:t> </a:t>
            </a:r>
            <a:r>
              <a:rPr lang="fr-CH" dirty="0" err="1" smtClean="0"/>
              <a:t>ones</a:t>
            </a:r>
            <a:r>
              <a:rPr lang="fr-CH" dirty="0" smtClean="0"/>
              <a:t>)</a:t>
            </a:r>
          </a:p>
          <a:p>
            <a:r>
              <a:rPr lang="fr-CH" dirty="0" smtClean="0"/>
              <a:t>As a </a:t>
            </a:r>
            <a:r>
              <a:rPr lang="fr-CH" dirty="0" err="1" smtClean="0"/>
              <a:t>consequence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argued</a:t>
            </a:r>
            <a:r>
              <a:rPr lang="fr-CH" dirty="0" smtClean="0"/>
              <a:t> in the 1988 </a:t>
            </a:r>
            <a:r>
              <a:rPr lang="fr-CH" dirty="0" err="1" smtClean="0"/>
              <a:t>yellow</a:t>
            </a:r>
            <a:r>
              <a:rPr lang="fr-CH" dirty="0" smtClean="0"/>
              <a:t> report (</a:t>
            </a:r>
            <a:r>
              <a:rPr lang="fr-CH" dirty="0" err="1" smtClean="0"/>
              <a:t>polarization</a:t>
            </a:r>
            <a:r>
              <a:rPr lang="fr-CH" dirty="0" smtClean="0"/>
              <a:t> at LEP)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have longitudinal </a:t>
            </a:r>
            <a:r>
              <a:rPr lang="fr-CH" dirty="0" err="1" smtClean="0"/>
              <a:t>polarization</a:t>
            </a:r>
            <a:r>
              <a:rPr lang="fr-CH" dirty="0" smtClean="0"/>
              <a:t> to </a:t>
            </a:r>
            <a:r>
              <a:rPr lang="fr-CH" dirty="0" err="1" smtClean="0"/>
              <a:t>measure</a:t>
            </a:r>
            <a:r>
              <a:rPr lang="fr-CH" dirty="0"/>
              <a:t> ALR </a:t>
            </a:r>
            <a:r>
              <a:rPr lang="fr-CH" dirty="0" smtClean="0"/>
              <a:t>(and sin</a:t>
            </a:r>
            <a:r>
              <a:rPr lang="fr-CH" baseline="30000" dirty="0" smtClean="0"/>
              <a:t>2</a:t>
            </a:r>
            <a:r>
              <a:rPr lang="fr-CH" dirty="0">
                <a:sym typeface="Symbol"/>
              </a:rPr>
              <a:t></a:t>
            </a:r>
            <a:r>
              <a:rPr lang="fr-CH" baseline="30000" dirty="0">
                <a:sym typeface="Symbol"/>
              </a:rPr>
              <a:t>eff</a:t>
            </a:r>
            <a:r>
              <a:rPr lang="fr-CH" baseline="-25000" dirty="0">
                <a:sym typeface="Symbol"/>
              </a:rPr>
              <a:t>W </a:t>
            </a:r>
            <a:r>
              <a:rPr lang="fr-CH" dirty="0" smtClean="0">
                <a:sym typeface="Symbol"/>
              </a:rPr>
              <a:t> to +- 0.00035)</a:t>
            </a:r>
            <a:r>
              <a:rPr lang="fr-CH" dirty="0" smtClean="0"/>
              <a:t> (spin </a:t>
            </a:r>
            <a:r>
              <a:rPr lang="fr-CH" dirty="0" err="1" smtClean="0"/>
              <a:t>rotators</a:t>
            </a:r>
            <a:r>
              <a:rPr lang="fr-CH" dirty="0" smtClean="0"/>
              <a:t> etc..) </a:t>
            </a:r>
            <a:r>
              <a:rPr lang="fr-CH" dirty="0" err="1" smtClean="0"/>
              <a:t>because</a:t>
            </a:r>
            <a:r>
              <a:rPr lang="fr-CH" dirty="0" smtClean="0"/>
              <a:t> </a:t>
            </a:r>
            <a:r>
              <a:rPr lang="fr-CH" dirty="0" err="1" smtClean="0"/>
              <a:t>we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not </a:t>
            </a:r>
            <a:r>
              <a:rPr lang="fr-CH" dirty="0" err="1" smtClean="0"/>
              <a:t>measure</a:t>
            </a:r>
            <a:r>
              <a:rPr lang="fr-CH" dirty="0" smtClean="0"/>
              <a:t> sin</a:t>
            </a:r>
            <a:r>
              <a:rPr lang="fr-CH" baseline="30000" dirty="0" smtClean="0"/>
              <a:t>2</a:t>
            </a:r>
            <a:r>
              <a:rPr lang="fr-CH" dirty="0" smtClean="0">
                <a:sym typeface="Symbol"/>
              </a:rPr>
              <a:t></a:t>
            </a:r>
            <a:r>
              <a:rPr lang="fr-CH" baseline="30000" dirty="0" smtClean="0">
                <a:sym typeface="Symbol"/>
              </a:rPr>
              <a:t>eff</a:t>
            </a:r>
            <a:r>
              <a:rPr lang="fr-CH" baseline="-25000" dirty="0" smtClean="0">
                <a:sym typeface="Symbol"/>
              </a:rPr>
              <a:t>W </a:t>
            </a:r>
            <a:r>
              <a:rPr lang="fr-CH" dirty="0" err="1" smtClean="0">
                <a:sym typeface="Symbol"/>
              </a:rPr>
              <a:t>better</a:t>
            </a:r>
            <a:r>
              <a:rPr lang="fr-CH" dirty="0" smtClean="0">
                <a:sym typeface="Symbol"/>
              </a:rPr>
              <a:t> </a:t>
            </a:r>
            <a:r>
              <a:rPr lang="fr-CH" dirty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than</a:t>
            </a:r>
            <a:r>
              <a:rPr lang="fr-CH" dirty="0" smtClean="0">
                <a:sym typeface="Symbol"/>
              </a:rPr>
              <a:t> +- 0.0008 (</a:t>
            </a:r>
            <a:r>
              <a:rPr lang="fr-CH" dirty="0" err="1" smtClean="0">
                <a:sym typeface="Symbol"/>
              </a:rPr>
              <a:t>syst</a:t>
            </a:r>
            <a:r>
              <a:rPr lang="fr-CH" dirty="0" smtClean="0">
                <a:sym typeface="Symbol"/>
              </a:rPr>
              <a:t>) </a:t>
            </a:r>
            <a:r>
              <a:rPr lang="fr-CH" dirty="0" err="1" smtClean="0">
                <a:sym typeface="Symbol"/>
              </a:rPr>
              <a:t>otherwise</a:t>
            </a:r>
            <a:r>
              <a:rPr lang="fr-CH" dirty="0">
                <a:sym typeface="Symbol"/>
              </a:rPr>
              <a:t>.</a:t>
            </a:r>
            <a:endParaRPr lang="fr-CH" dirty="0" smtClean="0">
              <a:sym typeface="Symbol"/>
            </a:endParaRPr>
          </a:p>
          <a:p>
            <a:r>
              <a:rPr lang="fr-CH" dirty="0" smtClean="0">
                <a:sym typeface="Symbol"/>
              </a:rPr>
              <a:t>(final LEP: +-0.00016 </a:t>
            </a:r>
            <a:r>
              <a:rPr lang="fr-CH" dirty="0" err="1" smtClean="0">
                <a:sym typeface="Symbol"/>
              </a:rPr>
              <a:t>without</a:t>
            </a:r>
            <a:r>
              <a:rPr lang="fr-CH" dirty="0" smtClean="0">
                <a:sym typeface="Symbol"/>
              </a:rPr>
              <a:t> longitudinal </a:t>
            </a:r>
            <a:r>
              <a:rPr lang="fr-CH" dirty="0" err="1" smtClean="0">
                <a:sym typeface="Symbol"/>
              </a:rPr>
              <a:t>polarization</a:t>
            </a:r>
            <a:r>
              <a:rPr lang="fr-CH" dirty="0" smtClean="0">
                <a:sym typeface="Symbol"/>
              </a:rPr>
              <a:t>) (CERN 86-02, 88-06) </a:t>
            </a:r>
          </a:p>
          <a:p>
            <a:endParaRPr lang="fr-CH" dirty="0"/>
          </a:p>
          <a:p>
            <a:r>
              <a:rPr lang="fr-CH" dirty="0" smtClean="0"/>
              <a:t>- This conservative </a:t>
            </a:r>
            <a:r>
              <a:rPr lang="fr-CH" dirty="0" err="1" smtClean="0"/>
              <a:t>behaviour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have </a:t>
            </a:r>
            <a:r>
              <a:rPr lang="fr-CH" dirty="0" err="1" smtClean="0"/>
              <a:t>considerable</a:t>
            </a:r>
            <a:r>
              <a:rPr lang="fr-CH" dirty="0" smtClean="0"/>
              <a:t>  </a:t>
            </a:r>
            <a:r>
              <a:rPr lang="fr-CH" dirty="0" err="1" smtClean="0"/>
              <a:t>consequences</a:t>
            </a:r>
            <a:r>
              <a:rPr lang="fr-CH" dirty="0" smtClean="0"/>
              <a:t> on detector design or on </a:t>
            </a:r>
          </a:p>
          <a:p>
            <a:r>
              <a:rPr lang="fr-CH" dirty="0" smtClean="0"/>
              <a:t>the running plan </a:t>
            </a:r>
            <a:r>
              <a:rPr lang="fr-CH" dirty="0" err="1" smtClean="0"/>
              <a:t>e.g</a:t>
            </a:r>
            <a:r>
              <a:rPr lang="fr-CH" dirty="0" smtClean="0"/>
              <a:t>. (to scan or not to </a:t>
            </a:r>
            <a:r>
              <a:rPr lang="fr-CH" dirty="0" smtClean="0"/>
              <a:t>scan, longitudinal </a:t>
            </a:r>
            <a:r>
              <a:rPr lang="fr-CH" dirty="0" err="1" smtClean="0"/>
              <a:t>polarization</a:t>
            </a:r>
            <a:r>
              <a:rPr lang="fr-CH" dirty="0" smtClean="0"/>
              <a:t> or not…etc.)</a:t>
            </a:r>
            <a:endParaRPr lang="fr-CH" dirty="0"/>
          </a:p>
          <a:p>
            <a:endParaRPr lang="fr-CH" dirty="0" smtClean="0"/>
          </a:p>
          <a:p>
            <a:r>
              <a:rPr lang="fr-CH" b="1" u="sng" dirty="0" err="1"/>
              <a:t>U</a:t>
            </a:r>
            <a:r>
              <a:rPr lang="fr-CH" b="1" u="sng" dirty="0" err="1" smtClean="0"/>
              <a:t>nless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otherwise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specified</a:t>
            </a:r>
            <a:r>
              <a:rPr lang="fr-CH" b="1" u="sng" dirty="0" smtClean="0"/>
              <a:t> </a:t>
            </a:r>
            <a:r>
              <a:rPr lang="fr-CH" b="1" dirty="0" err="1" smtClean="0"/>
              <a:t>we</a:t>
            </a:r>
            <a:r>
              <a:rPr lang="fr-CH" b="1" dirty="0" smtClean="0"/>
              <a:t> </a:t>
            </a:r>
            <a:r>
              <a:rPr lang="fr-CH" b="1" dirty="0" err="1" smtClean="0"/>
              <a:t>would</a:t>
            </a:r>
            <a:r>
              <a:rPr lang="fr-CH" b="1" dirty="0" smtClean="0"/>
              <a:t> </a:t>
            </a:r>
            <a:r>
              <a:rPr lang="fr-CH" b="1" dirty="0" err="1" smtClean="0"/>
              <a:t>advocate</a:t>
            </a:r>
            <a:r>
              <a:rPr lang="fr-CH" b="1" dirty="0" smtClean="0"/>
              <a:t> the use of </a:t>
            </a:r>
            <a:r>
              <a:rPr lang="fr-CH" b="1" dirty="0" err="1" smtClean="0"/>
              <a:t>statistical</a:t>
            </a:r>
            <a:r>
              <a:rPr lang="fr-CH" b="1" dirty="0" smtClean="0"/>
              <a:t> </a:t>
            </a:r>
            <a:r>
              <a:rPr lang="fr-CH" b="1" dirty="0" err="1" smtClean="0"/>
              <a:t>errors</a:t>
            </a:r>
            <a:r>
              <a:rPr lang="fr-CH" b="1" dirty="0" smtClean="0"/>
              <a:t> (</a:t>
            </a:r>
            <a:r>
              <a:rPr lang="fr-CH" b="1" dirty="0" err="1" smtClean="0"/>
              <a:t>with</a:t>
            </a:r>
            <a:r>
              <a:rPr lang="fr-CH" b="1" dirty="0" smtClean="0"/>
              <a:t> </a:t>
            </a:r>
            <a:r>
              <a:rPr lang="fr-CH" b="1" dirty="0" err="1" smtClean="0"/>
              <a:t>appropriate</a:t>
            </a:r>
            <a:r>
              <a:rPr lang="fr-CH" b="1" dirty="0" smtClean="0"/>
              <a:t> </a:t>
            </a:r>
          </a:p>
          <a:p>
            <a:r>
              <a:rPr lang="fr-CH" b="1" dirty="0" err="1" smtClean="0"/>
              <a:t>selection</a:t>
            </a:r>
            <a:r>
              <a:rPr lang="fr-CH" b="1" dirty="0" smtClean="0"/>
              <a:t> </a:t>
            </a:r>
            <a:r>
              <a:rPr lang="fr-CH" b="1" dirty="0" err="1" smtClean="0"/>
              <a:t>efficiencies</a:t>
            </a:r>
            <a:r>
              <a:rPr lang="fr-CH" b="1" dirty="0" smtClean="0"/>
              <a:t> and background </a:t>
            </a:r>
            <a:r>
              <a:rPr lang="fr-CH" b="1" dirty="0" err="1" smtClean="0"/>
              <a:t>subtractions</a:t>
            </a:r>
            <a:r>
              <a:rPr lang="fr-CH" b="1" dirty="0" smtClean="0"/>
              <a:t>) as the best </a:t>
            </a:r>
            <a:r>
              <a:rPr lang="fr-CH" b="1" dirty="0" err="1" smtClean="0"/>
              <a:t>way</a:t>
            </a:r>
            <a:r>
              <a:rPr lang="fr-CH" b="1" dirty="0" smtClean="0"/>
              <a:t> to </a:t>
            </a:r>
            <a:r>
              <a:rPr lang="fr-CH" b="1" dirty="0" err="1" smtClean="0"/>
              <a:t>assess</a:t>
            </a:r>
            <a:r>
              <a:rPr lang="fr-CH" b="1" dirty="0" smtClean="0"/>
              <a:t> the </a:t>
            </a:r>
          </a:p>
          <a:p>
            <a:r>
              <a:rPr lang="fr-CH" b="1" dirty="0" err="1" smtClean="0"/>
              <a:t>physics</a:t>
            </a:r>
            <a:r>
              <a:rPr lang="fr-CH" b="1" dirty="0" smtClean="0"/>
              <a:t> </a:t>
            </a:r>
            <a:r>
              <a:rPr lang="fr-CH" b="1" dirty="0" err="1" smtClean="0"/>
              <a:t>potential</a:t>
            </a:r>
            <a:r>
              <a:rPr lang="fr-CH" b="1" dirty="0" smtClean="0"/>
              <a:t> of a </a:t>
            </a:r>
            <a:r>
              <a:rPr lang="fr-CH" b="1" dirty="0" err="1" smtClean="0"/>
              <a:t>facility</a:t>
            </a:r>
            <a:r>
              <a:rPr lang="fr-CH" b="1" dirty="0" smtClean="0"/>
              <a:t>.  </a:t>
            </a:r>
          </a:p>
          <a:p>
            <a:endParaRPr lang="fr-CH" dirty="0" smtClean="0"/>
          </a:p>
          <a:p>
            <a:r>
              <a:rPr lang="fr-CH" b="1" dirty="0" smtClean="0"/>
              <a:t>It </a:t>
            </a:r>
            <a:r>
              <a:rPr lang="fr-CH" b="1" dirty="0" err="1" smtClean="0"/>
              <a:t>is</a:t>
            </a:r>
            <a:r>
              <a:rPr lang="fr-CH" b="1" dirty="0" smtClean="0"/>
              <a:t> </a:t>
            </a:r>
            <a:r>
              <a:rPr lang="fr-CH" b="1" dirty="0" err="1" smtClean="0"/>
              <a:t>however</a:t>
            </a:r>
            <a:r>
              <a:rPr lang="fr-CH" b="1" dirty="0" smtClean="0"/>
              <a:t> important to </a:t>
            </a:r>
            <a:r>
              <a:rPr lang="fr-CH" b="1" dirty="0" err="1" smtClean="0"/>
              <a:t>concentrate</a:t>
            </a:r>
            <a:r>
              <a:rPr lang="fr-CH" b="1" dirty="0" smtClean="0"/>
              <a:t> on </a:t>
            </a:r>
            <a:r>
              <a:rPr lang="fr-CH" b="1" dirty="0" err="1" smtClean="0"/>
              <a:t>finding</a:t>
            </a:r>
            <a:r>
              <a:rPr lang="fr-CH" b="1" dirty="0" smtClean="0"/>
              <a:t> the </a:t>
            </a:r>
            <a:r>
              <a:rPr lang="fr-CH" b="1" dirty="0" err="1" smtClean="0"/>
              <a:t>potential</a:t>
            </a:r>
            <a:r>
              <a:rPr lang="fr-CH" b="1" dirty="0" smtClean="0"/>
              <a:t> ‘show </a:t>
            </a:r>
            <a:r>
              <a:rPr lang="fr-CH" b="1" dirty="0" err="1" smtClean="0"/>
              <a:t>stoppers</a:t>
            </a:r>
            <a:r>
              <a:rPr lang="fr-CH" b="1" dirty="0" smtClean="0"/>
              <a:t>’ </a:t>
            </a:r>
          </a:p>
          <a:p>
            <a:r>
              <a:rPr lang="fr-CH" b="1" dirty="0" smtClean="0"/>
              <a:t>or ‘</a:t>
            </a:r>
            <a:r>
              <a:rPr lang="fr-CH" b="1" dirty="0" err="1" smtClean="0"/>
              <a:t>stumbling</a:t>
            </a:r>
            <a:r>
              <a:rPr lang="fr-CH" b="1" dirty="0" smtClean="0"/>
              <a:t> blocks’,  to guide the detector R&amp;D and detector </a:t>
            </a:r>
            <a:r>
              <a:rPr lang="fr-CH" b="1" dirty="0" err="1" smtClean="0"/>
              <a:t>requirements</a:t>
            </a:r>
            <a:r>
              <a:rPr lang="fr-CH" b="1" dirty="0" smtClean="0"/>
              <a:t> </a:t>
            </a:r>
            <a:r>
              <a:rPr lang="fr-CH" b="1" dirty="0" smtClean="0"/>
              <a:t>, and</a:t>
            </a:r>
            <a:endParaRPr lang="fr-CH" b="1" dirty="0"/>
          </a:p>
          <a:p>
            <a:r>
              <a:rPr lang="fr-CH" b="1" u="sng" dirty="0" err="1" smtClean="0"/>
              <a:t>Strong</a:t>
            </a:r>
            <a:r>
              <a:rPr lang="fr-CH" b="1" u="sng" dirty="0" smtClean="0"/>
              <a:t> support for </a:t>
            </a:r>
            <a:r>
              <a:rPr lang="fr-CH" b="1" u="sng" dirty="0" err="1"/>
              <a:t>t</a:t>
            </a:r>
            <a:r>
              <a:rPr lang="fr-CH" b="1" u="sng" dirty="0" err="1" smtClean="0"/>
              <a:t>heoretical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calculations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will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be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needed</a:t>
            </a:r>
            <a:r>
              <a:rPr lang="fr-CH" b="1" u="sng" dirty="0" smtClean="0"/>
              <a:t> if the program </a:t>
            </a:r>
            <a:r>
              <a:rPr lang="fr-CH" b="1" u="sng" dirty="0" err="1" smtClean="0"/>
              <a:t>is</a:t>
            </a:r>
            <a:r>
              <a:rPr lang="fr-CH" b="1" u="sng" dirty="0" smtClean="0"/>
              <a:t> to </a:t>
            </a:r>
            <a:r>
              <a:rPr lang="fr-CH" b="1" u="sng" dirty="0" err="1" smtClean="0"/>
              <a:t>be</a:t>
            </a:r>
            <a:r>
              <a:rPr lang="fr-CH" b="1" u="sng" dirty="0" smtClean="0"/>
              <a:t> </a:t>
            </a:r>
            <a:r>
              <a:rPr lang="fr-CH" b="1" u="sng" dirty="0" err="1" smtClean="0"/>
              <a:t>successful</a:t>
            </a:r>
            <a:r>
              <a:rPr lang="fr-CH" b="1" u="sng" dirty="0" smtClean="0"/>
              <a:t> 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39626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19/06/2020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ABlondel Precision Electroweak measurements at FCC - requirements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CFFF-3AD2-4686-84D4-3FBC8ECCF628}" type="slidenum">
              <a:rPr lang="en-GB" smtClean="0"/>
              <a:t>9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" y="1543353"/>
            <a:ext cx="9130680" cy="298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6" y="1052736"/>
            <a:ext cx="244827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dirty="0" err="1" smtClean="0"/>
              <a:t>courtesy</a:t>
            </a:r>
            <a:r>
              <a:rPr lang="fr-CH" dirty="0" smtClean="0"/>
              <a:t> J. De </a:t>
            </a:r>
            <a:r>
              <a:rPr lang="fr-CH" dirty="0" err="1" smtClean="0"/>
              <a:t>Blas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25144"/>
            <a:ext cx="7728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The main change </a:t>
            </a:r>
            <a:r>
              <a:rPr lang="fr-CH" dirty="0" err="1" smtClean="0"/>
              <a:t>comes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full use of the power of the Z </a:t>
            </a:r>
            <a:r>
              <a:rPr lang="fr-CH" dirty="0" err="1" smtClean="0"/>
              <a:t>width</a:t>
            </a:r>
            <a:r>
              <a:rPr lang="fr-CH" dirty="0" smtClean="0"/>
              <a:t> </a:t>
            </a:r>
            <a:r>
              <a:rPr lang="fr-CH" dirty="0" err="1" smtClean="0"/>
              <a:t>measurement</a:t>
            </a:r>
            <a:r>
              <a:rPr lang="fr-CH" dirty="0" smtClean="0"/>
              <a:t> </a:t>
            </a:r>
          </a:p>
          <a:p>
            <a:r>
              <a:rPr lang="fr-CH" dirty="0" smtClean="0"/>
              <a:t>NB the relation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m</a:t>
            </a:r>
            <a:r>
              <a:rPr lang="fr-CH" baseline="-25000" dirty="0" err="1" smtClean="0"/>
              <a:t>Z</a:t>
            </a:r>
            <a:r>
              <a:rPr lang="fr-CH" dirty="0" smtClean="0"/>
              <a:t> and </a:t>
            </a:r>
            <a:r>
              <a:rPr lang="fr-CH" dirty="0" smtClean="0">
                <a:sym typeface="Symbol"/>
              </a:rPr>
              <a:t></a:t>
            </a:r>
            <a:r>
              <a:rPr lang="fr-CH" baseline="-25000" dirty="0" err="1" smtClean="0">
                <a:sym typeface="Symbol"/>
              </a:rPr>
              <a:t>ee</a:t>
            </a:r>
            <a:r>
              <a:rPr lang="fr-CH" dirty="0" smtClean="0">
                <a:sym typeface="Symbol"/>
              </a:rPr>
              <a:t> </a:t>
            </a:r>
            <a:r>
              <a:rPr lang="fr-CH" dirty="0" err="1" smtClean="0">
                <a:sym typeface="Symbol"/>
              </a:rPr>
              <a:t>is</a:t>
            </a:r>
            <a:r>
              <a:rPr lang="fr-CH" dirty="0" smtClean="0">
                <a:sym typeface="Symbol"/>
              </a:rPr>
              <a:t> not </a:t>
            </a:r>
            <a:r>
              <a:rPr lang="fr-CH" dirty="0" err="1" smtClean="0">
                <a:sym typeface="Symbol"/>
              </a:rPr>
              <a:t>affected</a:t>
            </a:r>
            <a:r>
              <a:rPr lang="fr-CH" dirty="0" smtClean="0">
                <a:sym typeface="Symbol"/>
              </a:rPr>
              <a:t> by </a:t>
            </a:r>
            <a:r>
              <a:rPr lang="fr-CH" dirty="0" err="1" smtClean="0">
                <a:sym typeface="Symbol"/>
              </a:rPr>
              <a:t>uncertainty</a:t>
            </a:r>
            <a:r>
              <a:rPr lang="fr-CH" dirty="0" smtClean="0">
                <a:sym typeface="Symbol"/>
              </a:rPr>
              <a:t> on </a:t>
            </a:r>
            <a:r>
              <a:rPr lang="fr-CH" baseline="-25000" dirty="0" smtClean="0">
                <a:sym typeface="Symbol"/>
              </a:rPr>
              <a:t>QED </a:t>
            </a:r>
            <a:r>
              <a:rPr lang="fr-CH" dirty="0" smtClean="0">
                <a:sym typeface="Symbol"/>
              </a:rPr>
              <a:t>(</a:t>
            </a:r>
            <a:r>
              <a:rPr lang="fr-CH" dirty="0" err="1" smtClean="0">
                <a:sym typeface="Symbol"/>
              </a:rPr>
              <a:t>m</a:t>
            </a:r>
            <a:r>
              <a:rPr lang="fr-CH" baseline="-25000" dirty="0" err="1" smtClean="0">
                <a:sym typeface="Symbol"/>
              </a:rPr>
              <a:t>Z</a:t>
            </a:r>
            <a:r>
              <a:rPr lang="fr-CH" dirty="0" smtClean="0">
                <a:sym typeface="Symbol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3969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1903</Words>
  <Application>Microsoft Office PowerPoint</Application>
  <PresentationFormat>On-screen Show (4:3)</PresentationFormat>
  <Paragraphs>363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bdl</dc:creator>
  <cp:lastModifiedBy>bdl</cp:lastModifiedBy>
  <cp:revision>48</cp:revision>
  <dcterms:created xsi:type="dcterms:W3CDTF">2020-01-14T04:22:04Z</dcterms:created>
  <dcterms:modified xsi:type="dcterms:W3CDTF">2020-06-19T14:36:16Z</dcterms:modified>
</cp:coreProperties>
</file>