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1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</a:t>
            </a:r>
            <a:r>
              <a:rPr b="0" lang="en-US" sz="3200" spc="-1" strike="noStrike">
                <a:latin typeface="Arial"/>
              </a:rPr>
              <a:t>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</a:t>
            </a:r>
            <a:r>
              <a:rPr b="0" lang="en-US" sz="2000" spc="-1" strike="noStrike">
                <a:latin typeface="Arial"/>
              </a:rPr>
              <a:t>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</a:t>
            </a:r>
            <a:r>
              <a:rPr b="0" lang="en-US" sz="2000" spc="-1" strike="noStrike">
                <a:latin typeface="Arial"/>
              </a:rPr>
              <a:t>Outline </a:t>
            </a:r>
            <a:r>
              <a:rPr b="0" lang="en-US" sz="2000" spc="-1" strike="noStrike">
                <a:latin typeface="Arial"/>
              </a:rPr>
              <a:t>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9D6ED900-D995-43B6-A89E-CA86DC49F469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mailto:snowmass-neutrino-frontier@fnal.gov" TargetMode="External"/><Relationship Id="rId2" Type="http://schemas.openxmlformats.org/officeDocument/2006/relationships/slideLayout" Target="../slideLayouts/slideLayout4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03360" y="1613880"/>
            <a:ext cx="9071640" cy="402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2400" spc="-1" strike="noStrike">
                <a:latin typeface="Arial"/>
              </a:rPr>
              <a:t>Patrick Huber, Kate Scholberg, Elizabeth Worcester</a:t>
            </a:r>
            <a:endParaRPr b="0" lang="en-US" sz="2400" spc="-1" strike="noStrike">
              <a:latin typeface="Arial"/>
            </a:endParaRPr>
          </a:p>
          <a:p>
            <a:pPr algn="ctr"/>
            <a:r>
              <a:rPr b="0" lang="en-US" sz="2400" spc="-1" strike="noStrike">
                <a:latin typeface="Arial"/>
              </a:rPr>
              <a:t>Neutrino Frontier Conveners</a:t>
            </a:r>
            <a:endParaRPr b="0" lang="en-US" sz="2400" spc="-1" strike="noStrike">
              <a:latin typeface="Arial"/>
            </a:endParaRPr>
          </a:p>
          <a:p>
            <a:pPr algn="ctr"/>
            <a:endParaRPr b="0" lang="en-US" sz="2400" spc="-1" strike="noStrike">
              <a:latin typeface="Arial"/>
            </a:endParaRPr>
          </a:p>
          <a:p>
            <a:pPr algn="ctr"/>
            <a:r>
              <a:rPr b="0" lang="en-US" sz="2800" spc="-1" strike="noStrike">
                <a:latin typeface="Arial"/>
              </a:rPr>
              <a:t>07/17/20</a:t>
            </a:r>
            <a:endParaRPr b="0" lang="en-US" sz="2800" spc="-1" strike="noStrike">
              <a:latin typeface="Arial"/>
            </a:endParaRPr>
          </a:p>
          <a:p>
            <a:pPr algn="ctr"/>
            <a:endParaRPr b="0" lang="en-US" sz="2800" spc="-1" strike="noStrike">
              <a:latin typeface="Arial"/>
            </a:endParaRPr>
          </a:p>
          <a:p>
            <a:pPr algn="ctr"/>
            <a:endParaRPr b="0" lang="en-US" sz="2800" spc="-1" strike="noStrike">
              <a:latin typeface="Arial"/>
            </a:endParaRPr>
          </a:p>
          <a:p>
            <a:pPr algn="ctr"/>
            <a:endParaRPr b="0" lang="en-US" sz="2800" spc="-1" strike="noStrike">
              <a:latin typeface="Arial"/>
            </a:endParaRPr>
          </a:p>
          <a:p>
            <a:pPr algn="ctr"/>
            <a:endParaRPr b="0" lang="en-US" sz="2800" spc="-1" strike="noStrike">
              <a:latin typeface="Arial"/>
            </a:endParaRPr>
          </a:p>
          <a:p>
            <a:pPr algn="ctr"/>
            <a:r>
              <a:rPr b="0" lang="en-US" sz="2000" spc="-1" strike="noStrike">
                <a:latin typeface="Arial"/>
              </a:rPr>
              <a:t>This meeting is conducted according to the community guidelines to be found here https://snowmass21.org/cpcg/start</a:t>
            </a:r>
            <a:endParaRPr b="0" lang="en-US" sz="2000" spc="-1" strike="noStrike">
              <a:latin typeface="Arial"/>
            </a:endParaRPr>
          </a:p>
          <a:p>
            <a:pPr algn="ctr"/>
            <a:endParaRPr b="0" lang="en-US" sz="20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Neutrino Town Hall Meeting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Panelists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6" name="TextShape 2"/>
          <p:cNvSpPr txBox="1"/>
          <p:nvPr/>
        </p:nvSpPr>
        <p:spPr>
          <a:xfrm>
            <a:off x="548640" y="1463040"/>
            <a:ext cx="2743200" cy="239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Physics Goals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Andre de Gouvea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Chris Marshall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Josh Spitz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Lindley Winslow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Moderator: 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</p:txBody>
      </p:sp>
      <p:sp>
        <p:nvSpPr>
          <p:cNvPr id="77" name="TextShape 3"/>
          <p:cNvSpPr txBox="1"/>
          <p:nvPr/>
        </p:nvSpPr>
        <p:spPr>
          <a:xfrm>
            <a:off x="548640" y="1463040"/>
            <a:ext cx="2743200" cy="239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Physics Goals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Andre de Gouvea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Chris Marshall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Josh Spitz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Lindley Winslow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Moderator: 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</p:txBody>
      </p:sp>
      <p:sp>
        <p:nvSpPr>
          <p:cNvPr id="78" name="TextShape 4"/>
          <p:cNvSpPr txBox="1"/>
          <p:nvPr/>
        </p:nvSpPr>
        <p:spPr>
          <a:xfrm>
            <a:off x="548640" y="1463040"/>
            <a:ext cx="2743200" cy="2649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Physics Goals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Andre de Gouvea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Chris Marshall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Josh Spitz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Lindley Winslow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Moderator: 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Elizabeth Worcester 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</p:txBody>
      </p:sp>
      <p:sp>
        <p:nvSpPr>
          <p:cNvPr id="79" name="TextShape 5"/>
          <p:cNvSpPr txBox="1"/>
          <p:nvPr/>
        </p:nvSpPr>
        <p:spPr>
          <a:xfrm>
            <a:off x="3566160" y="1463040"/>
            <a:ext cx="2926080" cy="239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Theory of Neutrinos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Alex Friedland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Carlo Giunti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Irene Tamborra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Jessica Taylor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Moderator: 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Patrick Huber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0" name="TextShape 6"/>
          <p:cNvSpPr txBox="1"/>
          <p:nvPr/>
        </p:nvSpPr>
        <p:spPr>
          <a:xfrm>
            <a:off x="6858000" y="1463040"/>
            <a:ext cx="3017520" cy="239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Structure of Program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Jonathan Asaadi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Ryan Patterson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Elisa Resconi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Grayson Rich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Moderator: 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Kate Scholberg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1" name="TextShape 7"/>
          <p:cNvSpPr txBox="1"/>
          <p:nvPr/>
        </p:nvSpPr>
        <p:spPr>
          <a:xfrm>
            <a:off x="548640" y="3957480"/>
            <a:ext cx="8595360" cy="1254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Note takers: Cindy Lin and Louis Strigari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2800" spc="-1" strike="noStrike">
                <a:latin typeface="Arial"/>
              </a:rPr>
              <a:t>Thanks to all the panelists and note takers!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548640" y="276120"/>
            <a:ext cx="8869680" cy="2649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Physics Goals and Motivation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How are the limitations of existing neutrino sources and detectors affecting our 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physics reach? 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What kinds of new physics searches should we prioritize, especially considering 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that there are no decisive hints regarding what lies beyond the standard model 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from other fundamental physics experiments?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What can neutrino physics do for other fields of science and technology?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548640" y="3108960"/>
            <a:ext cx="8869680" cy="1370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Theory and Neutrinos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  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What is the theory motivation to go beyond the current program?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How can theorists best support the experimental program?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04000" y="274320"/>
            <a:ext cx="9280080" cy="2138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Structure of the Program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    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How do we maintain the necessary breadth of physics, including smaller 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experiments, auxiliary measurements, and activities within larger projects?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How can we ensure that experimental and theoretical efforts have enough resources 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to pursue questions of significant interest, even if those questions cross the 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boundaries of Frontiers or funding umbrellas? 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Questions from the community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365760" y="1188720"/>
            <a:ext cx="9418320" cy="5209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 u="sng">
                <a:uFillTx/>
                <a:latin typeface="Arial"/>
              </a:rPr>
              <a:t>Physics: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Masoom Singh:</a:t>
            </a:r>
            <a:r>
              <a:rPr b="0" lang="en-US" sz="1800" spc="-1" strike="noStrike">
                <a:latin typeface="Arial"/>
              </a:rPr>
              <a:t>  What new awaits the young neutrino physicists, when we have already entered the precision era?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 u="sng">
                <a:uFillTx/>
                <a:latin typeface="Arial"/>
              </a:rPr>
              <a:t>Theory: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Ratul Swarno:</a:t>
            </a:r>
            <a:r>
              <a:rPr b="0" lang="en-US" sz="1800" spc="-1" strike="noStrike">
                <a:latin typeface="Arial"/>
              </a:rPr>
              <a:t> How close are we in uncovering the physics behind WIMPS and other dark matter/energy candidates. Much thanks! 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 u="sng">
                <a:uFillTx/>
                <a:latin typeface="Arial"/>
              </a:rPr>
              <a:t>Structure of the program: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Scott Shaw:</a:t>
            </a:r>
            <a:r>
              <a:rPr b="0" lang="en-US" sz="1800" spc="-1" strike="noStrike">
                <a:latin typeface="Arial"/>
              </a:rPr>
              <a:t> Do you foresee a convergence of neutrino detection and dark matter detection resources, or are the two areas headed in different directions?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Questions from the community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365760" y="1188720"/>
            <a:ext cx="9418320" cy="6489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 u="sng">
                <a:uFillTx/>
                <a:latin typeface="Arial"/>
              </a:rPr>
              <a:t>Structure of the program, continued: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Adam Bernstein:</a:t>
            </a:r>
            <a:r>
              <a:rPr b="0" lang="en-US" sz="1800" spc="-1" strike="noStrike">
                <a:latin typeface="Arial"/>
              </a:rPr>
              <a:t> What importance do the conveners attach to cross-disciplinary research efforts with activities outside of fundamental research, such as accelerator development, advanced photosensors, neutrino detection for nonprolferation, and similar applied research ? 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Alan Stone:</a:t>
            </a:r>
            <a:r>
              <a:rPr b="0" lang="en-US" sz="1800" spc="-1" strike="noStrike">
                <a:latin typeface="Arial"/>
              </a:rPr>
              <a:t> What are the major obstacles for broadening the scientific understanding and participation in high energy neutrino physics?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Sunny Seo:</a:t>
            </a:r>
            <a:r>
              <a:rPr b="0" lang="en-US" sz="1800" spc="-1" strike="noStrike">
                <a:latin typeface="Arial"/>
              </a:rPr>
              <a:t> The Covid-19 has been globally affecting people's life/health and economy.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It has changed our daily life a lot and we still do not know when it will be under-control. Therefore, I just wonder what is the impact of Covid-19 on science in USA. Is there any possibility that USA funding agency stop funding big projects ? Or, oppositely, the government stimulates science even more ? In any case, I think some sort of good options and/or proactive strategies are needed in the neutrino field in the era of Covid-19 and the following economic crisis.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SNOWMASS*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34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SNOWMASS is a </a:t>
            </a:r>
            <a:r>
              <a:rPr b="1" lang="en-US" sz="3200" spc="-1" strike="noStrike">
                <a:latin typeface="Arial"/>
              </a:rPr>
              <a:t>community</a:t>
            </a:r>
            <a:r>
              <a:rPr b="0" lang="en-US" sz="3200" spc="-1" strike="noStrike">
                <a:latin typeface="Arial"/>
              </a:rPr>
              <a:t> planning </a:t>
            </a:r>
            <a:r>
              <a:rPr b="0" lang="en-US" sz="3200" spc="-1" strike="noStrike">
                <a:latin typeface="Arial"/>
              </a:rPr>
              <a:t>event organized by </a:t>
            </a:r>
            <a:r>
              <a:rPr b="0" lang="en-US" sz="3200" spc="-1" strike="noStrike">
                <a:latin typeface="Arial"/>
              </a:rPr>
              <a:t>the Division of </a:t>
            </a:r>
            <a:r>
              <a:rPr b="0" lang="en-US" sz="3200" spc="-1" strike="noStrike">
                <a:latin typeface="Arial"/>
              </a:rPr>
              <a:t>Particles and Fields </a:t>
            </a:r>
            <a:r>
              <a:rPr b="0" lang="en-US" sz="3200" spc="-1" strike="noStrike">
                <a:latin typeface="Arial"/>
              </a:rPr>
              <a:t>(DPF) of the </a:t>
            </a:r>
            <a:r>
              <a:rPr b="0" lang="en-US" sz="3200" spc="-1" strike="noStrike">
                <a:latin typeface="Arial"/>
              </a:rPr>
              <a:t>American Physical </a:t>
            </a:r>
            <a:r>
              <a:rPr b="0" lang="en-US" sz="3200" spc="-1" strike="noStrike">
                <a:latin typeface="Arial"/>
              </a:rPr>
              <a:t>Society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Frequency is about </a:t>
            </a:r>
            <a:r>
              <a:rPr b="0" lang="en-US" sz="3200" spc="-1" strike="noStrike">
                <a:latin typeface="Arial"/>
              </a:rPr>
              <a:t>once every 7-10 </a:t>
            </a:r>
            <a:r>
              <a:rPr b="0" lang="en-US" sz="3200" spc="-1" strike="noStrike">
                <a:latin typeface="Arial"/>
              </a:rPr>
              <a:t>years, effectively </a:t>
            </a:r>
            <a:r>
              <a:rPr b="0" lang="en-US" sz="3200" spc="-1" strike="noStrike">
                <a:latin typeface="Arial"/>
              </a:rPr>
              <a:t>making this a </a:t>
            </a:r>
            <a:r>
              <a:rPr b="0" lang="en-US" sz="3200" spc="-1" strike="noStrike">
                <a:latin typeface="Arial"/>
              </a:rPr>
              <a:t>decadal planning </a:t>
            </a:r>
            <a:r>
              <a:rPr b="0" lang="en-US" sz="3200" spc="-1" strike="noStrike">
                <a:latin typeface="Arial"/>
              </a:rPr>
              <a:t>exercise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It is year-long </a:t>
            </a:r>
            <a:r>
              <a:rPr b="0" lang="en-US" sz="3200" spc="-1" strike="noStrike">
                <a:latin typeface="Arial"/>
              </a:rPr>
              <a:t>process which will </a:t>
            </a:r>
            <a:r>
              <a:rPr b="0" lang="en-US" sz="3200" spc="-1" strike="noStrike">
                <a:latin typeface="Arial"/>
              </a:rPr>
              <a:t>end with a </a:t>
            </a:r>
            <a:r>
              <a:rPr b="1" lang="en-US" sz="3200" spc="-1" strike="noStrike">
                <a:latin typeface="Arial"/>
              </a:rPr>
              <a:t>report to </a:t>
            </a:r>
            <a:r>
              <a:rPr b="1" lang="en-US" sz="3200" spc="-1" strike="noStrike">
                <a:latin typeface="Arial"/>
              </a:rPr>
              <a:t>P5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The goal is to </a:t>
            </a:r>
            <a:r>
              <a:rPr b="0" lang="en-US" sz="3200" spc="-1" strike="noStrike">
                <a:latin typeface="Arial"/>
              </a:rPr>
              <a:t>formulate a “vision for </a:t>
            </a:r>
            <a:r>
              <a:rPr b="0" lang="en-US" sz="3200" spc="-1" strike="noStrike">
                <a:latin typeface="Arial"/>
              </a:rPr>
              <a:t>the future of particle </a:t>
            </a:r>
            <a:r>
              <a:rPr b="0" lang="en-US" sz="3200" spc="-1" strike="noStrike">
                <a:latin typeface="Arial"/>
              </a:rPr>
              <a:t>physics in the U.S. </a:t>
            </a:r>
            <a:r>
              <a:rPr b="0" lang="en-US" sz="3200" spc="-1" strike="noStrike">
                <a:latin typeface="Arial"/>
              </a:rPr>
              <a:t>and its international </a:t>
            </a:r>
            <a:r>
              <a:rPr b="0" lang="en-US" sz="3200" spc="-1" strike="noStrike">
                <a:latin typeface="Arial"/>
              </a:rPr>
              <a:t>partners”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International </a:t>
            </a:r>
            <a:r>
              <a:rPr b="0" lang="en-US" sz="3200" spc="-1" strike="noStrike">
                <a:latin typeface="Arial"/>
              </a:rPr>
              <a:t>participation and </a:t>
            </a:r>
            <a:r>
              <a:rPr b="0" lang="en-US" sz="3200" spc="-1" strike="noStrike">
                <a:latin typeface="Arial"/>
              </a:rPr>
              <a:t>contribution are </a:t>
            </a:r>
            <a:r>
              <a:rPr b="0" lang="en-US" sz="3200" spc="-1" strike="noStrike">
                <a:latin typeface="Arial"/>
              </a:rPr>
              <a:t>explicitly desired.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5" name="TextShape 3"/>
          <p:cNvSpPr txBox="1"/>
          <p:nvPr/>
        </p:nvSpPr>
        <p:spPr>
          <a:xfrm>
            <a:off x="640080" y="4937760"/>
            <a:ext cx="859536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*The name is historic and relates to the place where some earlier instances, when we still could travel, took place, Snowmass, CO.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3200" spc="-1" strike="noStrike">
                <a:latin typeface="Arial"/>
              </a:rPr>
              <a:t>Particle </a:t>
            </a:r>
            <a:r>
              <a:rPr b="0" lang="en-US" sz="3200" spc="-1" strike="noStrike">
                <a:latin typeface="Arial"/>
              </a:rPr>
              <a:t>Physics </a:t>
            </a:r>
            <a:r>
              <a:rPr b="0" lang="en-US" sz="3200" spc="-1" strike="noStrike">
                <a:latin typeface="Arial"/>
              </a:rPr>
              <a:t>Project </a:t>
            </a:r>
            <a:r>
              <a:rPr b="0" lang="en-US" sz="3200" spc="-1" strike="noStrike">
                <a:latin typeface="Arial"/>
              </a:rPr>
              <a:t>Priorization </a:t>
            </a:r>
            <a:r>
              <a:rPr b="0" lang="en-US" sz="3200" spc="-1" strike="noStrike">
                <a:latin typeface="Arial"/>
              </a:rPr>
              <a:t>Panel (P5)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2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P5 is a </a:t>
            </a:r>
            <a:r>
              <a:rPr b="0" lang="en-US" sz="3200" spc="-1" strike="noStrike">
                <a:latin typeface="Arial"/>
              </a:rPr>
              <a:t>temporary </a:t>
            </a:r>
            <a:r>
              <a:rPr b="0" lang="en-US" sz="3200" spc="-1" strike="noStrike">
                <a:latin typeface="Arial"/>
              </a:rPr>
              <a:t>sub-panel </a:t>
            </a:r>
            <a:r>
              <a:rPr b="0" lang="en-US" sz="3200" spc="-1" strike="noStrike">
                <a:latin typeface="Arial"/>
              </a:rPr>
              <a:t>of the </a:t>
            </a:r>
            <a:r>
              <a:rPr b="0" lang="en-US" sz="3200" spc="-1" strike="noStrike">
                <a:latin typeface="Arial"/>
              </a:rPr>
              <a:t>High-</a:t>
            </a:r>
            <a:r>
              <a:rPr b="0" lang="en-US" sz="3200" spc="-1" strike="noStrike">
                <a:latin typeface="Arial"/>
              </a:rPr>
              <a:t>Energy </a:t>
            </a:r>
            <a:r>
              <a:rPr b="0" lang="en-US" sz="3200" spc="-1" strike="noStrike">
                <a:latin typeface="Arial"/>
              </a:rPr>
              <a:t>Physics </a:t>
            </a:r>
            <a:r>
              <a:rPr b="0" lang="en-US" sz="3200" spc="-1" strike="noStrike">
                <a:latin typeface="Arial"/>
              </a:rPr>
              <a:t>Advisory </a:t>
            </a:r>
            <a:r>
              <a:rPr b="0" lang="en-US" sz="3200" spc="-1" strike="noStrike">
                <a:latin typeface="Arial"/>
              </a:rPr>
              <a:t>Panel </a:t>
            </a:r>
            <a:r>
              <a:rPr b="0" lang="en-US" sz="3200" spc="-1" strike="noStrike">
                <a:latin typeface="Arial"/>
              </a:rPr>
              <a:t>(HEPAP).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HEPAP </a:t>
            </a:r>
            <a:r>
              <a:rPr b="0" lang="en-US" sz="3200" spc="-1" strike="noStrike">
                <a:latin typeface="Arial"/>
              </a:rPr>
              <a:t>was jointly </a:t>
            </a:r>
            <a:r>
              <a:rPr b="0" lang="en-US" sz="3200" spc="-1" strike="noStrike">
                <a:latin typeface="Arial"/>
              </a:rPr>
              <a:t>chartered </a:t>
            </a:r>
            <a:r>
              <a:rPr b="0" lang="en-US" sz="3200" spc="-1" strike="noStrike">
                <a:latin typeface="Arial"/>
              </a:rPr>
              <a:t>by DOE </a:t>
            </a:r>
            <a:r>
              <a:rPr b="0" lang="en-US" sz="3200" spc="-1" strike="noStrike">
                <a:latin typeface="Arial"/>
              </a:rPr>
              <a:t>and NSF </a:t>
            </a:r>
            <a:r>
              <a:rPr b="0" lang="en-US" sz="3200" spc="-1" strike="noStrike">
                <a:latin typeface="Arial"/>
              </a:rPr>
              <a:t>in 2000 </a:t>
            </a:r>
            <a:r>
              <a:rPr b="0" lang="en-US" sz="3200" spc="-1" strike="noStrike">
                <a:latin typeface="Arial"/>
              </a:rPr>
              <a:t>and </a:t>
            </a:r>
            <a:r>
              <a:rPr b="0" lang="en-US" sz="3200" spc="-1" strike="noStrike">
                <a:latin typeface="Arial"/>
              </a:rPr>
              <a:t>operates </a:t>
            </a:r>
            <a:r>
              <a:rPr b="0" lang="en-US" sz="3200" spc="-1" strike="noStrike">
                <a:latin typeface="Arial"/>
              </a:rPr>
              <a:t>under the </a:t>
            </a:r>
            <a:r>
              <a:rPr b="0" lang="en-US" sz="3200" spc="-1" strike="noStrike">
                <a:latin typeface="Arial"/>
              </a:rPr>
              <a:t>rules of </a:t>
            </a:r>
            <a:r>
              <a:rPr b="0" lang="en-US" sz="3200" spc="-1" strike="noStrike">
                <a:latin typeface="Arial"/>
              </a:rPr>
              <a:t>Federal </a:t>
            </a:r>
            <a:r>
              <a:rPr b="0" lang="en-US" sz="3200" spc="-1" strike="noStrike">
                <a:latin typeface="Arial"/>
              </a:rPr>
              <a:t>Advisory </a:t>
            </a:r>
            <a:r>
              <a:rPr b="0" lang="en-US" sz="3200" spc="-1" strike="noStrike">
                <a:latin typeface="Arial"/>
              </a:rPr>
              <a:t>Committe</a:t>
            </a:r>
            <a:r>
              <a:rPr b="0" lang="en-US" sz="3200" spc="-1" strike="noStrike">
                <a:latin typeface="Arial"/>
              </a:rPr>
              <a:t>e Act </a:t>
            </a:r>
            <a:r>
              <a:rPr b="0" lang="en-US" sz="3200" spc="-1" strike="noStrike">
                <a:latin typeface="Arial"/>
              </a:rPr>
              <a:t>(FACA)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There is </a:t>
            </a:r>
            <a:r>
              <a:rPr b="0" lang="en-US" sz="3200" spc="-1" strike="noStrike">
                <a:latin typeface="Arial"/>
              </a:rPr>
              <a:t>an </a:t>
            </a:r>
            <a:r>
              <a:rPr b="0" lang="en-US" sz="3200" spc="-1" strike="noStrike">
                <a:latin typeface="Arial"/>
              </a:rPr>
              <a:t>expectatio</a:t>
            </a:r>
            <a:r>
              <a:rPr b="0" lang="en-US" sz="3200" spc="-1" strike="noStrike">
                <a:latin typeface="Arial"/>
              </a:rPr>
              <a:t>n that </a:t>
            </a:r>
            <a:r>
              <a:rPr b="0" lang="en-US" sz="3200" spc="-1" strike="noStrike">
                <a:latin typeface="Arial"/>
              </a:rPr>
              <a:t>DOE and </a:t>
            </a:r>
            <a:r>
              <a:rPr b="0" lang="en-US" sz="3200" spc="-1" strike="noStrike">
                <a:latin typeface="Arial"/>
              </a:rPr>
              <a:t>NSF will </a:t>
            </a:r>
            <a:r>
              <a:rPr b="0" lang="en-US" sz="3200" spc="-1" strike="noStrike">
                <a:latin typeface="Arial"/>
              </a:rPr>
              <a:t>closely </a:t>
            </a:r>
            <a:r>
              <a:rPr b="0" lang="en-US" sz="3200" spc="-1" strike="noStrike">
                <a:latin typeface="Arial"/>
              </a:rPr>
              <a:t>stick to </a:t>
            </a:r>
            <a:r>
              <a:rPr b="0" lang="en-US" sz="3200" spc="-1" strike="noStrike">
                <a:latin typeface="Arial"/>
              </a:rPr>
              <a:t>HEPAP </a:t>
            </a:r>
            <a:r>
              <a:rPr b="0" lang="en-US" sz="3200" spc="-1" strike="noStrike">
                <a:latin typeface="Arial"/>
              </a:rPr>
              <a:t>recommen</a:t>
            </a:r>
            <a:r>
              <a:rPr b="0" lang="en-US" sz="3200" spc="-1" strike="noStrike">
                <a:latin typeface="Arial"/>
              </a:rPr>
              <a:t>dations </a:t>
            </a:r>
            <a:r>
              <a:rPr b="0" lang="en-US" sz="3200" spc="-1" strike="noStrike">
                <a:latin typeface="Arial"/>
              </a:rPr>
              <a:t>and thus, </a:t>
            </a:r>
            <a:r>
              <a:rPr b="0" lang="en-US" sz="3200" spc="-1" strike="noStrike">
                <a:latin typeface="Arial"/>
              </a:rPr>
              <a:t>also P5 </a:t>
            </a:r>
            <a:r>
              <a:rPr b="0" lang="en-US" sz="3200" spc="-1" strike="noStrike">
                <a:latin typeface="Arial"/>
              </a:rPr>
              <a:t>recommen</a:t>
            </a:r>
            <a:r>
              <a:rPr b="0" lang="en-US" sz="3200" spc="-1" strike="noStrike">
                <a:latin typeface="Arial"/>
              </a:rPr>
              <a:t>dations.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P5 has </a:t>
            </a:r>
            <a:r>
              <a:rPr b="0" lang="en-US" sz="3200" spc="-1" strike="noStrike">
                <a:latin typeface="Arial"/>
              </a:rPr>
              <a:t>direct and </a:t>
            </a:r>
            <a:r>
              <a:rPr b="0" lang="en-US" sz="3200" spc="-1" strike="noStrike">
                <a:latin typeface="Arial"/>
              </a:rPr>
              <a:t>lasting </a:t>
            </a:r>
            <a:r>
              <a:rPr b="0" lang="en-US" sz="3200" spc="-1" strike="noStrike">
                <a:latin typeface="Arial"/>
              </a:rPr>
              <a:t>impact on </a:t>
            </a:r>
            <a:r>
              <a:rPr b="0" lang="en-US" sz="3200" spc="-1" strike="noStrike">
                <a:latin typeface="Arial"/>
              </a:rPr>
              <a:t>federal </a:t>
            </a:r>
            <a:r>
              <a:rPr b="0" lang="en-US" sz="3200" spc="-1" strike="noStrike">
                <a:latin typeface="Arial"/>
              </a:rPr>
              <a:t>funding </a:t>
            </a:r>
            <a:r>
              <a:rPr b="0" lang="en-US" sz="3200" spc="-1" strike="noStrike">
                <a:latin typeface="Arial"/>
              </a:rPr>
              <a:t>levels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P5 </a:t>
            </a:r>
            <a:r>
              <a:rPr b="0" lang="en-US" sz="3200" spc="-1" strike="noStrike">
                <a:latin typeface="Arial"/>
              </a:rPr>
              <a:t>deliberate</a:t>
            </a:r>
            <a:r>
              <a:rPr b="0" lang="en-US" sz="3200" spc="-1" strike="noStrike">
                <a:latin typeface="Arial"/>
              </a:rPr>
              <a:t>s for about </a:t>
            </a:r>
            <a:r>
              <a:rPr b="0" lang="en-US" sz="3200" spc="-1" strike="noStrike">
                <a:latin typeface="Arial"/>
              </a:rPr>
              <a:t>1 year and </a:t>
            </a:r>
            <a:r>
              <a:rPr b="0" lang="en-US" sz="3200" spc="-1" strike="noStrike">
                <a:latin typeface="Arial"/>
              </a:rPr>
              <a:t>the </a:t>
            </a:r>
            <a:r>
              <a:rPr b="0" lang="en-US" sz="3200" spc="-1" strike="noStrike">
                <a:latin typeface="Arial"/>
              </a:rPr>
              <a:t>SNOWMA</a:t>
            </a:r>
            <a:r>
              <a:rPr b="0" lang="en-US" sz="3200" spc="-1" strike="noStrike">
                <a:latin typeface="Arial"/>
              </a:rPr>
              <a:t>SS report </a:t>
            </a:r>
            <a:r>
              <a:rPr b="0" lang="en-US" sz="3200" spc="-1" strike="noStrike">
                <a:latin typeface="Arial"/>
              </a:rPr>
              <a:t>is crucial </a:t>
            </a:r>
            <a:r>
              <a:rPr b="0" lang="en-US" sz="3200" spc="-1" strike="noStrike">
                <a:latin typeface="Arial"/>
              </a:rPr>
              <a:t>input, </a:t>
            </a:r>
            <a:r>
              <a:rPr b="0" lang="en-US" sz="3200" spc="-1" strike="noStrike">
                <a:latin typeface="Arial"/>
              </a:rPr>
              <a:t>other input </a:t>
            </a:r>
            <a:r>
              <a:rPr b="0" lang="en-US" sz="3200" spc="-1" strike="noStrike">
                <a:latin typeface="Arial"/>
              </a:rPr>
              <a:t>includes: </a:t>
            </a:r>
            <a:r>
              <a:rPr b="0" lang="en-US" sz="3200" spc="-1" strike="noStrike">
                <a:latin typeface="Arial"/>
              </a:rPr>
              <a:t>Long-</a:t>
            </a:r>
            <a:r>
              <a:rPr b="0" lang="en-US" sz="3200" spc="-1" strike="noStrike">
                <a:latin typeface="Arial"/>
              </a:rPr>
              <a:t>range plan </a:t>
            </a:r>
            <a:r>
              <a:rPr b="0" lang="en-US" sz="3200" spc="-1" strike="noStrike">
                <a:latin typeface="Arial"/>
              </a:rPr>
              <a:t>for nuclear </a:t>
            </a:r>
            <a:r>
              <a:rPr b="0" lang="en-US" sz="3200" spc="-1" strike="noStrike">
                <a:latin typeface="Arial"/>
              </a:rPr>
              <a:t>science, </a:t>
            </a:r>
            <a:r>
              <a:rPr b="0" lang="en-US" sz="3200" spc="-1" strike="noStrike">
                <a:latin typeface="Arial"/>
              </a:rPr>
              <a:t>Decadal </a:t>
            </a:r>
            <a:r>
              <a:rPr b="0" lang="en-US" sz="3200" spc="-1" strike="noStrike">
                <a:latin typeface="Arial"/>
              </a:rPr>
              <a:t>Survey on </a:t>
            </a:r>
            <a:r>
              <a:rPr b="0" lang="en-US" sz="3200" spc="-1" strike="noStrike">
                <a:latin typeface="Arial"/>
              </a:rPr>
              <a:t>Astronomy </a:t>
            </a:r>
            <a:r>
              <a:rPr b="0" lang="en-US" sz="3200" spc="-1" strike="noStrike">
                <a:latin typeface="Arial"/>
              </a:rPr>
              <a:t>and </a:t>
            </a:r>
            <a:r>
              <a:rPr b="0" lang="en-US" sz="3200" spc="-1" strike="noStrike">
                <a:latin typeface="Arial"/>
              </a:rPr>
              <a:t>Astrophysi</a:t>
            </a:r>
            <a:r>
              <a:rPr b="0" lang="en-US" sz="3200" spc="-1" strike="noStrike">
                <a:latin typeface="Arial"/>
              </a:rPr>
              <a:t>cs, </a:t>
            </a:r>
            <a:r>
              <a:rPr b="0" lang="en-US" sz="3200" spc="-1" strike="noStrike">
                <a:latin typeface="Arial"/>
              </a:rPr>
              <a:t>HEPAP </a:t>
            </a:r>
            <a:r>
              <a:rPr b="0" lang="en-US" sz="3200" spc="-1" strike="noStrike">
                <a:latin typeface="Arial"/>
              </a:rPr>
              <a:t>Accelerato</a:t>
            </a:r>
            <a:r>
              <a:rPr b="0" lang="en-US" sz="3200" spc="-1" strike="noStrike">
                <a:latin typeface="Arial"/>
              </a:rPr>
              <a:t>r R&amp;D </a:t>
            </a:r>
            <a:r>
              <a:rPr b="0" lang="en-US" sz="3200" spc="-1" strike="noStrike">
                <a:latin typeface="Arial"/>
              </a:rPr>
              <a:t>sub-panel </a:t>
            </a:r>
            <a:r>
              <a:rPr b="0" lang="en-US" sz="3200" spc="-1" strike="noStrike">
                <a:latin typeface="Arial"/>
              </a:rPr>
              <a:t>report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8" name="TextShape 3"/>
          <p:cNvSpPr txBox="1"/>
          <p:nvPr/>
        </p:nvSpPr>
        <p:spPr>
          <a:xfrm>
            <a:off x="914400" y="4908240"/>
            <a:ext cx="932688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2800" spc="-1" strike="noStrike">
                <a:latin typeface="Arial"/>
              </a:rPr>
              <a:t>SNOWMASS = Your opportunity to provide input</a:t>
            </a:r>
            <a:endParaRPr b="1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SNOWMASS Advisory Group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10440" y="1324080"/>
            <a:ext cx="10079640" cy="3026880"/>
          </a:xfrm>
          <a:prstGeom prst="rect">
            <a:avLst/>
          </a:prstGeom>
          <a:ln>
            <a:noFill/>
          </a:ln>
        </p:spPr>
      </p:pic>
      <p:sp>
        <p:nvSpPr>
          <p:cNvPr id="52" name="TextShape 3"/>
          <p:cNvSpPr txBox="1"/>
          <p:nvPr/>
        </p:nvSpPr>
        <p:spPr>
          <a:xfrm>
            <a:off x="548640" y="5029200"/>
            <a:ext cx="393588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Full list of names at snowmass21.org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Ten Frontiers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Energy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800" spc="-1" strike="noStrike">
                <a:latin typeface="Arial"/>
              </a:rPr>
              <a:t>Neutrino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Rare Processes and </a:t>
            </a:r>
            <a:r>
              <a:rPr b="0" lang="en-US" sz="2800" spc="-1" strike="noStrike">
                <a:latin typeface="Arial"/>
              </a:rPr>
              <a:t>Precision Measurement 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Cosmic 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Theory 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55" name="TextShape 3"/>
          <p:cNvSpPr txBox="1"/>
          <p:nvPr/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Accelerator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Instrumentation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Computational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Underground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Community Engagement</a:t>
            </a:r>
            <a:r>
              <a:rPr b="0" lang="en-US" sz="3200" spc="-1" strike="noStrike">
                <a:latin typeface="Arial"/>
              </a:rPr>
              <a:t> 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56" name="TextShape 4"/>
          <p:cNvSpPr txBox="1"/>
          <p:nvPr/>
        </p:nvSpPr>
        <p:spPr>
          <a:xfrm>
            <a:off x="822960" y="4937760"/>
            <a:ext cx="8995680" cy="402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2200" spc="-1" strike="noStrike">
                <a:latin typeface="Arial"/>
              </a:rPr>
              <a:t>Each frontier has three conveners and there are liasions as appropriate</a:t>
            </a: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TextShape 3"/>
          <p:cNvSpPr txBox="1"/>
          <p:nvPr/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pic>
        <p:nvPicPr>
          <p:cNvPr id="60" name="" descr=""/>
          <p:cNvPicPr/>
          <p:nvPr/>
        </p:nvPicPr>
        <p:blipFill>
          <a:blip r:embed="rId1"/>
          <a:stretch/>
        </p:blipFill>
        <p:spPr>
          <a:xfrm>
            <a:off x="5424840" y="365760"/>
            <a:ext cx="4572000" cy="1645920"/>
          </a:xfrm>
          <a:prstGeom prst="rect">
            <a:avLst/>
          </a:prstGeom>
          <a:ln>
            <a:noFill/>
          </a:ln>
        </p:spPr>
      </p:pic>
      <p:pic>
        <p:nvPicPr>
          <p:cNvPr id="61" name="" descr=""/>
          <p:cNvPicPr/>
          <p:nvPr/>
        </p:nvPicPr>
        <p:blipFill>
          <a:blip r:embed="rId2"/>
          <a:stretch/>
        </p:blipFill>
        <p:spPr>
          <a:xfrm>
            <a:off x="10440" y="1920240"/>
            <a:ext cx="10079640" cy="3727800"/>
          </a:xfrm>
          <a:prstGeom prst="rect">
            <a:avLst/>
          </a:prstGeom>
          <a:ln>
            <a:noFill/>
          </a:ln>
        </p:spPr>
      </p:pic>
      <p:sp>
        <p:nvSpPr>
          <p:cNvPr id="62" name="TextShape 4"/>
          <p:cNvSpPr txBox="1"/>
          <p:nvPr/>
        </p:nvSpPr>
        <p:spPr>
          <a:xfrm>
            <a:off x="274320" y="274320"/>
            <a:ext cx="4023360" cy="162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5400" spc="-1" strike="noStrike">
                <a:latin typeface="Arial"/>
              </a:rPr>
              <a:t>Neutrino</a:t>
            </a:r>
            <a:endParaRPr b="0" lang="en-US" sz="5400" spc="-1" strike="noStrike">
              <a:latin typeface="Arial"/>
            </a:endParaRPr>
          </a:p>
          <a:p>
            <a:r>
              <a:rPr b="0" lang="en-US" sz="5400" spc="-1" strike="noStrike">
                <a:latin typeface="Arial"/>
              </a:rPr>
              <a:t>Frontier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63" name="TextShape 5"/>
          <p:cNvSpPr txBox="1"/>
          <p:nvPr/>
        </p:nvSpPr>
        <p:spPr>
          <a:xfrm>
            <a:off x="5438880" y="51480"/>
            <a:ext cx="32004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Co-conveners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Written Input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7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Letters of Interest (LOI)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2 pages (!), due August 30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latin typeface="Arial"/>
              </a:rPr>
              <a:t>Purpose is to facilitate planning by conveners and topical conveners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Not a prerequisite for a contribution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Cross cuts will be handled appropriately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66" name="TextShape 3"/>
          <p:cNvSpPr txBox="1"/>
          <p:nvPr/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8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Contributions</a:t>
            </a:r>
            <a:endParaRPr b="0" lang="en-US" sz="26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Any length, but executive summary strongly encouraged for longer ones.</a:t>
            </a:r>
            <a:endParaRPr b="0" lang="en-US" sz="2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Final versions due by July 31, 2021</a:t>
            </a:r>
            <a:endParaRPr b="0" lang="en-US" sz="2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Submission to arXiv first</a:t>
            </a:r>
            <a:endParaRPr b="0" lang="en-US" sz="2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200" spc="-1" strike="noStrike">
                <a:latin typeface="Arial"/>
              </a:rPr>
              <a:t>Will be part of the overall SNOWMASS output</a:t>
            </a: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Where to find information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8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Snowmass21.org starting point for all searches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Calendar: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snowmass21.org/meetings/start</a:t>
            </a:r>
            <a:endParaRPr b="0" lang="en-US" sz="2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Slides etc.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indico.fnal.gov/category/1098/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9" name="TextShape 3"/>
          <p:cNvSpPr txBox="1"/>
          <p:nvPr/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7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Mailing list (for announcements)</a:t>
            </a:r>
            <a:endParaRPr b="0" lang="en-US" sz="26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  <a:hlinkClick r:id="rId1"/>
              </a:rPr>
              <a:t>snowmass-neutrino-frontier@fnal.gov</a:t>
            </a:r>
            <a:endParaRPr b="0" lang="en-US" sz="20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20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20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Slack channel (for discussions)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snowmass21.slack.com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#neutrinos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TextShape 3"/>
          <p:cNvSpPr txBox="1"/>
          <p:nvPr/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pic>
        <p:nvPicPr>
          <p:cNvPr id="73" name="" descr=""/>
          <p:cNvPicPr/>
          <p:nvPr/>
        </p:nvPicPr>
        <p:blipFill>
          <a:blip r:embed="rId1"/>
          <a:stretch/>
        </p:blipFill>
        <p:spPr>
          <a:xfrm>
            <a:off x="2834640" y="226080"/>
            <a:ext cx="7133760" cy="5229000"/>
          </a:xfrm>
          <a:prstGeom prst="rect">
            <a:avLst/>
          </a:prstGeom>
          <a:ln>
            <a:noFill/>
          </a:ln>
        </p:spPr>
      </p:pic>
      <p:sp>
        <p:nvSpPr>
          <p:cNvPr id="74" name="TextShape 4"/>
          <p:cNvSpPr txBox="1"/>
          <p:nvPr/>
        </p:nvSpPr>
        <p:spPr>
          <a:xfrm>
            <a:off x="365760" y="284760"/>
            <a:ext cx="2468880" cy="1452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4800" spc="-1" strike="noStrike">
                <a:latin typeface="Arial"/>
              </a:rPr>
              <a:t>Plan for</a:t>
            </a:r>
            <a:endParaRPr b="0" lang="en-US" sz="4800" spc="-1" strike="noStrike">
              <a:latin typeface="Arial"/>
            </a:endParaRPr>
          </a:p>
          <a:p>
            <a:r>
              <a:rPr b="0" lang="en-US" sz="4800" spc="-1" strike="noStrike">
                <a:latin typeface="Arial"/>
              </a:rPr>
              <a:t>Today</a:t>
            </a:r>
            <a:endParaRPr b="0" lang="en-US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Application>LibreOffice/6.4.4.2$Linux_X86_64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2020-07-16T10:39:09Z</dcterms:created>
  <dc:creator/>
  <dc:description/>
  <dc:language>en-US</dc:language>
  <cp:lastModifiedBy/>
  <dcterms:modified xsi:type="dcterms:W3CDTF">2020-07-16T16:41:56Z</dcterms:modified>
  <cp:revision>13</cp:revision>
  <dc:subject/>
  <dc:title/>
</cp:coreProperties>
</file>