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6035"/>
  </p:normalViewPr>
  <p:slideViewPr>
    <p:cSldViewPr snapToGrid="0" snapToObjects="1">
      <p:cViewPr varScale="1">
        <p:scale>
          <a:sx n="79" d="100"/>
          <a:sy n="79" d="100"/>
        </p:scale>
        <p:origin x="240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99CC-9319-A044-B609-343A39725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46412-262D-BA4E-AC43-185587B3C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CC98B-E8A4-1842-9BBB-25D45F91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FE4F9-DF64-9B4A-ACD1-F04DC600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FBBD-486C-0F41-B702-786C1F35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598F-4474-2846-AE16-D8E1EF51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0C6D1-6754-AC4A-A35F-A7074C77F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778B4-E78B-6C45-8DCA-94C3C079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DA267-7813-5A4F-A051-569D8530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72694-246A-0A4D-91A7-456F72A1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FEB591-1DFE-A546-9B5E-12C6F1DC4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CF7E2-1625-2D4E-B2F6-52B5E2133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1B83C-4D26-3B46-8A2A-D3B6521A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4639-F37E-314D-BF86-B7137B30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CD758-2F0B-4B47-BE84-68C011C7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4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9052-50AE-2948-B739-13E1DA83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88C30-D834-5641-B7F2-1545E7CAE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D2968-657B-3742-B731-C7AB3C36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B7ADB-9D5C-204F-8886-8979484A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9295-2CA0-EB4D-94FE-A3BEC454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3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D170-F8AB-2640-8338-11A511751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F2DD5-5635-7049-9BA9-B2358AF2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2474E-16A0-0841-85B3-73EE62CD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742C9-5F50-1B4B-B089-35BBB6C7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C2AC1-7C40-554E-BBBD-906F706C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8B75-6A68-D541-88D2-1BA45888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7677-0716-EB47-A18F-434B0F91F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EAF46-1B28-2748-8CC7-7634F209A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34ED-71F2-3B46-9063-12BE5470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B0FF5-1F3E-0144-BE2C-E3EBEB30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AC8C7-20F8-FE49-8707-9B472823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6CCF-171F-2A43-AF6A-29474ECE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026E-7B63-4B4F-B5D3-593C35705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00408-F1B6-3141-A711-92E46AE3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8FA3B-66BA-3B46-BCB1-24C2C8355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958C7-8707-4E4F-9AAB-58CBD6147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BB7343-2EE4-3246-9462-C9326D455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67004-61F3-F744-A7F7-9D4FB95E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C646F-730A-4D4C-B6CB-37F5D812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4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7666-57A5-3D42-97B8-E871A27C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8A631-6A90-7F42-9949-952A0C70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E5CDF-B272-9C4C-AE04-D510ACD9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83E09-FBF9-324C-A842-2980D8A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7D477-1F1F-8D47-A6F6-EF8C2323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D794E-25C5-A64D-A3F1-39AEC9B6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672EC-1D83-8E45-BEDB-BFF67139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39A4-E50B-9743-A2A8-1315BDB0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7F7C-97EA-C349-8B81-17ED84A39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7481B-F246-C74B-9B20-9A8B0F36D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BF346-8162-7B49-B725-180DA8A5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72A82-76DA-2941-88CC-B0112CE3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EFFE-E738-9A45-BD1D-36EE438D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69D4-EF1A-D84D-95DF-05969E86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87D2C-C7DD-D944-BE10-781594757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E085D-72BC-6542-A398-ACA33C6A7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2F64-3E0D-284B-B8B8-79FC1E1D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2FE80-E305-8C4F-9EA6-658A2ED4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5D72D-628B-6445-A877-9AAD47F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9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F8829-92C2-AB45-9B2E-CED87B76F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ABE10-69DD-9142-AC2E-C7E3E89D2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6E63A-4969-2248-B527-51BC4FF91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593F-C814-5B45-ACB9-177BF98D1361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98A63-6212-8B4D-82E5-F581A86C3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E323-E6F6-6247-A700-B54C9DC79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D0C8-ACEE-604C-B0F4-7E9A99503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45CE23-D1CB-CE43-86BF-DFBE78BEF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8875"/>
            <a:ext cx="7400925" cy="3971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969360-3596-F745-B550-9CA971D8AF3A}"/>
              </a:ext>
            </a:extLst>
          </p:cNvPr>
          <p:cNvSpPr txBox="1"/>
          <p:nvPr/>
        </p:nvSpPr>
        <p:spPr>
          <a:xfrm>
            <a:off x="228600" y="6417129"/>
            <a:ext cx="3668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S.Pascoli</a:t>
            </a:r>
            <a:r>
              <a:rPr lang="en-US" sz="1400" dirty="0"/>
              <a:t>, July 15 Neutrino Properties Workshop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03202D-9983-534F-B24D-5B493EAA1536}"/>
              </a:ext>
            </a:extLst>
          </p:cNvPr>
          <p:cNvSpPr txBox="1"/>
          <p:nvPr/>
        </p:nvSpPr>
        <p:spPr>
          <a:xfrm>
            <a:off x="359228" y="315528"/>
            <a:ext cx="56723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Understanding whether neutrinos have a </a:t>
            </a:r>
            <a:r>
              <a:rPr lang="en-US" sz="2000" dirty="0" err="1"/>
              <a:t>Majorana</a:t>
            </a:r>
            <a:endParaRPr lang="en-US" sz="2000" dirty="0"/>
          </a:p>
          <a:p>
            <a:r>
              <a:rPr lang="en-US" sz="2000" dirty="0"/>
              <a:t>component is an essential question that needs to</a:t>
            </a:r>
          </a:p>
          <a:p>
            <a:r>
              <a:rPr lang="en-US" sz="2000" dirty="0"/>
              <a:t>be answered in order to truly understand neutrinos</a:t>
            </a:r>
          </a:p>
          <a:p>
            <a:r>
              <a:rPr lang="en-US" sz="2000" dirty="0"/>
              <a:t>in context of the Standard Model. Also impacts ideas</a:t>
            </a:r>
          </a:p>
          <a:p>
            <a:r>
              <a:rPr lang="en-US" sz="2000" dirty="0"/>
              <a:t>such as the See-Saw model and </a:t>
            </a:r>
            <a:r>
              <a:rPr lang="en-US" sz="2000" dirty="0" err="1"/>
              <a:t>Leptogenesis</a:t>
            </a:r>
            <a:r>
              <a:rPr lang="en-US" sz="20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5D82AF-86DA-274C-AD3A-1FADEB9A9453}"/>
              </a:ext>
            </a:extLst>
          </p:cNvPr>
          <p:cNvSpPr txBox="1"/>
          <p:nvPr/>
        </p:nvSpPr>
        <p:spPr>
          <a:xfrm>
            <a:off x="7400925" y="669471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789FC8-FC4A-D049-978B-5BE443015F00}"/>
              </a:ext>
            </a:extLst>
          </p:cNvPr>
          <p:cNvSpPr txBox="1"/>
          <p:nvPr/>
        </p:nvSpPr>
        <p:spPr>
          <a:xfrm>
            <a:off x="7168242" y="238583"/>
            <a:ext cx="48769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Currently, in the US this effort is under the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purview of DOE/NP and NSF/NP.  It is a major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part of the 2015 NSAC Long Range Plan, but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support is expressly not allowed under HEP.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DD5754-A752-0442-9CCA-320D991C352D}"/>
              </a:ext>
            </a:extLst>
          </p:cNvPr>
          <p:cNvSpPr txBox="1"/>
          <p:nvPr/>
        </p:nvSpPr>
        <p:spPr>
          <a:xfrm>
            <a:off x="7654521" y="1846549"/>
            <a:ext cx="42490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</a:rPr>
              <a:t>“Support for </a:t>
            </a:r>
            <a:r>
              <a:rPr lang="en-US" sz="2000" i="1" dirty="0" err="1">
                <a:solidFill>
                  <a:srgbClr val="002060"/>
                </a:solidFill>
              </a:rPr>
              <a:t>LHCb</a:t>
            </a:r>
            <a:r>
              <a:rPr lang="en-US" sz="2000" i="1" dirty="0">
                <a:solidFill>
                  <a:srgbClr val="002060"/>
                </a:solidFill>
              </a:rPr>
              <a:t> research or studies of </a:t>
            </a:r>
            <a:r>
              <a:rPr lang="en-US" sz="2000" i="1" dirty="0" err="1">
                <a:solidFill>
                  <a:srgbClr val="002060"/>
                </a:solidFill>
              </a:rPr>
              <a:t>neutrinoless</a:t>
            </a:r>
            <a:r>
              <a:rPr lang="en-US" sz="2000" i="1" dirty="0">
                <a:solidFill>
                  <a:srgbClr val="002060"/>
                </a:solidFill>
              </a:rPr>
              <a:t> double beta decay is not provided under this research area.”</a:t>
            </a:r>
          </a:p>
          <a:p>
            <a:r>
              <a:rPr lang="en-US" i="1" dirty="0"/>
              <a:t>(</a:t>
            </a:r>
            <a:r>
              <a:rPr lang="en-US" sz="1600" i="1" dirty="0"/>
              <a:t>DOE HEP FY20 FOA  </a:t>
            </a:r>
            <a:r>
              <a:rPr lang="en-US" sz="1600" dirty="0"/>
              <a:t>DE-FOA-0002181) </a:t>
            </a:r>
          </a:p>
          <a:p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A90D9-9661-8246-B9E8-1D5F0F0E49AF}"/>
              </a:ext>
            </a:extLst>
          </p:cNvPr>
          <p:cNvSpPr txBox="1"/>
          <p:nvPr/>
        </p:nvSpPr>
        <p:spPr>
          <a:xfrm>
            <a:off x="7788729" y="3269849"/>
            <a:ext cx="4256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policy made some sense when experiments were rather small scale. No</a:t>
            </a:r>
          </a:p>
          <a:p>
            <a:r>
              <a:rPr lang="en-US" dirty="0"/>
              <a:t>longer the case.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433199-573C-424C-83B5-B5850F980364}"/>
              </a:ext>
            </a:extLst>
          </p:cNvPr>
          <p:cNvSpPr txBox="1"/>
          <p:nvPr/>
        </p:nvSpPr>
        <p:spPr>
          <a:xfrm>
            <a:off x="6319157" y="4324248"/>
            <a:ext cx="5726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                     </a:t>
            </a:r>
            <a:r>
              <a:rPr lang="en-US" sz="2000" b="1" dirty="0"/>
              <a:t>We should be thinking about</a:t>
            </a:r>
          </a:p>
          <a:p>
            <a:r>
              <a:rPr lang="en-US" sz="2000" b="1" dirty="0"/>
              <a:t>                         moving well-beyond the existing</a:t>
            </a:r>
          </a:p>
          <a:p>
            <a:r>
              <a:rPr lang="en-US" sz="2000" b="1" dirty="0"/>
              <a:t>program  to answer this critical question.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Expertise from both the HEP and NP communities will be required. </a:t>
            </a:r>
            <a:r>
              <a:rPr lang="en-US" sz="2000" b="1" dirty="0"/>
              <a:t>Thus, the viability of the old system needs to be reconsidered by P5. A joint HEP-NP effort may be required to be effective.</a:t>
            </a:r>
          </a:p>
        </p:txBody>
      </p:sp>
    </p:spTree>
    <p:extLst>
      <p:ext uri="{BB962C8B-B14F-4D97-AF65-F5344CB8AC3E}">
        <p14:creationId xmlns:p14="http://schemas.microsoft.com/office/powerpoint/2010/main" val="246713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192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2020-07-16T15:57:01Z</dcterms:created>
  <dcterms:modified xsi:type="dcterms:W3CDTF">2020-07-16T16:57:45Z</dcterms:modified>
</cp:coreProperties>
</file>