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481" r:id="rId2"/>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660066"/>
    <a:srgbClr val="FF0066"/>
    <a:srgbClr val="99FFCC"/>
    <a:srgbClr val="FFFFCC"/>
    <a:srgbClr val="CC6600"/>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13"/>
    <p:restoredTop sz="94660"/>
  </p:normalViewPr>
  <p:slideViewPr>
    <p:cSldViewPr>
      <p:cViewPr varScale="1">
        <p:scale>
          <a:sx n="129" d="100"/>
          <a:sy n="129" d="100"/>
        </p:scale>
        <p:origin x="216"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135685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Friday, July 17,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Snowmass2021 NF Town Hall Meeting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Friday, July 17, 2020</a:t>
            </a:r>
          </a:p>
        </p:txBody>
      </p:sp>
      <p:sp>
        <p:nvSpPr>
          <p:cNvPr id="5" name="Footer Placeholder 4"/>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Friday, July 17, 2020</a:t>
            </a:r>
          </a:p>
        </p:txBody>
      </p:sp>
      <p:sp>
        <p:nvSpPr>
          <p:cNvPr id="5" name="Footer Placeholder 4"/>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Friday, July 17, 2020</a:t>
            </a:r>
          </a:p>
        </p:txBody>
      </p:sp>
      <p:sp>
        <p:nvSpPr>
          <p:cNvPr id="8" name="Footer Placeholder 7"/>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Friday, July 17, 2020</a:t>
            </a:r>
          </a:p>
        </p:txBody>
      </p:sp>
      <p:sp>
        <p:nvSpPr>
          <p:cNvPr id="5" name="Footer Placeholder 4"/>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Friday, July 17, 2020</a:t>
            </a:r>
          </a:p>
        </p:txBody>
      </p:sp>
      <p:sp>
        <p:nvSpPr>
          <p:cNvPr id="5" name="Footer Placeholder 4"/>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Friday, July 17, 2020</a:t>
            </a:r>
          </a:p>
        </p:txBody>
      </p:sp>
      <p:sp>
        <p:nvSpPr>
          <p:cNvPr id="6" name="Footer Placeholder 5"/>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Friday, July 17, 2020</a:t>
            </a:r>
          </a:p>
        </p:txBody>
      </p:sp>
      <p:sp>
        <p:nvSpPr>
          <p:cNvPr id="8" name="Footer Placeholder 7"/>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Friday, July 17, 2020</a:t>
            </a:r>
          </a:p>
        </p:txBody>
      </p:sp>
      <p:sp>
        <p:nvSpPr>
          <p:cNvPr id="4" name="Footer Placeholder 3"/>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Friday, July 17, 2020</a:t>
            </a:r>
          </a:p>
        </p:txBody>
      </p:sp>
      <p:sp>
        <p:nvSpPr>
          <p:cNvPr id="3" name="Footer Placeholder 2"/>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Friday, July 17, 2020</a:t>
            </a:r>
          </a:p>
        </p:txBody>
      </p:sp>
      <p:sp>
        <p:nvSpPr>
          <p:cNvPr id="6" name="Footer Placeholder 5"/>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Friday, July 17, 2020</a:t>
            </a:r>
          </a:p>
        </p:txBody>
      </p:sp>
      <p:sp>
        <p:nvSpPr>
          <p:cNvPr id="6" name="Footer Placeholder 5"/>
          <p:cNvSpPr>
            <a:spLocks noGrp="1"/>
          </p:cNvSpPr>
          <p:nvPr>
            <p:ph type="ftr" sz="quarter" idx="11"/>
          </p:nvPr>
        </p:nvSpPr>
        <p:spPr/>
        <p:txBody>
          <a:bodyPr/>
          <a:lstStyle>
            <a:lvl1pPr>
              <a:defRPr smtClean="0"/>
            </a:lvl1pPr>
          </a:lstStyle>
          <a:p>
            <a:pPr>
              <a:defRPr/>
            </a:pPr>
            <a:r>
              <a:rPr lang="en-US"/>
              <a:t>Snowmass2021 NF Town Hall Meeting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Friday, July 17,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Snowmass2021 NF Town Hall Meeting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1</a:t>
            </a:fld>
            <a:endParaRPr lang="en-US" sz="1400">
              <a:solidFill>
                <a:srgbClr val="A50021"/>
              </a:solidFill>
              <a:latin typeface="Arial Narrow" charset="0"/>
            </a:endParaRPr>
          </a:p>
        </p:txBody>
      </p:sp>
      <p:sp>
        <p:nvSpPr>
          <p:cNvPr id="111619" name="Rectangle 3"/>
          <p:cNvSpPr>
            <a:spLocks noGrp="1" noChangeArrowheads="1"/>
          </p:cNvSpPr>
          <p:nvPr>
            <p:ph type="body" idx="1"/>
          </p:nvPr>
        </p:nvSpPr>
        <p:spPr>
          <a:xfrm>
            <a:off x="361950" y="76200"/>
            <a:ext cx="8553450" cy="3246863"/>
          </a:xfrm>
          <a:ln w="57150">
            <a:solidFill>
              <a:srgbClr val="C00000"/>
            </a:solidFill>
          </a:ln>
        </p:spPr>
        <p:txBody>
          <a:bodyPr/>
          <a:lstStyle/>
          <a:p>
            <a:pPr marL="0" indent="0">
              <a:buNone/>
            </a:pPr>
            <a:r>
              <a:rPr lang="en-US" sz="2400" b="1" dirty="0">
                <a:solidFill>
                  <a:srgbClr val="C00000"/>
                </a:solidFill>
                <a:latin typeface="Arial Narrow" charset="0"/>
                <a:ea typeface="ＭＳ Ｐゴシック" charset="0"/>
                <a:cs typeface="ＭＳ Ｐゴシック" charset="0"/>
              </a:rPr>
              <a:t>Expanding Physics Opportunities</a:t>
            </a:r>
            <a:endParaRPr lang="en-US" sz="2400" dirty="0">
              <a:solidFill>
                <a:srgbClr val="C00000"/>
              </a:solidFill>
            </a:endParaRPr>
          </a:p>
          <a:p>
            <a:r>
              <a:rPr lang="en-US" sz="2000" dirty="0"/>
              <a:t>Leverage the neutrino facility capabilities for precision measurements further</a:t>
            </a:r>
          </a:p>
          <a:p>
            <a:r>
              <a:rPr lang="en-US" sz="2000" dirty="0"/>
              <a:t>NF03 – BSM @ nu implementation is the first step in the right direction</a:t>
            </a:r>
          </a:p>
          <a:p>
            <a:r>
              <a:rPr lang="en-US" sz="2000" dirty="0"/>
              <a:t>Need to encourage the broader HEP community to further increase interests on </a:t>
            </a:r>
            <a:r>
              <a:rPr lang="en-US" sz="2000"/>
              <a:t>BSM &amp; new phenomena @nu, </a:t>
            </a:r>
            <a:r>
              <a:rPr lang="en-US" sz="2000" dirty="0"/>
              <a:t>which can also complement the EF regime</a:t>
            </a:r>
          </a:p>
          <a:p>
            <a:r>
              <a:rPr lang="en-US" sz="2000" dirty="0"/>
              <a:t>Need to strengthen the fundamental measurements and their reflections into MC tools to support precision measurements and searches for rare new phenomena</a:t>
            </a:r>
          </a:p>
          <a:p>
            <a:pPr marL="0" indent="0">
              <a:spcBef>
                <a:spcPts val="0"/>
              </a:spcBef>
              <a:buNone/>
            </a:pPr>
            <a:r>
              <a:rPr lang="en-US" sz="2400" b="1" dirty="0">
                <a:solidFill>
                  <a:srgbClr val="CC00CC"/>
                </a:solidFill>
              </a:rPr>
              <a:t>Q: What should we do to accomplish these strategically?</a:t>
            </a:r>
          </a:p>
          <a:p>
            <a:pPr lvl="1">
              <a:spcBef>
                <a:spcPts val="0"/>
              </a:spcBef>
            </a:pPr>
            <a:r>
              <a:rPr lang="en-US" sz="2000" dirty="0"/>
              <a:t>What capabilities must future facilities provide?</a:t>
            </a:r>
          </a:p>
        </p:txBody>
      </p:sp>
      <p:sp>
        <p:nvSpPr>
          <p:cNvPr id="3" name="Footer Placeholder 2">
            <a:extLst>
              <a:ext uri="{FF2B5EF4-FFF2-40B4-BE49-F238E27FC236}">
                <a16:creationId xmlns:a16="http://schemas.microsoft.com/office/drawing/2014/main" id="{23D2B73A-E9E6-654E-95C6-57C70AFBFCD7}"/>
              </a:ext>
            </a:extLst>
          </p:cNvPr>
          <p:cNvSpPr>
            <a:spLocks noGrp="1"/>
          </p:cNvSpPr>
          <p:nvPr>
            <p:ph type="ftr" sz="quarter" idx="11"/>
          </p:nvPr>
        </p:nvSpPr>
        <p:spPr/>
        <p:txBody>
          <a:bodyPr/>
          <a:lstStyle/>
          <a:p>
            <a:pPr>
              <a:defRPr/>
            </a:pPr>
            <a:r>
              <a:rPr lang="en-US"/>
              <a:t>Snowmass2021 NF Town Hall Meeting                            Jaehoon Yu</a:t>
            </a:r>
          </a:p>
        </p:txBody>
      </p:sp>
      <p:sp>
        <p:nvSpPr>
          <p:cNvPr id="2" name="Date Placeholder 1">
            <a:extLst>
              <a:ext uri="{FF2B5EF4-FFF2-40B4-BE49-F238E27FC236}">
                <a16:creationId xmlns:a16="http://schemas.microsoft.com/office/drawing/2014/main" id="{A4E25BF4-F42F-684E-86C6-6F5B454740F3}"/>
              </a:ext>
            </a:extLst>
          </p:cNvPr>
          <p:cNvSpPr>
            <a:spLocks noGrp="1"/>
          </p:cNvSpPr>
          <p:nvPr>
            <p:ph type="dt" sz="half" idx="10"/>
          </p:nvPr>
        </p:nvSpPr>
        <p:spPr/>
        <p:txBody>
          <a:bodyPr/>
          <a:lstStyle/>
          <a:p>
            <a:pPr>
              <a:defRPr/>
            </a:pPr>
            <a:r>
              <a:rPr lang="en-US"/>
              <a:t>Friday, July 17, 2020</a:t>
            </a:r>
          </a:p>
        </p:txBody>
      </p:sp>
      <p:sp>
        <p:nvSpPr>
          <p:cNvPr id="9" name="Rectangle 6">
            <a:extLst>
              <a:ext uri="{FF2B5EF4-FFF2-40B4-BE49-F238E27FC236}">
                <a16:creationId xmlns:a16="http://schemas.microsoft.com/office/drawing/2014/main" id="{82C90019-C02F-3142-8584-6601BF4C1C8F}"/>
              </a:ext>
            </a:extLst>
          </p:cNvPr>
          <p:cNvSpPr txBox="1">
            <a:spLocks noChangeArrowheads="1"/>
          </p:cNvSpPr>
          <p:nvPr/>
        </p:nvSpPr>
        <p:spPr bwMode="auto">
          <a:xfrm>
            <a:off x="361950" y="3417849"/>
            <a:ext cx="8553450" cy="2906751"/>
          </a:xfrm>
          <a:prstGeom prst="rect">
            <a:avLst/>
          </a:prstGeom>
          <a:noFill/>
          <a:ln w="57150">
            <a:solidFill>
              <a:srgbClr val="C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0" indent="0">
              <a:buNone/>
            </a:pPr>
            <a:r>
              <a:rPr lang="en-US" sz="2400" b="1" dirty="0">
                <a:solidFill>
                  <a:srgbClr val="C00000"/>
                </a:solidFill>
                <a:latin typeface="Arial Narrow" charset="0"/>
                <a:ea typeface="ＭＳ Ｐゴシック" charset="0"/>
                <a:cs typeface="ＭＳ Ｐゴシック" charset="0"/>
              </a:rPr>
              <a:t>Ensuring a successful implementation of HEP strategic plan</a:t>
            </a:r>
            <a:endParaRPr lang="en-US" sz="2400" kern="0" dirty="0"/>
          </a:p>
          <a:p>
            <a:r>
              <a:rPr lang="en-US" sz="2000" kern="0" dirty="0"/>
              <a:t>The sufficient time taken to convince the HEP and various other physics communities on the Snowmass 2013 strategic plan the key for the successful implementation</a:t>
            </a:r>
          </a:p>
          <a:p>
            <a:r>
              <a:rPr lang="en-US" sz="2000" kern="0" dirty="0"/>
              <a:t>It is essential to carefully plan for another such process for Snowmass 2021, reflecting upon the record to show the positive impacts of the HEP plan to other communities and how the next plan will help our colleague communities further </a:t>
            </a:r>
          </a:p>
          <a:p>
            <a:r>
              <a:rPr lang="en-US" sz="2000" kern="0" dirty="0"/>
              <a:t>This plan should be able to dynamically reflect the impacts from COVID – 19</a:t>
            </a:r>
          </a:p>
          <a:p>
            <a:pPr marL="0" indent="0">
              <a:buNone/>
            </a:pPr>
            <a:r>
              <a:rPr lang="en-US" sz="2400" b="1" kern="0" dirty="0">
                <a:solidFill>
                  <a:srgbClr val="CC00CC"/>
                </a:solidFill>
              </a:rPr>
              <a:t>Q: What are the plan and the perceived timeline for this process?</a:t>
            </a:r>
          </a:p>
        </p:txBody>
      </p:sp>
    </p:spTree>
    <p:extLst>
      <p:ext uri="{BB962C8B-B14F-4D97-AF65-F5344CB8AC3E}">
        <p14:creationId xmlns:p14="http://schemas.microsoft.com/office/powerpoint/2010/main" val="150496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2" nodeType="clickEffect">
                                  <p:stCondLst>
                                    <p:cond delay="0"/>
                                  </p:stCondLst>
                                  <p:iterate type="wd">
                                    <p:tmPct val="10000"/>
                                  </p:iterate>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wipe(left)">
                                      <p:cBhvr>
                                        <p:cTn id="7" dur="500"/>
                                        <p:tgtEl>
                                          <p:spTgt spid="1116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2" nodeType="clickEffect">
                                  <p:stCondLst>
                                    <p:cond delay="0"/>
                                  </p:stCondLst>
                                  <p:iterate type="wd">
                                    <p:tmPct val="10000"/>
                                  </p:iterate>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wipe(left)">
                                      <p:cBhvr>
                                        <p:cTn id="12" dur="500"/>
                                        <p:tgtEl>
                                          <p:spTgt spid="1116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2" nodeType="clickEffect">
                                  <p:stCondLst>
                                    <p:cond delay="0"/>
                                  </p:stCondLst>
                                  <p:iterate type="wd">
                                    <p:tmPct val="10000"/>
                                  </p:iterate>
                                  <p:childTnLst>
                                    <p:set>
                                      <p:cBhvr>
                                        <p:cTn id="16" dur="1" fill="hold">
                                          <p:stCondLst>
                                            <p:cond delay="0"/>
                                          </p:stCondLst>
                                        </p:cTn>
                                        <p:tgtEl>
                                          <p:spTgt spid="111619">
                                            <p:txEl>
                                              <p:pRg st="3" end="3"/>
                                            </p:txEl>
                                          </p:spTgt>
                                        </p:tgtEl>
                                        <p:attrNameLst>
                                          <p:attrName>style.visibility</p:attrName>
                                        </p:attrNameLst>
                                      </p:cBhvr>
                                      <p:to>
                                        <p:strVal val="visible"/>
                                      </p:to>
                                    </p:set>
                                    <p:animEffect transition="in" filter="wipe(left)">
                                      <p:cBhvr>
                                        <p:cTn id="17" dur="500"/>
                                        <p:tgtEl>
                                          <p:spTgt spid="1116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2" nodeType="clickEffect">
                                  <p:stCondLst>
                                    <p:cond delay="0"/>
                                  </p:stCondLst>
                                  <p:iterate type="wd">
                                    <p:tmPct val="10000"/>
                                  </p:iterate>
                                  <p:childTnLst>
                                    <p:set>
                                      <p:cBhvr>
                                        <p:cTn id="21" dur="1" fill="hold">
                                          <p:stCondLst>
                                            <p:cond delay="0"/>
                                          </p:stCondLst>
                                        </p:cTn>
                                        <p:tgtEl>
                                          <p:spTgt spid="111619">
                                            <p:txEl>
                                              <p:pRg st="4" end="4"/>
                                            </p:txEl>
                                          </p:spTgt>
                                        </p:tgtEl>
                                        <p:attrNameLst>
                                          <p:attrName>style.visibility</p:attrName>
                                        </p:attrNameLst>
                                      </p:cBhvr>
                                      <p:to>
                                        <p:strVal val="visible"/>
                                      </p:to>
                                    </p:set>
                                    <p:animEffect transition="in" filter="wipe(left)">
                                      <p:cBhvr>
                                        <p:cTn id="22" dur="500"/>
                                        <p:tgtEl>
                                          <p:spTgt spid="1116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2" nodeType="clickEffect">
                                  <p:stCondLst>
                                    <p:cond delay="0"/>
                                  </p:stCondLst>
                                  <p:iterate type="wd">
                                    <p:tmPct val="10000"/>
                                  </p:iterate>
                                  <p:childTnLst>
                                    <p:set>
                                      <p:cBhvr>
                                        <p:cTn id="26" dur="1" fill="hold">
                                          <p:stCondLst>
                                            <p:cond delay="0"/>
                                          </p:stCondLst>
                                        </p:cTn>
                                        <p:tgtEl>
                                          <p:spTgt spid="111619">
                                            <p:txEl>
                                              <p:pRg st="5" end="5"/>
                                            </p:txEl>
                                          </p:spTgt>
                                        </p:tgtEl>
                                        <p:attrNameLst>
                                          <p:attrName>style.visibility</p:attrName>
                                        </p:attrNameLst>
                                      </p:cBhvr>
                                      <p:to>
                                        <p:strVal val="visible"/>
                                      </p:to>
                                    </p:set>
                                    <p:animEffect transition="in" filter="wipe(left)">
                                      <p:cBhvr>
                                        <p:cTn id="27" dur="500"/>
                                        <p:tgtEl>
                                          <p:spTgt spid="111619">
                                            <p:txEl>
                                              <p:pRg st="5" end="5"/>
                                            </p:txEl>
                                          </p:spTgt>
                                        </p:tgtEl>
                                      </p:cBhvr>
                                    </p:animEffect>
                                  </p:childTnLst>
                                </p:cTn>
                              </p:par>
                            </p:childTnLst>
                          </p:cTn>
                        </p:par>
                        <p:par>
                          <p:cTn id="28" fill="hold">
                            <p:stCondLst>
                              <p:cond delay="1000"/>
                            </p:stCondLst>
                            <p:childTnLst>
                              <p:par>
                                <p:cTn id="29" presetID="22" presetClass="entr" presetSubtype="8" fill="hold" grpId="2" nodeType="afterEffect">
                                  <p:stCondLst>
                                    <p:cond delay="0"/>
                                  </p:stCondLst>
                                  <p:iterate type="wd">
                                    <p:tmPct val="10000"/>
                                  </p:iterate>
                                  <p:childTnLst>
                                    <p:set>
                                      <p:cBhvr>
                                        <p:cTn id="30" dur="1" fill="hold">
                                          <p:stCondLst>
                                            <p:cond delay="0"/>
                                          </p:stCondLst>
                                        </p:cTn>
                                        <p:tgtEl>
                                          <p:spTgt spid="111619">
                                            <p:txEl>
                                              <p:pRg st="6" end="6"/>
                                            </p:txEl>
                                          </p:spTgt>
                                        </p:tgtEl>
                                        <p:attrNameLst>
                                          <p:attrName>style.visibility</p:attrName>
                                        </p:attrNameLst>
                                      </p:cBhvr>
                                      <p:to>
                                        <p:strVal val="visible"/>
                                      </p:to>
                                    </p:set>
                                    <p:animEffect transition="in" filter="wipe(left)">
                                      <p:cBhvr>
                                        <p:cTn id="31" dur="500"/>
                                        <p:tgtEl>
                                          <p:spTgt spid="11161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left)">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9">
                                            <p:txEl>
                                              <p:pRg st="1" end="1"/>
                                            </p:txEl>
                                          </p:spTgt>
                                        </p:tgtEl>
                                        <p:attrNameLst>
                                          <p:attrName>style.visibility</p:attrName>
                                        </p:attrNameLst>
                                      </p:cBhvr>
                                      <p:to>
                                        <p:strVal val="visible"/>
                                      </p:to>
                                    </p:set>
                                    <p:animEffect transition="in" filter="wipe(left)">
                                      <p:cBhvr>
                                        <p:cTn id="41" dur="500"/>
                                        <p:tgtEl>
                                          <p:spTgt spid="9">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9">
                                            <p:txEl>
                                              <p:pRg st="2" end="2"/>
                                            </p:txEl>
                                          </p:spTgt>
                                        </p:tgtEl>
                                        <p:attrNameLst>
                                          <p:attrName>style.visibility</p:attrName>
                                        </p:attrNameLst>
                                      </p:cBhvr>
                                      <p:to>
                                        <p:strVal val="visible"/>
                                      </p:to>
                                    </p:set>
                                    <p:animEffect transition="in" filter="wipe(left)">
                                      <p:cBhvr>
                                        <p:cTn id="46" dur="500"/>
                                        <p:tgtEl>
                                          <p:spTgt spid="9">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9">
                                            <p:txEl>
                                              <p:pRg st="3" end="3"/>
                                            </p:txEl>
                                          </p:spTgt>
                                        </p:tgtEl>
                                        <p:attrNameLst>
                                          <p:attrName>style.visibility</p:attrName>
                                        </p:attrNameLst>
                                      </p:cBhvr>
                                      <p:to>
                                        <p:strVal val="visible"/>
                                      </p:to>
                                    </p:set>
                                    <p:animEffect transition="in" filter="wipe(left)">
                                      <p:cBhvr>
                                        <p:cTn id="51" dur="500"/>
                                        <p:tgtEl>
                                          <p:spTgt spid="9">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9">
                                            <p:txEl>
                                              <p:pRg st="4" end="4"/>
                                            </p:txEl>
                                          </p:spTgt>
                                        </p:tgtEl>
                                        <p:attrNameLst>
                                          <p:attrName>style.visibility</p:attrName>
                                        </p:attrNameLst>
                                      </p:cBhvr>
                                      <p:to>
                                        <p:strVal val="visible"/>
                                      </p:to>
                                    </p:set>
                                    <p:animEffect transition="in" filter="wipe(left)">
                                      <p:cBhvr>
                                        <p:cTn id="56"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2" uiExpand="1" build="p"/>
      <p:bldP spid="9" grpId="0" uiExpand="1"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55014</TotalTime>
  <Words>209</Words>
  <Application>Microsoft Macintosh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 Narrow</vt:lpstr>
      <vt:lpstr>Times New Roman</vt:lpstr>
      <vt:lpstr>phys1443-spring02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1145</cp:revision>
  <dcterms:created xsi:type="dcterms:W3CDTF">2012-01-19T04:21:20Z</dcterms:created>
  <dcterms:modified xsi:type="dcterms:W3CDTF">2020-07-17T17:11:12Z</dcterms:modified>
</cp:coreProperties>
</file>