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1655" r:id="rId6"/>
    <p:sldId id="1661" r:id="rId7"/>
    <p:sldId id="1656" r:id="rId8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5" autoAdjust="0"/>
    <p:restoredTop sz="96407" autoAdjust="0"/>
  </p:normalViewPr>
  <p:slideViewPr>
    <p:cSldViewPr snapToObjects="1" showGuides="1">
      <p:cViewPr varScale="1">
        <p:scale>
          <a:sx n="114" d="100"/>
          <a:sy n="114" d="100"/>
        </p:scale>
        <p:origin x="1240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/>
                <a:t>logo</a:t>
              </a:r>
            </a:p>
            <a:p>
              <a:pPr algn="ctr"/>
              <a:r>
                <a:rPr lang="en-GB" sz="90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IPT Meeting 6/4/20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BF1-062D-4410-9433-33ECB262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Post-COVID Scenarios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BBA64-AE15-436F-9DD6-4ED39F16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F0125-AB43-4A3A-B57C-C93B84581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76CA0-9F17-EB40-9689-D1A4847D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1192" y="980728"/>
            <a:ext cx="6792385" cy="186242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9DEED8-7E84-2A45-8F85-4A3C48E5BBD9}"/>
              </a:ext>
            </a:extLst>
          </p:cNvPr>
          <p:cNvSpPr/>
          <p:nvPr/>
        </p:nvSpPr>
        <p:spPr>
          <a:xfrm>
            <a:off x="2375756" y="2023441"/>
            <a:ext cx="4212468" cy="397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48B72-F07B-0D4D-925C-EDD947FD3E89}"/>
              </a:ext>
            </a:extLst>
          </p:cNvPr>
          <p:cNvSpPr txBox="1"/>
          <p:nvPr/>
        </p:nvSpPr>
        <p:spPr>
          <a:xfrm>
            <a:off x="565227" y="764624"/>
            <a:ext cx="142648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We are here !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3F7CFEC8-198D-A948-9DFC-F8ED94D51F4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991708" y="933901"/>
            <a:ext cx="636076" cy="78230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00771D-76C5-3A4B-8420-864FFD3BD082}"/>
              </a:ext>
            </a:extLst>
          </p:cNvPr>
          <p:cNvSpPr txBox="1">
            <a:spLocks/>
          </p:cNvSpPr>
          <p:nvPr/>
        </p:nvSpPr>
        <p:spPr>
          <a:xfrm>
            <a:off x="228356" y="2923884"/>
            <a:ext cx="8687287" cy="334742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Initial efficiency of “COVID Restricted Work” will be impacted by:</a:t>
            </a:r>
          </a:p>
          <a:p>
            <a:pPr lvl="1"/>
            <a:r>
              <a:rPr lang="en-US" sz="1600" dirty="0"/>
              <a:t>(Limited) Medical Screening</a:t>
            </a:r>
          </a:p>
          <a:p>
            <a:pPr lvl="1"/>
            <a:r>
              <a:rPr lang="en-US" sz="1600" dirty="0"/>
              <a:t>Donning/Removal of PPE and difficulties working with PPE (N95 masks)</a:t>
            </a:r>
          </a:p>
          <a:p>
            <a:pPr lvl="1"/>
            <a:r>
              <a:rPr lang="en-US" sz="1600" dirty="0"/>
              <a:t>Common Tools Sanitation</a:t>
            </a:r>
          </a:p>
          <a:p>
            <a:pPr lvl="1"/>
            <a:r>
              <a:rPr lang="en-US" sz="1600" dirty="0"/>
              <a:t>Maintenance of Social Distancing</a:t>
            </a:r>
          </a:p>
          <a:p>
            <a:r>
              <a:rPr lang="en-US" sz="2000" dirty="0"/>
              <a:t>Efficiencies assumed during “COVID Restricted” work at Project Office level</a:t>
            </a:r>
          </a:p>
          <a:p>
            <a:pPr lvl="1"/>
            <a:r>
              <a:rPr lang="en-US" sz="1600" dirty="0"/>
              <a:t>Coil Manufacturing:			50%</a:t>
            </a:r>
          </a:p>
          <a:p>
            <a:pPr lvl="1"/>
            <a:r>
              <a:rPr lang="en-US" sz="1600" dirty="0"/>
              <a:t>Magnet Assembly &amp; Test		50%</a:t>
            </a:r>
          </a:p>
          <a:p>
            <a:pPr lvl="1"/>
            <a:r>
              <a:rPr lang="en-US" sz="1600" dirty="0"/>
              <a:t>CM Assembly				87.5%</a:t>
            </a:r>
          </a:p>
          <a:p>
            <a:pPr lvl="1"/>
            <a:r>
              <a:rPr lang="en-US" sz="1600" dirty="0"/>
              <a:t>Strand/Cables				87.5%</a:t>
            </a:r>
          </a:p>
          <a:p>
            <a:pPr lvl="1"/>
            <a:r>
              <a:rPr lang="en-US" sz="1600" dirty="0"/>
              <a:t>Crab Cavities				87.5%</a:t>
            </a:r>
          </a:p>
          <a:p>
            <a:r>
              <a:rPr lang="en-US" sz="2000" dirty="0"/>
              <a:t>Sizeable impacts: ~10% of TPC for Cost, ~1y for schedule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5E89-B12A-4747-9A79-34772FE9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0000"/>
            <a:ext cx="8424936" cy="4906963"/>
          </a:xfrm>
        </p:spPr>
        <p:txBody>
          <a:bodyPr/>
          <a:lstStyle/>
          <a:p>
            <a:r>
              <a:rPr lang="en-US" dirty="0"/>
              <a:t>Critical to measure </a:t>
            </a:r>
            <a:r>
              <a:rPr lang="en-US" u="sng" dirty="0"/>
              <a:t>work efficiencies </a:t>
            </a:r>
            <a:r>
              <a:rPr lang="en-US" dirty="0"/>
              <a:t>in “COVID-restricted” period and compare to AUP Basis Of Estimate </a:t>
            </a:r>
          </a:p>
          <a:p>
            <a:pPr lvl="1"/>
            <a:r>
              <a:rPr lang="en-US" dirty="0"/>
              <a:t>In the long run, to properly re-baseline AUP for “Post-COVID”, new BOEs will have to be generated.</a:t>
            </a:r>
          </a:p>
          <a:p>
            <a:r>
              <a:rPr lang="en-US" dirty="0"/>
              <a:t>All L3s need to analyze historical data and new restart production data to assess production efficiencies.</a:t>
            </a:r>
          </a:p>
          <a:p>
            <a:pPr lvl="1"/>
            <a:r>
              <a:rPr lang="en-US" dirty="0"/>
              <a:t>Best way is probably to compare activities at BOE level with “pre-COVID” data and “post-COVID” data.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D1FDB-E5D6-5144-9288-7B2D61C4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DB51BE-F7B6-164F-83E8-DB9426CD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Post-COVID Scenarios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65366-04F0-CF4D-B4E7-6F0DA203F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12F-9484-44B8-861B-F51DA4E5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0"/>
            <a:ext cx="7920000" cy="720000"/>
          </a:xfrm>
        </p:spPr>
        <p:txBody>
          <a:bodyPr/>
          <a:lstStyle/>
          <a:p>
            <a:r>
              <a:rPr lang="en-US" dirty="0"/>
              <a:t>Example (BOE 302-02-05-1010 </a:t>
            </a:r>
            <a:r>
              <a:rPr lang="en-US" i="1" dirty="0"/>
              <a:t>Coils at FNAL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9EF05-C63B-4434-A2EF-41738130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5ECE0-D25F-45E5-9492-BBEFC1E56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66B4B38-8AE8-ED4C-87B6-44124811B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" t="32179" r="38962" b="10118"/>
          <a:stretch/>
        </p:blipFill>
        <p:spPr>
          <a:xfrm>
            <a:off x="539552" y="720000"/>
            <a:ext cx="8147248" cy="4941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F0E802-0DA7-8944-9EB7-694563B8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00" y="5805264"/>
            <a:ext cx="7920000" cy="407636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Pass by June 29</a:t>
            </a:r>
            <a:r>
              <a:rPr lang="en-US" baseline="30000" dirty="0"/>
              <a:t>th</a:t>
            </a:r>
            <a:r>
              <a:rPr lang="en-US" dirty="0"/>
              <a:t>. Or earlier ? “Cables” first ?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F2467A-40E3-B245-BC7F-4567EB367D56}"/>
              </a:ext>
            </a:extLst>
          </p:cNvPr>
          <p:cNvSpPr/>
          <p:nvPr/>
        </p:nvSpPr>
        <p:spPr>
          <a:xfrm>
            <a:off x="7164288" y="908719"/>
            <a:ext cx="158417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87A8C5-A3FC-C946-8FE5-C8BA2F9E3BC4}"/>
              </a:ext>
            </a:extLst>
          </p:cNvPr>
          <p:cNvGrpSpPr/>
          <p:nvPr/>
        </p:nvGrpSpPr>
        <p:grpSpPr>
          <a:xfrm>
            <a:off x="5940152" y="908720"/>
            <a:ext cx="1224136" cy="1386736"/>
            <a:chOff x="5940152" y="908720"/>
            <a:chExt cx="1224136" cy="138673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91766E1-40DB-CB47-BB76-720395D4A938}"/>
                </a:ext>
              </a:extLst>
            </p:cNvPr>
            <p:cNvSpPr/>
            <p:nvPr/>
          </p:nvSpPr>
          <p:spPr>
            <a:xfrm>
              <a:off x="5940152" y="908720"/>
              <a:ext cx="1224136" cy="2880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0990B7-6B81-ED4A-ABB1-5C24EB2E8D65}"/>
                </a:ext>
              </a:extLst>
            </p:cNvPr>
            <p:cNvSpPr txBox="1"/>
            <p:nvPr/>
          </p:nvSpPr>
          <p:spPr>
            <a:xfrm>
              <a:off x="5974539" y="1556792"/>
              <a:ext cx="1189749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Average, </a:t>
              </a:r>
            </a:p>
            <a:p>
              <a:r>
                <a:rPr lang="en-US" sz="1400" dirty="0"/>
                <a:t>or individual </a:t>
              </a:r>
            </a:p>
            <a:p>
              <a:r>
                <a:rPr lang="en-US" sz="1400" dirty="0"/>
                <a:t>data 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B57DE4-A82F-274E-9FEB-11B1B9D7340C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6552220" y="1196752"/>
              <a:ext cx="0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4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U56HFXRV3UV3-648-2831</_dlc_DocId>
    <_dlc_DocIdUrl xmlns="3c193e6c-6e3b-402d-bd50-2724693fb6d8">
      <Url>https://fermipoint.fnal.gov/org/ocoo/ippm/POG/_layouts/15/DocIdRedir.aspx?ID=U56HFXRV3UV3-648-2831</Url>
      <Description>U56HFXRV3UV3-648-2831</Description>
    </_dlc_DocIdUrl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27E3A-2E1F-4213-9EE4-64D5EACB186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8B8EED-4743-499A-BD7E-9EBB7C19A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schemas.microsoft.com/office/infopath/2007/PartnerControls"/>
    <ds:schemaRef ds:uri="3c193e6c-6e3b-402d-bd50-2724693fb6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71239</TotalTime>
  <Words>225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Post-COVID Scenarios</vt:lpstr>
      <vt:lpstr>Post-COVID Scenarios (cont.)</vt:lpstr>
      <vt:lpstr>Example (BOE 302-02-05-1010 Coils at FNAL)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Apollinari</cp:lastModifiedBy>
  <cp:revision>1100</cp:revision>
  <cp:lastPrinted>2019-02-22T19:47:26Z</cp:lastPrinted>
  <dcterms:created xsi:type="dcterms:W3CDTF">2016-03-23T12:58:39Z</dcterms:created>
  <dcterms:modified xsi:type="dcterms:W3CDTF">2020-06-01T16:34:22Z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08167488-7577-4e77-893d-cfa815bc2a10</vt:lpwstr>
  </property>
</Properties>
</file>