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5"/>
  </p:notesMasterIdLst>
  <p:handoutMasterIdLst>
    <p:handoutMasterId r:id="rId16"/>
  </p:handoutMasterIdLst>
  <p:sldIdLst>
    <p:sldId id="294" r:id="rId5"/>
    <p:sldId id="312" r:id="rId6"/>
    <p:sldId id="326" r:id="rId7"/>
    <p:sldId id="329" r:id="rId8"/>
    <p:sldId id="330" r:id="rId9"/>
    <p:sldId id="331" r:id="rId10"/>
    <p:sldId id="332" r:id="rId11"/>
    <p:sldId id="334" r:id="rId12"/>
    <p:sldId id="335" r:id="rId13"/>
    <p:sldId id="33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B53F1-0810-3848-ACF6-4B5CFF923FE8}" v="4" dt="2020-09-08T18:44:21.0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94"/>
  </p:normalViewPr>
  <p:slideViewPr>
    <p:cSldViewPr snapToGrid="0" snapToObjects="1" showGuides="1">
      <p:cViewPr varScale="1">
        <p:scale>
          <a:sx n="128" d="100"/>
          <a:sy n="128" d="100"/>
        </p:scale>
        <p:origin x="69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Krista Majewski</a:t>
            </a:r>
          </a:p>
          <a:p>
            <a:r>
              <a:rPr lang="en-US" dirty="0"/>
              <a:t>08 Sept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HEPCloud</a:t>
            </a:r>
            <a:r>
              <a:rPr lang="en-US" dirty="0"/>
              <a:t> Facility Board meeting</a:t>
            </a:r>
          </a:p>
          <a:p>
            <a:r>
              <a:rPr lang="en-US" sz="2000" dirty="0"/>
              <a:t>Phase 4 and Theta Projects Status Updates, Phase 4 Effort Estimates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These items are not currently in scope but will need to be addressed:</a:t>
            </a:r>
          </a:p>
          <a:p>
            <a:pPr lvl="1"/>
            <a:r>
              <a:rPr lang="en-US" dirty="0"/>
              <a:t>Logic Engine redevelopment</a:t>
            </a:r>
          </a:p>
          <a:p>
            <a:pPr lvl="1"/>
            <a:r>
              <a:rPr lang="en-US" dirty="0"/>
              <a:t>Pilot infrastructure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items: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3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Project focus continues to be on framework development</a:t>
            </a:r>
          </a:p>
          <a:p>
            <a:r>
              <a:rPr lang="en-US" dirty="0"/>
              <a:t>Next quarterly release is on track for end of Sept</a:t>
            </a:r>
          </a:p>
          <a:p>
            <a:pPr lvl="1"/>
            <a:r>
              <a:rPr lang="en-US" dirty="0"/>
              <a:t>Error handling updates</a:t>
            </a:r>
          </a:p>
          <a:p>
            <a:pPr lvl="1"/>
            <a:r>
              <a:rPr lang="en-US" dirty="0"/>
              <a:t>Logging updates</a:t>
            </a:r>
          </a:p>
          <a:p>
            <a:r>
              <a:rPr lang="en-US" dirty="0"/>
              <a:t>Previous releases still not fully tested</a:t>
            </a:r>
          </a:p>
          <a:p>
            <a:pPr lvl="1"/>
            <a:r>
              <a:rPr lang="en-US" dirty="0"/>
              <a:t>Waiting on python3 </a:t>
            </a:r>
            <a:r>
              <a:rPr lang="en-US" dirty="0" err="1"/>
              <a:t>glideinWMS</a:t>
            </a:r>
            <a:r>
              <a:rPr lang="en-US" dirty="0"/>
              <a:t>. Previous estimate was end of Aug, they have made some significant progress so we hope to get it soon.</a:t>
            </a:r>
          </a:p>
          <a:p>
            <a:pPr lvl="1"/>
            <a:r>
              <a:rPr lang="en-US" dirty="0"/>
              <a:t>Then need to test</a:t>
            </a:r>
          </a:p>
          <a:p>
            <a:r>
              <a:rPr lang="en-US" dirty="0"/>
              <a:t>Work continues on logging, error handling redesign and produces/consumes redesign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Framework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Marco has not had time for channel design</a:t>
            </a:r>
          </a:p>
          <a:p>
            <a:pPr lvl="1"/>
            <a:r>
              <a:rPr lang="en-US" dirty="0"/>
              <a:t>Focus has been on python3 </a:t>
            </a:r>
            <a:r>
              <a:rPr lang="en-US" dirty="0" err="1"/>
              <a:t>glideinWMS</a:t>
            </a:r>
            <a:r>
              <a:rPr lang="en-US" dirty="0"/>
              <a:t> release and the retirement of the </a:t>
            </a:r>
            <a:r>
              <a:rPr lang="en-US" dirty="0" err="1"/>
              <a:t>glideinWMS</a:t>
            </a:r>
            <a:r>
              <a:rPr lang="en-US" dirty="0"/>
              <a:t> frontend</a:t>
            </a:r>
          </a:p>
          <a:p>
            <a:pPr lvl="1"/>
            <a:r>
              <a:rPr lang="en-US" dirty="0"/>
              <a:t>Without knowing the scope of work with an overall design, we have been unable to create a plan</a:t>
            </a:r>
          </a:p>
          <a:p>
            <a:pPr lvl="2"/>
            <a:r>
              <a:rPr lang="en-US" dirty="0"/>
              <a:t>How much is refactoring/reuse of existing code</a:t>
            </a:r>
          </a:p>
          <a:p>
            <a:pPr lvl="2"/>
            <a:r>
              <a:rPr lang="en-US" dirty="0"/>
              <a:t>What algorithms are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Channel Design and Planning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4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Maria has accomplished a lot, we are currently ~6 weeks ahead of schedule</a:t>
            </a:r>
          </a:p>
          <a:p>
            <a:pPr lvl="1"/>
            <a:r>
              <a:rPr lang="en-US" dirty="0"/>
              <a:t>Transfer work from CMS Global Pool to </a:t>
            </a:r>
            <a:r>
              <a:rPr lang="en-US" dirty="0" err="1"/>
              <a:t>HEPCloud</a:t>
            </a:r>
            <a:r>
              <a:rPr lang="en-US" dirty="0"/>
              <a:t>:  100%</a:t>
            </a:r>
          </a:p>
          <a:p>
            <a:pPr lvl="1"/>
            <a:r>
              <a:rPr lang="en-US" dirty="0"/>
              <a:t>Transfer and execute work on Wilson Cluster for “proof of concept”:  100%</a:t>
            </a:r>
          </a:p>
          <a:p>
            <a:pPr lvl="1"/>
            <a:r>
              <a:rPr lang="en-US" dirty="0"/>
              <a:t>Replicate Wilson Cluster work on Theta:  100%</a:t>
            </a:r>
          </a:p>
          <a:p>
            <a:pPr lvl="1"/>
            <a:r>
              <a:rPr lang="en-US" dirty="0"/>
              <a:t>Perform end-to-end test on Theta: 25%</a:t>
            </a:r>
          </a:p>
          <a:p>
            <a:pPr lvl="1"/>
            <a:r>
              <a:rPr lang="en-US" dirty="0"/>
              <a:t>Execute production CMS workflow at Theta: 0%</a:t>
            </a:r>
          </a:p>
          <a:p>
            <a:pPr lvl="1"/>
            <a:r>
              <a:rPr lang="en-US" dirty="0"/>
              <a:t>Post mortem work: 0%</a:t>
            </a:r>
          </a:p>
          <a:p>
            <a:pPr lvl="2"/>
            <a:r>
              <a:rPr lang="en-US" dirty="0"/>
              <a:t>Notes are being taken as we go so while not formally documented, work has been done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Theta Status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Remaining work:</a:t>
            </a:r>
          </a:p>
          <a:p>
            <a:pPr lvl="1"/>
            <a:r>
              <a:rPr lang="en-US" dirty="0"/>
              <a:t>Redesign of Produce/Consume  </a:t>
            </a:r>
          </a:p>
          <a:p>
            <a:pPr lvl="1"/>
            <a:r>
              <a:rPr lang="en-US" dirty="0"/>
              <a:t>Redesign of Source Proxy</a:t>
            </a:r>
          </a:p>
          <a:p>
            <a:pPr lvl="1"/>
            <a:r>
              <a:rPr lang="en-US" dirty="0"/>
              <a:t>Module Versioning</a:t>
            </a:r>
          </a:p>
          <a:p>
            <a:pPr lvl="1"/>
            <a:r>
              <a:rPr lang="en-US" dirty="0"/>
              <a:t>Channel Replay</a:t>
            </a:r>
          </a:p>
          <a:p>
            <a:pPr lvl="1"/>
            <a:r>
              <a:rPr lang="en-US" dirty="0"/>
              <a:t>High Availability</a:t>
            </a:r>
          </a:p>
          <a:p>
            <a:pPr lvl="1"/>
            <a:r>
              <a:rPr lang="en-US" dirty="0"/>
              <a:t>Query Tools, </a:t>
            </a:r>
            <a:r>
              <a:rPr lang="en-US" dirty="0" err="1"/>
              <a:t>Datablock</a:t>
            </a:r>
            <a:r>
              <a:rPr lang="en-US" dirty="0"/>
              <a:t> Introspection tools</a:t>
            </a:r>
          </a:p>
          <a:p>
            <a:pPr lvl="1"/>
            <a:r>
              <a:rPr lang="en-US" dirty="0"/>
              <a:t>Database Performance Monitoring, Database Storage Review</a:t>
            </a:r>
          </a:p>
          <a:p>
            <a:r>
              <a:rPr lang="en-US" dirty="0"/>
              <a:t>Effort needed:</a:t>
            </a:r>
          </a:p>
          <a:p>
            <a:pPr lvl="1"/>
            <a:r>
              <a:rPr lang="en-US" dirty="0"/>
              <a:t>2 designers at 25% through Sept of next year (Kyle K, Dmitry L)</a:t>
            </a:r>
          </a:p>
          <a:p>
            <a:pPr lvl="1"/>
            <a:r>
              <a:rPr lang="en-US" dirty="0"/>
              <a:t>4 developers at 25% through Sept of next year</a:t>
            </a:r>
          </a:p>
          <a:p>
            <a:pPr lvl="1"/>
            <a:r>
              <a:rPr lang="en-US" dirty="0"/>
              <a:t>Expect to have input from Marc P and Tony T on designs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effort estimates: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5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Overall design</a:t>
            </a:r>
          </a:p>
          <a:p>
            <a:pPr lvl="1"/>
            <a:r>
              <a:rPr lang="en-US" dirty="0"/>
              <a:t>Effort conflicts have meant we have made no progress</a:t>
            </a:r>
          </a:p>
          <a:p>
            <a:pPr lvl="1"/>
            <a:r>
              <a:rPr lang="en-US" dirty="0"/>
              <a:t>Effort needed:  40hrs * 2 people (new people to the project will need additional ramp up time)</a:t>
            </a:r>
          </a:p>
          <a:p>
            <a:r>
              <a:rPr lang="en-US" dirty="0"/>
              <a:t>Channel designs</a:t>
            </a:r>
          </a:p>
          <a:p>
            <a:pPr lvl="1"/>
            <a:r>
              <a:rPr lang="en-US" dirty="0"/>
              <a:t>Effort needed: ~40 </a:t>
            </a:r>
            <a:r>
              <a:rPr lang="en-US" dirty="0" err="1"/>
              <a:t>hrs</a:t>
            </a:r>
            <a:r>
              <a:rPr lang="en-US" dirty="0"/>
              <a:t> * number of channels, assuming 1 person per channel in the overall design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effort estimates: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3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Workflows that need to be addressed:</a:t>
            </a:r>
          </a:p>
          <a:p>
            <a:pPr lvl="2"/>
            <a:r>
              <a:rPr lang="en-US" dirty="0"/>
              <a:t>HTC on local resources (</a:t>
            </a:r>
            <a:r>
              <a:rPr lang="en-US" dirty="0" err="1"/>
              <a:t>gpgrid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HTC on IC</a:t>
            </a:r>
          </a:p>
          <a:p>
            <a:pPr lvl="2"/>
            <a:r>
              <a:rPr lang="en-US" dirty="0"/>
              <a:t>HTC on grid</a:t>
            </a:r>
          </a:p>
          <a:p>
            <a:pPr lvl="2"/>
            <a:r>
              <a:rPr lang="en-US" dirty="0"/>
              <a:t>HTC on cloud</a:t>
            </a:r>
          </a:p>
          <a:p>
            <a:pPr lvl="2"/>
            <a:r>
              <a:rPr lang="en-US" dirty="0"/>
              <a:t>HTC on HPC</a:t>
            </a:r>
          </a:p>
          <a:p>
            <a:pPr lvl="2"/>
            <a:r>
              <a:rPr lang="en-US" dirty="0"/>
              <a:t>HPC on cloud</a:t>
            </a:r>
          </a:p>
          <a:p>
            <a:pPr lvl="2"/>
            <a:r>
              <a:rPr lang="en-US" dirty="0"/>
              <a:t>HPC on MPI</a:t>
            </a:r>
          </a:p>
          <a:p>
            <a:pPr lvl="2"/>
            <a:r>
              <a:rPr lang="en-US" dirty="0"/>
              <a:t>HPC on pipeline</a:t>
            </a:r>
          </a:p>
          <a:p>
            <a:pPr lvl="2"/>
            <a:r>
              <a:rPr lang="en-US" dirty="0"/>
              <a:t>Unhandled jobs</a:t>
            </a:r>
          </a:p>
          <a:p>
            <a:pPr lvl="2"/>
            <a:r>
              <a:rPr lang="en-US" dirty="0"/>
              <a:t>Cloud and HPC calculations</a:t>
            </a:r>
          </a:p>
          <a:p>
            <a:pPr lvl="2"/>
            <a:r>
              <a:rPr lang="en-US" dirty="0"/>
              <a:t>Monitoring channels – not sure if this applies?</a:t>
            </a:r>
          </a:p>
          <a:p>
            <a:r>
              <a:rPr lang="en-US" dirty="0"/>
              <a:t>Work will ultimately depend on the design but estimate ~4 people + team lead at 25% each through June of next year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effort estimate: Module Implementation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1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This is applicable to Theta  </a:t>
            </a:r>
          </a:p>
          <a:p>
            <a:r>
              <a:rPr lang="en-US" dirty="0"/>
              <a:t>Dirk is negotiating a special node from Theta for us to set up </a:t>
            </a:r>
            <a:r>
              <a:rPr lang="en-US" dirty="0" err="1"/>
              <a:t>HTCondor</a:t>
            </a:r>
            <a:r>
              <a:rPr lang="en-US" dirty="0"/>
              <a:t> infrastructure</a:t>
            </a:r>
          </a:p>
          <a:p>
            <a:r>
              <a:rPr lang="en-US" dirty="0"/>
              <a:t>.1 FTE of Maria's time over FY21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Services Effort Estimate: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2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Testing:</a:t>
            </a:r>
          </a:p>
          <a:p>
            <a:pPr lvl="1"/>
            <a:r>
              <a:rPr lang="en-US" dirty="0"/>
              <a:t>We need .25 FTE over FY21.  This includes</a:t>
            </a:r>
          </a:p>
          <a:p>
            <a:pPr lvl="2"/>
            <a:r>
              <a:rPr lang="en-US" dirty="0"/>
              <a:t>Release validation testing</a:t>
            </a:r>
          </a:p>
          <a:p>
            <a:pPr lvl="2"/>
            <a:r>
              <a:rPr lang="en-US" dirty="0"/>
              <a:t>End to end testing</a:t>
            </a:r>
          </a:p>
          <a:p>
            <a:r>
              <a:rPr lang="en-US" dirty="0"/>
              <a:t>Documentation:</a:t>
            </a:r>
          </a:p>
          <a:p>
            <a:pPr lvl="1"/>
            <a:r>
              <a:rPr lang="en-US" dirty="0"/>
              <a:t>Code will be documented as part of the development process</a:t>
            </a:r>
          </a:p>
          <a:p>
            <a:pPr lvl="1"/>
            <a:r>
              <a:rPr lang="en-US" dirty="0"/>
              <a:t>Documentation of module interfaces:  .1 FTE over FY21</a:t>
            </a:r>
          </a:p>
          <a:p>
            <a:r>
              <a:rPr lang="en-US" dirty="0"/>
              <a:t>Monitoring:</a:t>
            </a:r>
          </a:p>
          <a:p>
            <a:pPr lvl="1"/>
            <a:r>
              <a:rPr lang="en-US" dirty="0"/>
              <a:t>Data will be provided as part of the channel design/development process per the requirements</a:t>
            </a:r>
          </a:p>
          <a:p>
            <a:pPr lvl="1"/>
            <a:r>
              <a:rPr lang="en-US" dirty="0"/>
              <a:t>Create the public/DOE dashboard:  40hrs * 1 person</a:t>
            </a:r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 Tasks Effort Estimates: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Sept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123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87C210D1A64BB929AC38399D1FCE" ma:contentTypeVersion="6" ma:contentTypeDescription="Create a new document." ma:contentTypeScope="" ma:versionID="1610ceabecca340e544879776b3a8d7a">
  <xsd:schema xmlns:xsd="http://www.w3.org/2001/XMLSchema" xmlns:xs="http://www.w3.org/2001/XMLSchema" xmlns:p="http://schemas.microsoft.com/office/2006/metadata/properties" xmlns:ns2="022a6d24-5684-436c-b8b5-ce3397f82537" xmlns:ns3="895af5b3-a8e6-4c79-b740-ce0654e89a7f" targetNamespace="http://schemas.microsoft.com/office/2006/metadata/properties" ma:root="true" ma:fieldsID="ba8f9878453bf4840d006b6325e5769c" ns2:_="" ns3:_="">
    <xsd:import namespace="022a6d24-5684-436c-b8b5-ce3397f82537"/>
    <xsd:import namespace="895af5b3-a8e6-4c79-b740-ce0654e89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a6d24-5684-436c-b8b5-ce3397f82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af5b3-a8e6-4c79-b740-ce0654e89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A6830-BAD6-443F-BDE0-739721322B5D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022a6d24-5684-436c-b8b5-ce3397f8253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95af5b3-a8e6-4c79-b740-ce0654e89a7f"/>
  </ds:schemaRefs>
</ds:datastoreItem>
</file>

<file path=customXml/itemProps2.xml><?xml version="1.0" encoding="utf-8"?>
<ds:datastoreItem xmlns:ds="http://schemas.openxmlformats.org/officeDocument/2006/customXml" ds:itemID="{A6132AFA-7A50-4956-A0A5-56203EB05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31E64-65F3-4627-9025-8420EC855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a6d24-5684-436c-b8b5-ce3397f82537"/>
    <ds:schemaRef ds:uri="895af5b3-a8e6-4c79-b740-ce0654e89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13642</TotalTime>
  <Words>714</Words>
  <Application>Microsoft Macintosh PowerPoint</Application>
  <PresentationFormat>On-screen Show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Fermilab_PPT_090815</vt:lpstr>
      <vt:lpstr>PowerPoint Presentation</vt:lpstr>
      <vt:lpstr>Phase 4 Framework Status</vt:lpstr>
      <vt:lpstr>Phase 4 Channel Design and Planning Status</vt:lpstr>
      <vt:lpstr>Theta Status </vt:lpstr>
      <vt:lpstr>Framework effort estimates: </vt:lpstr>
      <vt:lpstr>Channel effort estimates: Design</vt:lpstr>
      <vt:lpstr>Channel effort estimate: Module Implementation</vt:lpstr>
      <vt:lpstr>Edge Services Effort Estimate: </vt:lpstr>
      <vt:lpstr>Other Project Tasks Effort Estimates: </vt:lpstr>
      <vt:lpstr>Additional items: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Majewski</dc:creator>
  <cp:lastModifiedBy>Krista Majewski</cp:lastModifiedBy>
  <cp:revision>99</cp:revision>
  <cp:lastPrinted>2014-01-20T19:40:21Z</cp:lastPrinted>
  <dcterms:created xsi:type="dcterms:W3CDTF">2020-01-21T15:13:20Z</dcterms:created>
  <dcterms:modified xsi:type="dcterms:W3CDTF">2020-09-08T19:37:28Z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0x010100D62187C210D1A64BB929AC38399D1FCE</vt:lpwstr>
  </property>
  <property fmtid="{D5CDD505-2E9C-101B-9397-08002B2CF9AE}" pid="3" name="_dlc_DocIdItemGuid">
    <vt:lpwstr>61942874-85a7-4fac-91da-2f746f709fe4</vt:lpwstr>
  </property>
  <property fmtid="{D5CDD505-2E9C-101B-9397-08002B2CF9AE}" pid="4" name="URL">
    <vt:lpwstr/>
  </property>
</Properties>
</file>