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3" r:id="rId2"/>
  </p:sldMasterIdLst>
  <p:notesMasterIdLst>
    <p:notesMasterId r:id="rId17"/>
  </p:notesMasterIdLst>
  <p:sldIdLst>
    <p:sldId id="256" r:id="rId3"/>
    <p:sldId id="279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6" r:id="rId12"/>
    <p:sldId id="282" r:id="rId13"/>
    <p:sldId id="280" r:id="rId14"/>
    <p:sldId id="281" r:id="rId15"/>
    <p:sldId id="268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5760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orient="horz" pos="37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ontanari" initials="D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66A"/>
    <a:srgbClr val="FF40FF"/>
    <a:srgbClr val="004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88769" autoAdjust="0"/>
  </p:normalViewPr>
  <p:slideViewPr>
    <p:cSldViewPr snapToGrid="0">
      <p:cViewPr varScale="1">
        <p:scale>
          <a:sx n="64" d="100"/>
          <a:sy n="64" d="100"/>
        </p:scale>
        <p:origin x="810" y="60"/>
      </p:cViewPr>
      <p:guideLst>
        <p:guide orient="horz" pos="576"/>
        <p:guide pos="5760"/>
        <p:guide/>
        <p:guide orient="horz" pos="379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A4B250E-B282-4BF0-A316-9B4607E7916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15A5CB9-51E7-4251-B363-CC37539C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61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A5CB9-51E7-4251-B363-CC37539CC0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5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381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M. Adamowski &amp; D. Montanari | Cryogenics plans and interface with FSCF BMS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6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3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8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8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0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1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475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10.31.2018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76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5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9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72" y="1709928"/>
            <a:ext cx="8220456" cy="1143000"/>
          </a:xfrm>
        </p:spPr>
        <p:txBody>
          <a:bodyPr/>
          <a:lstStyle/>
          <a:p>
            <a:r>
              <a:rPr lang="en-US" b="1" dirty="0"/>
              <a:t>Cryogenics Plans and Interface with FSCF BMS – DRAFT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4025" y="3209925"/>
            <a:ext cx="8221663" cy="172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Mark Adamowski</a:t>
            </a:r>
          </a:p>
          <a:p>
            <a:r>
              <a:rPr lang="en-US" dirty="0">
                <a:latin typeface="Helvetica" charset="0"/>
              </a:rPr>
              <a:t>David Montanari</a:t>
            </a:r>
          </a:p>
          <a:p>
            <a:r>
              <a:rPr lang="en-US" dirty="0">
                <a:latin typeface="Helvetica" charset="0"/>
              </a:rPr>
              <a:t>LBNF/DUNE FS Interface Meeting</a:t>
            </a:r>
          </a:p>
          <a:p>
            <a:r>
              <a:rPr lang="en-US" dirty="0">
                <a:latin typeface="Helvetica" charset="0"/>
              </a:rPr>
              <a:t>1 November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3631D42-BD54-4322-BF5E-ABFD61BDF4C8}"/>
              </a:ext>
            </a:extLst>
          </p:cNvPr>
          <p:cNvSpPr/>
          <p:nvPr/>
        </p:nvSpPr>
        <p:spPr>
          <a:xfrm>
            <a:off x="3497458" y="1808141"/>
            <a:ext cx="1292469" cy="2660772"/>
          </a:xfrm>
          <a:prstGeom prst="roundRect">
            <a:avLst/>
          </a:prstGeom>
          <a:gradFill>
            <a:gsLst>
              <a:gs pos="0">
                <a:srgbClr val="A4C01A"/>
              </a:gs>
              <a:gs pos="35000">
                <a:srgbClr val="E4EAC4"/>
              </a:gs>
              <a:gs pos="100000">
                <a:srgbClr val="FFFF00"/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Safety PLC</a:t>
            </a:r>
          </a:p>
        </p:txBody>
      </p:sp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safety PLC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AEBD4516-09CF-4CC8-9392-B58B1E71CF68}"/>
              </a:ext>
            </a:extLst>
          </p:cNvPr>
          <p:cNvSpPr/>
          <p:nvPr/>
        </p:nvSpPr>
        <p:spPr>
          <a:xfrm>
            <a:off x="298938" y="2244237"/>
            <a:ext cx="2174162" cy="851710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ODH Sensors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073134AB-7506-41BA-BCF5-3082F8984BF0}"/>
              </a:ext>
            </a:extLst>
          </p:cNvPr>
          <p:cNvSpPr/>
          <p:nvPr/>
        </p:nvSpPr>
        <p:spPr>
          <a:xfrm>
            <a:off x="298938" y="3336199"/>
            <a:ext cx="2174162" cy="85171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Seismic Sensors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813BE2A2-B7BD-4BA1-9E9B-7F20CDADB3D7}"/>
              </a:ext>
            </a:extLst>
          </p:cNvPr>
          <p:cNvSpPr/>
          <p:nvPr/>
        </p:nvSpPr>
        <p:spPr>
          <a:xfrm>
            <a:off x="298938" y="4379669"/>
            <a:ext cx="2174162" cy="85171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Temperature Sensors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A99FB27-4487-4354-85ED-EDB92BC9274D}"/>
              </a:ext>
            </a:extLst>
          </p:cNvPr>
          <p:cNvSpPr/>
          <p:nvPr/>
        </p:nvSpPr>
        <p:spPr>
          <a:xfrm>
            <a:off x="298938" y="1176522"/>
            <a:ext cx="2174162" cy="851710"/>
          </a:xfrm>
          <a:prstGeom prst="homePlate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US" dirty="0"/>
              <a:t>Exhaust flow Sensors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41AF12B0-ADF9-47AF-B5D9-5C3F839F50A2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2473100" y="1602377"/>
            <a:ext cx="1024358" cy="51961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1BED2A3-8A69-4C91-BB48-1F7A46E0D0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2473100" y="2670092"/>
            <a:ext cx="10201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63B284E-B1BE-4D76-8B42-5691D276C03A}"/>
              </a:ext>
            </a:extLst>
          </p:cNvPr>
          <p:cNvCxnSpPr>
            <a:cxnSpLocks/>
          </p:cNvCxnSpPr>
          <p:nvPr/>
        </p:nvCxnSpPr>
        <p:spPr>
          <a:xfrm>
            <a:off x="2473100" y="3762054"/>
            <a:ext cx="10361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5F1394A2-7CFB-47FA-B4EE-D89BD1537278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2473100" y="4083970"/>
            <a:ext cx="1036105" cy="72155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948EA458-8838-4254-B978-3107175B8882}"/>
              </a:ext>
            </a:extLst>
          </p:cNvPr>
          <p:cNvSpPr/>
          <p:nvPr/>
        </p:nvSpPr>
        <p:spPr>
          <a:xfrm>
            <a:off x="6675120" y="2244237"/>
            <a:ext cx="1818249" cy="138879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Local Horn /strobe</a:t>
            </a:r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20317F1B-2287-486F-BE72-C4A7A8886ADE}"/>
              </a:ext>
            </a:extLst>
          </p:cNvPr>
          <p:cNvSpPr/>
          <p:nvPr/>
        </p:nvSpPr>
        <p:spPr>
          <a:xfrm>
            <a:off x="4340391" y="4612989"/>
            <a:ext cx="2605531" cy="48463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Alarms to cryo PLC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E423B0D0-F87E-4673-AFE4-7E7F6BB0874D}"/>
              </a:ext>
            </a:extLst>
          </p:cNvPr>
          <p:cNvCxnSpPr>
            <a:cxnSpLocks/>
          </p:cNvCxnSpPr>
          <p:nvPr/>
        </p:nvCxnSpPr>
        <p:spPr>
          <a:xfrm>
            <a:off x="4780658" y="2938635"/>
            <a:ext cx="18944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8" name="Arrow: Pentagon 127">
            <a:extLst>
              <a:ext uri="{FF2B5EF4-FFF2-40B4-BE49-F238E27FC236}">
                <a16:creationId xmlns:a16="http://schemas.microsoft.com/office/drawing/2014/main" id="{16FD9503-9CBF-4BF7-85B5-E58E0F203340}"/>
              </a:ext>
            </a:extLst>
          </p:cNvPr>
          <p:cNvSpPr/>
          <p:nvPr/>
        </p:nvSpPr>
        <p:spPr>
          <a:xfrm>
            <a:off x="4340391" y="5362896"/>
            <a:ext cx="2605531" cy="48463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Alarms to other PLC</a:t>
            </a:r>
          </a:p>
        </p:txBody>
      </p: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2D2DF0A7-88C4-4E8D-A899-B939F053B911}"/>
              </a:ext>
            </a:extLst>
          </p:cNvPr>
          <p:cNvCxnSpPr>
            <a:stCxn id="2" idx="2"/>
            <a:endCxn id="27" idx="1"/>
          </p:cNvCxnSpPr>
          <p:nvPr/>
        </p:nvCxnSpPr>
        <p:spPr>
          <a:xfrm rot="16200000" flipH="1">
            <a:off x="4048846" y="4563760"/>
            <a:ext cx="386392" cy="19669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6ED3652E-55C3-4A49-8A82-504294742085}"/>
              </a:ext>
            </a:extLst>
          </p:cNvPr>
          <p:cNvCxnSpPr>
            <a:cxnSpLocks/>
            <a:stCxn id="2" idx="2"/>
            <a:endCxn id="128" idx="1"/>
          </p:cNvCxnSpPr>
          <p:nvPr/>
        </p:nvCxnSpPr>
        <p:spPr>
          <a:xfrm rot="16200000" flipH="1">
            <a:off x="3673893" y="4938713"/>
            <a:ext cx="1136299" cy="19669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76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Other alarms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Pressure increase in cryostat: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Automatic vent will act automatically to release overpressure. If  pressure reaches PSV set point, PSVs will release overpressure.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Low vacuum level in vacuum insulation (&gt; 10 mBar):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High level of Oxygen/Water in GAr purges from chimneys.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Argon in GN2 purge within insulation.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for investigation.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Nitrogen System malfunctioning: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If ODH alarm, same response as ODH alarm.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Will start usage of LN2 storage to maintain Argon inventory.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Need to continue to identify data that needs to be exchanged with DUNE and FSCF/BMS.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96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Thanks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754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Backup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095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Preliminary Control System Architecture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56E15A-BC95-F542-BF52-9A13E8B90C5E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8" t="4440" r="4934" b="5993"/>
          <a:stretch/>
        </p:blipFill>
        <p:spPr>
          <a:xfrm>
            <a:off x="554272" y="1126142"/>
            <a:ext cx="8035457" cy="5155038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302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ODH Safety System Local Inputs – 1/2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level at 19.5%: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Local cavern horn/strobes.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Minimizing in series control components (i.e. non-safety PLC, etc.).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SURF PLC?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Ventilation PLC?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level at 18.0%: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LBNF Facility horn/strobes: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This means CUC horn/strobes go off.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Drift between detector/CUC?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Other drifts?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SURF PLC?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Ventilation PLC?</a:t>
            </a:r>
          </a:p>
        </p:txBody>
      </p:sp>
    </p:spTree>
    <p:extLst>
      <p:ext uri="{BB962C8B-B14F-4D97-AF65-F5344CB8AC3E}">
        <p14:creationId xmlns:p14="http://schemas.microsoft.com/office/powerpoint/2010/main" val="66991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ODH Safety System General Inputs – 2/2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Low air temperature: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Low air T alarm to SURF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Seismic activity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(above some acceleration value):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Seismic alarm to SURF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Local Emergency stop: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significant here??</a:t>
            </a:r>
          </a:p>
        </p:txBody>
      </p:sp>
    </p:spTree>
    <p:extLst>
      <p:ext uri="{BB962C8B-B14F-4D97-AF65-F5344CB8AC3E}">
        <p14:creationId xmlns:p14="http://schemas.microsoft.com/office/powerpoint/2010/main" val="83214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ODH Safety System Input from other systems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Ventilation system: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Low Exhaust flow: 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Sensor installed after beneficial occupancy?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Same response as ODH 19.5%.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Ventilation trouble alarm?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Fire alarm: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SURF: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SURF facility alarm?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Site alarm?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DUNE: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that should trigger an ODH alarm?</a:t>
            </a:r>
          </a:p>
        </p:txBody>
      </p:sp>
    </p:spTree>
    <p:extLst>
      <p:ext uri="{BB962C8B-B14F-4D97-AF65-F5344CB8AC3E}">
        <p14:creationId xmlns:p14="http://schemas.microsoft.com/office/powerpoint/2010/main" val="402597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CUC ODH Safety System Local Inputs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xfrm>
            <a:off x="457200" y="1247875"/>
            <a:ext cx="8293100" cy="4846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19.5%: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Local cavern horn/strobes.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Minimizing in series control components (i.e. non-safety PLC,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etc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).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SURF PLC?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Ventilation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18.0%: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LBNF Facility horn/strobes?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Smaller cryogen inventory compared to cryostat.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Drifts?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SURF PLC?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Ventilation PLC?</a:t>
            </a:r>
          </a:p>
        </p:txBody>
      </p:sp>
    </p:spTree>
    <p:extLst>
      <p:ext uri="{BB962C8B-B14F-4D97-AF65-F5344CB8AC3E}">
        <p14:creationId xmlns:p14="http://schemas.microsoft.com/office/powerpoint/2010/main" val="54677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CUC ODH Safety System General Inputs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Seismic activity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(above some acceleration value):</a:t>
            </a:r>
          </a:p>
          <a:p>
            <a:pPr lvl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isolation valves will close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N2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refrig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safe shutdown?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Seismic alarm to SURF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Local Emergency stop: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significant here??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47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CUC ODH Safety System Input from other systems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Ventilation system: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Low Exhaust flow: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Sensor installed after beneficial occupancy?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Same response as ODH 19.5%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Ventilation trouble alarm?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Fire alarm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SURF: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SURF facility alarm?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Site alarm?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Power outage: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Nitrogen system shuts down and start flowing LN2 from temporary storage.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Controls system goes into safe mode.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DUNE: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that should trigger an ODH alarm?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775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Ross cage ODH Safety System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Concept battery powered ODH monitor/alarm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Oxygen 19.5% - Alerts cage operator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Operator returns cage to surface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Safety/cryo investigates. </a:t>
            </a:r>
          </a:p>
          <a:p>
            <a:pPr lvl="3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Possible actions to mitigate</a:t>
            </a:r>
          </a:p>
          <a:p>
            <a:pPr lvl="4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Stop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GAr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transfer for filling</a:t>
            </a:r>
          </a:p>
          <a:p>
            <a:pPr lvl="4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N2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refrig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to safe shutdown</a:t>
            </a:r>
          </a:p>
          <a:p>
            <a:pPr marL="914400" lvl="2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241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sensors in drifts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sensors planned for drifts containing liquid or gas cryogen piping. 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These are ODH 0 spaces. (ODH 0 status must be reevaluated with drift air flow from CF design.)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These sensors inform LBNF safety PLC, SURF PLC, Ventilation PLC?</a:t>
            </a:r>
          </a:p>
          <a:p>
            <a:pPr marL="914400" lvl="2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777587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 Presentation Template</Template>
  <TotalTime>31106</TotalTime>
  <Words>956</Words>
  <Application>Microsoft Office PowerPoint</Application>
  <PresentationFormat>On-screen Show (4:3)</PresentationFormat>
  <Paragraphs>158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Cryogenics Plans and Interface with FSCF BMS – DRAFT</vt:lpstr>
      <vt:lpstr>Detector Cavern ODH Safety System Local Inputs – 1/2</vt:lpstr>
      <vt:lpstr>Detector Cavern ODH Safety System General Inputs – 2/2</vt:lpstr>
      <vt:lpstr>Detector Cavern ODH Safety System Input from other systems</vt:lpstr>
      <vt:lpstr>CUC ODH Safety System Local Inputs</vt:lpstr>
      <vt:lpstr>CUC ODH Safety System General Inputs</vt:lpstr>
      <vt:lpstr>CUC ODH Safety System Input from other systems</vt:lpstr>
      <vt:lpstr>Ross cage ODH Safety System</vt:lpstr>
      <vt:lpstr>ODH sensors in drifts</vt:lpstr>
      <vt:lpstr>Detector cavern safety PLC </vt:lpstr>
      <vt:lpstr>Other alarms</vt:lpstr>
      <vt:lpstr>Thanks</vt:lpstr>
      <vt:lpstr>Backup</vt:lpstr>
      <vt:lpstr>Preliminary Control System Architecture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Makepeace</dc:creator>
  <cp:lastModifiedBy>Theresa M Shaw</cp:lastModifiedBy>
  <cp:revision>1735</cp:revision>
  <cp:lastPrinted>2016-03-23T01:03:20Z</cp:lastPrinted>
  <dcterms:created xsi:type="dcterms:W3CDTF">2012-03-01T14:41:18Z</dcterms:created>
  <dcterms:modified xsi:type="dcterms:W3CDTF">2020-05-28T13:40:50Z</dcterms:modified>
</cp:coreProperties>
</file>