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9" r:id="rId2"/>
  </p:sldMasterIdLst>
  <p:sldIdLst>
    <p:sldId id="257" r:id="rId3"/>
    <p:sldId id="258" r:id="rId4"/>
    <p:sldId id="267" r:id="rId5"/>
    <p:sldId id="268" r:id="rId6"/>
    <p:sldId id="269" r:id="rId7"/>
    <p:sldId id="264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39" autoAdjust="0"/>
    <p:restoredTop sz="94660"/>
  </p:normalViewPr>
  <p:slideViewPr>
    <p:cSldViewPr snapToGrid="0">
      <p:cViewPr>
        <p:scale>
          <a:sx n="96" d="100"/>
          <a:sy n="96" d="100"/>
        </p:scale>
        <p:origin x="360" y="-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951E3324-B190-3841-A93F-DE47A042CC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5901" y="5013474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dirty="0"/>
              <a:t>Speaker Name [20pt Reg]</a:t>
            </a:r>
          </a:p>
          <a:p>
            <a:r>
              <a:rPr lang="en-US" dirty="0"/>
              <a:t>PIP-II DOE IPR CD-2/3a Review</a:t>
            </a:r>
          </a:p>
          <a:p>
            <a:r>
              <a:rPr lang="en-US" dirty="0"/>
              <a:t>28 - 30 January 2020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0B77DE-EA49-F14C-BB2B-DB97C27A998D}"/>
              </a:ext>
            </a:extLst>
          </p:cNvPr>
          <p:cNvSpPr/>
          <p:nvPr userDrawn="1"/>
        </p:nvSpPr>
        <p:spPr>
          <a:xfrm>
            <a:off x="-23683" y="-53011"/>
            <a:ext cx="12215683" cy="923441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17" name="Picture 16" descr="FermiLogoBar_DOE_KO_horiz.eps">
            <a:extLst>
              <a:ext uri="{FF2B5EF4-FFF2-40B4-BE49-F238E27FC236}">
                <a16:creationId xmlns:a16="http://schemas.microsoft.com/office/drawing/2014/main" id="{9EED839A-F47A-5140-81A9-35BAE477BA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9CDA1F-7AE3-9F4B-933F-1FAC95639D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0251" y="870432"/>
            <a:ext cx="12212251" cy="28759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D13327-9754-6041-8DD1-933219419D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98427"/>
            <a:ext cx="12192001" cy="286734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ED24C11-61C8-6848-BA1F-F5B3A43D4B6B}"/>
              </a:ext>
            </a:extLst>
          </p:cNvPr>
          <p:cNvSpPr txBox="1"/>
          <p:nvPr userDrawn="1"/>
        </p:nvSpPr>
        <p:spPr>
          <a:xfrm>
            <a:off x="7655232" y="4819166"/>
            <a:ext cx="4821381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3087"/>
                </a:solidFill>
                <a:latin typeface="Helvetica"/>
                <a:cs typeface="Helvetica"/>
              </a:rPr>
              <a:t>A Partnership of: </a:t>
            </a:r>
          </a:p>
          <a:p>
            <a:pPr marL="109538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3087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3087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3087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3087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3087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3087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dirty="0">
              <a:solidFill>
                <a:srgbClr val="003087"/>
              </a:solidFill>
              <a:latin typeface="Helvetica"/>
              <a:cs typeface="Helvetica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A2A345B-7BEB-994E-9D51-8C4EB6EEF7F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43712" y="6312190"/>
            <a:ext cx="365760" cy="207455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3CAA6F3-FFCC-354A-A2C6-37D95284D01F}"/>
              </a:ext>
            </a:extLst>
          </p:cNvPr>
          <p:cNvSpPr/>
          <p:nvPr userDrawn="1"/>
        </p:nvSpPr>
        <p:spPr>
          <a:xfrm>
            <a:off x="11435908" y="5580509"/>
            <a:ext cx="365760" cy="182880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7756E5-C406-2642-B9BD-638816F9F528}"/>
              </a:ext>
            </a:extLst>
          </p:cNvPr>
          <p:cNvSpPr/>
          <p:nvPr userDrawn="1"/>
        </p:nvSpPr>
        <p:spPr>
          <a:xfrm>
            <a:off x="11435905" y="5315187"/>
            <a:ext cx="365760" cy="182880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B460601-041F-2C4B-BAA3-3C443534ECE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435100" y="5062166"/>
            <a:ext cx="365760" cy="186656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1AAE328-C739-C849-85F1-5AA51655A279}"/>
              </a:ext>
            </a:extLst>
          </p:cNvPr>
          <p:cNvSpPr/>
          <p:nvPr userDrawn="1"/>
        </p:nvSpPr>
        <p:spPr>
          <a:xfrm>
            <a:off x="11435908" y="5813961"/>
            <a:ext cx="365760" cy="183733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4BEAD8-2DA1-1F49-9F03-59311903D998}"/>
              </a:ext>
            </a:extLst>
          </p:cNvPr>
          <p:cNvSpPr/>
          <p:nvPr userDrawn="1"/>
        </p:nvSpPr>
        <p:spPr>
          <a:xfrm>
            <a:off x="11443712" y="6071826"/>
            <a:ext cx="365760" cy="182880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93A1C23-7746-B24F-B17F-6EE76878B4D6}"/>
              </a:ext>
            </a:extLst>
          </p:cNvPr>
          <p:cNvCxnSpPr>
            <a:cxnSpLocks/>
          </p:cNvCxnSpPr>
          <p:nvPr userDrawn="1"/>
        </p:nvCxnSpPr>
        <p:spPr>
          <a:xfrm>
            <a:off x="7788286" y="6634281"/>
            <a:ext cx="4004996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CE45FE05-EE3E-A447-A5C4-7D2E5F2B21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5251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0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3" y="971550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1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1" y="4765101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1233630-EF3A-E545-93A2-41968C794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F5A54E9-8BE9-F94A-B437-602F77892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5" y="6502641"/>
            <a:ext cx="1253367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Jan 29, 2020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1D1E6B3-E651-1B4E-90E6-7962528A6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4214" y="6504214"/>
            <a:ext cx="800378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S.K. Chandrasekaran | 650 MHz CM | PIP-II DOE CD-2/3a IPR  - SC3 - SRF &amp; Cryo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29453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49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17" y="958851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52AE6F-0F84-0842-9A05-5E4DCF0A9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B2FFE72-4366-0A47-A428-76AB88DA39E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82435" y="6502641"/>
            <a:ext cx="1253367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Jan 29, 2020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300EA00-6059-734A-BFC3-D7E252BB7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4214" y="6504214"/>
            <a:ext cx="800378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S.K. Chandrasekaran | 650 MHz CM | PIP-II DOE CD-2/3a IPR  - SC3 - SRF &amp; Cryo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67690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1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6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B7AE8E3-FFAC-554D-9BF5-C7BE3A5F8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CA80053-3E93-7443-983F-1086CE6A613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82435" y="6502641"/>
            <a:ext cx="1253367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Jan 29, 2020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A88FA0F-3B8C-C445-801D-5522022AD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4214" y="6504214"/>
            <a:ext cx="800378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S.K. Chandrasekaran | 650 MHz CM | PIP-II DOE CD-2/3a IPR  - SC3 - SRF &amp; Cryo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77523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F89E77-0FAF-7041-A920-2EB3BC8D5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5582FC2-B5F3-884B-8F8D-4361CC072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5" y="6502641"/>
            <a:ext cx="1253367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Jan 29, 2020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EE42BCF-459B-4B48-8392-E58B19232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4214" y="6504214"/>
            <a:ext cx="800378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S.K. Chandrasekaran | 650 MHz CM | PIP-II DOE CD-2/3a IPR  - SC3 - SRF &amp; Cryo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73826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F7597DA8-0B10-2D45-9BF9-A9F440A21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FC5DBBCD-C0BA-5F4A-9E85-F2F3A51F5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5" y="6502641"/>
            <a:ext cx="1253367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Jan 29, 2020</a:t>
            </a:r>
            <a:endParaRPr lang="en-US" dirty="0"/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4334F707-4874-B34C-B2E8-86763EB1E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4214" y="6504214"/>
            <a:ext cx="800378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S.K. Chandrasekaran | 650 MHz CM | PIP-II DOE CD-2/3a IPR  - SC3 - SRF &amp; Cryo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2092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DD1A452-4B3B-1245-BE47-0EA6AC6FF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5" y="6502641"/>
            <a:ext cx="1253367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Jan 29, 2020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A627D44-EEC2-3341-A6F3-B343A5732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FA1544-3923-294B-8A83-AC75048E30FE}"/>
              </a:ext>
            </a:extLst>
          </p:cNvPr>
          <p:cNvCxnSpPr>
            <a:cxnSpLocks/>
          </p:cNvCxnSpPr>
          <p:nvPr userDrawn="1"/>
        </p:nvCxnSpPr>
        <p:spPr>
          <a:xfrm>
            <a:off x="287867" y="6362733"/>
            <a:ext cx="1151944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39A3C7E-A5B8-4D43-BC94-380C999D2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4214" y="6504214"/>
            <a:ext cx="800378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S.K. Chandrasekaran | 650 MHz CM | PIP-II DOE CD-2/3a IPR  - SC3 - SRF &amp; Cryo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3503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0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3" y="971550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1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1" y="4765101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1233630-EF3A-E545-93A2-41968C794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F5A54E9-8BE9-F94A-B437-602F77892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5" y="6502641"/>
            <a:ext cx="1253367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Jan 29, 2020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1D1E6B3-E651-1B4E-90E6-7962528A6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4214" y="6504214"/>
            <a:ext cx="800378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S.K. Chandrasekaran | 650 MHz CM | PIP-II DOE CD-2/3a IPR  - SC3 - SRF &amp; Cryo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97890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49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17" y="958851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52AE6F-0F84-0842-9A05-5E4DCF0A9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B2FFE72-4366-0A47-A428-76AB88DA39E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82435" y="6502641"/>
            <a:ext cx="1253367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Jan 29, 2020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300EA00-6059-734A-BFC3-D7E252BB7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4214" y="6504214"/>
            <a:ext cx="800378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S.K. Chandrasekaran | 650 MHz CM | PIP-II DOE CD-2/3a IPR  - SC3 - SRF &amp; Cryo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2670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1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6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B7AE8E3-FFAC-554D-9BF5-C7BE3A5F8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CA80053-3E93-7443-983F-1086CE6A613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82435" y="6502641"/>
            <a:ext cx="1253367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Jan 29, 2020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A88FA0F-3B8C-C445-801D-5522022AD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4214" y="6504214"/>
            <a:ext cx="800378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S.K. Chandrasekaran | 650 MHz CM | PIP-II DOE CD-2/3a IPR  - SC3 - SRF &amp; Cryo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9865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F89E77-0FAF-7041-A920-2EB3BC8D5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5582FC2-B5F3-884B-8F8D-4361CC072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5" y="6502641"/>
            <a:ext cx="1253367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Jan 29, 2020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EE42BCF-459B-4B48-8392-E58B19232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4214" y="6504214"/>
            <a:ext cx="800378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S.K. Chandrasekaran | 650 MHz CM | PIP-II DOE CD-2/3a IPR  - SC3 - SRF &amp; Cryo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21326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F7597DA8-0B10-2D45-9BF9-A9F440A21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FC5DBBCD-C0BA-5F4A-9E85-F2F3A51F5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5" y="6502641"/>
            <a:ext cx="1253367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Jan 29, 2020</a:t>
            </a:r>
            <a:endParaRPr lang="en-US" dirty="0"/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4334F707-4874-B34C-B2E8-86763EB1E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4214" y="6504214"/>
            <a:ext cx="800378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S.K. Chandrasekaran | 650 MHz CM | PIP-II DOE CD-2/3a IPR  - SC3 - SRF &amp; Cryo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4141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951E3324-B190-3841-A93F-DE47A042CC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5901" y="5013474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dirty="0"/>
              <a:t>Speaker Name [20pt Reg]</a:t>
            </a:r>
          </a:p>
          <a:p>
            <a:r>
              <a:rPr lang="en-US" dirty="0"/>
              <a:t>PIP-II DOE IPR CD-2/3a Review</a:t>
            </a:r>
          </a:p>
          <a:p>
            <a:r>
              <a:rPr lang="en-US" dirty="0"/>
              <a:t>28 - 30 January 2020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0B77DE-EA49-F14C-BB2B-DB97C27A998D}"/>
              </a:ext>
            </a:extLst>
          </p:cNvPr>
          <p:cNvSpPr/>
          <p:nvPr userDrawn="1"/>
        </p:nvSpPr>
        <p:spPr>
          <a:xfrm>
            <a:off x="-23683" y="-53011"/>
            <a:ext cx="12215683" cy="923441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17" name="Picture 16" descr="FermiLogoBar_DOE_KO_horiz.eps">
            <a:extLst>
              <a:ext uri="{FF2B5EF4-FFF2-40B4-BE49-F238E27FC236}">
                <a16:creationId xmlns:a16="http://schemas.microsoft.com/office/drawing/2014/main" id="{9EED839A-F47A-5140-81A9-35BAE477BA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9CDA1F-7AE3-9F4B-933F-1FAC95639D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0251" y="870432"/>
            <a:ext cx="12212251" cy="28759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D13327-9754-6041-8DD1-933219419D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98427"/>
            <a:ext cx="12192001" cy="286734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ED24C11-61C8-6848-BA1F-F5B3A43D4B6B}"/>
              </a:ext>
            </a:extLst>
          </p:cNvPr>
          <p:cNvSpPr txBox="1"/>
          <p:nvPr userDrawn="1"/>
        </p:nvSpPr>
        <p:spPr>
          <a:xfrm>
            <a:off x="7655232" y="4819166"/>
            <a:ext cx="4821381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3087"/>
                </a:solidFill>
                <a:latin typeface="Helvetica"/>
                <a:cs typeface="Helvetica"/>
              </a:rPr>
              <a:t>A Partnership of: </a:t>
            </a:r>
          </a:p>
          <a:p>
            <a:pPr marL="109538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3087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3087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3087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3087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3087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3087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dirty="0">
              <a:solidFill>
                <a:srgbClr val="003087"/>
              </a:solidFill>
              <a:latin typeface="Helvetica"/>
              <a:cs typeface="Helvetica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A2A345B-7BEB-994E-9D51-8C4EB6EEF7F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43712" y="6312190"/>
            <a:ext cx="365760" cy="207455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3CAA6F3-FFCC-354A-A2C6-37D95284D01F}"/>
              </a:ext>
            </a:extLst>
          </p:cNvPr>
          <p:cNvSpPr/>
          <p:nvPr userDrawn="1"/>
        </p:nvSpPr>
        <p:spPr>
          <a:xfrm>
            <a:off x="11435908" y="5580509"/>
            <a:ext cx="365760" cy="182880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7756E5-C406-2642-B9BD-638816F9F528}"/>
              </a:ext>
            </a:extLst>
          </p:cNvPr>
          <p:cNvSpPr/>
          <p:nvPr userDrawn="1"/>
        </p:nvSpPr>
        <p:spPr>
          <a:xfrm>
            <a:off x="11435905" y="5315187"/>
            <a:ext cx="365760" cy="182880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B460601-041F-2C4B-BAA3-3C443534ECE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435100" y="5062166"/>
            <a:ext cx="365760" cy="186656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1AAE328-C739-C849-85F1-5AA51655A279}"/>
              </a:ext>
            </a:extLst>
          </p:cNvPr>
          <p:cNvSpPr/>
          <p:nvPr userDrawn="1"/>
        </p:nvSpPr>
        <p:spPr>
          <a:xfrm>
            <a:off x="11435908" y="5813961"/>
            <a:ext cx="365760" cy="183733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4BEAD8-2DA1-1F49-9F03-59311903D998}"/>
              </a:ext>
            </a:extLst>
          </p:cNvPr>
          <p:cNvSpPr/>
          <p:nvPr userDrawn="1"/>
        </p:nvSpPr>
        <p:spPr>
          <a:xfrm>
            <a:off x="11443712" y="6071826"/>
            <a:ext cx="365760" cy="182880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93A1C23-7746-B24F-B17F-6EE76878B4D6}"/>
              </a:ext>
            </a:extLst>
          </p:cNvPr>
          <p:cNvCxnSpPr>
            <a:cxnSpLocks/>
          </p:cNvCxnSpPr>
          <p:nvPr userDrawn="1"/>
        </p:nvCxnSpPr>
        <p:spPr>
          <a:xfrm>
            <a:off x="7788286" y="6634281"/>
            <a:ext cx="4004996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CE45FE05-EE3E-A447-A5C4-7D2E5F2B21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303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DD1A452-4B3B-1245-BE47-0EA6AC6FF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5" y="6502641"/>
            <a:ext cx="1253367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Jan 29, 2020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A627D44-EEC2-3341-A6F3-B343A5732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FA1544-3923-294B-8A83-AC75048E30FE}"/>
              </a:ext>
            </a:extLst>
          </p:cNvPr>
          <p:cNvCxnSpPr>
            <a:cxnSpLocks/>
          </p:cNvCxnSpPr>
          <p:nvPr userDrawn="1"/>
        </p:nvCxnSpPr>
        <p:spPr>
          <a:xfrm>
            <a:off x="287867" y="6362733"/>
            <a:ext cx="1151944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39A3C7E-A5B8-4D43-BC94-380C999D2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4214" y="6504214"/>
            <a:ext cx="800378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S.K. Chandrasekaran | 650 MHz CM | PIP-II DOE CD-2/3a IPR  - SC3 - SRF &amp; Cryo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278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5" y="6502641"/>
            <a:ext cx="1253367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Jan 29, 2020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214" y="6504214"/>
            <a:ext cx="800378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S.K. Chandrasekaran | 650 MHz CM | PIP-II DOE CD-2/3a IPR  - SC3 - SRF &amp; Cryo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48C009B-CB69-E04A-B9B3-34B26D69E9CF}" type="slidenum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18" y="4477484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2400" dirty="0">
              <a:solidFill>
                <a:srgbClr val="003087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FD0746-C59B-43C4-B997-8ADB24EAB444}"/>
              </a:ext>
            </a:extLst>
          </p:cNvPr>
          <p:cNvCxnSpPr>
            <a:cxnSpLocks/>
          </p:cNvCxnSpPr>
          <p:nvPr userDrawn="1"/>
        </p:nvCxnSpPr>
        <p:spPr>
          <a:xfrm>
            <a:off x="287867" y="6362733"/>
            <a:ext cx="1151944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8087225-E51D-429C-9F0A-B9A919BEAD3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783184" y="6422647"/>
            <a:ext cx="1024128" cy="40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8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5" y="6502641"/>
            <a:ext cx="1253367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Jan 29, 2020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214" y="6504214"/>
            <a:ext cx="800378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S.K. Chandrasekaran | 650 MHz CM | PIP-II DOE CD-2/3a IPR  - SC3 - SRF &amp; Cryo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48C009B-CB69-E04A-B9B3-34B26D69E9CF}" type="slidenum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18" y="4477484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2400" dirty="0">
              <a:solidFill>
                <a:srgbClr val="003087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FD0746-C59B-43C4-B997-8ADB24EAB444}"/>
              </a:ext>
            </a:extLst>
          </p:cNvPr>
          <p:cNvCxnSpPr>
            <a:cxnSpLocks/>
          </p:cNvCxnSpPr>
          <p:nvPr userDrawn="1"/>
        </p:nvCxnSpPr>
        <p:spPr>
          <a:xfrm>
            <a:off x="287867" y="6362733"/>
            <a:ext cx="1151944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8087225-E51D-429C-9F0A-B9A919BEAD3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783184" y="6422647"/>
            <a:ext cx="1024128" cy="40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4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29846" y="4954891"/>
            <a:ext cx="11332308" cy="1529241"/>
          </a:xfrm>
        </p:spPr>
        <p:txBody>
          <a:bodyPr/>
          <a:lstStyle/>
          <a:p>
            <a:r>
              <a:rPr lang="en-US" dirty="0"/>
              <a:t>Nikolay Solyak</a:t>
            </a:r>
          </a:p>
          <a:p>
            <a:r>
              <a:rPr lang="en-US" dirty="0"/>
              <a:t>Coupler collaboration meeting</a:t>
            </a:r>
          </a:p>
          <a:p>
            <a:r>
              <a:rPr lang="en-US" dirty="0"/>
              <a:t> (https://</a:t>
            </a:r>
            <a:r>
              <a:rPr lang="en-US" dirty="0" err="1"/>
              <a:t>indico.fnal.gov</a:t>
            </a:r>
            <a:r>
              <a:rPr lang="en-US" dirty="0"/>
              <a:t>/event/43726/)</a:t>
            </a:r>
          </a:p>
          <a:p>
            <a:r>
              <a:rPr lang="en-US" dirty="0"/>
              <a:t>03 June 2020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TiN</a:t>
            </a:r>
            <a:r>
              <a:rPr lang="en-US" dirty="0"/>
              <a:t> coating on coupler window</a:t>
            </a:r>
          </a:p>
        </p:txBody>
      </p:sp>
    </p:spTree>
    <p:extLst>
      <p:ext uri="{BB962C8B-B14F-4D97-AF65-F5344CB8AC3E}">
        <p14:creationId xmlns:p14="http://schemas.microsoft.com/office/powerpoint/2010/main" val="1050209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1" y="900953"/>
            <a:ext cx="11563351" cy="5129961"/>
          </a:xfrm>
        </p:spPr>
        <p:txBody>
          <a:bodyPr/>
          <a:lstStyle/>
          <a:p>
            <a:r>
              <a:rPr lang="en-US" dirty="0"/>
              <a:t>7-14 nm kind of optimal thickness of </a:t>
            </a:r>
            <a:r>
              <a:rPr lang="en-US" dirty="0" err="1"/>
              <a:t>TiN</a:t>
            </a:r>
            <a:r>
              <a:rPr lang="en-US" dirty="0"/>
              <a:t>. If thickness &lt; 4nm – high SEY, &gt;15nm – high electrical conductivity – losses/heating</a:t>
            </a:r>
          </a:p>
          <a:p>
            <a:endParaRPr lang="en-US" dirty="0"/>
          </a:p>
          <a:p>
            <a:r>
              <a:rPr lang="en-US" dirty="0"/>
              <a:t>Advantages: </a:t>
            </a:r>
          </a:p>
          <a:p>
            <a:pPr lvl="1"/>
            <a:r>
              <a:rPr lang="en-US" dirty="0"/>
              <a:t>Reduce SEY from  </a:t>
            </a:r>
            <a:r>
              <a:rPr lang="en-US" dirty="0" err="1"/>
              <a:t>from</a:t>
            </a:r>
            <a:r>
              <a:rPr lang="en-US" dirty="0"/>
              <a:t> 8 to 1 </a:t>
            </a:r>
            <a:r>
              <a:rPr lang="en-US" dirty="0">
                <a:sym typeface="Wingdings" panose="05000000000000000000" pitchFamily="2" charset="2"/>
              </a:rPr>
              <a:t> suppress MP activity in window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 electrical conductivity help for charge removal to prevent sparks, discharge, breakdown (operation with beam)</a:t>
            </a: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dirty="0"/>
              <a:t>Disadvantages/Issues</a:t>
            </a:r>
          </a:p>
          <a:p>
            <a:pPr lvl="1"/>
            <a:r>
              <a:rPr lang="en-US" dirty="0"/>
              <a:t>Extra Cost: estimation 5-10% of coupler cost (CPI,…)?</a:t>
            </a:r>
          </a:p>
          <a:p>
            <a:pPr lvl="1"/>
            <a:r>
              <a:rPr lang="en-US" dirty="0"/>
              <a:t>Control uniformity, thickness, resistivity of </a:t>
            </a:r>
            <a:r>
              <a:rPr lang="en-US" dirty="0" err="1"/>
              <a:t>TiN</a:t>
            </a:r>
            <a:r>
              <a:rPr lang="en-US" dirty="0"/>
              <a:t> - samples</a:t>
            </a:r>
          </a:p>
          <a:p>
            <a:pPr lvl="1"/>
            <a:r>
              <a:rPr lang="en-US" dirty="0"/>
              <a:t>Effect of Oxidation (exposure to air)</a:t>
            </a:r>
          </a:p>
          <a:p>
            <a:pPr lvl="1"/>
            <a:r>
              <a:rPr lang="en-US" dirty="0"/>
              <a:t>Possible degradation during processing and operation (bursts, breakdown)</a:t>
            </a: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TiN</a:t>
            </a:r>
            <a:r>
              <a:rPr lang="en-US" dirty="0"/>
              <a:t> coating of ceramic hints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June 03,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214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June 03,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6333" y="1066581"/>
            <a:ext cx="104349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Today </a:t>
            </a:r>
            <a:r>
              <a:rPr lang="en-US" sz="2400" dirty="0" err="1"/>
              <a:t>TiN</a:t>
            </a:r>
            <a:r>
              <a:rPr lang="en-US" sz="2400" dirty="0"/>
              <a:t> (</a:t>
            </a:r>
            <a:r>
              <a:rPr lang="en-US" sz="2400" dirty="0" err="1"/>
              <a:t>TiO</a:t>
            </a:r>
            <a:r>
              <a:rPr lang="en-US" sz="2400" dirty="0"/>
              <a:t>, Cr2O3) coating of coupler ceramic is using in many couplers (pulse and </a:t>
            </a:r>
            <a:r>
              <a:rPr lang="en-US" sz="2400" dirty="0" err="1"/>
              <a:t>cw</a:t>
            </a:r>
            <a:r>
              <a:rPr lang="en-US" sz="2400" dirty="0"/>
              <a:t>)</a:t>
            </a:r>
          </a:p>
          <a:p>
            <a:pPr marL="457200" indent="-1746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How stable and reproducible the technology?</a:t>
            </a:r>
          </a:p>
          <a:p>
            <a:pPr marL="457200" indent="-1746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Optimal thickness, what typical thickness variation vendor can provide?  CPI/Thales/RI/…</a:t>
            </a:r>
          </a:p>
          <a:p>
            <a:pPr marL="457200" indent="-174625">
              <a:buFont typeface="Arial" panose="020B0604020202020204" pitchFamily="34" charset="0"/>
              <a:buChar char="•"/>
            </a:pPr>
            <a:r>
              <a:rPr lang="en-US" sz="2400" dirty="0"/>
              <a:t>Existing experience; including processing and beam operation</a:t>
            </a:r>
          </a:p>
          <a:p>
            <a:pPr marL="1025525" lvl="1" indent="-285750">
              <a:buFontTx/>
              <a:buChar char="-"/>
            </a:pPr>
            <a:r>
              <a:rPr lang="en-US" sz="2400" dirty="0"/>
              <a:t>Are any difference between Electron and Proton machines?</a:t>
            </a:r>
          </a:p>
          <a:p>
            <a:pPr marL="1025525" lvl="1" indent="-285750">
              <a:buFontTx/>
              <a:buChar char="-"/>
            </a:pPr>
            <a:r>
              <a:rPr lang="en-US" sz="2400" dirty="0"/>
              <a:t>Performance with and without DC bias?</a:t>
            </a:r>
          </a:p>
          <a:p>
            <a:pPr marL="1025525" lvl="1" indent="-285750">
              <a:buFontTx/>
              <a:buChar char="-"/>
            </a:pPr>
            <a:r>
              <a:rPr lang="en-US" sz="2400" dirty="0"/>
              <a:t>Most common failures of the ceramic (crack and vacuum leak), increase ceramic heating (MP start, electrical conductivity, ceramic loss)?</a:t>
            </a:r>
          </a:p>
        </p:txBody>
      </p:sp>
    </p:spTree>
    <p:extLst>
      <p:ext uri="{BB962C8B-B14F-4D97-AF65-F5344CB8AC3E}">
        <p14:creationId xmlns:p14="http://schemas.microsoft.com/office/powerpoint/2010/main" val="1109894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Positive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EXFEL, ESS, SNS, …  - easy processing?, working w/o DC bias in operation?</a:t>
            </a:r>
          </a:p>
          <a:p>
            <a:pPr lvl="1"/>
            <a:endParaRPr lang="en-US" dirty="0"/>
          </a:p>
          <a:p>
            <a:pPr indent="-330200">
              <a:tabLst>
                <a:tab pos="2562225" algn="l"/>
              </a:tabLst>
            </a:pPr>
            <a:r>
              <a:rPr lang="en-US" b="1" dirty="0">
                <a:solidFill>
                  <a:srgbClr val="0432FF"/>
                </a:solidFill>
              </a:rPr>
              <a:t>Negative</a:t>
            </a:r>
          </a:p>
          <a:p>
            <a:pPr marL="457200" indent="0">
              <a:buNone/>
              <a:tabLst>
                <a:tab pos="2562225" algn="l"/>
              </a:tabLst>
            </a:pPr>
            <a:endParaRPr lang="en-US" dirty="0"/>
          </a:p>
          <a:p>
            <a:pPr lvl="1">
              <a:tabLst>
                <a:tab pos="2562225" algn="l"/>
              </a:tabLst>
            </a:pPr>
            <a:r>
              <a:rPr lang="en-US" dirty="0"/>
              <a:t>FNAL RFQ coupler; grey color and high bias current (high electrical conductivity) after few ~ 1 month of operation.</a:t>
            </a:r>
          </a:p>
          <a:p>
            <a:pPr marL="457200" lvl="1" indent="0">
              <a:buNone/>
              <a:tabLst>
                <a:tab pos="2562225" algn="l"/>
              </a:tabLst>
            </a:pPr>
            <a:endParaRPr lang="en-US" dirty="0"/>
          </a:p>
          <a:p>
            <a:pPr lvl="1">
              <a:tabLst>
                <a:tab pos="2562225" algn="l"/>
              </a:tabLst>
            </a:pPr>
            <a:r>
              <a:rPr lang="en-US" dirty="0"/>
              <a:t>China ADS front-end (HWR): in 2 months </a:t>
            </a:r>
            <a:r>
              <a:rPr lang="en-US" dirty="0">
                <a:solidFill>
                  <a:srgbClr val="C00000"/>
                </a:solidFill>
              </a:rPr>
              <a:t>4 couplers (out of 12) were broken </a:t>
            </a:r>
            <a:r>
              <a:rPr lang="en-US" dirty="0"/>
              <a:t>(10kW) </a:t>
            </a:r>
            <a:r>
              <a:rPr lang="en-US" dirty="0">
                <a:sym typeface="Wingdings" panose="05000000000000000000" pitchFamily="2" charset="2"/>
              </a:rPr>
              <a:t> replaced with 2-window design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experience with </a:t>
            </a:r>
            <a:r>
              <a:rPr lang="en-US" dirty="0" err="1"/>
              <a:t>TiN</a:t>
            </a:r>
            <a:r>
              <a:rPr lang="en-US" dirty="0"/>
              <a:t> coated window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June 03,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653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1" y="1348113"/>
            <a:ext cx="11563351" cy="4161773"/>
          </a:xfrm>
        </p:spPr>
        <p:txBody>
          <a:bodyPr/>
          <a:lstStyle/>
          <a:p>
            <a:r>
              <a:rPr lang="en-US" dirty="0"/>
              <a:t>KEK/STF-2 coupler, no bias. Processed w/o bias (?), no MP. - ILC R&amp;D</a:t>
            </a:r>
          </a:p>
          <a:p>
            <a:pPr lvl="1"/>
            <a:r>
              <a:rPr lang="en-US" dirty="0"/>
              <a:t>New development: conductive ceramic (cost reduction ILC R&amp;D)</a:t>
            </a:r>
          </a:p>
          <a:p>
            <a:endParaRPr lang="en-US" dirty="0"/>
          </a:p>
          <a:p>
            <a:r>
              <a:rPr lang="en-US" dirty="0"/>
              <a:t>FNAL;</a:t>
            </a:r>
          </a:p>
          <a:p>
            <a:pPr lvl="1"/>
            <a:r>
              <a:rPr lang="en-US" dirty="0"/>
              <a:t>SSR1 coupler was processed with DC bias </a:t>
            </a:r>
            <a:r>
              <a:rPr lang="en-US" dirty="0">
                <a:sym typeface="Wingdings" pitchFamily="2" charset="2"/>
              </a:rPr>
              <a:t> </a:t>
            </a:r>
            <a:r>
              <a:rPr lang="en-US" dirty="0"/>
              <a:t>no MP (few bursts during processing) – few windows developed leak after processing (brazing issues), 1 leak (out of 10) after cold test</a:t>
            </a:r>
          </a:p>
          <a:p>
            <a:pPr lvl="1"/>
            <a:r>
              <a:rPr lang="en-US" dirty="0"/>
              <a:t>650 MHz coupler was processed with and w/o DC bias (4 couplers). No MP after processing (bias), small residual activity after processing w/o bias</a:t>
            </a:r>
          </a:p>
          <a:p>
            <a:pPr lvl="1"/>
            <a:r>
              <a:rPr lang="en-US" dirty="0"/>
              <a:t>Euclid </a:t>
            </a:r>
            <a:r>
              <a:rPr lang="en-US" dirty="0" err="1"/>
              <a:t>Techlab</a:t>
            </a:r>
            <a:r>
              <a:rPr lang="en-US" dirty="0"/>
              <a:t> (SBIR project)– conducting ceramic development (650MHz coupler) will be tested in August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52" y="574482"/>
            <a:ext cx="11582400" cy="427877"/>
          </a:xfrm>
        </p:spPr>
        <p:txBody>
          <a:bodyPr/>
          <a:lstStyle/>
          <a:p>
            <a:r>
              <a:rPr lang="en-US" dirty="0"/>
              <a:t>Experience with </a:t>
            </a:r>
            <a:r>
              <a:rPr lang="en-US" dirty="0" err="1"/>
              <a:t>TiN</a:t>
            </a:r>
            <a:r>
              <a:rPr lang="en-US" dirty="0"/>
              <a:t> coating-free ceramic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June 03,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690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6436" y="80681"/>
            <a:ext cx="11582400" cy="427877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6436" y="693690"/>
            <a:ext cx="11779127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TiN</a:t>
            </a:r>
            <a:r>
              <a:rPr lang="en-US" sz="2400" dirty="0"/>
              <a:t> coating of ceramic is challenging but known technology, many coupler vendors do this.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Helps to suppress MP, also remove charge from ceramic due to electrical conductivity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Used for many built couplers (vacuum side), but</a:t>
            </a:r>
          </a:p>
          <a:p>
            <a:pPr lvl="2">
              <a:spcAft>
                <a:spcPts val="1200"/>
              </a:spcAft>
            </a:pPr>
            <a:r>
              <a:rPr lang="en-US" sz="2400" dirty="0"/>
              <a:t>- can be destroyed by bursts during conditioning/operation  (China ADS).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Positive experience with </a:t>
            </a:r>
            <a:r>
              <a:rPr lang="en-US" sz="2400" dirty="0" err="1">
                <a:solidFill>
                  <a:srgbClr val="C00000"/>
                </a:solidFill>
              </a:rPr>
              <a:t>TiN</a:t>
            </a:r>
            <a:r>
              <a:rPr lang="en-US" sz="2400" dirty="0">
                <a:solidFill>
                  <a:srgbClr val="C00000"/>
                </a:solidFill>
              </a:rPr>
              <a:t> coating-free </a:t>
            </a:r>
            <a:r>
              <a:rPr lang="en-US" sz="2400" dirty="0"/>
              <a:t>ceramic: </a:t>
            </a:r>
          </a:p>
          <a:p>
            <a:pPr marL="1257300" lvl="2" indent="-342900">
              <a:spcAft>
                <a:spcPts val="1800"/>
              </a:spcAft>
              <a:buFontTx/>
              <a:buChar char="-"/>
            </a:pPr>
            <a:r>
              <a:rPr lang="en-US" sz="2400" dirty="0"/>
              <a:t>KEK/STF-2 coupler (no bias?),</a:t>
            </a:r>
          </a:p>
          <a:p>
            <a:pPr marL="1257300" lvl="2" indent="-342900">
              <a:spcAft>
                <a:spcPts val="1800"/>
              </a:spcAft>
              <a:buFontTx/>
              <a:buChar char="-"/>
            </a:pPr>
            <a:r>
              <a:rPr lang="en-US" sz="2400" dirty="0"/>
              <a:t>FNAL: SSR1 coupler with bias (warm and cold). 650MHz coupler (processing with and without bias). No beam operation yet.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 DC bias suppress MP completely, but </a:t>
            </a:r>
          </a:p>
          <a:p>
            <a:pPr lvl="1"/>
            <a:r>
              <a:rPr lang="en-US" sz="2400" dirty="0"/>
              <a:t>-  Vacuum bursts during conditioning/operation are possible - vacuum leak (design issue?)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Ceramic charging during operation may cause discharge/arc and destroy ceramic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More data will be available after testing modified designs (325 and 650)</a:t>
            </a:r>
          </a:p>
          <a:p>
            <a:pPr marL="800100" lvl="1" indent="-342900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2521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2E0DFC-6197-5C42-8CCD-B34ACF1CD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333" y="1062899"/>
            <a:ext cx="11563351" cy="4732201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/>
              <a:t>Use existing SSR1 ceramic disc (~10) for </a:t>
            </a:r>
            <a:r>
              <a:rPr lang="en-US" dirty="0" err="1"/>
              <a:t>TiN</a:t>
            </a:r>
            <a:r>
              <a:rPr lang="en-US" dirty="0"/>
              <a:t> coating and measurements:</a:t>
            </a:r>
          </a:p>
          <a:p>
            <a:pPr lvl="2"/>
            <a:r>
              <a:rPr lang="en-US" dirty="0" err="1"/>
              <a:t>TiN</a:t>
            </a:r>
            <a:r>
              <a:rPr lang="en-US" dirty="0"/>
              <a:t> thickness and resistivity, deposition contents (vs. thickness)</a:t>
            </a:r>
          </a:p>
          <a:p>
            <a:pPr lvl="2"/>
            <a:r>
              <a:rPr lang="en-US" dirty="0"/>
              <a:t>Loss factor measurements</a:t>
            </a:r>
          </a:p>
          <a:p>
            <a:pPr lvl="2"/>
            <a:r>
              <a:rPr lang="en-US" dirty="0"/>
              <a:t>Charge removal rate (electron microscope)</a:t>
            </a:r>
          </a:p>
          <a:p>
            <a:pPr lvl="2"/>
            <a:endParaRPr lang="en-US" dirty="0"/>
          </a:p>
          <a:p>
            <a:r>
              <a:rPr lang="en-US" dirty="0"/>
              <a:t>CPI – interested to do </a:t>
            </a:r>
            <a:r>
              <a:rPr lang="en-US" dirty="0" err="1"/>
              <a:t>TiN</a:t>
            </a:r>
            <a:r>
              <a:rPr lang="en-US" dirty="0"/>
              <a:t> coating, we are discussing details (meeting)</a:t>
            </a:r>
          </a:p>
          <a:p>
            <a:endParaRPr lang="en-US" dirty="0"/>
          </a:p>
          <a:p>
            <a:r>
              <a:rPr lang="en-US" dirty="0"/>
              <a:t>Euclid </a:t>
            </a:r>
            <a:r>
              <a:rPr lang="en-US" dirty="0" err="1"/>
              <a:t>Techlab</a:t>
            </a:r>
            <a:r>
              <a:rPr lang="en-US" dirty="0"/>
              <a:t>: has experience, qualified personnel, </a:t>
            </a:r>
            <a:r>
              <a:rPr lang="en-US" dirty="0" err="1"/>
              <a:t>TiN</a:t>
            </a:r>
            <a:r>
              <a:rPr lang="en-US" dirty="0"/>
              <a:t> coating chamber, tools (electronic microscope, thickness measurements, etc.)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BC7518-09C3-2649-8C06-D0A62995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 for </a:t>
            </a:r>
            <a:r>
              <a:rPr lang="en-US" dirty="0" err="1"/>
              <a:t>TiN</a:t>
            </a:r>
            <a:r>
              <a:rPr lang="en-US" dirty="0"/>
              <a:t> coating studies for PIP-II couplers (under discussion)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E2755-4A28-B546-89B8-4349521B25D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June 03,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5D8EA-1495-A44C-B9CD-63E5EF9CA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827851"/>
      </p:ext>
    </p:extLst>
  </p:cSld>
  <p:clrMapOvr>
    <a:masterClrMapping/>
  </p:clrMapOvr>
</p:sld>
</file>

<file path=ppt/theme/theme1.xml><?xml version="1.0" encoding="utf-8"?>
<a:theme xmlns:a="http://schemas.openxmlformats.org/drawingml/2006/main" name="1_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-II L2 Template" id="{A6123BC6-2E26-4D2C-B75C-E7ACD0753466}" vid="{9DA365C6-7E8E-4E63-A246-5A785B05BA97}"/>
    </a:ext>
  </a:extLst>
</a:theme>
</file>

<file path=ppt/theme/theme2.xml><?xml version="1.0" encoding="utf-8"?>
<a:theme xmlns:a="http://schemas.openxmlformats.org/drawingml/2006/main" name="2_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-II L2 Template" id="{A6123BC6-2E26-4D2C-B75C-E7ACD0753466}" vid="{9DA365C6-7E8E-4E63-A246-5A785B05BA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21475</TotalTime>
  <Words>695</Words>
  <Application>Microsoft Macintosh PowerPoint</Application>
  <PresentationFormat>Widescreen</PresentationFormat>
  <Paragraphs>75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Helvetica</vt:lpstr>
      <vt:lpstr>1_Fermilab_PPT_090815</vt:lpstr>
      <vt:lpstr>2_Fermilab_PPT_090815</vt:lpstr>
      <vt:lpstr>PowerPoint Presentation</vt:lpstr>
      <vt:lpstr>TiN coating of ceramic hints</vt:lpstr>
      <vt:lpstr>Questions</vt:lpstr>
      <vt:lpstr>Some experience with TiN coated window</vt:lpstr>
      <vt:lpstr>Experience with TiN coating-free ceramic</vt:lpstr>
      <vt:lpstr>Summary</vt:lpstr>
      <vt:lpstr>Plans for TiN coating studies for PIP-II couplers (under discussion)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Nikolay Solyak</dc:creator>
  <cp:lastModifiedBy>Nikolay A Solyak</cp:lastModifiedBy>
  <cp:revision>36</cp:revision>
  <dcterms:created xsi:type="dcterms:W3CDTF">2020-05-19T03:22:11Z</dcterms:created>
  <dcterms:modified xsi:type="dcterms:W3CDTF">2020-06-03T02:58:34Z</dcterms:modified>
</cp:coreProperties>
</file>