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hvCfzDpbygu8W4ueIJvIFiZrh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ilio Alessandro Nanni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16664F0-D795-4B4D-B374-82B35C5851EE}">
  <a:tblStyle styleId="{616664F0-D795-4B4D-B374-82B35C5851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21T21:03:56.086" idx="1">
    <p:pos x="288" y="3335"/>
    <p:text>What do you think? +sposen@fnal.gov +hans.weise@desy.de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GpXZHK4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21T21:04:58.958" idx="2">
    <p:pos x="288" y="708"/>
    <p:text>Could you add to indico +sposen@fnal.gov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GpXZHLA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894e619d9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894e619d9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894e619d90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1984804" y="-345646"/>
            <a:ext cx="517439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7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8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hart" type="chart">
  <p:cSld name="CHAR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9"/>
          <p:cNvSpPr>
            <a:spLocks noGrp="1"/>
          </p:cNvSpPr>
          <p:nvPr>
            <p:ph type="chart" idx="2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5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0"/>
          <p:cNvSpPr txBox="1">
            <a:spLocks noGrp="1"/>
          </p:cNvSpPr>
          <p:nvPr>
            <p:ph type="body" idx="1"/>
          </p:nvPr>
        </p:nvSpPr>
        <p:spPr>
          <a:xfrm>
            <a:off x="457200" y="1312863"/>
            <a:ext cx="4038600" cy="48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30"/>
          <p:cNvSpPr txBox="1">
            <a:spLocks noGrp="1"/>
          </p:cNvSpPr>
          <p:nvPr>
            <p:ph type="body" idx="2"/>
          </p:nvPr>
        </p:nvSpPr>
        <p:spPr>
          <a:xfrm>
            <a:off x="4648200" y="1312863"/>
            <a:ext cx="4038600" cy="48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457200" y="1181958"/>
            <a:ext cx="8229600" cy="517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  <a:defRPr sz="3400" b="0" i="0" u="none" strike="noStrike" cap="none">
                <a:solidFill>
                  <a:srgbClr val="9389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181958"/>
            <a:ext cx="8229600" cy="517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nowmass21.org/loi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924500/contributions/3884837/subcontributions/308163/attachments/2060582/3456333/CERN-ESU-013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cern.ch/event/924500/contributions/3884837/subcontributions/308163/attachments/2060582/3456338/CERN-ESU-014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nowmass21.org/star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lac.stanford.edu/econf/C1307292/" TargetMode="External"/><Relationship Id="rId4" Type="http://schemas.openxmlformats.org/officeDocument/2006/relationships/hyperlink" Target="https://snowmass2021.slack.com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mailto:sposen@fnal.gov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mailto:hans.weise@desy.de" TargetMode="External"/><Relationship Id="rId4" Type="http://schemas.openxmlformats.org/officeDocument/2006/relationships/hyperlink" Target="mailto:nanni@slac.stanford.edu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</a:pPr>
            <a:r>
              <a:rPr lang="en-US"/>
              <a:t>Kickoff Meeting: Snowmass Group AF7-RF</a:t>
            </a:r>
            <a:endParaRPr/>
          </a:p>
        </p:txBody>
      </p:sp>
      <p:sp>
        <p:nvSpPr>
          <p:cNvPr id="112" name="Google Shape;112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590"/>
              <a:buNone/>
            </a:pPr>
            <a:r>
              <a:rPr lang="en-US" sz="2590" b="1"/>
              <a:t>June 22, 2020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888888"/>
              </a:buClr>
              <a:buSzPts val="2590"/>
              <a:buNone/>
            </a:pPr>
            <a:r>
              <a:rPr lang="en-US" sz="2590"/>
              <a:t>Emilio Nanni</a:t>
            </a:r>
            <a:endParaRPr sz="2590"/>
          </a:p>
          <a:p>
            <a:pPr marL="0" lvl="0" indent="0" algn="ctr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888888"/>
              </a:buClr>
              <a:buSzPts val="2590"/>
              <a:buNone/>
            </a:pPr>
            <a:r>
              <a:rPr lang="en-US" sz="2590"/>
              <a:t>Sam Posen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888888"/>
              </a:buClr>
              <a:buSzPts val="2590"/>
              <a:buNone/>
            </a:pPr>
            <a:r>
              <a:rPr lang="en-US" sz="2590"/>
              <a:t>Hans Weise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</a:pPr>
            <a:r>
              <a:rPr lang="en-US"/>
              <a:t>Impact of Submissions</a:t>
            </a:r>
            <a:endParaRPr/>
          </a:p>
        </p:txBody>
      </p:sp>
      <p:sp>
        <p:nvSpPr>
          <p:cNvPr id="201" name="Google Shape;201;p9"/>
          <p:cNvSpPr txBox="1">
            <a:spLocks noGrp="1"/>
          </p:cNvSpPr>
          <p:nvPr>
            <p:ph type="body" idx="1"/>
          </p:nvPr>
        </p:nvSpPr>
        <p:spPr>
          <a:xfrm>
            <a:off x="457200" y="1181958"/>
            <a:ext cx="8229600" cy="51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Snowmass is our opportunity to inform the community on R&amp;D opportunities in our field</a:t>
            </a:r>
            <a:endParaRPr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DOE’s P5 will follow Snowmass and utilize this information to lay out a decadal vision</a:t>
            </a:r>
          </a:p>
          <a:p>
            <a:pPr marL="800100" lvl="1">
              <a:spcBef>
                <a:spcPts val="0"/>
              </a:spcBef>
              <a:buSzPts val="2800"/>
            </a:pPr>
            <a:r>
              <a:rPr lang="en-US" dirty="0"/>
              <a:t>Accelerator Subpanel deliberations during the last P5 made a significant impact on resources for R&amp;D </a:t>
            </a:r>
          </a:p>
          <a:p>
            <a:pPr marL="342900" lvl="0">
              <a:spcBef>
                <a:spcPts val="0"/>
              </a:spcBef>
              <a:buSzPts val="2800"/>
            </a:pPr>
            <a:r>
              <a:rPr lang="en-US" dirty="0"/>
              <a:t>First AF7 Sub-group RF Submission: “High Efficiency, Low Cost, RF Sources for Accelerators and Colliders” </a:t>
            </a:r>
            <a:r>
              <a:rPr lang="en-US" dirty="0" err="1"/>
              <a:t>Iveset</a:t>
            </a:r>
            <a:r>
              <a:rPr lang="en-US" dirty="0"/>
              <a:t> al.</a:t>
            </a:r>
            <a:endParaRPr dirty="0"/>
          </a:p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rgbClr val="FFFF00"/>
              </a:highlight>
            </a:endParaRPr>
          </a:p>
        </p:txBody>
      </p:sp>
      <p:sp>
        <p:nvSpPr>
          <p:cNvPr id="202" name="Google Shape;20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6/19/20</a:t>
            </a:r>
            <a:endParaRPr/>
          </a:p>
        </p:txBody>
      </p:sp>
      <p:sp>
        <p:nvSpPr>
          <p:cNvPr id="203" name="Google Shape;20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Snowmass AF 7 - RF</a:t>
            </a:r>
            <a:endParaRPr/>
          </a:p>
        </p:txBody>
      </p:sp>
      <p:sp>
        <p:nvSpPr>
          <p:cNvPr id="204" name="Google Shape;20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05" name="Google Shape;205;p9"/>
          <p:cNvSpPr txBox="1"/>
          <p:nvPr/>
        </p:nvSpPr>
        <p:spPr>
          <a:xfrm>
            <a:off x="864650" y="5491825"/>
            <a:ext cx="67869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u="sng">
                <a:solidFill>
                  <a:schemeClr val="hlink"/>
                </a:solidFill>
                <a:hlinkClick r:id="rId3"/>
              </a:rPr>
              <a:t>https://snowmass21.org/loi</a:t>
            </a:r>
            <a:endParaRPr sz="3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</a:pPr>
            <a:r>
              <a:rPr lang="en-US"/>
              <a:t>GARD RF Acceleration R&amp;D Roadmap</a:t>
            </a:r>
            <a:endParaRPr/>
          </a:p>
        </p:txBody>
      </p:sp>
      <p:sp>
        <p:nvSpPr>
          <p:cNvPr id="211" name="Google Shape;211;p11"/>
          <p:cNvSpPr txBox="1">
            <a:spLocks noGrp="1"/>
          </p:cNvSpPr>
          <p:nvPr>
            <p:ph type="body" idx="1"/>
          </p:nvPr>
        </p:nvSpPr>
        <p:spPr>
          <a:xfrm>
            <a:off x="457200" y="5295050"/>
            <a:ext cx="82296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240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S</a:t>
            </a:r>
            <a:r>
              <a:rPr lang="en-US" sz="240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tructure discussion around DOE RF Accelerator Roadmap</a:t>
            </a:r>
            <a:endParaRPr sz="2400">
              <a:extLst>
                <a:ext uri="http://customooxmlschemas.google.com/">
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</a:ext>
              </a:extLs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240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In addition explore new or overlooked </a:t>
            </a:r>
            <a:r>
              <a:rPr lang="en-US" sz="240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concepts/topics </a:t>
            </a:r>
            <a:endParaRPr sz="2400"/>
          </a:p>
        </p:txBody>
      </p:sp>
      <p:sp>
        <p:nvSpPr>
          <p:cNvPr id="212" name="Google Shape;212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6/19/20</a:t>
            </a:r>
            <a:endParaRPr/>
          </a:p>
        </p:txBody>
      </p:sp>
      <p:sp>
        <p:nvSpPr>
          <p:cNvPr id="213" name="Google Shape;213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Snowmass AF 7 - RF</a:t>
            </a:r>
            <a:endParaRPr/>
          </a:p>
        </p:txBody>
      </p:sp>
      <p:sp>
        <p:nvSpPr>
          <p:cNvPr id="214" name="Google Shape;214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215" name="Google Shape;21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20" y="1272285"/>
            <a:ext cx="2638698" cy="3390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1418" y="800958"/>
            <a:ext cx="6453679" cy="4494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</a:pPr>
            <a:r>
              <a:rPr lang="en-US"/>
              <a:t>Broad Community Involvement</a:t>
            </a:r>
            <a:endParaRPr/>
          </a:p>
        </p:txBody>
      </p:sp>
      <p:sp>
        <p:nvSpPr>
          <p:cNvPr id="222" name="Google Shape;222;p12"/>
          <p:cNvSpPr txBox="1">
            <a:spLocks noGrp="1"/>
          </p:cNvSpPr>
          <p:nvPr>
            <p:ph type="body" idx="1"/>
          </p:nvPr>
        </p:nvSpPr>
        <p:spPr>
          <a:xfrm>
            <a:off x="457200" y="1181958"/>
            <a:ext cx="8229600" cy="517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>
              <a:spcBef>
                <a:spcPts val="0"/>
              </a:spcBef>
              <a:buSzPts val="2800"/>
            </a:pPr>
            <a:r>
              <a:rPr lang="en-US" dirty="0"/>
              <a:t>International participation/input is strongly encouraged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dirty="0">
              <a:highlight>
                <a:srgbClr val="FFFF00"/>
              </a:highlight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Awareness of International Activities:</a:t>
            </a:r>
            <a:endParaRPr dirty="0"/>
          </a:p>
          <a:p>
            <a:pPr marL="742950" marR="381000" lvl="1" indent="-285750" algn="just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–"/>
            </a:pPr>
            <a:r>
              <a:rPr lang="en-US" sz="1800" dirty="0">
                <a:solidFill>
                  <a:srgbClr val="323130"/>
                </a:solidFill>
              </a:rPr>
              <a:t>European Strategy for Particle Physics</a:t>
            </a:r>
            <a:endParaRPr sz="1800" dirty="0">
              <a:solidFill>
                <a:srgbClr val="323130"/>
              </a:solidFill>
            </a:endParaRPr>
          </a:p>
          <a:p>
            <a:pPr marL="1143000" marR="381000" lvl="2" indent="-228600" algn="just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-US" sz="1800" dirty="0">
                <a:solidFill>
                  <a:srgbClr val="323130"/>
                </a:solidFill>
              </a:rPr>
              <a:t>Strategy recommendations :</a:t>
            </a:r>
            <a:endParaRPr sz="1800" dirty="0">
              <a:solidFill>
                <a:srgbClr val="323130"/>
              </a:solidFill>
            </a:endParaRPr>
          </a:p>
          <a:p>
            <a:pPr marL="1143000" marR="381000" lvl="2" indent="-228600" algn="just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-US" sz="1800" u="sng" dirty="0">
                <a:solidFill>
                  <a:srgbClr val="0563C1"/>
                </a:solidFill>
                <a:hlinkClick r:id="rId3"/>
              </a:rPr>
              <a:t>https://indico.cern.ch/event/924500/contributions/3884837/subcontributions/308163/attachments/2060582/3456333/CERN-ESU-013.pdf</a:t>
            </a:r>
            <a:endParaRPr sz="1800" u="sng" dirty="0">
              <a:solidFill>
                <a:srgbClr val="0563C1"/>
              </a:solidFill>
            </a:endParaRPr>
          </a:p>
          <a:p>
            <a:pPr marL="1143000" marR="3810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-US" sz="1800" dirty="0">
                <a:solidFill>
                  <a:srgbClr val="323130"/>
                </a:solidFill>
              </a:rPr>
              <a:t>Deliberation document :</a:t>
            </a:r>
            <a:endParaRPr sz="1800" dirty="0">
              <a:solidFill>
                <a:srgbClr val="323130"/>
              </a:solidFill>
            </a:endParaRPr>
          </a:p>
          <a:p>
            <a:pPr marL="1143000" marR="381000" lvl="2" indent="-22860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-US" sz="1800" u="sng" dirty="0">
                <a:solidFill>
                  <a:srgbClr val="0563C1"/>
                </a:solidFill>
                <a:hlinkClick r:id="rId4"/>
              </a:rPr>
              <a:t>https://indico.cern.ch/event/924500/contributions/3884837/subcontributions/308163/attachments/2060582/3456338/CERN-ESU-014.pdf</a:t>
            </a:r>
            <a:endParaRPr sz="1800" dirty="0">
              <a:highlight>
                <a:srgbClr val="FFFF00"/>
              </a:highlight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23" name="Google Shape;223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6/19/20</a:t>
            </a:r>
            <a:endParaRPr/>
          </a:p>
        </p:txBody>
      </p:sp>
      <p:sp>
        <p:nvSpPr>
          <p:cNvPr id="224" name="Google Shape;224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Snowmass AF 7 - RF</a:t>
            </a:r>
            <a:endParaRPr/>
          </a:p>
        </p:txBody>
      </p:sp>
      <p:sp>
        <p:nvSpPr>
          <p:cNvPr id="225" name="Google Shape;225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</a:pPr>
            <a:r>
              <a:rPr lang="en-US"/>
              <a:t>AF7 - RF Meetings and Conferences</a:t>
            </a:r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body" idx="1"/>
          </p:nvPr>
        </p:nvSpPr>
        <p:spPr>
          <a:xfrm>
            <a:off x="457200" y="1125326"/>
            <a:ext cx="8229600" cy="5096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Planning for a series of ~monthly zoom meetings</a:t>
            </a:r>
            <a:endParaRPr dirty="0"/>
          </a:p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Overviews of the field / strategy reports</a:t>
            </a:r>
            <a:endParaRPr dirty="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dirty="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First meeting July 2nd 11 am CT / 9 am PT; Jamie Rosenzweig “State of Accelerator: R&amp;D/GARD Update on P5 GARD subpanel recommendations” </a:t>
            </a: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dirty="0"/>
              <a:t>Planned future topics include GARD roadmap, plans in Europe, plans in Asia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Considering possible satellite meetings at related workshops:</a:t>
            </a:r>
            <a:endParaRPr dirty="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dirty="0"/>
              <a:t>TTC Meeting 2021</a:t>
            </a:r>
            <a:endParaRPr dirty="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dirty="0"/>
              <a:t>CLIC Meeting 2021 </a:t>
            </a:r>
            <a:endParaRPr dirty="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dirty="0"/>
              <a:t>High Gradient Workshop 2021</a:t>
            </a:r>
            <a:endParaRPr dirty="0"/>
          </a:p>
        </p:txBody>
      </p:sp>
      <p:sp>
        <p:nvSpPr>
          <p:cNvPr id="232" name="Google Shape;232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6/19/20</a:t>
            </a:r>
            <a:endParaRPr/>
          </a:p>
        </p:txBody>
      </p:sp>
      <p:sp>
        <p:nvSpPr>
          <p:cNvPr id="233" name="Google Shape;233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Snowmass AF 7 - RF</a:t>
            </a:r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35" name="Google Shape;235;p13"/>
          <p:cNvSpPr txBox="1"/>
          <p:nvPr/>
        </p:nvSpPr>
        <p:spPr>
          <a:xfrm>
            <a:off x="457200" y="5664785"/>
            <a:ext cx="8229600" cy="69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body" idx="1"/>
          </p:nvPr>
        </p:nvSpPr>
        <p:spPr>
          <a:xfrm>
            <a:off x="457200" y="1181958"/>
            <a:ext cx="8229600" cy="517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Snowmass website, including upload for LOIs and contributed papers –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https://snowmass21.org/start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Slack Channel –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https://snowmass2021.slack.com/</a:t>
            </a:r>
            <a:r>
              <a:rPr lang="en-US"/>
              <a:t> 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Snowmass 2013 proceedings  –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https://www.slac.stanford.edu/econf/C1307292/</a:t>
            </a:r>
            <a:endParaRPr/>
          </a:p>
          <a:p>
            <a:pPr marL="74295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6/19/20</a:t>
            </a:r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Snowmass AF 7 - RF</a:t>
            </a:r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894e619d90_0_14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 / Discussion Topics</a:t>
            </a:r>
            <a:endParaRPr/>
          </a:p>
        </p:txBody>
      </p:sp>
      <p:sp>
        <p:nvSpPr>
          <p:cNvPr id="251" name="Google Shape;251;g894e619d90_0_14"/>
          <p:cNvSpPr txBox="1">
            <a:spLocks noGrp="1"/>
          </p:cNvSpPr>
          <p:nvPr>
            <p:ph type="body" idx="1"/>
          </p:nvPr>
        </p:nvSpPr>
        <p:spPr>
          <a:xfrm>
            <a:off x="457200" y="1181958"/>
            <a:ext cx="8229600" cy="517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Questions on LOIs?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What LOIs are you considering?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Is there a topic you would like to see an LOI on?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Who or what would you like to hear from for summer seminars 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When should we have a fall meeting to discuss LOIs?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What national / international roadmaps and projects should we be aware </a:t>
            </a:r>
            <a:r>
              <a:rPr lang="en-US"/>
              <a:t>of?</a:t>
            </a:r>
            <a:endParaRPr dirty="0"/>
          </a:p>
        </p:txBody>
      </p:sp>
      <p:sp>
        <p:nvSpPr>
          <p:cNvPr id="252" name="Google Shape;252;g894e619d90_0_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18" name="Google Shape;118;p2"/>
          <p:cNvSpPr txBox="1">
            <a:spLocks noGrp="1"/>
          </p:cNvSpPr>
          <p:nvPr>
            <p:ph type="body" idx="1"/>
          </p:nvPr>
        </p:nvSpPr>
        <p:spPr>
          <a:xfrm>
            <a:off x="457199" y="1181958"/>
            <a:ext cx="8448261" cy="517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20 minutes: overview of Snowmass, RF acceleration R&amp;D subtropical group, upcoming activities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Remaining time: Q&amp;A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19" name="Google Shape;119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6/19/20</a:t>
            </a:r>
            <a:endParaRPr/>
          </a:p>
        </p:txBody>
      </p:sp>
      <p:sp>
        <p:nvSpPr>
          <p:cNvPr id="120" name="Google Shape;120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Snowmass AF 7 - RF</a:t>
            </a:r>
            <a:endParaRPr/>
          </a:p>
        </p:txBody>
      </p:sp>
      <p:sp>
        <p:nvSpPr>
          <p:cNvPr id="121" name="Google Shape;121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</a:pPr>
            <a:r>
              <a:rPr lang="en-US"/>
              <a:t>Snowmass</a:t>
            </a:r>
            <a:endParaRPr/>
          </a:p>
        </p:txBody>
      </p:sp>
      <p:sp>
        <p:nvSpPr>
          <p:cNvPr id="127" name="Google Shape;127;p3"/>
          <p:cNvSpPr txBox="1">
            <a:spLocks noGrp="1"/>
          </p:cNvSpPr>
          <p:nvPr>
            <p:ph type="body" idx="1"/>
          </p:nvPr>
        </p:nvSpPr>
        <p:spPr>
          <a:xfrm>
            <a:off x="457200" y="1181958"/>
            <a:ext cx="8229600" cy="517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Snowmass is a long-term planning exercise for the particle physics community, organized by the American Physical Society (APS)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Opportunity for the entire particle physics community to come together to identify and document a vision for the future of particle physics in the U.S. and together with its international partners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Contributions provide important input that influences future projects and scientific programs.</a:t>
            </a:r>
            <a:endParaRPr/>
          </a:p>
        </p:txBody>
      </p:sp>
      <p:sp>
        <p:nvSpPr>
          <p:cNvPr id="128" name="Google Shape;12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6/19/20</a:t>
            </a:r>
            <a:endParaRPr/>
          </a:p>
        </p:txBody>
      </p:sp>
      <p:sp>
        <p:nvSpPr>
          <p:cNvPr id="129" name="Google Shape;12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Snowmass AF 7 - RF</a:t>
            </a:r>
            <a:endParaRPr/>
          </a:p>
        </p:txBody>
      </p:sp>
      <p:sp>
        <p:nvSpPr>
          <p:cNvPr id="130" name="Google Shape;13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</a:pPr>
            <a:r>
              <a:rPr lang="en-US"/>
              <a:t>Snowmass 2021 Organization</a:t>
            </a:r>
            <a:endParaRPr/>
          </a:p>
        </p:txBody>
      </p:sp>
      <p:sp>
        <p:nvSpPr>
          <p:cNvPr id="136" name="Google Shape;136;p4"/>
          <p:cNvSpPr txBox="1">
            <a:spLocks noGrp="1"/>
          </p:cNvSpPr>
          <p:nvPr>
            <p:ph type="body" idx="1"/>
          </p:nvPr>
        </p:nvSpPr>
        <p:spPr>
          <a:xfrm>
            <a:off x="457200" y="1181958"/>
            <a:ext cx="8229600" cy="517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10 Frontiers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/>
              <a:t>Energy Frontier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/>
              <a:t>Neutrino Physics Frontier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/>
              <a:t>Rare Processes and Precision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/>
              <a:t>Cosmic Frontier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/>
              <a:t>Theory Frontier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Char char="–"/>
            </a:pPr>
            <a:r>
              <a:rPr lang="en-US">
                <a:solidFill>
                  <a:srgbClr val="FF0000"/>
                </a:solidFill>
              </a:rPr>
              <a:t>Accelerator Frontier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/>
              <a:t>Instrumentation Frontier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/>
              <a:t>Computational Frontier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/>
              <a:t>Underground Facilities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/>
              <a:t>Community Engagement Frontier</a:t>
            </a:r>
            <a:endParaRPr/>
          </a:p>
        </p:txBody>
      </p:sp>
      <p:sp>
        <p:nvSpPr>
          <p:cNvPr id="137" name="Google Shape;137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6/19/20</a:t>
            </a:r>
            <a:endParaRPr/>
          </a:p>
        </p:txBody>
      </p:sp>
      <p:sp>
        <p:nvSpPr>
          <p:cNvPr id="138" name="Google Shape;138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Snowmass AF 7 - RF</a:t>
            </a:r>
            <a:endParaRPr/>
          </a:p>
        </p:txBody>
      </p:sp>
      <p:sp>
        <p:nvSpPr>
          <p:cNvPr id="139" name="Google Shape;139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 txBox="1">
            <a:spLocks noGrp="1"/>
          </p:cNvSpPr>
          <p:nvPr>
            <p:ph type="title"/>
          </p:nvPr>
        </p:nvSpPr>
        <p:spPr>
          <a:xfrm>
            <a:off x="0" y="17083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</a:pPr>
            <a:r>
              <a:rPr lang="en-US"/>
              <a:t>Snowmass Accelerator Frontier Organization</a:t>
            </a:r>
            <a:endParaRPr/>
          </a:p>
        </p:txBody>
      </p:sp>
      <p:graphicFrame>
        <p:nvGraphicFramePr>
          <p:cNvPr id="145" name="Google Shape;145;p5"/>
          <p:cNvGraphicFramePr/>
          <p:nvPr/>
        </p:nvGraphicFramePr>
        <p:xfrm>
          <a:off x="387626" y="2231639"/>
          <a:ext cx="8229575" cy="4450190"/>
        </p:xfrm>
        <a:graphic>
          <a:graphicData uri="http://schemas.openxmlformats.org/drawingml/2006/table">
            <a:tbl>
              <a:tblPr>
                <a:noFill/>
                <a:tableStyleId>{616664F0-D795-4B4D-B374-82B35C5851EE}</a:tableStyleId>
              </a:tblPr>
              <a:tblGrid>
                <a:gridCol w="253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9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FFFFFF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Topical Group </a:t>
                      </a: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6A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Group Co-Conveners </a:t>
                      </a: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6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AF1. Beam Physics and Education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D1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Z. Huang (Stanford)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M. Bei (GSI)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S. Lund (MSU)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AF2. Accelerators for Neutrinos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J. Galambos (ORNL)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B. Zwaska (FNAL)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G. Arduini (CERN)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AF3. Accelerators for EW/Higgs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D1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M. Ross (SLAC)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A. Seryi (JLAB)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Q. Qin (IHEP, Beijing)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AF4. Multi-TeV Colliders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M. Palmer (BNL)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A. Valishev (FNAL)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N. Pastrone (INFN, Torino)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AF5. Accelerators for PBC and Rare Processes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D1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E. Prebys (UC Davis)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M. Lamont (CERN)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rebuchetMS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Richard Milner (MIT)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AF6. Advanced Accelerator Concepts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C. Geddes (LBNL)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M. Hogan (SLAC)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P. Musumeci (UCLA)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R. Assmann (DESY) </a:t>
                      </a: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AF7. Accelerator Technology R&amp;D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D1E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     Sub-group RF </a:t>
                      </a:r>
                      <a:endParaRPr sz="1800" b="1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E. Nanni (SLAC) 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S. Posen (FNAL) 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H. Weise (DESY) 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     Sub-Group Magnets </a:t>
                      </a:r>
                      <a:endParaRPr sz="1800" b="1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G. Sabbi (LBNL) </a:t>
                      </a: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S. Zlobin (FNAL) </a:t>
                      </a: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S. Izquierdo Bermudez (CERN) </a:t>
                      </a: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     Sub-group Targets/Sources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Charlotte Barbier (ORNL)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Yin-E Sun (ANL)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rebuchetMS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Frederique Pellemoine (MSU/FNAL)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46" name="Google Shape;14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9591" y="821962"/>
            <a:ext cx="5277679" cy="129124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5"/>
          <p:cNvSpPr txBox="1"/>
          <p:nvPr/>
        </p:nvSpPr>
        <p:spPr>
          <a:xfrm>
            <a:off x="1699591" y="861718"/>
            <a:ext cx="1977887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Frontier Conveners</a:t>
            </a:r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6/19/20</a:t>
            </a:r>
            <a:endParaRPr/>
          </a:p>
        </p:txBody>
      </p:sp>
      <p:sp>
        <p:nvSpPr>
          <p:cNvPr id="149" name="Google Shape;149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Snowmass AF 7 - RF</a:t>
            </a:r>
            <a:endParaRPr/>
          </a:p>
        </p:txBody>
      </p:sp>
      <p:sp>
        <p:nvSpPr>
          <p:cNvPr id="150" name="Google Shape;150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060"/>
              <a:buFont typeface="Calibri"/>
              <a:buNone/>
            </a:pPr>
            <a:r>
              <a:rPr lang="en-US" sz="3060"/>
              <a:t>Accelerator Frontier 7: Accelerator Technology R&amp;D</a:t>
            </a:r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1"/>
          </p:nvPr>
        </p:nvSpPr>
        <p:spPr>
          <a:xfrm>
            <a:off x="201039" y="1350253"/>
            <a:ext cx="8631676" cy="13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Accelerator Technology is the enabling foundation for accelerator-based HEP. 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RF acceleration – primarily divided into SRF and NCRF, plus consideration for regions of overlap, e.g. RF sources</a:t>
            </a:r>
            <a:endParaRPr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57" name="Google Shape;15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6/19/20</a:t>
            </a:r>
            <a:endParaRPr/>
          </a:p>
        </p:txBody>
      </p:sp>
      <p:sp>
        <p:nvSpPr>
          <p:cNvPr id="158" name="Google Shape;15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Snowmass AF 7 - RF</a:t>
            </a:r>
            <a:endParaRPr/>
          </a:p>
        </p:txBody>
      </p:sp>
      <p:sp>
        <p:nvSpPr>
          <p:cNvPr id="159" name="Google Shape;15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60" name="Google Shape;160;p6"/>
          <p:cNvSpPr txBox="1"/>
          <p:nvPr/>
        </p:nvSpPr>
        <p:spPr>
          <a:xfrm>
            <a:off x="-96253" y="569988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</a:pPr>
            <a:r>
              <a:rPr lang="en-US" sz="3400" b="1">
                <a:solidFill>
                  <a:srgbClr val="938953"/>
                </a:solidFill>
                <a:latin typeface="Calibri"/>
                <a:ea typeface="Calibri"/>
                <a:cs typeface="Calibri"/>
                <a:sym typeface="Calibri"/>
              </a:rPr>
              <a:t>RF Subtopical Group </a:t>
            </a:r>
            <a:endParaRPr/>
          </a:p>
        </p:txBody>
      </p:sp>
      <p:sp>
        <p:nvSpPr>
          <p:cNvPr id="161" name="Google Shape;161;p6"/>
          <p:cNvSpPr txBox="1"/>
          <p:nvPr/>
        </p:nvSpPr>
        <p:spPr>
          <a:xfrm>
            <a:off x="0" y="2719851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</a:pPr>
            <a:r>
              <a:rPr lang="en-US" sz="3400">
                <a:solidFill>
                  <a:srgbClr val="938953"/>
                </a:solidFill>
                <a:latin typeface="Calibri"/>
                <a:ea typeface="Calibri"/>
                <a:cs typeface="Calibri"/>
                <a:sym typeface="Calibri"/>
              </a:rPr>
              <a:t>AF7 - RF Conveners</a:t>
            </a:r>
            <a:endParaRPr/>
          </a:p>
        </p:txBody>
      </p:sp>
      <p:sp>
        <p:nvSpPr>
          <p:cNvPr id="162" name="Google Shape;162;p6"/>
          <p:cNvSpPr txBox="1"/>
          <p:nvPr/>
        </p:nvSpPr>
        <p:spPr>
          <a:xfrm>
            <a:off x="513347" y="4167994"/>
            <a:ext cx="8229600" cy="197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6"/>
          <p:cNvSpPr txBox="1"/>
          <p:nvPr/>
        </p:nvSpPr>
        <p:spPr>
          <a:xfrm>
            <a:off x="3031468" y="3356046"/>
            <a:ext cx="2978516" cy="145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 Posen</a:t>
            </a:r>
            <a:endParaRPr/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Fermilab</a:t>
            </a:r>
            <a:endParaRPr/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sposen@fnal.gov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"/>
          <p:cNvSpPr txBox="1"/>
          <p:nvPr/>
        </p:nvSpPr>
        <p:spPr>
          <a:xfrm>
            <a:off x="51938" y="3357514"/>
            <a:ext cx="2978516" cy="145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Emilio Nanni</a:t>
            </a:r>
            <a:endParaRPr/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SLAC</a:t>
            </a:r>
            <a:endParaRPr/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nanni@slac.stanford.edu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6"/>
          <p:cNvSpPr txBox="1"/>
          <p:nvPr/>
        </p:nvSpPr>
        <p:spPr>
          <a:xfrm>
            <a:off x="6019800" y="3356046"/>
            <a:ext cx="2978516" cy="145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Hans Weise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DESY</a:t>
            </a:r>
            <a:endParaRPr/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hans.weise@desy.de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6"/>
          <p:cNvPicPr preferRelativeResize="0"/>
          <p:nvPr/>
        </p:nvPicPr>
        <p:blipFill rotWithShape="1">
          <a:blip r:embed="rId6">
            <a:alphaModFix/>
          </a:blip>
          <a:srcRect l="10081" t="19620" r="50000" b="19340"/>
          <a:stretch/>
        </p:blipFill>
        <p:spPr>
          <a:xfrm>
            <a:off x="6996169" y="4509329"/>
            <a:ext cx="1207902" cy="1847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53379" y="4610910"/>
            <a:ext cx="1597240" cy="1677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8329" y="4612379"/>
            <a:ext cx="1736785" cy="1677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</a:pPr>
            <a:r>
              <a:rPr lang="en-US"/>
              <a:t>Snowmass Submissions</a:t>
            </a:r>
            <a:endParaRPr/>
          </a:p>
        </p:txBody>
      </p:sp>
      <p:sp>
        <p:nvSpPr>
          <p:cNvPr id="174" name="Google Shape;174;p7"/>
          <p:cNvSpPr txBox="1">
            <a:spLocks noGrp="1"/>
          </p:cNvSpPr>
          <p:nvPr>
            <p:ph type="body" idx="1"/>
          </p:nvPr>
        </p:nvSpPr>
        <p:spPr>
          <a:xfrm>
            <a:off x="457200" y="1181958"/>
            <a:ext cx="8229600" cy="517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Snowmass submissions will take the form of Contributed Papers, such as white papers on specific scientific areas, with a maximum length of 10 pages each, due July 31, 2021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Contributed papers are typically expected to be preceded by Letters of Interest (LoI), with a maximum length of 2 pages each, due August 31, 2020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We encourage submission of LoI from members of the RF Acceleration community to the Snowmass process – your help is critical for generating a large and diverse pool of ideas</a:t>
            </a:r>
            <a:endParaRPr/>
          </a:p>
        </p:txBody>
      </p:sp>
      <p:sp>
        <p:nvSpPr>
          <p:cNvPr id="175" name="Google Shape;175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6/19/20</a:t>
            </a:r>
            <a:endParaRPr/>
          </a:p>
        </p:txBody>
      </p:sp>
      <p:sp>
        <p:nvSpPr>
          <p:cNvPr id="176" name="Google Shape;176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Snowmass AF 7 - RF</a:t>
            </a:r>
            <a:endParaRPr/>
          </a:p>
        </p:txBody>
      </p:sp>
      <p:sp>
        <p:nvSpPr>
          <p:cNvPr id="177" name="Google Shape;177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</a:pPr>
            <a:r>
              <a:rPr lang="en-US"/>
              <a:t>Letters of Interest (LOIs)</a:t>
            </a:r>
            <a:endParaRPr/>
          </a:p>
        </p:txBody>
      </p:sp>
      <p:sp>
        <p:nvSpPr>
          <p:cNvPr id="183" name="Google Shape;183;p8"/>
          <p:cNvSpPr txBox="1">
            <a:spLocks noGrp="1"/>
          </p:cNvSpPr>
          <p:nvPr>
            <p:ph type="body" idx="1"/>
          </p:nvPr>
        </p:nvSpPr>
        <p:spPr>
          <a:xfrm>
            <a:off x="457200" y="1181958"/>
            <a:ext cx="8229600" cy="517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“Abstracts” for future Contributed Papers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Allow Snowmass conveners to see what proposals are coming and to encourage the community to begin studying them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Should give brief descriptions of the proposal and cite the relevant papers to study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Not funding proposals, they are intended to help conveners to prepare for the Snowmass Planning Meeting November 4-6, 2020 at Fermilab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Aid in the development of agendas for future meetings and workshop planning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There is no limit to the number of co-authors and collaborative efforts are welcome</a:t>
            </a:r>
            <a:endParaRPr/>
          </a:p>
        </p:txBody>
      </p:sp>
      <p:sp>
        <p:nvSpPr>
          <p:cNvPr id="184" name="Google Shape;184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6/19/20</a:t>
            </a:r>
            <a:endParaRPr/>
          </a:p>
        </p:txBody>
      </p:sp>
      <p:sp>
        <p:nvSpPr>
          <p:cNvPr id="185" name="Google Shape;185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Snowmass AF 7 - RF</a:t>
            </a:r>
            <a:endParaRPr/>
          </a:p>
        </p:txBody>
      </p:sp>
      <p:sp>
        <p:nvSpPr>
          <p:cNvPr id="186" name="Google Shape;186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</a:pPr>
            <a:r>
              <a:rPr lang="en-US"/>
              <a:t>Timeline Leading up to Snowmass</a:t>
            </a:r>
            <a:endParaRPr/>
          </a:p>
        </p:txBody>
      </p:sp>
      <p:sp>
        <p:nvSpPr>
          <p:cNvPr id="192" name="Google Shape;192;p10"/>
          <p:cNvSpPr txBox="1">
            <a:spLocks noGrp="1"/>
          </p:cNvSpPr>
          <p:nvPr>
            <p:ph type="body" idx="1"/>
          </p:nvPr>
        </p:nvSpPr>
        <p:spPr>
          <a:xfrm>
            <a:off x="457200" y="1181958"/>
            <a:ext cx="8229600" cy="517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LOI submission period: April 1, 2020 – August 31, 2020 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Contributed paper submission period: April 1, 2020 – July 31, 2021 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Planning meeting at Fermilab (possibly remote instead?) November 4 - 6, 2020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Snowmass Summer Study at the University of Washington, Seattle, July 11 - 20, 2021 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93" name="Google Shape;193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6/19/20</a:t>
            </a:r>
            <a:endParaRPr/>
          </a:p>
        </p:txBody>
      </p:sp>
      <p:sp>
        <p:nvSpPr>
          <p:cNvPr id="194" name="Google Shape;194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Snowmass AF 7 - RF</a:t>
            </a:r>
            <a:endParaRPr/>
          </a:p>
        </p:txBody>
      </p:sp>
      <p:sp>
        <p:nvSpPr>
          <p:cNvPr id="195" name="Google Shape;195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1175</Words>
  <Application>Microsoft Macintosh PowerPoint</Application>
  <PresentationFormat>On-screen Show (4:3)</PresentationFormat>
  <Paragraphs>175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TrebuchetMS</vt:lpstr>
      <vt:lpstr>Office Theme</vt:lpstr>
      <vt:lpstr>Kickoff Meeting: Snowmass Group AF7-RF</vt:lpstr>
      <vt:lpstr>Agenda</vt:lpstr>
      <vt:lpstr>Snowmass</vt:lpstr>
      <vt:lpstr>Snowmass 2021 Organization</vt:lpstr>
      <vt:lpstr>Snowmass Accelerator Frontier Organization</vt:lpstr>
      <vt:lpstr>Accelerator Frontier 7: Accelerator Technology R&amp;D</vt:lpstr>
      <vt:lpstr>Snowmass Submissions</vt:lpstr>
      <vt:lpstr>Letters of Interest (LOIs)</vt:lpstr>
      <vt:lpstr>Timeline Leading up to Snowmass</vt:lpstr>
      <vt:lpstr>Impact of Submissions</vt:lpstr>
      <vt:lpstr>GARD RF Acceleration R&amp;D Roadmap</vt:lpstr>
      <vt:lpstr>Broad Community Involvement</vt:lpstr>
      <vt:lpstr>AF7 - RF Meetings and Conferences</vt:lpstr>
      <vt:lpstr>Resources</vt:lpstr>
      <vt:lpstr>Questions / Discussion Topics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Kickoff Meeting: Snowmass Group AF7-RF</dc:title>
  <dc:creator>Young-Kee Kim</dc:creator>
  <cp:lastModifiedBy>Sam Posen</cp:lastModifiedBy>
  <cp:revision>7</cp:revision>
  <dcterms:created xsi:type="dcterms:W3CDTF">2014-06-24T05:51:31Z</dcterms:created>
  <dcterms:modified xsi:type="dcterms:W3CDTF">2020-06-21T22:07:24Z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0x010100E92200099A496542A068C53B692DC9D7</vt:lpwstr>
  </property>
</Properties>
</file>