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5" r:id="rId2"/>
    <p:sldId id="276" r:id="rId3"/>
    <p:sldId id="274" r:id="rId4"/>
    <p:sldId id="273" r:id="rId5"/>
    <p:sldId id="277" r:id="rId6"/>
    <p:sldId id="278" r:id="rId7"/>
    <p:sldId id="279" r:id="rId8"/>
    <p:sldId id="280" r:id="rId9"/>
    <p:sldId id="281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CC"/>
    <a:srgbClr val="663300"/>
    <a:srgbClr val="FFFFCC"/>
    <a:srgbClr val="4F81BD"/>
    <a:srgbClr val="CC00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36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B733F-34ED-45DD-AD8F-0DC21476E82A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3CF4B-35A9-4002-BD4B-A893A29808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1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12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72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45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97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08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70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1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076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87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5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96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8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4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40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26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5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CC98-7D8B-46C4-BF32-BD4A44958553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0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899592" y="2396852"/>
            <a:ext cx="72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Report from Energy Frontier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 Instrumentation Frontier Liaisons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35696" y="3432542"/>
            <a:ext cx="563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Caterina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Vernieri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(SLAC), Maxim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Titov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(CEA Saclay) 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2000" y="6309320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9F9F9"/>
                </a:solidFill>
                <a:latin typeface="Roboto"/>
              </a:rPr>
              <a:t>Snowmass Instrumentation Frontier Kickoff </a:t>
            </a:r>
            <a:r>
              <a:rPr lang="en-US" dirty="0" smtClean="0">
                <a:solidFill>
                  <a:srgbClr val="F9F9F9"/>
                </a:solidFill>
                <a:latin typeface="Roboto"/>
              </a:rPr>
              <a:t>Workshop</a:t>
            </a:r>
            <a:r>
              <a:rPr lang="en-US" dirty="0">
                <a:solidFill>
                  <a:srgbClr val="F9F9F9"/>
                </a:solidFill>
                <a:latin typeface="Roboto"/>
              </a:rPr>
              <a:t>,</a:t>
            </a:r>
            <a:r>
              <a:rPr lang="en-US" dirty="0" smtClean="0">
                <a:solidFill>
                  <a:srgbClr val="F9F9F9"/>
                </a:solidFill>
                <a:latin typeface="Roboto"/>
              </a:rPr>
              <a:t> June 19, 2020</a:t>
            </a:r>
            <a:endParaRPr lang="en-US" dirty="0">
              <a:solidFill>
                <a:srgbClr val="F9F9F9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350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-720080" y="-99392"/>
            <a:ext cx="10332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European Strategy Update Particle Physics: EF &amp; IF 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71098"/>
            <a:ext cx="1442628" cy="10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/>
          <p:nvPr/>
        </p:nvSpPr>
        <p:spPr>
          <a:xfrm>
            <a:off x="228199" y="728434"/>
            <a:ext cx="10972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MT"/>
                <a:ea typeface="Verdana" pitchFamily="34" charset="0"/>
                <a:cs typeface="Verdana" pitchFamily="34" charset="0"/>
              </a:rPr>
              <a:t>HL / HE-LHC</a:t>
            </a:r>
            <a:endParaRPr lang="fr-FR" sz="1200" b="1" dirty="0">
              <a:solidFill>
                <a:srgbClr val="FF0000"/>
              </a:solidFill>
              <a:latin typeface="ArialM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659" y="681539"/>
            <a:ext cx="1115526" cy="996171"/>
          </a:xfrm>
          <a:prstGeom prst="rect">
            <a:avLst/>
          </a:prstGeom>
        </p:spPr>
      </p:pic>
      <p:sp>
        <p:nvSpPr>
          <p:cNvPr id="7" name="TextBox 24"/>
          <p:cNvSpPr txBox="1"/>
          <p:nvPr/>
        </p:nvSpPr>
        <p:spPr>
          <a:xfrm>
            <a:off x="1888906" y="1356761"/>
            <a:ext cx="8274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MT"/>
                <a:ea typeface="Verdana" pitchFamily="34" charset="0"/>
                <a:cs typeface="Verdana" pitchFamily="34" charset="0"/>
              </a:rPr>
              <a:t>FCC - pp</a:t>
            </a:r>
            <a:endParaRPr lang="fr-FR" sz="1200" b="1" dirty="0">
              <a:solidFill>
                <a:srgbClr val="FF0000"/>
              </a:solidFill>
              <a:latin typeface="ArialM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98" y="649726"/>
            <a:ext cx="1147350" cy="1027984"/>
          </a:xfrm>
          <a:prstGeom prst="rect">
            <a:avLst/>
          </a:prstGeom>
        </p:spPr>
      </p:pic>
      <p:pic>
        <p:nvPicPr>
          <p:cNvPr id="9" name="Picture 23"/>
          <p:cNvPicPr>
            <a:picLocks noChangeAspect="1"/>
          </p:cNvPicPr>
          <p:nvPr/>
        </p:nvPicPr>
        <p:blipFill rotWithShape="1">
          <a:blip r:embed="rId7"/>
          <a:srcRect t="2428" r="10170" b="6666"/>
          <a:stretch/>
        </p:blipFill>
        <p:spPr>
          <a:xfrm>
            <a:off x="7932856" y="649726"/>
            <a:ext cx="1103640" cy="1049156"/>
          </a:xfrm>
          <a:prstGeom prst="rect">
            <a:avLst/>
          </a:prstGeom>
        </p:spPr>
      </p:pic>
      <p:sp>
        <p:nvSpPr>
          <p:cNvPr id="10" name="TextBox 17"/>
          <p:cNvSpPr txBox="1"/>
          <p:nvPr/>
        </p:nvSpPr>
        <p:spPr>
          <a:xfrm>
            <a:off x="8455167" y="1356761"/>
            <a:ext cx="5437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MT"/>
                <a:ea typeface="Verdana" pitchFamily="34" charset="0"/>
                <a:cs typeface="Verdana" pitchFamily="34" charset="0"/>
              </a:rPr>
              <a:t>CLIC</a:t>
            </a:r>
            <a:endParaRPr lang="fr-FR" sz="1200" b="1" dirty="0">
              <a:solidFill>
                <a:srgbClr val="FF0000"/>
              </a:solidFill>
              <a:latin typeface="ArialM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731553" y="728434"/>
            <a:ext cx="4331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MT"/>
                <a:ea typeface="Verdana" pitchFamily="34" charset="0"/>
                <a:cs typeface="Verdana" pitchFamily="34" charset="0"/>
              </a:rPr>
              <a:t>ILC</a:t>
            </a:r>
            <a:endParaRPr lang="fr-FR" sz="1200" b="1" dirty="0">
              <a:solidFill>
                <a:srgbClr val="FF0000"/>
              </a:solidFill>
              <a:latin typeface="ArialM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43" y="681539"/>
            <a:ext cx="1410717" cy="101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8"/>
          <p:cNvSpPr txBox="1"/>
          <p:nvPr/>
        </p:nvSpPr>
        <p:spPr>
          <a:xfrm>
            <a:off x="5275235" y="714645"/>
            <a:ext cx="6367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ArialMT"/>
              </a:rPr>
              <a:t>CepC</a:t>
            </a:r>
            <a:r>
              <a:rPr lang="en-US" sz="1200" b="1" dirty="0" smtClean="0">
                <a:solidFill>
                  <a:srgbClr val="FF0000"/>
                </a:solidFill>
                <a:latin typeface="ArialMT"/>
              </a:rPr>
              <a:t>:</a:t>
            </a:r>
            <a:endParaRPr lang="fr-FR" sz="1200" b="1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14" name="Picture 2" descr="Image associÃ©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81539"/>
            <a:ext cx="1200187" cy="10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473027" y="652424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  <a:latin typeface="ArialMT"/>
              </a:rPr>
              <a:t>LHeC</a:t>
            </a:r>
            <a:endParaRPr lang="fr-FR" sz="1200" b="1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16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704637"/>
            <a:ext cx="1115526" cy="996171"/>
          </a:xfrm>
          <a:prstGeom prst="rect">
            <a:avLst/>
          </a:prstGeom>
        </p:spPr>
      </p:pic>
      <p:sp>
        <p:nvSpPr>
          <p:cNvPr id="17" name="TextBox 24"/>
          <p:cNvSpPr txBox="1"/>
          <p:nvPr/>
        </p:nvSpPr>
        <p:spPr>
          <a:xfrm>
            <a:off x="4359958" y="1381811"/>
            <a:ext cx="8082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MT"/>
                <a:ea typeface="Verdana" pitchFamily="34" charset="0"/>
                <a:cs typeface="Verdana" pitchFamily="34" charset="0"/>
              </a:rPr>
              <a:t>FCC - </a:t>
            </a:r>
            <a:r>
              <a:rPr lang="en-US" sz="1200" b="1" dirty="0" err="1" smtClean="0">
                <a:solidFill>
                  <a:srgbClr val="FF0000"/>
                </a:solidFill>
                <a:latin typeface="ArialMT"/>
                <a:ea typeface="Verdana" pitchFamily="34" charset="0"/>
                <a:cs typeface="Verdana" pitchFamily="34" charset="0"/>
              </a:rPr>
              <a:t>ee</a:t>
            </a:r>
            <a:endParaRPr lang="fr-FR" sz="1200" b="1" dirty="0">
              <a:solidFill>
                <a:srgbClr val="FF0000"/>
              </a:solidFill>
              <a:latin typeface="ArialM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03645" y="2215243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MT"/>
              </a:rPr>
              <a:t>The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ESPPU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is a scientific deliberation process, recommending the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scientific priorities for the future of the </a:t>
            </a:r>
            <a:r>
              <a:rPr lang="en-US" sz="1600" dirty="0" smtClean="0">
                <a:solidFill>
                  <a:srgbClr val="FFFF00"/>
                </a:solidFill>
                <a:latin typeface="ArialMT"/>
              </a:rPr>
              <a:t>field.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Derived from above,</a:t>
            </a:r>
          </a:p>
          <a:p>
            <a:r>
              <a:rPr lang="en-US" sz="1600" dirty="0">
                <a:solidFill>
                  <a:schemeClr val="bg1"/>
                </a:solidFill>
                <a:latin typeface="ArialMT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his update recommends: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Ramping up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R&amp;D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efforts for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advanced accelerator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 technologies </a:t>
            </a:r>
            <a:endParaRPr lang="en-US" sz="1600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An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electron-positron Higgs factory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is the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highest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priority after the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LHC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Europe should undertake a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feasibility </a:t>
            </a:r>
            <a:r>
              <a:rPr lang="en-US" sz="1600" dirty="0" smtClean="0">
                <a:solidFill>
                  <a:srgbClr val="FFFF00"/>
                </a:solidFill>
                <a:latin typeface="ArialMT"/>
              </a:rPr>
              <a:t>study</a:t>
            </a:r>
            <a:br>
              <a:rPr lang="en-US" sz="1600" dirty="0" smtClean="0">
                <a:solidFill>
                  <a:srgbClr val="FFFF00"/>
                </a:solidFill>
                <a:latin typeface="ArialMT"/>
              </a:rPr>
            </a:b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for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a next-generation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hadron collider </a:t>
            </a:r>
            <a:endParaRPr lang="en-US" sz="1600" dirty="0" smtClean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6187" y="5773819"/>
            <a:ext cx="8892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Two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 major drivers for the </a:t>
            </a:r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Energy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b="1" dirty="0">
                <a:solidFill>
                  <a:srgbClr val="FFFF00"/>
                </a:solidFill>
                <a:latin typeface="ArialMT"/>
              </a:rPr>
              <a:t>-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 Instrumentation Frontier:</a:t>
            </a:r>
            <a:endParaRPr lang="fr-FR" dirty="0" smtClean="0">
              <a:latin typeface="ArialMT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ArialMT"/>
              </a:rPr>
              <a:t>- Detector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R&amp;Ds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towards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 future hadron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colliders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: (HL-LHC) / HE-LHC,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SppC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, FCC-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hh</a:t>
            </a:r>
            <a:endParaRPr lang="fr-FR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ArialMT"/>
              </a:rPr>
              <a:t>- Detector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R&amp;Ds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towards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 future lepton </a:t>
            </a:r>
            <a:r>
              <a:rPr lang="fr-FR" dirty="0" err="1">
                <a:solidFill>
                  <a:schemeClr val="bg1"/>
                </a:solidFill>
                <a:latin typeface="ArialMT"/>
              </a:rPr>
              <a:t>c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olliders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e+e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Higgs</a:t>
            </a:r>
            <a:r>
              <a:rPr lang="fr-FR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MT"/>
              </a:rPr>
              <a:t>Factory</a:t>
            </a:r>
            <a:endParaRPr lang="fr-FR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1916832"/>
            <a:ext cx="4241025" cy="244652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55117" y="4491117"/>
            <a:ext cx="41061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Personal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remark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ILC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the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most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advanced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in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terms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of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technology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maturity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cost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and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preparations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in 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international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negotiations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based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on TDR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CepC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, FCC-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ee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, CLIC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are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based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on CDR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711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12379" y="-88478"/>
            <a:ext cx="892899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Future Challenges: Technology-Oriented / Generic R&amp;Ds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501" y="703757"/>
            <a:ext cx="90725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Originally: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 ”Cell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” approach,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oriented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to select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LHC/HL-LHC detector technologies</a:t>
            </a:r>
            <a:r>
              <a:rPr lang="fr-FR" sz="14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–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CERN 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DRDC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program (90’s) and CERN R&amp;D White Paper Program:</a:t>
            </a:r>
          </a:p>
          <a:p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Successful approach to streamline effort/resources, handle new techniques and common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</a:t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         components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to on-going detector engineering developments or production. </a:t>
            </a:r>
          </a:p>
          <a:p>
            <a:r>
              <a:rPr lang="en-US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    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CERN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strategic R&amp;D program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(&gt;2019) 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-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CERN-OPEN-2018-006, https://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cds.cern.ch/record/2649646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961" y="2146524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Active transversal CERN-R&amp;D collaborations nowadays: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RD42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– Diamond detectors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bg1"/>
                </a:solidFill>
                <a:latin typeface="ArialMT"/>
              </a:rPr>
              <a:t>RD50 – Silicon radiation hard devices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bg1"/>
                </a:solidFill>
                <a:latin typeface="ArialMT"/>
              </a:rPr>
              <a:t>RD51 –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Micro-Pattern Gaseous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D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etectors</a:t>
            </a:r>
            <a:endParaRPr lang="en-US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bg1"/>
                </a:solidFill>
                <a:latin typeface="ArialMT"/>
              </a:rPr>
              <a:t>RD53 – Pixel readout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ASIC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for ATLAS and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CMS (in 65 nm)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961" y="3575951"/>
            <a:ext cx="85234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Over a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past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few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decades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,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many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generic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R&amp;D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studies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applicable to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any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LC Detector Concept:</a:t>
            </a:r>
          </a:p>
          <a:p>
            <a:r>
              <a:rPr lang="fr-FR" sz="1400" b="1" dirty="0">
                <a:solidFill>
                  <a:srgbClr val="FFFF00"/>
                </a:solidFill>
                <a:latin typeface="ArialMT"/>
              </a:rPr>
              <a:t>     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http://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www.linearcollider.org/physics-detectors/working-group-detector-rd-liaison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Whenever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possible,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R&amp;D is not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only pursued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with respect to one specific detector concept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for </a:t>
            </a:r>
            <a:br>
              <a:rPr lang="en-US" sz="14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ILC (ILC, </a:t>
            </a:r>
            <a:r>
              <a:rPr lang="en-US" sz="1400" b="1" dirty="0" err="1" smtClean="0">
                <a:solidFill>
                  <a:srgbClr val="FFFF00"/>
                </a:solidFill>
                <a:latin typeface="ArialMT"/>
              </a:rPr>
              <a:t>SiD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)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and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CLIC (</a:t>
            </a:r>
            <a:r>
              <a:rPr lang="en-US" sz="1400" b="1" dirty="0" err="1" smtClean="0">
                <a:solidFill>
                  <a:srgbClr val="FFFF00"/>
                </a:solidFill>
                <a:latin typeface="ArialMT"/>
              </a:rPr>
              <a:t>CLICdp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),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but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in the context of world-wide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R&amp;D collaborations:</a:t>
            </a:r>
          </a:p>
          <a:p>
            <a:r>
              <a:rPr lang="en-US" sz="1400" dirty="0">
                <a:solidFill>
                  <a:srgbClr val="FFFF00"/>
                </a:solidFill>
                <a:latin typeface="ArialMT"/>
              </a:rPr>
              <a:t>      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   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- CALICE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H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igh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G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ranularity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E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lectromagnetic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and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Hadronic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C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alorimeters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(since 2001 for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ILC)</a:t>
            </a:r>
          </a:p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         - LCTPC: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Time- Projection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Chamber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for a Future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Linear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Collider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        - FCAL: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Very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F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orward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alorimetry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for Future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Linear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Colliders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9961" y="5722819"/>
            <a:ext cx="8836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2019: US – CPAD Report 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“New Technologies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for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Discovery”: </a:t>
            </a:r>
          </a:p>
          <a:p>
            <a:r>
              <a:rPr lang="en-US" sz="1400" i="1" dirty="0" smtClean="0">
                <a:latin typeface="ArialMT"/>
              </a:rPr>
              <a:t>     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      DPF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Coordinating Panel for Advanced Detectors, 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: 1908.00194 (2019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2020 US - BRN Report (under preparation)</a:t>
            </a:r>
          </a:p>
          <a:p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         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also look at emerging technologies: e.g. quantum sensors, superconducting photon detectors,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etc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...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968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86408"/>
            <a:ext cx="2883216" cy="2304256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-720080" y="-99392"/>
            <a:ext cx="10332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Si-Vertex and Tracking Detectors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5" name="Imag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86293"/>
            <a:ext cx="5616064" cy="4055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059832" y="620688"/>
            <a:ext cx="6045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fr-FR" sz="1400" b="1" dirty="0" smtClean="0">
                <a:solidFill>
                  <a:srgbClr val="FFFF00"/>
                </a:solidFill>
                <a:latin typeface="ArialMT"/>
              </a:rPr>
              <a:t>Major challenges: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alt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altLang="fr-FR" sz="1400" b="1" dirty="0" smtClean="0">
                <a:solidFill>
                  <a:srgbClr val="FFFF00"/>
                </a:solidFill>
                <a:latin typeface="ArialMT"/>
              </a:rPr>
              <a:t>pp: </a:t>
            </a:r>
            <a:r>
              <a:rPr lang="en-US" altLang="fr-FR" sz="1400" b="1" dirty="0" smtClean="0">
                <a:solidFill>
                  <a:schemeClr val="bg1"/>
                </a:solidFill>
                <a:latin typeface="ArialMT"/>
              </a:rPr>
              <a:t>radiation hardness, speed; </a:t>
            </a:r>
            <a:r>
              <a:rPr lang="en-US" altLang="fr-FR" sz="1400" b="1" dirty="0" err="1" smtClean="0">
                <a:solidFill>
                  <a:srgbClr val="FFFF00"/>
                </a:solidFill>
                <a:latin typeface="ArialMT"/>
              </a:rPr>
              <a:t>e+e</a:t>
            </a:r>
            <a:r>
              <a:rPr lang="en-US" altLang="fr-FR" sz="1400" b="1" dirty="0" smtClean="0">
                <a:solidFill>
                  <a:srgbClr val="FFFF00"/>
                </a:solidFill>
                <a:latin typeface="ArialMT"/>
              </a:rPr>
              <a:t>-: </a:t>
            </a:r>
            <a:r>
              <a:rPr lang="en-US" altLang="fr-FR" sz="1400" b="1" dirty="0" smtClean="0">
                <a:solidFill>
                  <a:schemeClr val="bg1"/>
                </a:solidFill>
                <a:latin typeface="ArialMT"/>
              </a:rPr>
              <a:t>granularity, material budget</a:t>
            </a:r>
          </a:p>
          <a:p>
            <a:pPr>
              <a:spcBef>
                <a:spcPct val="0"/>
              </a:spcBef>
              <a:buNone/>
            </a:pPr>
            <a:endParaRPr lang="en-US" altLang="fr-FR" sz="1400" b="1" dirty="0">
              <a:solidFill>
                <a:schemeClr val="bg1"/>
              </a:solidFill>
              <a:latin typeface="ArialM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fr-FR" sz="1400" b="1" dirty="0" smtClean="0">
                <a:solidFill>
                  <a:srgbClr val="FF0000"/>
                </a:solidFill>
                <a:latin typeface="ArialMT"/>
              </a:rPr>
              <a:t>Sensor-type options (can be thinned to become flexible):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1400" dirty="0" smtClean="0">
                <a:solidFill>
                  <a:srgbClr val="FFFF00"/>
                </a:solidFill>
                <a:latin typeface="ArialMT"/>
              </a:rPr>
              <a:t>Hadron colliders: 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hybrid </a:t>
            </a:r>
            <a:r>
              <a:rPr lang="en-US" altLang="fr-FR" sz="1400" dirty="0">
                <a:solidFill>
                  <a:schemeClr val="bg1"/>
                </a:solidFill>
                <a:latin typeface="ArialMT"/>
              </a:rPr>
              <a:t>pixel detectors (planar and 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3D-sensors); HV/HR-CMOS for outer pixel layers for HL/LHC; LGADs for </a:t>
            </a:r>
            <a:r>
              <a:rPr lang="en-US" altLang="fr-FR" sz="1400" dirty="0" err="1" smtClean="0">
                <a:solidFill>
                  <a:schemeClr val="bg1"/>
                </a:solidFill>
                <a:latin typeface="ArialMT"/>
              </a:rPr>
              <a:t>ps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-timing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fr-FR" sz="1400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fr-FR" sz="1400" dirty="0" smtClean="0">
                <a:solidFill>
                  <a:srgbClr val="FFFF00"/>
                </a:solidFill>
                <a:latin typeface="ArialMT"/>
              </a:rPr>
              <a:t>Lepton Colliders: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 CMOS (since 1998 for ILC) , DEFPET, </a:t>
            </a:r>
            <a:r>
              <a:rPr lang="en-US" altLang="fr-FR" sz="1400" dirty="0" err="1" smtClean="0">
                <a:solidFill>
                  <a:schemeClr val="bg1"/>
                </a:solidFill>
                <a:latin typeface="ArialMT"/>
              </a:rPr>
              <a:t>Chronopix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en-US" altLang="fr-FR" sz="1400" dirty="0" err="1" smtClean="0">
                <a:solidFill>
                  <a:schemeClr val="bg1"/>
                </a:solidFill>
                <a:latin typeface="ArialMT"/>
              </a:rPr>
              <a:t>SoI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, FPCCD, 3D-IC (Global Foundries, LAPIX, </a:t>
            </a:r>
            <a:r>
              <a:rPr lang="en-US" altLang="fr-FR" sz="1400" dirty="0" err="1" smtClean="0">
                <a:solidFill>
                  <a:schemeClr val="bg1"/>
                </a:solidFill>
                <a:latin typeface="ArialMT"/>
              </a:rPr>
              <a:t>TJas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</a:rPr>
              <a:t>,…)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34225" y="649596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Hadron vs </a:t>
            </a:r>
            <a:r>
              <a:rPr lang="fr-FR" sz="1400" b="1" dirty="0" smtClean="0">
                <a:solidFill>
                  <a:srgbClr val="006600"/>
                </a:solidFill>
                <a:latin typeface="ArialMT"/>
              </a:rPr>
              <a:t>Lepton</a:t>
            </a:r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 </a:t>
            </a:r>
          </a:p>
          <a:p>
            <a:pPr algn="ctr"/>
            <a:r>
              <a:rPr lang="fr-FR" sz="1400" b="1" dirty="0" err="1" smtClean="0">
                <a:solidFill>
                  <a:srgbClr val="FF0000"/>
                </a:solidFill>
                <a:latin typeface="ArialMT"/>
              </a:rPr>
              <a:t>Colliders</a:t>
            </a:r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63605" y="3029862"/>
            <a:ext cx="876527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MT"/>
                <a:cs typeface="Arial" panose="020B0604020202020204" pitchFamily="34" charset="0"/>
              </a:rPr>
              <a:t>Hadron Colliders: Fast Readout / </a:t>
            </a:r>
          </a:p>
          <a:p>
            <a:r>
              <a:rPr lang="en-US" sz="1400" dirty="0" smtClean="0">
                <a:solidFill>
                  <a:srgbClr val="FFFF00"/>
                </a:solidFill>
                <a:latin typeface="ArialMT"/>
                <a:cs typeface="Arial" panose="020B0604020202020204" pitchFamily="34" charset="0"/>
              </a:rPr>
              <a:t>Radiation Hardness:</a:t>
            </a:r>
          </a:p>
          <a:p>
            <a:endParaRPr lang="en-US" sz="1400" dirty="0" smtClean="0">
              <a:solidFill>
                <a:srgbClr val="FFFF00"/>
              </a:solidFill>
              <a:latin typeface="ArialM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Readout </a:t>
            </a:r>
            <a:r>
              <a:rPr lang="en-US" sz="1400" dirty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in 65 nm technology </a:t>
            </a:r>
            <a:endParaRPr lang="en-US" sz="1400" dirty="0" smtClean="0">
              <a:solidFill>
                <a:schemeClr val="bg1"/>
              </a:solidFill>
              <a:latin typeface="ArialMT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     (</a:t>
            </a:r>
            <a:r>
              <a:rPr lang="en-US" sz="1400" dirty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RD53 –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ATLAS/CMS ASICs)</a:t>
            </a:r>
            <a:endParaRPr lang="en-US" sz="1400" dirty="0">
              <a:solidFill>
                <a:schemeClr val="bg1"/>
              </a:solidFill>
              <a:latin typeface="ArialM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Small pixels down to 50 x </a:t>
            </a:r>
            <a:r>
              <a:rPr lang="en-US" sz="1400" dirty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50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μm</a:t>
            </a:r>
            <a:r>
              <a:rPr lang="en-US" sz="1400" baseline="300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ArialM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Output bandwidth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10 </a:t>
            </a:r>
            <a:r>
              <a:rPr lang="en-US" sz="1400" dirty="0" err="1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Gbit</a:t>
            </a:r>
            <a:r>
              <a:rPr lang="en-US" sz="1400" dirty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/s</a:t>
            </a:r>
          </a:p>
          <a:p>
            <a:endParaRPr lang="en-US" sz="1400" dirty="0" smtClean="0">
              <a:solidFill>
                <a:schemeClr val="bg1"/>
              </a:solidFill>
              <a:latin typeface="ArialMT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MT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FFFF00"/>
                </a:solidFill>
                <a:latin typeface="ArialMT"/>
                <a:cs typeface="Arial" panose="020B0604020202020204" pitchFamily="34" charset="0"/>
              </a:rPr>
              <a:t>Lepton Colliders: Low-Mass Trackers</a:t>
            </a:r>
          </a:p>
          <a:p>
            <a:endParaRPr lang="en-US" sz="1400" dirty="0" smtClean="0">
              <a:solidFill>
                <a:srgbClr val="FFFF00"/>
              </a:solidFill>
              <a:latin typeface="ArialM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CMOS: STAR HFT, ALICE ITS, CBM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  <a:cs typeface="Arial" panose="020B0604020202020204" pitchFamily="34" charset="0"/>
              </a:rPr>
              <a:t>DEPFET: Belle II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7815" y="5984291"/>
            <a:ext cx="2940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Development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of large-area CMOS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MAPS (up-to the full wafer size)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using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stitching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technology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1" name="TextBox 12"/>
          <p:cNvSpPr txBox="1"/>
          <p:nvPr/>
        </p:nvSpPr>
        <p:spPr>
          <a:xfrm rot="21148751">
            <a:off x="3962092" y="5092683"/>
            <a:ext cx="2136146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</a:rPr>
              <a:t>mostly </a:t>
            </a:r>
            <a:r>
              <a:rPr lang="en-US" sz="1600" dirty="0" err="1">
                <a:solidFill>
                  <a:srgbClr val="663300"/>
                </a:solidFill>
                <a:latin typeface="ArialMT"/>
                <a:cs typeface="Arial" panose="020B0604020202020204" pitchFamily="34" charset="0"/>
              </a:rPr>
              <a:t>e</a:t>
            </a:r>
            <a:r>
              <a:rPr lang="en-US" sz="1600" dirty="0" err="1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</a:rPr>
              <a:t>+e</a:t>
            </a:r>
            <a:r>
              <a:rPr lang="en-US" sz="16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</a:rPr>
              <a:t>- Colliders</a:t>
            </a:r>
            <a:endParaRPr lang="en-US" sz="1600" dirty="0">
              <a:solidFill>
                <a:srgbClr val="663300"/>
              </a:solidFill>
              <a:latin typeface="ArialMT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21148751">
            <a:off x="5176993" y="3335631"/>
            <a:ext cx="1926457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</a:rPr>
              <a:t>mostly pp Colliders</a:t>
            </a:r>
            <a:endParaRPr lang="en-US" sz="1600" dirty="0">
              <a:solidFill>
                <a:srgbClr val="663300"/>
              </a:solidFill>
              <a:latin typeface="ArialM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82761" y="-82311"/>
            <a:ext cx="86409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Gaseous Detectors for Tracking / Muon Systems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4" name="Imag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" y="3207699"/>
            <a:ext cx="7120129" cy="3389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0" y="1460350"/>
            <a:ext cx="922688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HL-LHC: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Tracking</a:t>
            </a:r>
            <a:r>
              <a:rPr lang="fr-FR" sz="1400" dirty="0" smtClean="0"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(ALICE TPC); 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Muon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Systems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: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RPC, CSC, MDT, TGC and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ultimately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MPGD; </a:t>
            </a:r>
          </a:p>
          <a:p>
            <a:endParaRPr lang="fr-FR" sz="1600" dirty="0">
              <a:solidFill>
                <a:schemeClr val="bg1"/>
              </a:solidFill>
              <a:latin typeface="ArialMT"/>
            </a:endParaRPr>
          </a:p>
          <a:p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Future Hadron </a:t>
            </a:r>
            <a:r>
              <a:rPr lang="fr-FR" sz="1600" dirty="0" err="1" smtClean="0">
                <a:solidFill>
                  <a:srgbClr val="FFFF00"/>
                </a:solidFill>
                <a:latin typeface="ArialMT"/>
              </a:rPr>
              <a:t>Colliders</a:t>
            </a: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: 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FCC-</a:t>
            </a:r>
            <a:r>
              <a:rPr lang="en-US" sz="1400" dirty="0" err="1" smtClean="0">
                <a:solidFill>
                  <a:srgbClr val="FFFF00"/>
                </a:solidFill>
                <a:latin typeface="ArialMT"/>
              </a:rPr>
              <a:t>hh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 muon system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area ~ 1000 m</a:t>
            </a:r>
            <a:r>
              <a:rPr lang="en-US" sz="1400" baseline="30000" dirty="0" smtClean="0">
                <a:solidFill>
                  <a:schemeClr val="bg1"/>
                </a:solidFill>
                <a:latin typeface="ArialMT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, particle fluxes ~O(10kHz/cm</a:t>
            </a:r>
            <a:r>
              <a:rPr lang="en-US" sz="1400" baseline="30000" dirty="0" smtClean="0">
                <a:solidFill>
                  <a:schemeClr val="bg1"/>
                </a:solidFill>
                <a:latin typeface="ArialMT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) are </a:t>
            </a:r>
          </a:p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                                           comparable with HL-LHC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should be OK for current MPGDs technologies;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endParaRPr lang="fr-FR" sz="1600" dirty="0" smtClean="0">
              <a:solidFill>
                <a:srgbClr val="FFFF00"/>
              </a:solidFill>
              <a:latin typeface="ArialMT"/>
            </a:endParaRPr>
          </a:p>
          <a:p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Future Lepton </a:t>
            </a:r>
            <a:r>
              <a:rPr lang="fr-FR" sz="1600" dirty="0" err="1" smtClean="0">
                <a:solidFill>
                  <a:srgbClr val="FFFF00"/>
                </a:solidFill>
                <a:latin typeface="ArialMT"/>
              </a:rPr>
              <a:t>Colliders</a:t>
            </a: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: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Tracking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(Drift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Chamber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– FCC-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CepC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; TPC – ILC,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CepC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),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Calorimetry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(ILC,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CepC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8175" y="685800"/>
            <a:ext cx="873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Primary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choice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for large-area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coverage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6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low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material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-budget (+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dE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/dx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measurement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):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« 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paradigm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shift »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from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Wire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/Drift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Chamber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TPC, RPC  Micro-Pattern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Gaseous</a:t>
            </a:r>
            <a:r>
              <a:rPr lang="fr-FR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Detectors</a:t>
            </a:r>
            <a:endParaRPr lang="fr-FR" sz="16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16048" y="3631664"/>
            <a:ext cx="16850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Many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HL-LHC 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ArialMT"/>
              </a:rPr>
              <a:t>u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pgrades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emerged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R&amp;D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studies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</a:p>
          <a:p>
            <a:pPr algn="ctr"/>
            <a:r>
              <a:rPr lang="fr-FR" sz="1400" dirty="0" err="1">
                <a:solidFill>
                  <a:schemeClr val="bg1"/>
                </a:solidFill>
                <a:latin typeface="ArialMT"/>
              </a:rPr>
              <a:t>w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ithin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the 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CERN-RD51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Collaboration</a:t>
            </a:r>
          </a:p>
          <a:p>
            <a:pPr algn="ctr"/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TPC R&amp;D for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ILC / 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CePC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 </a:t>
            </a:r>
          </a:p>
          <a:p>
            <a:pPr algn="ctr"/>
            <a:r>
              <a:rPr lang="fr-FR" sz="1400" dirty="0" err="1">
                <a:solidFill>
                  <a:schemeClr val="bg1"/>
                </a:solidFill>
                <a:latin typeface="ArialMT"/>
              </a:rPr>
              <a:t>i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coordinated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by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LCTPC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Collaboration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9319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-828600" y="-79983"/>
            <a:ext cx="10332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Calorimetry @ Hadron / Lepton Colliders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0" y="1228449"/>
            <a:ext cx="3464258" cy="23436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5379462" y="592824"/>
            <a:ext cx="3714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  <a:latin typeface="ArialMT"/>
              </a:rPr>
              <a:t>CALICE: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h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ighly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segmented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/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imaging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calorimeters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(PFLOW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is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a LC-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driven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effort)</a:t>
            </a:r>
            <a:endParaRPr lang="fr-FR" sz="1400" b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86297" y="3573016"/>
            <a:ext cx="446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A long-standing concept for the ILC:</a:t>
            </a:r>
          </a:p>
          <a:p>
            <a:pPr algn="ctr"/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CMS HGCAL for HL-LHC </a:t>
            </a:r>
            <a:br>
              <a:rPr lang="fr-FR" sz="1400" b="1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(600 m</a:t>
            </a:r>
            <a:r>
              <a:rPr lang="fr-FR" sz="1400" b="1" baseline="30000" dirty="0" smtClean="0">
                <a:solidFill>
                  <a:srgbClr val="FFFF00"/>
                </a:solidFill>
                <a:latin typeface="ArialMT"/>
              </a:rPr>
              <a:t>2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Si ECAL/HCAL, 500 m</a:t>
            </a:r>
            <a:r>
              <a:rPr lang="fr-FR" sz="1400" b="1" baseline="30000" dirty="0" smtClean="0">
                <a:solidFill>
                  <a:srgbClr val="FFFF00"/>
                </a:solidFill>
                <a:latin typeface="ArialMT"/>
              </a:rPr>
              <a:t>2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Sci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. +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SiPM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HCAL) </a:t>
            </a:r>
            <a:endParaRPr lang="fr-FR" sz="1400" b="1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21" y="4349817"/>
            <a:ext cx="2833949" cy="12394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777" y="4345864"/>
            <a:ext cx="1940123" cy="123014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058443" y="4358865"/>
            <a:ext cx="83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00CC"/>
                </a:solidFill>
                <a:latin typeface="ArialMT"/>
              </a:rPr>
              <a:t>CMS </a:t>
            </a:r>
          </a:p>
          <a:p>
            <a:pPr algn="ctr"/>
            <a:r>
              <a:rPr lang="fr-FR" sz="1200" b="1" dirty="0" smtClean="0">
                <a:solidFill>
                  <a:srgbClr val="0000CC"/>
                </a:solidFill>
                <a:latin typeface="ArialMT"/>
              </a:rPr>
              <a:t>HGCAL</a:t>
            </a:r>
            <a:endParaRPr lang="fr-FR" sz="1200" b="1" dirty="0">
              <a:solidFill>
                <a:srgbClr val="0000CC"/>
              </a:solidFill>
              <a:latin typeface="Arial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57872" y="5085517"/>
            <a:ext cx="1157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00CC"/>
                </a:solidFill>
                <a:latin typeface="ArialMT"/>
              </a:rPr>
              <a:t>ILC:</a:t>
            </a:r>
          </a:p>
          <a:p>
            <a:pPr algn="ctr"/>
            <a:r>
              <a:rPr lang="fr-FR" sz="1200" b="1" dirty="0" err="1" smtClean="0">
                <a:solidFill>
                  <a:srgbClr val="0000CC"/>
                </a:solidFill>
                <a:latin typeface="ArialMT"/>
              </a:rPr>
              <a:t>Sci</a:t>
            </a:r>
            <a:r>
              <a:rPr lang="fr-FR" sz="1200" b="1" dirty="0" smtClean="0">
                <a:solidFill>
                  <a:srgbClr val="0000CC"/>
                </a:solidFill>
                <a:latin typeface="ArialMT"/>
              </a:rPr>
              <a:t>-AHCAL</a:t>
            </a:r>
            <a:endParaRPr lang="fr-FR" sz="1200" b="1" dirty="0">
              <a:solidFill>
                <a:srgbClr val="0000CC"/>
              </a:solidFill>
              <a:latin typeface="ArialM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521" y="5661248"/>
            <a:ext cx="4244380" cy="109125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04155" y="5648016"/>
            <a:ext cx="4712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CC"/>
                </a:solidFill>
                <a:latin typeface="ArialMT"/>
              </a:rPr>
              <a:t>Combined</a:t>
            </a:r>
            <a:r>
              <a:rPr lang="fr-FR" sz="1200" b="1" dirty="0" smtClean="0">
                <a:solidFill>
                  <a:srgbClr val="0000CC"/>
                </a:solidFill>
                <a:latin typeface="ArialMT"/>
              </a:rPr>
              <a:t> </a:t>
            </a:r>
            <a:r>
              <a:rPr lang="fr-FR" sz="1200" b="1" dirty="0" err="1" smtClean="0">
                <a:solidFill>
                  <a:srgbClr val="0000CC"/>
                </a:solidFill>
                <a:latin typeface="ArialMT"/>
              </a:rPr>
              <a:t>beam</a:t>
            </a:r>
            <a:r>
              <a:rPr lang="fr-FR" sz="1200" b="1" dirty="0" smtClean="0">
                <a:solidFill>
                  <a:srgbClr val="0000CC"/>
                </a:solidFill>
                <a:latin typeface="ArialMT"/>
              </a:rPr>
              <a:t>-test of CMS HGCAL +CALICE AHCAL:</a:t>
            </a:r>
            <a:endParaRPr lang="fr-FR" sz="1200" b="1" dirty="0">
              <a:solidFill>
                <a:srgbClr val="0000CC"/>
              </a:solidFill>
              <a:latin typeface="ArialM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7504" y="597450"/>
            <a:ext cx="473610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FF00"/>
                </a:solidFill>
                <a:latin typeface="ArialMT"/>
              </a:rPr>
              <a:t>M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ain </a:t>
            </a:r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Calorimetry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 concepts &amp; techniques:</a:t>
            </a:r>
          </a:p>
          <a:p>
            <a:endParaRPr lang="fr-FR" b="1" dirty="0" smtClean="0"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rgbClr val="FFFF00"/>
                </a:solidFill>
                <a:latin typeface="ArialMT"/>
              </a:rPr>
              <a:t>Noble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Liquid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intrinsic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radiation hard, 3D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imaging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     good timing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resolution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finely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segmented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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reference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design for FCC-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hh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also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for FCC-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ee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Homogeneous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c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rystals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u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ltimate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resolution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CMS CALO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based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on </a:t>
            </a:r>
            <a:r>
              <a:rPr lang="ru-RU" sz="1400" dirty="0" smtClean="0">
                <a:solidFill>
                  <a:schemeClr val="bg1"/>
                </a:solidFill>
                <a:latin typeface="ArialMT"/>
              </a:rPr>
              <a:t>PbWO</a:t>
            </a:r>
            <a:r>
              <a:rPr lang="ru-RU" sz="1400" baseline="-25000" dirty="0" smtClean="0">
                <a:solidFill>
                  <a:schemeClr val="bg1"/>
                </a:solidFill>
                <a:latin typeface="ArialMT"/>
              </a:rPr>
              <a:t>4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Particle 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Flow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Calorimetry</a:t>
            </a:r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(5D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imaging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ILC/CLIC concepts, CMS HGCAL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Scintillator-based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cost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-effective,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mod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.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rad.-hard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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rad-hard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crystals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(LYSO, BaF</a:t>
            </a:r>
            <a:r>
              <a:rPr lang="fr-FR" sz="1400" baseline="-25000" dirty="0">
                <a:solidFill>
                  <a:schemeClr val="bg1"/>
                </a:solidFill>
                <a:latin typeface="ArialMT"/>
              </a:rPr>
              <a:t>2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crystal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scintillators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     YAG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GAGG);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LHCb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ECAL upgrade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shashlyk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spagetti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-type);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FCC-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hh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hadronic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barrel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similar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to ATLAS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Tile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Calo;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rgbClr val="FFFF00"/>
                </a:solidFill>
                <a:latin typeface="ArialMT"/>
              </a:rPr>
              <a:t>Dual-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readout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calorimetry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(simultaneous </a:t>
            </a:r>
            <a:r>
              <a:rPr lang="ru-RU" sz="1400" dirty="0" smtClean="0">
                <a:solidFill>
                  <a:schemeClr val="bg1"/>
                </a:solidFill>
                <a:latin typeface="ArialMT"/>
              </a:rPr>
              <a:t>detect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ion</a:t>
            </a:r>
            <a:r>
              <a:rPr lang="ru-RU" sz="1400" dirty="0" smtClean="0">
                <a:solidFill>
                  <a:schemeClr val="bg1"/>
                </a:solidFill>
                <a:latin typeface="ArialMT"/>
              </a:rPr>
              <a:t> 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     </a:t>
            </a:r>
            <a:r>
              <a:rPr lang="ru-RU" sz="1400" dirty="0">
                <a:solidFill>
                  <a:schemeClr val="bg1"/>
                </a:solidFill>
                <a:latin typeface="ArialMT"/>
              </a:rPr>
              <a:t>of Cherenkov and scintillation light enables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m</a:t>
            </a:r>
            <a:r>
              <a:rPr lang="ru-RU" sz="1400" dirty="0" smtClean="0">
                <a:solidFill>
                  <a:schemeClr val="bg1"/>
                </a:solidFill>
                <a:latin typeface="ArialMT"/>
              </a:rPr>
              <a:t>eas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</a:t>
            </a:r>
            <a:r>
              <a:rPr lang="ru-RU" sz="1400" dirty="0" smtClean="0">
                <a:solidFill>
                  <a:schemeClr val="bg1"/>
                </a:solidFill>
                <a:latin typeface="ArialMT"/>
              </a:rPr>
              <a:t> 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EM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fraction of hadron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shower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event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-by-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event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 Dual-fibre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readout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calorimeter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for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FCC-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ee</a:t>
            </a:r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endParaRPr lang="fr-FR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SiPMs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are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mostly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used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in HEP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Calorimetry</a:t>
            </a:r>
            <a:endParaRPr lang="fr-FR" sz="1400" b="1" dirty="0">
              <a:solidFill>
                <a:srgbClr val="FFFF00"/>
              </a:solidFill>
              <a:latin typeface="ArialMT"/>
            </a:endParaRPr>
          </a:p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SiPMs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of plastic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scintillators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crystals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     dual-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calorimeters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;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Challenge: cold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operation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at -30C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keep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radiation damage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under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control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endParaRPr lang="fr-FR" sz="1400" b="1" dirty="0">
              <a:solidFill>
                <a:schemeClr val="bg1"/>
              </a:solidFill>
              <a:latin typeface="ArialMT"/>
            </a:endParaRPr>
          </a:p>
          <a:p>
            <a:endParaRPr lang="fr-FR" sz="1400" b="1" dirty="0" smtClean="0">
              <a:solidFill>
                <a:schemeClr val="bg1"/>
              </a:solidFill>
              <a:latin typeface="ArialMT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3923928" y="2132856"/>
            <a:ext cx="1455534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995936" y="3001234"/>
            <a:ext cx="1383526" cy="5708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707904" y="712488"/>
            <a:ext cx="5328058" cy="45548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318" y="730468"/>
            <a:ext cx="3536546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Hadron </a:t>
            </a:r>
            <a:r>
              <a:rPr lang="fr-FR" sz="1600" dirty="0" err="1" smtClean="0">
                <a:solidFill>
                  <a:srgbClr val="FFFF00"/>
                </a:solidFill>
                <a:latin typeface="ArialMT"/>
              </a:rPr>
              <a:t>Colliders</a:t>
            </a: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: </a:t>
            </a:r>
            <a:endParaRPr lang="fr-FR" sz="1600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4D pattern recognition for HL-LHC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pile-up rejection: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tracking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~O(10’s)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μm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&amp; timing detectors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~O(10’s)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ps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</a:t>
            </a: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ATLAS HGTD, CMS ETL (LGAD)</a:t>
            </a:r>
          </a:p>
          <a:p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  CMS BTL (LYSO +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SiPM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)</a:t>
            </a:r>
          </a:p>
          <a:p>
            <a:endParaRPr lang="fr-FR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-timing reconstruction in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calorimetry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resolve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develop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. of hadron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showers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</a:t>
            </a:r>
            <a:endParaRPr lang="fr-FR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triangulate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  </a:t>
            </a:r>
            <a:r>
              <a:rPr lang="fr-FR" sz="1400" dirty="0" err="1" smtClean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prim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.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vertices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)</a:t>
            </a: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CMS HGCAL (Si &amp;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Sci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.+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SiPMs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)</a:t>
            </a:r>
            <a:endParaRPr lang="fr-FR" sz="1400" dirty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endParaRPr lang="fr-FR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TOF </a:t>
            </a:r>
            <a:r>
              <a:rPr lang="en-US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TOP (RICH DIRC)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PID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both at hadron/lepton colliders</a:t>
            </a:r>
            <a:endParaRPr lang="fr-FR" sz="1400" dirty="0" smtClean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endParaRPr lang="fr-FR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-162272" y="0"/>
            <a:ext cx="946854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TIMING Detectors with a few 10’s of picosecond resolution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0658" y="4032934"/>
            <a:ext cx="349920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Future challenges: </a:t>
            </a:r>
            <a:endParaRPr lang="fr-FR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Radiation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hardness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: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LGAD-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sensors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3D-trench Si 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sensors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…</a:t>
            </a:r>
          </a:p>
          <a:p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Large-scale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applications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system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aspects of timing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det. (e.g. clock distr.)</a:t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“5D reconstruction”: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space-points / 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ps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-timing are available at </a:t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each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point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along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the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track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</a:t>
            </a:r>
            <a:b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LHCb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EoI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for LS4 is of general interest across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experiments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;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82618" y="5541039"/>
            <a:ext cx="5623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LAPPD 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large-area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ps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- PID/TOF for hadron/lepton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colliders</a:t>
            </a:r>
            <a:endParaRPr lang="fr-FR" sz="1400" dirty="0" smtClean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       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intended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as a direct replacement for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PMTs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Incom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Inc.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company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started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produce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LAPPDs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RF-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strip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b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readout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(US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provisional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patent) 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cost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still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has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controlled</a:t>
            </a: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71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-828600" y="-79983"/>
            <a:ext cx="10332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Trigger, DAQ</a:t>
            </a:r>
            <a:r>
              <a:rPr lang="en-US" sz="2800" b="1" kern="0" dirty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and Electronics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671" y="815611"/>
            <a:ext cx="78488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Lepton </a:t>
            </a:r>
            <a:r>
              <a:rPr lang="fr-FR" sz="1400" b="1" dirty="0" err="1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C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olliders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will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run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without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trigger</a:t>
            </a:r>
          </a:p>
          <a:p>
            <a:endParaRPr lang="fr-FR" sz="1400" b="1" dirty="0">
              <a:solidFill>
                <a:srgbClr val="FFFF00"/>
              </a:solidFill>
              <a:latin typeface="ArialMT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Hadron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Colliders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 (HL-LHC):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P</a:t>
            </a:r>
            <a:r>
              <a:rPr lang="ru-RU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rogressive </a:t>
            </a:r>
            <a:r>
              <a:rPr lang="ru-RU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replacement of the complex multi-stage trigger systems by a new </a:t>
            </a:r>
            <a:r>
              <a:rPr lang="ru-RU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architecture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single-level </a:t>
            </a:r>
            <a:r>
              <a:rPr lang="ru-RU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hardware trigger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+ final online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selection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LHCb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and ALICE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will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triggerless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after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Phase-I Upgrade (no hardware trigger)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     </a:t>
            </a:r>
            <a:r>
              <a:rPr lang="en-US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offline-like reconstruction is increasingly possible in online triggering systems, with further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 </a:t>
            </a:r>
            <a:br>
              <a:rPr lang="en-US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          reduction </a:t>
            </a:r>
            <a:r>
              <a:rPr lang="en-US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  <a:sym typeface="Wingdings" panose="05000000000000000000" pitchFamily="2" charset="2"/>
              </a:rPr>
              <a:t>in the offline data volume without loss of physics performance.</a:t>
            </a:r>
            <a:endParaRPr lang="fr-FR" sz="1400" dirty="0" smtClean="0">
              <a:solidFill>
                <a:schemeClr val="bg1"/>
              </a:solidFill>
              <a:latin typeface="ArialMT"/>
              <a:ea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4391" y="2512840"/>
            <a:ext cx="7226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00"/>
                </a:solidFill>
                <a:latin typeface="ArialMT"/>
              </a:rPr>
              <a:t>I</a:t>
            </a:r>
            <a:r>
              <a:rPr lang="ru-RU" sz="1400" dirty="0" smtClean="0">
                <a:solidFill>
                  <a:srgbClr val="FFFF00"/>
                </a:solidFill>
                <a:latin typeface="ArialMT"/>
              </a:rPr>
              <a:t>ntegration </a:t>
            </a:r>
            <a:r>
              <a:rPr lang="ru-RU" sz="1400" dirty="0">
                <a:solidFill>
                  <a:srgbClr val="FFFF00"/>
                </a:solidFill>
                <a:latin typeface="ArialMT"/>
              </a:rPr>
              <a:t>of significant intelligence at the sensor </a:t>
            </a:r>
            <a:r>
              <a:rPr lang="ru-RU" sz="1400" dirty="0" smtClean="0">
                <a:solidFill>
                  <a:srgbClr val="FFFF00"/>
                </a:solidFill>
                <a:latin typeface="ArialMT"/>
              </a:rPr>
              <a:t>level</a:t>
            </a:r>
            <a:r>
              <a:rPr lang="fr-FR" sz="1400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(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e.g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. local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track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-segment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finders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):</a:t>
            </a:r>
            <a:endParaRPr lang="fr-FR" sz="1400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7" y="2881265"/>
            <a:ext cx="7588999" cy="2138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23355" y="515548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GPUs are gaining a lot of popularity as co-processors due to the success of Machine Learning and „Artificial Intelligence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ea typeface="Times New Roman" panose="02020603050405020304" pitchFamily="18" charset="0"/>
              </a:rPr>
              <a:t>“</a:t>
            </a:r>
            <a:endParaRPr lang="fr-FR" sz="1400" dirty="0" smtClean="0">
              <a:solidFill>
                <a:schemeClr val="bg1"/>
              </a:solidFill>
              <a:latin typeface="ArialMT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Bringing </a:t>
            </a:r>
            <a:r>
              <a:rPr lang="ru-RU" sz="1400" dirty="0">
                <a:solidFill>
                  <a:srgbClr val="FFFF00"/>
                </a:solidFill>
                <a:latin typeface="ArialMT"/>
                <a:ea typeface="Times New Roman" panose="02020603050405020304" pitchFamily="18" charset="0"/>
              </a:rPr>
              <a:t>the modern algorithmic advances from the field of machine learning from offline applications to online operations and trigger systems</a:t>
            </a:r>
            <a:endParaRPr lang="fr-FR" sz="1400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3355" y="6225726"/>
            <a:ext cx="748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Alternatives to VCSEL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optical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data-transmission 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– key to the modern HEP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experiments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/>
            </a:r>
            <a:br>
              <a:rPr lang="fr-FR" sz="1400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WDM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technology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free-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space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optical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links,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wireless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technology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integration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at 60 GHz 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801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-828600" y="-79983"/>
            <a:ext cx="10332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800" b="1" kern="0" dirty="0" smtClean="0">
                <a:solidFill>
                  <a:srgbClr val="FCF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Summary and Outlook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2818" y="764704"/>
            <a:ext cx="8778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/>
                </a:solidFill>
                <a:latin typeface="ArialMT"/>
              </a:rPr>
              <a:t>This talk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presents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a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snapshot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of the R&amp;D instrumentation challenges 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ArialMT"/>
              </a:rPr>
              <a:t>     and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needs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for the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Energy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Frontier</a:t>
            </a:r>
          </a:p>
          <a:p>
            <a:endParaRPr lang="fr-FR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/>
                </a:solidFill>
                <a:latin typeface="ArialMT"/>
              </a:rPr>
              <a:t>It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intended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initiate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 discussion </a:t>
            </a:r>
            <a:r>
              <a:rPr lang="fr-FR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comments</a:t>
            </a:r>
            <a:r>
              <a:rPr lang="fr-FR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/ suggestions are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welcome</a:t>
            </a:r>
            <a:r>
              <a:rPr lang="fr-FR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!</a:t>
            </a:r>
            <a:endParaRPr lang="fr-FR" b="1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556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13826</TotalTime>
  <Words>1400</Words>
  <Application>Microsoft Office PowerPoint</Application>
  <PresentationFormat>Affichage à l'écran (4:3)</PresentationFormat>
  <Paragraphs>176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Arial</vt:lpstr>
      <vt:lpstr>ArialMT</vt:lpstr>
      <vt:lpstr>Calibri</vt:lpstr>
      <vt:lpstr>Roboto</vt:lpstr>
      <vt:lpstr>Symbol</vt:lpstr>
      <vt:lpstr>Times New Roman</vt:lpstr>
      <vt:lpstr>Verdana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276</cp:revision>
  <dcterms:created xsi:type="dcterms:W3CDTF">2014-10-28T06:43:35Z</dcterms:created>
  <dcterms:modified xsi:type="dcterms:W3CDTF">2020-06-19T10:53:40Z</dcterms:modified>
</cp:coreProperties>
</file>