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0" r:id="rId2"/>
    <p:sldMasterId id="2147483729" r:id="rId3"/>
    <p:sldMasterId id="2147483743" r:id="rId4"/>
  </p:sldMasterIdLst>
  <p:notesMasterIdLst>
    <p:notesMasterId r:id="rId89"/>
  </p:notesMasterIdLst>
  <p:handoutMasterIdLst>
    <p:handoutMasterId r:id="rId90"/>
  </p:handoutMasterIdLst>
  <p:sldIdLst>
    <p:sldId id="951" r:id="rId5"/>
    <p:sldId id="289" r:id="rId6"/>
    <p:sldId id="290" r:id="rId7"/>
    <p:sldId id="1189" r:id="rId8"/>
    <p:sldId id="1190" r:id="rId9"/>
    <p:sldId id="1192" r:id="rId10"/>
    <p:sldId id="842" r:id="rId11"/>
    <p:sldId id="1194" r:id="rId12"/>
    <p:sldId id="1196" r:id="rId13"/>
    <p:sldId id="1202" r:id="rId14"/>
    <p:sldId id="1313" r:id="rId15"/>
    <p:sldId id="1206" r:id="rId16"/>
    <p:sldId id="1208" r:id="rId17"/>
    <p:sldId id="1207" r:id="rId18"/>
    <p:sldId id="1211" r:id="rId19"/>
    <p:sldId id="1212" r:id="rId20"/>
    <p:sldId id="1213" r:id="rId21"/>
    <p:sldId id="1214" r:id="rId22"/>
    <p:sldId id="1215" r:id="rId23"/>
    <p:sldId id="2679" r:id="rId24"/>
    <p:sldId id="1216" r:id="rId25"/>
    <p:sldId id="2678" r:id="rId26"/>
    <p:sldId id="1217" r:id="rId27"/>
    <p:sldId id="1218" r:id="rId28"/>
    <p:sldId id="1219" r:id="rId29"/>
    <p:sldId id="1220" r:id="rId30"/>
    <p:sldId id="1221" r:id="rId31"/>
    <p:sldId id="1222" r:id="rId32"/>
    <p:sldId id="1223" r:id="rId33"/>
    <p:sldId id="1224" r:id="rId34"/>
    <p:sldId id="1225" r:id="rId35"/>
    <p:sldId id="1226" r:id="rId36"/>
    <p:sldId id="1227" r:id="rId37"/>
    <p:sldId id="1228" r:id="rId38"/>
    <p:sldId id="1229" r:id="rId39"/>
    <p:sldId id="1230" r:id="rId40"/>
    <p:sldId id="1231" r:id="rId41"/>
    <p:sldId id="1232" r:id="rId42"/>
    <p:sldId id="1233" r:id="rId43"/>
    <p:sldId id="1234" r:id="rId44"/>
    <p:sldId id="1235" r:id="rId45"/>
    <p:sldId id="1236" r:id="rId46"/>
    <p:sldId id="854" r:id="rId47"/>
    <p:sldId id="792" r:id="rId48"/>
    <p:sldId id="1245" r:id="rId49"/>
    <p:sldId id="1252" r:id="rId50"/>
    <p:sldId id="1253" r:id="rId51"/>
    <p:sldId id="1254" r:id="rId52"/>
    <p:sldId id="283" r:id="rId53"/>
    <p:sldId id="2686" r:id="rId54"/>
    <p:sldId id="2687" r:id="rId55"/>
    <p:sldId id="2688" r:id="rId56"/>
    <p:sldId id="2693" r:id="rId57"/>
    <p:sldId id="2694" r:id="rId58"/>
    <p:sldId id="2689" r:id="rId59"/>
    <p:sldId id="2690" r:id="rId60"/>
    <p:sldId id="312" r:id="rId61"/>
    <p:sldId id="313" r:id="rId62"/>
    <p:sldId id="314" r:id="rId63"/>
    <p:sldId id="2691" r:id="rId64"/>
    <p:sldId id="316" r:id="rId65"/>
    <p:sldId id="2692" r:id="rId66"/>
    <p:sldId id="2701" r:id="rId67"/>
    <p:sldId id="2695" r:id="rId68"/>
    <p:sldId id="2696" r:id="rId69"/>
    <p:sldId id="1255" r:id="rId70"/>
    <p:sldId id="1256" r:id="rId71"/>
    <p:sldId id="1257" r:id="rId72"/>
    <p:sldId id="1261" r:id="rId73"/>
    <p:sldId id="1262" r:id="rId74"/>
    <p:sldId id="815" r:id="rId75"/>
    <p:sldId id="1370" r:id="rId76"/>
    <p:sldId id="1701" r:id="rId77"/>
    <p:sldId id="2675" r:id="rId78"/>
    <p:sldId id="2676" r:id="rId79"/>
    <p:sldId id="1715" r:id="rId80"/>
    <p:sldId id="2677" r:id="rId81"/>
    <p:sldId id="349" r:id="rId82"/>
    <p:sldId id="1766" r:id="rId83"/>
    <p:sldId id="1741" r:id="rId84"/>
    <p:sldId id="2681" r:id="rId85"/>
    <p:sldId id="1774" r:id="rId86"/>
    <p:sldId id="662" r:id="rId87"/>
    <p:sldId id="330" r:id="rId8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95400" rtl="0" fontAlgn="auto" latinLnBrk="0" hangingPunct="0">
      <a:lnSpc>
        <a:spcPct val="100000"/>
      </a:lnSpc>
      <a:spcBef>
        <a:spcPts val="0"/>
      </a:spcBef>
      <a:spcAft>
        <a:spcPts val="0"/>
      </a:spcAft>
      <a:buClr>
        <a:srgbClr val="000000"/>
      </a:buClr>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Arial"/>
      </a:defRPr>
    </a:lvl1pPr>
    <a:lvl2pPr marL="0" marR="0" indent="342900" algn="l" defTabSz="1295400" rtl="0" fontAlgn="auto" latinLnBrk="0" hangingPunct="0">
      <a:lnSpc>
        <a:spcPct val="100000"/>
      </a:lnSpc>
      <a:spcBef>
        <a:spcPts val="0"/>
      </a:spcBef>
      <a:spcAft>
        <a:spcPts val="0"/>
      </a:spcAft>
      <a:buClr>
        <a:srgbClr val="000000"/>
      </a:buClr>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Arial"/>
      </a:defRPr>
    </a:lvl2pPr>
    <a:lvl3pPr marL="0" marR="0" indent="685800" algn="l" defTabSz="1295400" rtl="0" fontAlgn="auto" latinLnBrk="0" hangingPunct="0">
      <a:lnSpc>
        <a:spcPct val="100000"/>
      </a:lnSpc>
      <a:spcBef>
        <a:spcPts val="0"/>
      </a:spcBef>
      <a:spcAft>
        <a:spcPts val="0"/>
      </a:spcAft>
      <a:buClr>
        <a:srgbClr val="000000"/>
      </a:buClr>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Arial"/>
      </a:defRPr>
    </a:lvl3pPr>
    <a:lvl4pPr marL="0" marR="0" indent="1028700" algn="l" defTabSz="1295400" rtl="0" fontAlgn="auto" latinLnBrk="0" hangingPunct="0">
      <a:lnSpc>
        <a:spcPct val="100000"/>
      </a:lnSpc>
      <a:spcBef>
        <a:spcPts val="0"/>
      </a:spcBef>
      <a:spcAft>
        <a:spcPts val="0"/>
      </a:spcAft>
      <a:buClr>
        <a:srgbClr val="000000"/>
      </a:buClr>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Arial"/>
      </a:defRPr>
    </a:lvl4pPr>
    <a:lvl5pPr marL="0" marR="0" indent="1371600" algn="l" defTabSz="1295400" rtl="0" fontAlgn="auto" latinLnBrk="0" hangingPunct="0">
      <a:lnSpc>
        <a:spcPct val="100000"/>
      </a:lnSpc>
      <a:spcBef>
        <a:spcPts val="0"/>
      </a:spcBef>
      <a:spcAft>
        <a:spcPts val="0"/>
      </a:spcAft>
      <a:buClr>
        <a:srgbClr val="000000"/>
      </a:buClr>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Arial"/>
      </a:defRPr>
    </a:lvl5pPr>
    <a:lvl6pPr marL="0" marR="0" indent="1714500" algn="l" defTabSz="1295400" rtl="0" fontAlgn="auto" latinLnBrk="0" hangingPunct="0">
      <a:lnSpc>
        <a:spcPct val="100000"/>
      </a:lnSpc>
      <a:spcBef>
        <a:spcPts val="0"/>
      </a:spcBef>
      <a:spcAft>
        <a:spcPts val="0"/>
      </a:spcAft>
      <a:buClr>
        <a:srgbClr val="000000"/>
      </a:buClr>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Arial"/>
      </a:defRPr>
    </a:lvl6pPr>
    <a:lvl7pPr marL="0" marR="0" indent="2057400" algn="l" defTabSz="1295400" rtl="0" fontAlgn="auto" latinLnBrk="0" hangingPunct="0">
      <a:lnSpc>
        <a:spcPct val="100000"/>
      </a:lnSpc>
      <a:spcBef>
        <a:spcPts val="0"/>
      </a:spcBef>
      <a:spcAft>
        <a:spcPts val="0"/>
      </a:spcAft>
      <a:buClr>
        <a:srgbClr val="000000"/>
      </a:buClr>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Arial"/>
      </a:defRPr>
    </a:lvl7pPr>
    <a:lvl8pPr marL="0" marR="0" indent="2400300" algn="l" defTabSz="1295400" rtl="0" fontAlgn="auto" latinLnBrk="0" hangingPunct="0">
      <a:lnSpc>
        <a:spcPct val="100000"/>
      </a:lnSpc>
      <a:spcBef>
        <a:spcPts val="0"/>
      </a:spcBef>
      <a:spcAft>
        <a:spcPts val="0"/>
      </a:spcAft>
      <a:buClr>
        <a:srgbClr val="000000"/>
      </a:buClr>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Arial"/>
      </a:defRPr>
    </a:lvl8pPr>
    <a:lvl9pPr marL="0" marR="0" indent="2743200" algn="l" defTabSz="1295400" rtl="0" fontAlgn="auto" latinLnBrk="0" hangingPunct="0">
      <a:lnSpc>
        <a:spcPct val="100000"/>
      </a:lnSpc>
      <a:spcBef>
        <a:spcPts val="0"/>
      </a:spcBef>
      <a:spcAft>
        <a:spcPts val="0"/>
      </a:spcAft>
      <a:buClr>
        <a:srgbClr val="000000"/>
      </a:buClr>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64E8CA"/>
    <a:srgbClr val="7DE9C7"/>
    <a:srgbClr val="8FEAD4"/>
    <a:srgbClr val="85E9C2"/>
    <a:srgbClr val="DE96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3EDEA"/>
          </a:solidFill>
        </a:fill>
      </a:tcStyle>
    </a:wholeTbl>
    <a:band2H>
      <a:tcTxStyle/>
      <a:tcStyle>
        <a:tcBdr/>
        <a:fill>
          <a:solidFill>
            <a:srgbClr val="EBF7F5"/>
          </a:solidFill>
        </a:fill>
      </a:tcStyle>
    </a:band2H>
    <a:firstCol>
      <a:tcTxStyle b="on" i="off">
        <a:fontRef idx="min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A594"/>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A594"/>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A594"/>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458"/>
    <p:restoredTop sz="96327"/>
  </p:normalViewPr>
  <p:slideViewPr>
    <p:cSldViewPr snapToGrid="0" snapToObjects="1">
      <p:cViewPr varScale="1">
        <p:scale>
          <a:sx n="86" d="100"/>
          <a:sy n="86" d="100"/>
        </p:scale>
        <p:origin x="2496" y="23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notesMaster" Target="notesMasters/notesMaster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handoutMaster" Target="handoutMasters/handoutMaster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41.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image" Target="../media/image144.emf"/><Relationship Id="rId1" Type="http://schemas.openxmlformats.org/officeDocument/2006/relationships/image" Target="../media/image143.emf"/><Relationship Id="rId5" Type="http://schemas.openxmlformats.org/officeDocument/2006/relationships/image" Target="../media/image147.emf"/><Relationship Id="rId4" Type="http://schemas.openxmlformats.org/officeDocument/2006/relationships/image" Target="../media/image14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59.png"/></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image" Target="../media/image167.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image" Target="../media/image27.emf"/><Relationship Id="rId4" Type="http://schemas.openxmlformats.org/officeDocument/2006/relationships/image" Target="../media/image30.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image" Target="../media/image32.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image" Target="../media/image40.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image" Target="../media/image4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image" Target="../media/image97.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0.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image" Target="../media/image135.wmf"/><Relationship Id="rId1" Type="http://schemas.openxmlformats.org/officeDocument/2006/relationships/image" Target="../media/image134.emf"/><Relationship Id="rId6" Type="http://schemas.openxmlformats.org/officeDocument/2006/relationships/image" Target="../media/image139.wmf"/><Relationship Id="rId5" Type="http://schemas.openxmlformats.org/officeDocument/2006/relationships/image" Target="../media/image138.emf"/><Relationship Id="rId4" Type="http://schemas.openxmlformats.org/officeDocument/2006/relationships/image" Target="../media/image13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048A9A-72F2-9D42-9812-B5630599963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a:extLst>
              <a:ext uri="{FF2B5EF4-FFF2-40B4-BE49-F238E27FC236}">
                <a16:creationId xmlns:a16="http://schemas.microsoft.com/office/drawing/2014/main" id="{55BBF115-CF21-B849-B433-D43C7BA846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7F5F6C-1192-5C4B-A470-B77E0D7D132C}" type="datetimeFigureOut">
              <a:rPr lang="en-CH" smtClean="0"/>
              <a:t>10.08.20</a:t>
            </a:fld>
            <a:endParaRPr lang="en-CH"/>
          </a:p>
        </p:txBody>
      </p:sp>
      <p:sp>
        <p:nvSpPr>
          <p:cNvPr id="4" name="Footer Placeholder 3">
            <a:extLst>
              <a:ext uri="{FF2B5EF4-FFF2-40B4-BE49-F238E27FC236}">
                <a16:creationId xmlns:a16="http://schemas.microsoft.com/office/drawing/2014/main" id="{84A699ED-61DA-FA47-A0B3-5EB5ECBF81F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5" name="Slide Number Placeholder 4">
            <a:extLst>
              <a:ext uri="{FF2B5EF4-FFF2-40B4-BE49-F238E27FC236}">
                <a16:creationId xmlns:a16="http://schemas.microsoft.com/office/drawing/2014/main" id="{AC9F33B6-C977-114C-ABAF-24CD8247A5F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2687E6B-DAF0-EB41-95CB-F80A095A2F98}" type="slidenum">
              <a:rPr lang="en-CH" smtClean="0"/>
              <a:t>‹#›</a:t>
            </a:fld>
            <a:endParaRPr lang="en-CH"/>
          </a:p>
        </p:txBody>
      </p:sp>
    </p:spTree>
    <p:extLst>
      <p:ext uri="{BB962C8B-B14F-4D97-AF65-F5344CB8AC3E}">
        <p14:creationId xmlns:p14="http://schemas.microsoft.com/office/powerpoint/2010/main" val="28348291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2" name="Shape 252"/>
          <p:cNvSpPr>
            <a:spLocks noGrp="1" noRot="1" noChangeAspect="1"/>
          </p:cNvSpPr>
          <p:nvPr>
            <p:ph type="sldImg"/>
          </p:nvPr>
        </p:nvSpPr>
        <p:spPr>
          <a:xfrm>
            <a:off x="1143000" y="685800"/>
            <a:ext cx="4572000" cy="3429000"/>
          </a:xfrm>
          <a:prstGeom prst="rect">
            <a:avLst/>
          </a:prstGeom>
        </p:spPr>
        <p:txBody>
          <a:bodyPr/>
          <a:lstStyle/>
          <a:p>
            <a:endParaRPr/>
          </a:p>
        </p:txBody>
      </p:sp>
      <p:sp>
        <p:nvSpPr>
          <p:cNvPr id="253" name="Shape 25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040857491"/>
      </p:ext>
    </p:extLst>
  </p:cSld>
  <p:clrMap bg1="lt1" tx1="dk1" bg2="lt2" tx2="dk2" accent1="accent1" accent2="accent2" accent3="accent3" accent4="accent4" accent5="accent5" accent6="accent6" hlink="hlink" folHlink="folHlink"/>
  <p:notesStyle>
    <a:lvl1pPr latinLnBrk="0">
      <a:spcBef>
        <a:spcPts val="400"/>
      </a:spcBef>
      <a:defRPr sz="1200">
        <a:uFill>
          <a:solidFill>
            <a:srgbClr val="000000"/>
          </a:solidFill>
        </a:uFill>
        <a:latin typeface="+mn-lt"/>
        <a:ea typeface="+mn-ea"/>
        <a:cs typeface="+mn-cs"/>
        <a:sym typeface="Arial"/>
      </a:defRPr>
    </a:lvl1pPr>
    <a:lvl2pPr indent="228600" latinLnBrk="0">
      <a:spcBef>
        <a:spcPts val="400"/>
      </a:spcBef>
      <a:defRPr sz="1200">
        <a:uFill>
          <a:solidFill>
            <a:srgbClr val="000000"/>
          </a:solidFill>
        </a:uFill>
        <a:latin typeface="+mn-lt"/>
        <a:ea typeface="+mn-ea"/>
        <a:cs typeface="+mn-cs"/>
        <a:sym typeface="Arial"/>
      </a:defRPr>
    </a:lvl2pPr>
    <a:lvl3pPr indent="457200" latinLnBrk="0">
      <a:spcBef>
        <a:spcPts val="400"/>
      </a:spcBef>
      <a:defRPr sz="1200">
        <a:uFill>
          <a:solidFill>
            <a:srgbClr val="000000"/>
          </a:solidFill>
        </a:uFill>
        <a:latin typeface="+mn-lt"/>
        <a:ea typeface="+mn-ea"/>
        <a:cs typeface="+mn-cs"/>
        <a:sym typeface="Arial"/>
      </a:defRPr>
    </a:lvl3pPr>
    <a:lvl4pPr indent="685800" latinLnBrk="0">
      <a:spcBef>
        <a:spcPts val="400"/>
      </a:spcBef>
      <a:defRPr sz="1200">
        <a:uFill>
          <a:solidFill>
            <a:srgbClr val="000000"/>
          </a:solidFill>
        </a:uFill>
        <a:latin typeface="+mn-lt"/>
        <a:ea typeface="+mn-ea"/>
        <a:cs typeface="+mn-cs"/>
        <a:sym typeface="Arial"/>
      </a:defRPr>
    </a:lvl4pPr>
    <a:lvl5pPr indent="914400" latinLnBrk="0">
      <a:spcBef>
        <a:spcPts val="400"/>
      </a:spcBef>
      <a:defRPr sz="1200">
        <a:uFill>
          <a:solidFill>
            <a:srgbClr val="000000"/>
          </a:solidFill>
        </a:uFill>
        <a:latin typeface="+mn-lt"/>
        <a:ea typeface="+mn-ea"/>
        <a:cs typeface="+mn-cs"/>
        <a:sym typeface="Arial"/>
      </a:defRPr>
    </a:lvl5pPr>
    <a:lvl6pPr indent="1143000" latinLnBrk="0">
      <a:spcBef>
        <a:spcPts val="400"/>
      </a:spcBef>
      <a:defRPr sz="1200">
        <a:uFill>
          <a:solidFill>
            <a:srgbClr val="000000"/>
          </a:solidFill>
        </a:uFill>
        <a:latin typeface="+mn-lt"/>
        <a:ea typeface="+mn-ea"/>
        <a:cs typeface="+mn-cs"/>
        <a:sym typeface="Arial"/>
      </a:defRPr>
    </a:lvl6pPr>
    <a:lvl7pPr indent="1371600" latinLnBrk="0">
      <a:spcBef>
        <a:spcPts val="400"/>
      </a:spcBef>
      <a:defRPr sz="1200">
        <a:uFill>
          <a:solidFill>
            <a:srgbClr val="000000"/>
          </a:solidFill>
        </a:uFill>
        <a:latin typeface="+mn-lt"/>
        <a:ea typeface="+mn-ea"/>
        <a:cs typeface="+mn-cs"/>
        <a:sym typeface="Arial"/>
      </a:defRPr>
    </a:lvl7pPr>
    <a:lvl8pPr indent="1600200" latinLnBrk="0">
      <a:spcBef>
        <a:spcPts val="400"/>
      </a:spcBef>
      <a:defRPr sz="1200">
        <a:uFill>
          <a:solidFill>
            <a:srgbClr val="000000"/>
          </a:solidFill>
        </a:uFill>
        <a:latin typeface="+mn-lt"/>
        <a:ea typeface="+mn-ea"/>
        <a:cs typeface="+mn-cs"/>
        <a:sym typeface="Arial"/>
      </a:defRPr>
    </a:lvl8pPr>
    <a:lvl9pPr indent="1828800" latinLnBrk="0">
      <a:spcBef>
        <a:spcPts val="400"/>
      </a:spcBef>
      <a:defRPr sz="1200">
        <a:uFill>
          <a:solidFill>
            <a:srgbClr val="000000"/>
          </a:solidFill>
        </a:uFill>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10779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xfrm>
            <a:off x="3886200" y="8686800"/>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elvetica" charset="0"/>
                <a:ea typeface="ヒラギノ角ゴ Pro W3" charset="-128"/>
              </a:defRPr>
            </a:lvl1pPr>
            <a:lvl2pPr marL="742950" indent="-285750">
              <a:defRPr>
                <a:solidFill>
                  <a:schemeClr val="tx1"/>
                </a:solidFill>
                <a:latin typeface="Helvetica" charset="0"/>
                <a:ea typeface="ヒラギノ角ゴ Pro W3" charset="-128"/>
              </a:defRPr>
            </a:lvl2pPr>
            <a:lvl3pPr marL="1143000" indent="-228600">
              <a:defRPr>
                <a:solidFill>
                  <a:schemeClr val="tx1"/>
                </a:solidFill>
                <a:latin typeface="Helvetica" charset="0"/>
                <a:ea typeface="ヒラギノ角ゴ Pro W3" charset="-128"/>
              </a:defRPr>
            </a:lvl3pPr>
            <a:lvl4pPr marL="1600200" indent="-228600">
              <a:defRPr>
                <a:solidFill>
                  <a:schemeClr val="tx1"/>
                </a:solidFill>
                <a:latin typeface="Helvetica" charset="0"/>
                <a:ea typeface="ヒラギノ角ゴ Pro W3" charset="-128"/>
              </a:defRPr>
            </a:lvl4pPr>
            <a:lvl5pPr marL="2057400" indent="-228600">
              <a:defRPr>
                <a:solidFill>
                  <a:schemeClr val="tx1"/>
                </a:solidFill>
                <a:latin typeface="Helvetica" charset="0"/>
                <a:ea typeface="ヒラギノ角ゴ Pro W3" charset="-128"/>
              </a:defRPr>
            </a:lvl5pPr>
            <a:lvl6pPr marL="2514600" indent="-228600" eaLnBrk="0" fontAlgn="base" hangingPunct="0">
              <a:spcBef>
                <a:spcPct val="0"/>
              </a:spcBef>
              <a:spcAft>
                <a:spcPct val="0"/>
              </a:spcAft>
              <a:defRPr>
                <a:solidFill>
                  <a:schemeClr val="tx1"/>
                </a:solidFill>
                <a:latin typeface="Helvetica" charset="0"/>
                <a:ea typeface="ヒラギノ角ゴ Pro W3" charset="-128"/>
              </a:defRPr>
            </a:lvl6pPr>
            <a:lvl7pPr marL="2971800" indent="-228600" eaLnBrk="0" fontAlgn="base" hangingPunct="0">
              <a:spcBef>
                <a:spcPct val="0"/>
              </a:spcBef>
              <a:spcAft>
                <a:spcPct val="0"/>
              </a:spcAft>
              <a:defRPr>
                <a:solidFill>
                  <a:schemeClr val="tx1"/>
                </a:solidFill>
                <a:latin typeface="Helvetica" charset="0"/>
                <a:ea typeface="ヒラギノ角ゴ Pro W3" charset="-128"/>
              </a:defRPr>
            </a:lvl7pPr>
            <a:lvl8pPr marL="3429000" indent="-228600" eaLnBrk="0" fontAlgn="base" hangingPunct="0">
              <a:spcBef>
                <a:spcPct val="0"/>
              </a:spcBef>
              <a:spcAft>
                <a:spcPct val="0"/>
              </a:spcAft>
              <a:defRPr>
                <a:solidFill>
                  <a:schemeClr val="tx1"/>
                </a:solidFill>
                <a:latin typeface="Helvetica" charset="0"/>
                <a:ea typeface="ヒラギノ角ゴ Pro W3" charset="-128"/>
              </a:defRPr>
            </a:lvl8pPr>
            <a:lvl9pPr marL="3886200" indent="-228600" eaLnBrk="0" fontAlgn="base" hangingPunct="0">
              <a:spcBef>
                <a:spcPct val="0"/>
              </a:spcBef>
              <a:spcAft>
                <a:spcPct val="0"/>
              </a:spcAft>
              <a:defRPr>
                <a:solidFill>
                  <a:schemeClr val="tx1"/>
                </a:solidFill>
                <a:latin typeface="Helvetica" charset="0"/>
                <a:ea typeface="ヒラギノ角ゴ Pro W3" charset="-128"/>
              </a:defRPr>
            </a:lvl9pPr>
          </a:lstStyle>
          <a:p>
            <a:fld id="{5FF520D1-9354-664C-8A67-F8B241824E68}" type="slidenum">
              <a:rPr lang="en-US" altLang="en-US">
                <a:latin typeface="Arial" charset="0"/>
              </a:rPr>
              <a:pPr/>
              <a:t>13</a:t>
            </a:fld>
            <a:endParaRPr lang="en-US" altLang="en-US">
              <a:latin typeface="Arial"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a:t>Depletion voltage the main topic these days, becoming an academic concept in the HL-LHC case</a:t>
            </a:r>
          </a:p>
          <a:p>
            <a:pPr eaLnBrk="1" hangingPunct="1"/>
            <a:r>
              <a:rPr lang="en-GB" altLang="en-US" dirty="0"/>
              <a:t>CV also reflects the doping profile; meaning ‘features’ hint to strange things; e.g. interfaces or changes due to radiation.</a:t>
            </a:r>
          </a:p>
          <a:p>
            <a:pPr eaLnBrk="1" hangingPunct="1"/>
            <a:r>
              <a:rPr lang="en-GB" altLang="en-US" dirty="0"/>
              <a:t>Look a the CVs shown here; after radiation you wish for something that nice and clear.</a:t>
            </a:r>
          </a:p>
          <a:p>
            <a:pPr eaLnBrk="1" hangingPunct="1"/>
            <a:r>
              <a:rPr lang="en-GB" altLang="en-US" dirty="0" err="1"/>
              <a:t>Plattenkondensator</a:t>
            </a:r>
            <a:r>
              <a:rPr lang="en-GB" altLang="en-US" dirty="0"/>
              <a:t> C=epsilon </a:t>
            </a:r>
            <a:r>
              <a:rPr lang="en-GB" altLang="en-US" dirty="0" err="1"/>
              <a:t>A/d</a:t>
            </a:r>
            <a:endParaRPr lang="en-GB" altLang="en-US" dirty="0"/>
          </a:p>
        </p:txBody>
      </p:sp>
    </p:spTree>
    <p:extLst>
      <p:ext uri="{BB962C8B-B14F-4D97-AF65-F5344CB8AC3E}">
        <p14:creationId xmlns:p14="http://schemas.microsoft.com/office/powerpoint/2010/main" val="2012199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xfrm>
            <a:off x="3886200" y="8686800"/>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elvetica" charset="0"/>
                <a:ea typeface="ヒラギノ角ゴ Pro W3" charset="-128"/>
              </a:defRPr>
            </a:lvl1pPr>
            <a:lvl2pPr marL="742950" indent="-285750">
              <a:defRPr>
                <a:solidFill>
                  <a:schemeClr val="tx1"/>
                </a:solidFill>
                <a:latin typeface="Helvetica" charset="0"/>
                <a:ea typeface="ヒラギノ角ゴ Pro W3" charset="-128"/>
              </a:defRPr>
            </a:lvl2pPr>
            <a:lvl3pPr marL="1143000" indent="-228600">
              <a:defRPr>
                <a:solidFill>
                  <a:schemeClr val="tx1"/>
                </a:solidFill>
                <a:latin typeface="Helvetica" charset="0"/>
                <a:ea typeface="ヒラギノ角ゴ Pro W3" charset="-128"/>
              </a:defRPr>
            </a:lvl3pPr>
            <a:lvl4pPr marL="1600200" indent="-228600">
              <a:defRPr>
                <a:solidFill>
                  <a:schemeClr val="tx1"/>
                </a:solidFill>
                <a:latin typeface="Helvetica" charset="0"/>
                <a:ea typeface="ヒラギノ角ゴ Pro W3" charset="-128"/>
              </a:defRPr>
            </a:lvl4pPr>
            <a:lvl5pPr marL="2057400" indent="-228600">
              <a:defRPr>
                <a:solidFill>
                  <a:schemeClr val="tx1"/>
                </a:solidFill>
                <a:latin typeface="Helvetica" charset="0"/>
                <a:ea typeface="ヒラギノ角ゴ Pro W3" charset="-128"/>
              </a:defRPr>
            </a:lvl5pPr>
            <a:lvl6pPr marL="2514600" indent="-228600" eaLnBrk="0" fontAlgn="base" hangingPunct="0">
              <a:spcBef>
                <a:spcPct val="0"/>
              </a:spcBef>
              <a:spcAft>
                <a:spcPct val="0"/>
              </a:spcAft>
              <a:defRPr>
                <a:solidFill>
                  <a:schemeClr val="tx1"/>
                </a:solidFill>
                <a:latin typeface="Helvetica" charset="0"/>
                <a:ea typeface="ヒラギノ角ゴ Pro W3" charset="-128"/>
              </a:defRPr>
            </a:lvl6pPr>
            <a:lvl7pPr marL="2971800" indent="-228600" eaLnBrk="0" fontAlgn="base" hangingPunct="0">
              <a:spcBef>
                <a:spcPct val="0"/>
              </a:spcBef>
              <a:spcAft>
                <a:spcPct val="0"/>
              </a:spcAft>
              <a:defRPr>
                <a:solidFill>
                  <a:schemeClr val="tx1"/>
                </a:solidFill>
                <a:latin typeface="Helvetica" charset="0"/>
                <a:ea typeface="ヒラギノ角ゴ Pro W3" charset="-128"/>
              </a:defRPr>
            </a:lvl7pPr>
            <a:lvl8pPr marL="3429000" indent="-228600" eaLnBrk="0" fontAlgn="base" hangingPunct="0">
              <a:spcBef>
                <a:spcPct val="0"/>
              </a:spcBef>
              <a:spcAft>
                <a:spcPct val="0"/>
              </a:spcAft>
              <a:defRPr>
                <a:solidFill>
                  <a:schemeClr val="tx1"/>
                </a:solidFill>
                <a:latin typeface="Helvetica" charset="0"/>
                <a:ea typeface="ヒラギノ角ゴ Pro W3" charset="-128"/>
              </a:defRPr>
            </a:lvl8pPr>
            <a:lvl9pPr marL="3886200" indent="-228600" eaLnBrk="0" fontAlgn="base" hangingPunct="0">
              <a:spcBef>
                <a:spcPct val="0"/>
              </a:spcBef>
              <a:spcAft>
                <a:spcPct val="0"/>
              </a:spcAft>
              <a:defRPr>
                <a:solidFill>
                  <a:schemeClr val="tx1"/>
                </a:solidFill>
                <a:latin typeface="Helvetica" charset="0"/>
                <a:ea typeface="ヒラギノ角ゴ Pro W3" charset="-128"/>
              </a:defRPr>
            </a:lvl9pPr>
          </a:lstStyle>
          <a:p>
            <a:fld id="{13624B45-0C56-3440-8C8F-72FE29EE2516}" type="slidenum">
              <a:rPr lang="en-US" altLang="en-US">
                <a:latin typeface="Arial" charset="0"/>
              </a:rPr>
              <a:pPr/>
              <a:t>14</a:t>
            </a:fld>
            <a:endParaRPr lang="en-US" altLang="en-US">
              <a:latin typeface="Arial" charset="0"/>
            </a:endParaRPr>
          </a:p>
        </p:txBody>
      </p:sp>
      <p:sp>
        <p:nvSpPr>
          <p:cNvPr id="62466" name="Rectangle 2"/>
          <p:cNvSpPr>
            <a:spLocks noGrp="1" noRot="1" noChangeAspect="1" noChangeArrowheads="1" noTextEdit="1"/>
          </p:cNvSpPr>
          <p:nvPr>
            <p:ph type="sldImg"/>
          </p:nvPr>
        </p:nvSpPr>
        <p:spPr>
          <a:ln/>
        </p:spPr>
      </p:sp>
      <p:sp>
        <p:nvSpPr>
          <p:cNvPr id="62467" name="Rectangle 4"/>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GB" altLang="en-US" dirty="0"/>
              <a:t>In sensors,</a:t>
            </a:r>
            <a:r>
              <a:rPr lang="en-GB" altLang="en-US" baseline="0" dirty="0"/>
              <a:t> p thin but far reaching</a:t>
            </a:r>
          </a:p>
          <a:p>
            <a:pPr eaLnBrk="1" hangingPunct="1"/>
            <a:r>
              <a:rPr lang="en-GB" altLang="en-US" baseline="0" dirty="0"/>
              <a:t>N BULK of volume thus bulk doping </a:t>
            </a:r>
            <a:r>
              <a:rPr lang="mr-IN" altLang="en-US" baseline="0" dirty="0"/>
              <a:t>…</a:t>
            </a:r>
            <a:r>
              <a:rPr lang="en-US" altLang="en-US" baseline="0" dirty="0"/>
              <a:t> </a:t>
            </a:r>
            <a:endParaRPr lang="en-GB" altLang="en-US" dirty="0"/>
          </a:p>
        </p:txBody>
      </p:sp>
    </p:spTree>
    <p:extLst>
      <p:ext uri="{BB962C8B-B14F-4D97-AF65-F5344CB8AC3E}">
        <p14:creationId xmlns:p14="http://schemas.microsoft.com/office/powerpoint/2010/main" val="1008396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xfrm>
            <a:off x="3886200" y="8686800"/>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elvetica" charset="0"/>
                <a:ea typeface="ヒラギノ角ゴ Pro W3" charset="-128"/>
              </a:defRPr>
            </a:lvl1pPr>
            <a:lvl2pPr marL="742950" indent="-285750">
              <a:defRPr>
                <a:solidFill>
                  <a:schemeClr val="tx1"/>
                </a:solidFill>
                <a:latin typeface="Helvetica" charset="0"/>
                <a:ea typeface="ヒラギノ角ゴ Pro W3" charset="-128"/>
              </a:defRPr>
            </a:lvl2pPr>
            <a:lvl3pPr marL="1143000" indent="-228600">
              <a:defRPr>
                <a:solidFill>
                  <a:schemeClr val="tx1"/>
                </a:solidFill>
                <a:latin typeface="Helvetica" charset="0"/>
                <a:ea typeface="ヒラギノ角ゴ Pro W3" charset="-128"/>
              </a:defRPr>
            </a:lvl3pPr>
            <a:lvl4pPr marL="1600200" indent="-228600">
              <a:defRPr>
                <a:solidFill>
                  <a:schemeClr val="tx1"/>
                </a:solidFill>
                <a:latin typeface="Helvetica" charset="0"/>
                <a:ea typeface="ヒラギノ角ゴ Pro W3" charset="-128"/>
              </a:defRPr>
            </a:lvl4pPr>
            <a:lvl5pPr marL="2057400" indent="-228600">
              <a:defRPr>
                <a:solidFill>
                  <a:schemeClr val="tx1"/>
                </a:solidFill>
                <a:latin typeface="Helvetica" charset="0"/>
                <a:ea typeface="ヒラギノ角ゴ Pro W3" charset="-128"/>
              </a:defRPr>
            </a:lvl5pPr>
            <a:lvl6pPr marL="2514600" indent="-228600" eaLnBrk="0" fontAlgn="base" hangingPunct="0">
              <a:spcBef>
                <a:spcPct val="0"/>
              </a:spcBef>
              <a:spcAft>
                <a:spcPct val="0"/>
              </a:spcAft>
              <a:defRPr>
                <a:solidFill>
                  <a:schemeClr val="tx1"/>
                </a:solidFill>
                <a:latin typeface="Helvetica" charset="0"/>
                <a:ea typeface="ヒラギノ角ゴ Pro W3" charset="-128"/>
              </a:defRPr>
            </a:lvl6pPr>
            <a:lvl7pPr marL="2971800" indent="-228600" eaLnBrk="0" fontAlgn="base" hangingPunct="0">
              <a:spcBef>
                <a:spcPct val="0"/>
              </a:spcBef>
              <a:spcAft>
                <a:spcPct val="0"/>
              </a:spcAft>
              <a:defRPr>
                <a:solidFill>
                  <a:schemeClr val="tx1"/>
                </a:solidFill>
                <a:latin typeface="Helvetica" charset="0"/>
                <a:ea typeface="ヒラギノ角ゴ Pro W3" charset="-128"/>
              </a:defRPr>
            </a:lvl7pPr>
            <a:lvl8pPr marL="3429000" indent="-228600" eaLnBrk="0" fontAlgn="base" hangingPunct="0">
              <a:spcBef>
                <a:spcPct val="0"/>
              </a:spcBef>
              <a:spcAft>
                <a:spcPct val="0"/>
              </a:spcAft>
              <a:defRPr>
                <a:solidFill>
                  <a:schemeClr val="tx1"/>
                </a:solidFill>
                <a:latin typeface="Helvetica" charset="0"/>
                <a:ea typeface="ヒラギノ角ゴ Pro W3" charset="-128"/>
              </a:defRPr>
            </a:lvl8pPr>
            <a:lvl9pPr marL="3886200" indent="-228600" eaLnBrk="0" fontAlgn="base" hangingPunct="0">
              <a:spcBef>
                <a:spcPct val="0"/>
              </a:spcBef>
              <a:spcAft>
                <a:spcPct val="0"/>
              </a:spcAft>
              <a:defRPr>
                <a:solidFill>
                  <a:schemeClr val="tx1"/>
                </a:solidFill>
                <a:latin typeface="Helvetica" charset="0"/>
                <a:ea typeface="ヒラギノ角ゴ Pro W3" charset="-128"/>
              </a:defRPr>
            </a:lvl9pPr>
          </a:lstStyle>
          <a:p>
            <a:fld id="{46D6CB90-D27D-8F45-A2CA-CE65E8A7E8E1}" type="slidenum">
              <a:rPr lang="en-US" altLang="en-US">
                <a:latin typeface="Arial" charset="0"/>
              </a:rPr>
              <a:pPr/>
              <a:t>15</a:t>
            </a:fld>
            <a:endParaRPr lang="en-US" altLang="en-US">
              <a:latin typeface="Arial" charset="0"/>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GB" altLang="en-US" dirty="0"/>
              <a:t>We come back to breakdown regime with SIPMs</a:t>
            </a:r>
          </a:p>
        </p:txBody>
      </p:sp>
    </p:spTree>
    <p:extLst>
      <p:ext uri="{BB962C8B-B14F-4D97-AF65-F5344CB8AC3E}">
        <p14:creationId xmlns:p14="http://schemas.microsoft.com/office/powerpoint/2010/main" val="1692425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xfrm>
            <a:off x="3886200" y="8686800"/>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elvetica" charset="0"/>
                <a:ea typeface="ヒラギノ角ゴ Pro W3" charset="-128"/>
              </a:defRPr>
            </a:lvl1pPr>
            <a:lvl2pPr marL="742950" indent="-285750">
              <a:defRPr>
                <a:solidFill>
                  <a:schemeClr val="tx1"/>
                </a:solidFill>
                <a:latin typeface="Helvetica" charset="0"/>
                <a:ea typeface="ヒラギノ角ゴ Pro W3" charset="-128"/>
              </a:defRPr>
            </a:lvl2pPr>
            <a:lvl3pPr marL="1143000" indent="-228600">
              <a:defRPr>
                <a:solidFill>
                  <a:schemeClr val="tx1"/>
                </a:solidFill>
                <a:latin typeface="Helvetica" charset="0"/>
                <a:ea typeface="ヒラギノ角ゴ Pro W3" charset="-128"/>
              </a:defRPr>
            </a:lvl3pPr>
            <a:lvl4pPr marL="1600200" indent="-228600">
              <a:defRPr>
                <a:solidFill>
                  <a:schemeClr val="tx1"/>
                </a:solidFill>
                <a:latin typeface="Helvetica" charset="0"/>
                <a:ea typeface="ヒラギノ角ゴ Pro W3" charset="-128"/>
              </a:defRPr>
            </a:lvl4pPr>
            <a:lvl5pPr marL="2057400" indent="-228600">
              <a:defRPr>
                <a:solidFill>
                  <a:schemeClr val="tx1"/>
                </a:solidFill>
                <a:latin typeface="Helvetica" charset="0"/>
                <a:ea typeface="ヒラギノ角ゴ Pro W3" charset="-128"/>
              </a:defRPr>
            </a:lvl5pPr>
            <a:lvl6pPr marL="2514600" indent="-228600" eaLnBrk="0" fontAlgn="base" hangingPunct="0">
              <a:spcBef>
                <a:spcPct val="0"/>
              </a:spcBef>
              <a:spcAft>
                <a:spcPct val="0"/>
              </a:spcAft>
              <a:defRPr>
                <a:solidFill>
                  <a:schemeClr val="tx1"/>
                </a:solidFill>
                <a:latin typeface="Helvetica" charset="0"/>
                <a:ea typeface="ヒラギノ角ゴ Pro W3" charset="-128"/>
              </a:defRPr>
            </a:lvl6pPr>
            <a:lvl7pPr marL="2971800" indent="-228600" eaLnBrk="0" fontAlgn="base" hangingPunct="0">
              <a:spcBef>
                <a:spcPct val="0"/>
              </a:spcBef>
              <a:spcAft>
                <a:spcPct val="0"/>
              </a:spcAft>
              <a:defRPr>
                <a:solidFill>
                  <a:schemeClr val="tx1"/>
                </a:solidFill>
                <a:latin typeface="Helvetica" charset="0"/>
                <a:ea typeface="ヒラギノ角ゴ Pro W3" charset="-128"/>
              </a:defRPr>
            </a:lvl7pPr>
            <a:lvl8pPr marL="3429000" indent="-228600" eaLnBrk="0" fontAlgn="base" hangingPunct="0">
              <a:spcBef>
                <a:spcPct val="0"/>
              </a:spcBef>
              <a:spcAft>
                <a:spcPct val="0"/>
              </a:spcAft>
              <a:defRPr>
                <a:solidFill>
                  <a:schemeClr val="tx1"/>
                </a:solidFill>
                <a:latin typeface="Helvetica" charset="0"/>
                <a:ea typeface="ヒラギノ角ゴ Pro W3" charset="-128"/>
              </a:defRPr>
            </a:lvl8pPr>
            <a:lvl9pPr marL="3886200" indent="-228600" eaLnBrk="0" fontAlgn="base" hangingPunct="0">
              <a:spcBef>
                <a:spcPct val="0"/>
              </a:spcBef>
              <a:spcAft>
                <a:spcPct val="0"/>
              </a:spcAft>
              <a:defRPr>
                <a:solidFill>
                  <a:schemeClr val="tx1"/>
                </a:solidFill>
                <a:latin typeface="Helvetica" charset="0"/>
                <a:ea typeface="ヒラギノ角ゴ Pro W3" charset="-128"/>
              </a:defRPr>
            </a:lvl9pPr>
          </a:lstStyle>
          <a:p>
            <a:fld id="{34E8ECB7-DBCF-6B48-9D6A-6A18A4AE83A4}" type="slidenum">
              <a:rPr lang="en-US" altLang="en-US">
                <a:latin typeface="Arial" charset="0"/>
              </a:rPr>
              <a:pPr/>
              <a:t>16</a:t>
            </a:fld>
            <a:endParaRPr lang="en-US" altLang="en-US">
              <a:latin typeface="Arial" charset="0"/>
            </a:endParaRPr>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a:t>Forget about random walk as you read in text books (in a depleted sensors is only ONE zone)</a:t>
            </a:r>
          </a:p>
          <a:p>
            <a:pPr eaLnBrk="1" hangingPunct="1"/>
            <a:r>
              <a:rPr lang="en-GB" altLang="en-US" dirty="0"/>
              <a:t>You do not really care unless you cannot supply it – power; thermal runaway! </a:t>
            </a:r>
          </a:p>
        </p:txBody>
      </p:sp>
    </p:spTree>
    <p:extLst>
      <p:ext uri="{BB962C8B-B14F-4D97-AF65-F5344CB8AC3E}">
        <p14:creationId xmlns:p14="http://schemas.microsoft.com/office/powerpoint/2010/main" val="21270082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xfrm>
            <a:off x="3886200" y="8686800"/>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elvetica" charset="0"/>
                <a:ea typeface="ヒラギノ角ゴ Pro W3" charset="-128"/>
              </a:defRPr>
            </a:lvl1pPr>
            <a:lvl2pPr marL="742950" indent="-285750">
              <a:defRPr>
                <a:solidFill>
                  <a:schemeClr val="tx1"/>
                </a:solidFill>
                <a:latin typeface="Helvetica" charset="0"/>
                <a:ea typeface="ヒラギノ角ゴ Pro W3" charset="-128"/>
              </a:defRPr>
            </a:lvl2pPr>
            <a:lvl3pPr marL="1143000" indent="-228600">
              <a:defRPr>
                <a:solidFill>
                  <a:schemeClr val="tx1"/>
                </a:solidFill>
                <a:latin typeface="Helvetica" charset="0"/>
                <a:ea typeface="ヒラギノ角ゴ Pro W3" charset="-128"/>
              </a:defRPr>
            </a:lvl3pPr>
            <a:lvl4pPr marL="1600200" indent="-228600">
              <a:defRPr>
                <a:solidFill>
                  <a:schemeClr val="tx1"/>
                </a:solidFill>
                <a:latin typeface="Helvetica" charset="0"/>
                <a:ea typeface="ヒラギノ角ゴ Pro W3" charset="-128"/>
              </a:defRPr>
            </a:lvl4pPr>
            <a:lvl5pPr marL="2057400" indent="-228600">
              <a:defRPr>
                <a:solidFill>
                  <a:schemeClr val="tx1"/>
                </a:solidFill>
                <a:latin typeface="Helvetica" charset="0"/>
                <a:ea typeface="ヒラギノ角ゴ Pro W3" charset="-128"/>
              </a:defRPr>
            </a:lvl5pPr>
            <a:lvl6pPr marL="2514600" indent="-228600" eaLnBrk="0" fontAlgn="base" hangingPunct="0">
              <a:spcBef>
                <a:spcPct val="0"/>
              </a:spcBef>
              <a:spcAft>
                <a:spcPct val="0"/>
              </a:spcAft>
              <a:defRPr>
                <a:solidFill>
                  <a:schemeClr val="tx1"/>
                </a:solidFill>
                <a:latin typeface="Helvetica" charset="0"/>
                <a:ea typeface="ヒラギノ角ゴ Pro W3" charset="-128"/>
              </a:defRPr>
            </a:lvl6pPr>
            <a:lvl7pPr marL="2971800" indent="-228600" eaLnBrk="0" fontAlgn="base" hangingPunct="0">
              <a:spcBef>
                <a:spcPct val="0"/>
              </a:spcBef>
              <a:spcAft>
                <a:spcPct val="0"/>
              </a:spcAft>
              <a:defRPr>
                <a:solidFill>
                  <a:schemeClr val="tx1"/>
                </a:solidFill>
                <a:latin typeface="Helvetica" charset="0"/>
                <a:ea typeface="ヒラギノ角ゴ Pro W3" charset="-128"/>
              </a:defRPr>
            </a:lvl7pPr>
            <a:lvl8pPr marL="3429000" indent="-228600" eaLnBrk="0" fontAlgn="base" hangingPunct="0">
              <a:spcBef>
                <a:spcPct val="0"/>
              </a:spcBef>
              <a:spcAft>
                <a:spcPct val="0"/>
              </a:spcAft>
              <a:defRPr>
                <a:solidFill>
                  <a:schemeClr val="tx1"/>
                </a:solidFill>
                <a:latin typeface="Helvetica" charset="0"/>
                <a:ea typeface="ヒラギノ角ゴ Pro W3" charset="-128"/>
              </a:defRPr>
            </a:lvl8pPr>
            <a:lvl9pPr marL="3886200" indent="-228600" eaLnBrk="0" fontAlgn="base" hangingPunct="0">
              <a:spcBef>
                <a:spcPct val="0"/>
              </a:spcBef>
              <a:spcAft>
                <a:spcPct val="0"/>
              </a:spcAft>
              <a:defRPr>
                <a:solidFill>
                  <a:schemeClr val="tx1"/>
                </a:solidFill>
                <a:latin typeface="Helvetica" charset="0"/>
                <a:ea typeface="ヒラギノ角ゴ Pro W3" charset="-128"/>
              </a:defRPr>
            </a:lvl9pPr>
          </a:lstStyle>
          <a:p>
            <a:fld id="{12CB3586-2D8B-A743-A038-7C210BF4AA08}" type="slidenum">
              <a:rPr lang="en-US" altLang="en-US">
                <a:latin typeface="Arial" charset="0"/>
              </a:rPr>
              <a:pPr/>
              <a:t>18</a:t>
            </a:fld>
            <a:endParaRPr lang="en-US" altLang="en-US">
              <a:latin typeface="Arial" charset="0"/>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de-DE" altLang="en-US"/>
          </a:p>
        </p:txBody>
      </p:sp>
    </p:spTree>
    <p:extLst>
      <p:ext uri="{BB962C8B-B14F-4D97-AF65-F5344CB8AC3E}">
        <p14:creationId xmlns:p14="http://schemas.microsoft.com/office/powerpoint/2010/main" val="1596277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xfrm>
            <a:off x="3886200" y="8686800"/>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elvetica" charset="0"/>
                <a:ea typeface="ヒラギノ角ゴ Pro W3" charset="-128"/>
              </a:defRPr>
            </a:lvl1pPr>
            <a:lvl2pPr marL="742950" indent="-285750">
              <a:defRPr>
                <a:solidFill>
                  <a:schemeClr val="tx1"/>
                </a:solidFill>
                <a:latin typeface="Helvetica" charset="0"/>
                <a:ea typeface="ヒラギノ角ゴ Pro W3" charset="-128"/>
              </a:defRPr>
            </a:lvl2pPr>
            <a:lvl3pPr marL="1143000" indent="-228600">
              <a:defRPr>
                <a:solidFill>
                  <a:schemeClr val="tx1"/>
                </a:solidFill>
                <a:latin typeface="Helvetica" charset="0"/>
                <a:ea typeface="ヒラギノ角ゴ Pro W3" charset="-128"/>
              </a:defRPr>
            </a:lvl3pPr>
            <a:lvl4pPr marL="1600200" indent="-228600">
              <a:defRPr>
                <a:solidFill>
                  <a:schemeClr val="tx1"/>
                </a:solidFill>
                <a:latin typeface="Helvetica" charset="0"/>
                <a:ea typeface="ヒラギノ角ゴ Pro W3" charset="-128"/>
              </a:defRPr>
            </a:lvl4pPr>
            <a:lvl5pPr marL="2057400" indent="-228600">
              <a:defRPr>
                <a:solidFill>
                  <a:schemeClr val="tx1"/>
                </a:solidFill>
                <a:latin typeface="Helvetica" charset="0"/>
                <a:ea typeface="ヒラギノ角ゴ Pro W3" charset="-128"/>
              </a:defRPr>
            </a:lvl5pPr>
            <a:lvl6pPr marL="2514600" indent="-228600" eaLnBrk="0" fontAlgn="base" hangingPunct="0">
              <a:spcBef>
                <a:spcPct val="0"/>
              </a:spcBef>
              <a:spcAft>
                <a:spcPct val="0"/>
              </a:spcAft>
              <a:defRPr>
                <a:solidFill>
                  <a:schemeClr val="tx1"/>
                </a:solidFill>
                <a:latin typeface="Helvetica" charset="0"/>
                <a:ea typeface="ヒラギノ角ゴ Pro W3" charset="-128"/>
              </a:defRPr>
            </a:lvl6pPr>
            <a:lvl7pPr marL="2971800" indent="-228600" eaLnBrk="0" fontAlgn="base" hangingPunct="0">
              <a:spcBef>
                <a:spcPct val="0"/>
              </a:spcBef>
              <a:spcAft>
                <a:spcPct val="0"/>
              </a:spcAft>
              <a:defRPr>
                <a:solidFill>
                  <a:schemeClr val="tx1"/>
                </a:solidFill>
                <a:latin typeface="Helvetica" charset="0"/>
                <a:ea typeface="ヒラギノ角ゴ Pro W3" charset="-128"/>
              </a:defRPr>
            </a:lvl7pPr>
            <a:lvl8pPr marL="3429000" indent="-228600" eaLnBrk="0" fontAlgn="base" hangingPunct="0">
              <a:spcBef>
                <a:spcPct val="0"/>
              </a:spcBef>
              <a:spcAft>
                <a:spcPct val="0"/>
              </a:spcAft>
              <a:defRPr>
                <a:solidFill>
                  <a:schemeClr val="tx1"/>
                </a:solidFill>
                <a:latin typeface="Helvetica" charset="0"/>
                <a:ea typeface="ヒラギノ角ゴ Pro W3" charset="-128"/>
              </a:defRPr>
            </a:lvl8pPr>
            <a:lvl9pPr marL="3886200" indent="-228600" eaLnBrk="0" fontAlgn="base" hangingPunct="0">
              <a:spcBef>
                <a:spcPct val="0"/>
              </a:spcBef>
              <a:spcAft>
                <a:spcPct val="0"/>
              </a:spcAft>
              <a:defRPr>
                <a:solidFill>
                  <a:schemeClr val="tx1"/>
                </a:solidFill>
                <a:latin typeface="Helvetica" charset="0"/>
                <a:ea typeface="ヒラギノ角ゴ Pro W3" charset="-128"/>
              </a:defRPr>
            </a:lvl9pPr>
          </a:lstStyle>
          <a:p>
            <a:fld id="{DCEBE17F-9CF2-C947-8467-3937A1454177}" type="slidenum">
              <a:rPr lang="en-US" altLang="en-US">
                <a:latin typeface="Arial" charset="0"/>
              </a:rPr>
              <a:pPr/>
              <a:t>19</a:t>
            </a:fld>
            <a:endParaRPr lang="en-US" altLang="en-US">
              <a:latin typeface="Arial" charset="0"/>
            </a:endParaRPr>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dirty="0" err="1"/>
              <a:t>Question</a:t>
            </a:r>
            <a:r>
              <a:rPr lang="de-DE" altLang="en-US" dirty="0"/>
              <a:t>: </a:t>
            </a:r>
            <a:r>
              <a:rPr lang="de-DE" altLang="en-US" dirty="0" err="1"/>
              <a:t>why</a:t>
            </a:r>
            <a:r>
              <a:rPr lang="de-DE" altLang="en-US" dirty="0"/>
              <a:t> a </a:t>
            </a:r>
            <a:r>
              <a:rPr lang="de-DE" altLang="en-US" dirty="0" err="1"/>
              <a:t>deep</a:t>
            </a:r>
            <a:r>
              <a:rPr lang="de-DE" altLang="en-US" dirty="0"/>
              <a:t> </a:t>
            </a:r>
            <a:r>
              <a:rPr lang="de-DE" altLang="en-US" dirty="0" err="1"/>
              <a:t>difussion</a:t>
            </a:r>
            <a:r>
              <a:rPr lang="de-DE" altLang="en-US" dirty="0"/>
              <a:t> – all </a:t>
            </a:r>
            <a:r>
              <a:rPr lang="de-DE" altLang="en-US" dirty="0" err="1"/>
              <a:t>edges</a:t>
            </a:r>
            <a:r>
              <a:rPr lang="de-DE" altLang="en-US" dirty="0"/>
              <a:t>, </a:t>
            </a:r>
            <a:r>
              <a:rPr lang="de-DE" altLang="en-US" dirty="0" err="1"/>
              <a:t>cuts</a:t>
            </a:r>
            <a:r>
              <a:rPr lang="de-DE" altLang="en-US" dirty="0"/>
              <a:t> </a:t>
            </a:r>
            <a:r>
              <a:rPr lang="de-DE" altLang="en-US" dirty="0" err="1"/>
              <a:t>interfaces</a:t>
            </a:r>
            <a:r>
              <a:rPr lang="de-DE" altLang="en-US" dirty="0"/>
              <a:t> </a:t>
            </a:r>
            <a:r>
              <a:rPr lang="de-DE" altLang="en-US" dirty="0" err="1"/>
              <a:t>have</a:t>
            </a:r>
            <a:r>
              <a:rPr lang="de-DE" altLang="en-US" dirty="0"/>
              <a:t> </a:t>
            </a:r>
            <a:r>
              <a:rPr lang="de-DE" altLang="en-US" dirty="0" err="1"/>
              <a:t>defects</a:t>
            </a:r>
            <a:r>
              <a:rPr lang="de-DE" altLang="en-US" dirty="0"/>
              <a:t> – </a:t>
            </a:r>
            <a:r>
              <a:rPr lang="de-DE" altLang="en-US" dirty="0" err="1"/>
              <a:t>increase</a:t>
            </a:r>
            <a:r>
              <a:rPr lang="de-DE" altLang="en-US" dirty="0"/>
              <a:t> </a:t>
            </a:r>
            <a:r>
              <a:rPr lang="de-DE" altLang="en-US" dirty="0" err="1"/>
              <a:t>distance</a:t>
            </a:r>
            <a:r>
              <a:rPr lang="de-DE" altLang="en-US" dirty="0"/>
              <a:t> </a:t>
            </a:r>
            <a:r>
              <a:rPr lang="de-DE" altLang="en-US" dirty="0" err="1"/>
              <a:t>of</a:t>
            </a:r>
            <a:r>
              <a:rPr lang="de-DE" altLang="en-US" dirty="0"/>
              <a:t> </a:t>
            </a:r>
            <a:r>
              <a:rPr lang="de-DE" altLang="en-US" dirty="0" err="1"/>
              <a:t>defects</a:t>
            </a:r>
            <a:r>
              <a:rPr lang="de-DE" altLang="en-US" dirty="0"/>
              <a:t> </a:t>
            </a:r>
            <a:r>
              <a:rPr lang="de-DE" altLang="en-US" dirty="0" err="1"/>
              <a:t>to</a:t>
            </a:r>
            <a:r>
              <a:rPr lang="de-DE" altLang="en-US" dirty="0"/>
              <a:t> </a:t>
            </a:r>
            <a:r>
              <a:rPr lang="de-DE" altLang="en-US" dirty="0" err="1"/>
              <a:t>active</a:t>
            </a:r>
            <a:r>
              <a:rPr lang="de-DE" altLang="en-US" dirty="0"/>
              <a:t> </a:t>
            </a:r>
            <a:r>
              <a:rPr lang="de-DE" altLang="en-US" dirty="0" err="1"/>
              <a:t>volume</a:t>
            </a:r>
            <a:r>
              <a:rPr lang="de-DE" altLang="en-US" dirty="0"/>
              <a:t> – </a:t>
            </a:r>
            <a:r>
              <a:rPr lang="de-DE" altLang="en-US" dirty="0" err="1"/>
              <a:t>deep</a:t>
            </a:r>
            <a:r>
              <a:rPr lang="de-DE" altLang="en-US" dirty="0"/>
              <a:t> </a:t>
            </a:r>
            <a:r>
              <a:rPr lang="de-DE" altLang="en-US" dirty="0" err="1"/>
              <a:t>diffusion</a:t>
            </a:r>
            <a:r>
              <a:rPr lang="de-DE" altLang="en-US" dirty="0"/>
              <a:t>; </a:t>
            </a:r>
            <a:r>
              <a:rPr lang="de-DE" altLang="en-US" dirty="0" err="1"/>
              <a:t>guard</a:t>
            </a:r>
            <a:r>
              <a:rPr lang="de-DE" altLang="en-US" dirty="0"/>
              <a:t> ring; </a:t>
            </a:r>
            <a:r>
              <a:rPr lang="de-DE" altLang="en-US" dirty="0" err="1"/>
              <a:t>active</a:t>
            </a:r>
            <a:r>
              <a:rPr lang="de-DE" altLang="en-US" dirty="0"/>
              <a:t> </a:t>
            </a:r>
            <a:r>
              <a:rPr lang="de-DE" altLang="en-US" dirty="0" err="1"/>
              <a:t>edge</a:t>
            </a:r>
            <a:endParaRPr lang="de-DE" altLang="en-US" dirty="0"/>
          </a:p>
        </p:txBody>
      </p:sp>
    </p:spTree>
    <p:extLst>
      <p:ext uri="{BB962C8B-B14F-4D97-AF65-F5344CB8AC3E}">
        <p14:creationId xmlns:p14="http://schemas.microsoft.com/office/powerpoint/2010/main" val="900823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xfrm>
            <a:off x="3886200" y="8686800"/>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elvetica" charset="0"/>
                <a:ea typeface="ヒラギノ角ゴ Pro W3" charset="-128"/>
              </a:defRPr>
            </a:lvl1pPr>
            <a:lvl2pPr marL="742950" indent="-285750">
              <a:defRPr>
                <a:solidFill>
                  <a:schemeClr val="tx1"/>
                </a:solidFill>
                <a:latin typeface="Helvetica" charset="0"/>
                <a:ea typeface="ヒラギノ角ゴ Pro W3" charset="-128"/>
              </a:defRPr>
            </a:lvl2pPr>
            <a:lvl3pPr marL="1143000" indent="-228600">
              <a:defRPr>
                <a:solidFill>
                  <a:schemeClr val="tx1"/>
                </a:solidFill>
                <a:latin typeface="Helvetica" charset="0"/>
                <a:ea typeface="ヒラギノ角ゴ Pro W3" charset="-128"/>
              </a:defRPr>
            </a:lvl3pPr>
            <a:lvl4pPr marL="1600200" indent="-228600">
              <a:defRPr>
                <a:solidFill>
                  <a:schemeClr val="tx1"/>
                </a:solidFill>
                <a:latin typeface="Helvetica" charset="0"/>
                <a:ea typeface="ヒラギノ角ゴ Pro W3" charset="-128"/>
              </a:defRPr>
            </a:lvl4pPr>
            <a:lvl5pPr marL="2057400" indent="-228600">
              <a:defRPr>
                <a:solidFill>
                  <a:schemeClr val="tx1"/>
                </a:solidFill>
                <a:latin typeface="Helvetica" charset="0"/>
                <a:ea typeface="ヒラギノ角ゴ Pro W3" charset="-128"/>
              </a:defRPr>
            </a:lvl5pPr>
            <a:lvl6pPr marL="2514600" indent="-228600" eaLnBrk="0" fontAlgn="base" hangingPunct="0">
              <a:spcBef>
                <a:spcPct val="0"/>
              </a:spcBef>
              <a:spcAft>
                <a:spcPct val="0"/>
              </a:spcAft>
              <a:defRPr>
                <a:solidFill>
                  <a:schemeClr val="tx1"/>
                </a:solidFill>
                <a:latin typeface="Helvetica" charset="0"/>
                <a:ea typeface="ヒラギノ角ゴ Pro W3" charset="-128"/>
              </a:defRPr>
            </a:lvl6pPr>
            <a:lvl7pPr marL="2971800" indent="-228600" eaLnBrk="0" fontAlgn="base" hangingPunct="0">
              <a:spcBef>
                <a:spcPct val="0"/>
              </a:spcBef>
              <a:spcAft>
                <a:spcPct val="0"/>
              </a:spcAft>
              <a:defRPr>
                <a:solidFill>
                  <a:schemeClr val="tx1"/>
                </a:solidFill>
                <a:latin typeface="Helvetica" charset="0"/>
                <a:ea typeface="ヒラギノ角ゴ Pro W3" charset="-128"/>
              </a:defRPr>
            </a:lvl7pPr>
            <a:lvl8pPr marL="3429000" indent="-228600" eaLnBrk="0" fontAlgn="base" hangingPunct="0">
              <a:spcBef>
                <a:spcPct val="0"/>
              </a:spcBef>
              <a:spcAft>
                <a:spcPct val="0"/>
              </a:spcAft>
              <a:defRPr>
                <a:solidFill>
                  <a:schemeClr val="tx1"/>
                </a:solidFill>
                <a:latin typeface="Helvetica" charset="0"/>
                <a:ea typeface="ヒラギノ角ゴ Pro W3" charset="-128"/>
              </a:defRPr>
            </a:lvl8pPr>
            <a:lvl9pPr marL="3886200" indent="-228600" eaLnBrk="0" fontAlgn="base" hangingPunct="0">
              <a:spcBef>
                <a:spcPct val="0"/>
              </a:spcBef>
              <a:spcAft>
                <a:spcPct val="0"/>
              </a:spcAft>
              <a:defRPr>
                <a:solidFill>
                  <a:schemeClr val="tx1"/>
                </a:solidFill>
                <a:latin typeface="Helvetica" charset="0"/>
                <a:ea typeface="ヒラギノ角ゴ Pro W3" charset="-128"/>
              </a:defRPr>
            </a:lvl9pPr>
          </a:lstStyle>
          <a:p>
            <a:fld id="{A604FDE2-E55D-C34E-A8F1-5706AD113012}" type="slidenum">
              <a:rPr lang="en-US" altLang="en-US">
                <a:latin typeface="Arial" charset="0"/>
              </a:rPr>
              <a:pPr/>
              <a:t>20</a:t>
            </a:fld>
            <a:endParaRPr lang="en-US" altLang="en-US">
              <a:latin typeface="Arial" charset="0"/>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GB" altLang="en-US"/>
          </a:p>
        </p:txBody>
      </p:sp>
    </p:spTree>
    <p:extLst>
      <p:ext uri="{BB962C8B-B14F-4D97-AF65-F5344CB8AC3E}">
        <p14:creationId xmlns:p14="http://schemas.microsoft.com/office/powerpoint/2010/main" val="2178096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A</a:t>
            </a:r>
            <a:r>
              <a:rPr lang="en-GB" dirty="0"/>
              <a:t>s</a:t>
            </a:r>
            <a:r>
              <a:rPr lang="en-CH" dirty="0"/>
              <a:t>k about the fiedl? High at p electrode side!!</a:t>
            </a:r>
          </a:p>
        </p:txBody>
      </p:sp>
    </p:spTree>
    <p:extLst>
      <p:ext uri="{BB962C8B-B14F-4D97-AF65-F5344CB8AC3E}">
        <p14:creationId xmlns:p14="http://schemas.microsoft.com/office/powerpoint/2010/main" val="6528671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noTextEdit="1"/>
          </p:cNvSpPr>
          <p:nvPr>
            <p:ph type="sldImg"/>
          </p:nvPr>
        </p:nvSpPr>
        <p:spPr>
          <a:ln/>
        </p:spPr>
      </p:sp>
      <p:sp>
        <p:nvSpPr>
          <p:cNvPr id="1034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Say something about weighting fields</a:t>
            </a:r>
          </a:p>
        </p:txBody>
      </p:sp>
      <p:sp>
        <p:nvSpPr>
          <p:cNvPr id="103427" name="Slide Number Placeholder 3"/>
          <p:cNvSpPr>
            <a:spLocks noGrp="1"/>
          </p:cNvSpPr>
          <p:nvPr>
            <p:ph type="sldNum" sz="quarter" idx="5"/>
          </p:nvPr>
        </p:nvSpPr>
        <p:spPr>
          <a:xfrm>
            <a:off x="3886200" y="8686800"/>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elvetica" charset="0"/>
                <a:ea typeface="ヒラギノ角ゴ Pro W3" charset="-128"/>
              </a:defRPr>
            </a:lvl1pPr>
            <a:lvl2pPr marL="742950" indent="-285750">
              <a:defRPr>
                <a:solidFill>
                  <a:schemeClr val="tx1"/>
                </a:solidFill>
                <a:latin typeface="Helvetica" charset="0"/>
                <a:ea typeface="ヒラギノ角ゴ Pro W3" charset="-128"/>
              </a:defRPr>
            </a:lvl2pPr>
            <a:lvl3pPr marL="1143000" indent="-228600">
              <a:defRPr>
                <a:solidFill>
                  <a:schemeClr val="tx1"/>
                </a:solidFill>
                <a:latin typeface="Helvetica" charset="0"/>
                <a:ea typeface="ヒラギノ角ゴ Pro W3" charset="-128"/>
              </a:defRPr>
            </a:lvl3pPr>
            <a:lvl4pPr marL="1600200" indent="-228600">
              <a:defRPr>
                <a:solidFill>
                  <a:schemeClr val="tx1"/>
                </a:solidFill>
                <a:latin typeface="Helvetica" charset="0"/>
                <a:ea typeface="ヒラギノ角ゴ Pro W3" charset="-128"/>
              </a:defRPr>
            </a:lvl4pPr>
            <a:lvl5pPr marL="2057400" indent="-228600">
              <a:defRPr>
                <a:solidFill>
                  <a:schemeClr val="tx1"/>
                </a:solidFill>
                <a:latin typeface="Helvetica" charset="0"/>
                <a:ea typeface="ヒラギノ角ゴ Pro W3" charset="-128"/>
              </a:defRPr>
            </a:lvl5pPr>
            <a:lvl6pPr marL="2514600" indent="-228600" eaLnBrk="0" fontAlgn="base" hangingPunct="0">
              <a:spcBef>
                <a:spcPct val="0"/>
              </a:spcBef>
              <a:spcAft>
                <a:spcPct val="0"/>
              </a:spcAft>
              <a:defRPr>
                <a:solidFill>
                  <a:schemeClr val="tx1"/>
                </a:solidFill>
                <a:latin typeface="Helvetica" charset="0"/>
                <a:ea typeface="ヒラギノ角ゴ Pro W3" charset="-128"/>
              </a:defRPr>
            </a:lvl6pPr>
            <a:lvl7pPr marL="2971800" indent="-228600" eaLnBrk="0" fontAlgn="base" hangingPunct="0">
              <a:spcBef>
                <a:spcPct val="0"/>
              </a:spcBef>
              <a:spcAft>
                <a:spcPct val="0"/>
              </a:spcAft>
              <a:defRPr>
                <a:solidFill>
                  <a:schemeClr val="tx1"/>
                </a:solidFill>
                <a:latin typeface="Helvetica" charset="0"/>
                <a:ea typeface="ヒラギノ角ゴ Pro W3" charset="-128"/>
              </a:defRPr>
            </a:lvl7pPr>
            <a:lvl8pPr marL="3429000" indent="-228600" eaLnBrk="0" fontAlgn="base" hangingPunct="0">
              <a:spcBef>
                <a:spcPct val="0"/>
              </a:spcBef>
              <a:spcAft>
                <a:spcPct val="0"/>
              </a:spcAft>
              <a:defRPr>
                <a:solidFill>
                  <a:schemeClr val="tx1"/>
                </a:solidFill>
                <a:latin typeface="Helvetica" charset="0"/>
                <a:ea typeface="ヒラギノ角ゴ Pro W3" charset="-128"/>
              </a:defRPr>
            </a:lvl8pPr>
            <a:lvl9pPr marL="3886200" indent="-228600" eaLnBrk="0" fontAlgn="base" hangingPunct="0">
              <a:spcBef>
                <a:spcPct val="0"/>
              </a:spcBef>
              <a:spcAft>
                <a:spcPct val="0"/>
              </a:spcAft>
              <a:defRPr>
                <a:solidFill>
                  <a:schemeClr val="tx1"/>
                </a:solidFill>
                <a:latin typeface="Helvetica" charset="0"/>
                <a:ea typeface="ヒラギノ角ゴ Pro W3" charset="-128"/>
              </a:defRPr>
            </a:lvl9pPr>
          </a:lstStyle>
          <a:p>
            <a:fld id="{9A08BD9A-1482-5B48-A836-65DBA6890D1A}" type="slidenum">
              <a:rPr lang="en-US" altLang="en-US">
                <a:latin typeface="Arial" charset="0"/>
              </a:rPr>
              <a:pPr/>
              <a:t>44</a:t>
            </a:fld>
            <a:endParaRPr lang="en-US" altLang="en-US">
              <a:latin typeface="Arial" charset="0"/>
            </a:endParaRPr>
          </a:p>
        </p:txBody>
      </p:sp>
    </p:spTree>
    <p:extLst>
      <p:ext uri="{BB962C8B-B14F-4D97-AF65-F5344CB8AC3E}">
        <p14:creationId xmlns:p14="http://schemas.microsoft.com/office/powerpoint/2010/main" val="37919091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xfrm>
            <a:off x="3886200" y="8686800"/>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elvetica" charset="0"/>
                <a:ea typeface="ヒラギノ角ゴ Pro W3" charset="-128"/>
              </a:defRPr>
            </a:lvl1pPr>
            <a:lvl2pPr marL="742950" indent="-285750">
              <a:defRPr>
                <a:solidFill>
                  <a:schemeClr val="tx1"/>
                </a:solidFill>
                <a:latin typeface="Helvetica" charset="0"/>
                <a:ea typeface="ヒラギノ角ゴ Pro W3" charset="-128"/>
              </a:defRPr>
            </a:lvl2pPr>
            <a:lvl3pPr marL="1143000" indent="-228600">
              <a:defRPr>
                <a:solidFill>
                  <a:schemeClr val="tx1"/>
                </a:solidFill>
                <a:latin typeface="Helvetica" charset="0"/>
                <a:ea typeface="ヒラギノ角ゴ Pro W3" charset="-128"/>
              </a:defRPr>
            </a:lvl3pPr>
            <a:lvl4pPr marL="1600200" indent="-228600">
              <a:defRPr>
                <a:solidFill>
                  <a:schemeClr val="tx1"/>
                </a:solidFill>
                <a:latin typeface="Helvetica" charset="0"/>
                <a:ea typeface="ヒラギノ角ゴ Pro W3" charset="-128"/>
              </a:defRPr>
            </a:lvl4pPr>
            <a:lvl5pPr marL="2057400" indent="-228600">
              <a:defRPr>
                <a:solidFill>
                  <a:schemeClr val="tx1"/>
                </a:solidFill>
                <a:latin typeface="Helvetica" charset="0"/>
                <a:ea typeface="ヒラギノ角ゴ Pro W3" charset="-128"/>
              </a:defRPr>
            </a:lvl5pPr>
            <a:lvl6pPr marL="2514600" indent="-228600" eaLnBrk="0" fontAlgn="base" hangingPunct="0">
              <a:spcBef>
                <a:spcPct val="0"/>
              </a:spcBef>
              <a:spcAft>
                <a:spcPct val="0"/>
              </a:spcAft>
              <a:defRPr>
                <a:solidFill>
                  <a:schemeClr val="tx1"/>
                </a:solidFill>
                <a:latin typeface="Helvetica" charset="0"/>
                <a:ea typeface="ヒラギノ角ゴ Pro W3" charset="-128"/>
              </a:defRPr>
            </a:lvl6pPr>
            <a:lvl7pPr marL="2971800" indent="-228600" eaLnBrk="0" fontAlgn="base" hangingPunct="0">
              <a:spcBef>
                <a:spcPct val="0"/>
              </a:spcBef>
              <a:spcAft>
                <a:spcPct val="0"/>
              </a:spcAft>
              <a:defRPr>
                <a:solidFill>
                  <a:schemeClr val="tx1"/>
                </a:solidFill>
                <a:latin typeface="Helvetica" charset="0"/>
                <a:ea typeface="ヒラギノ角ゴ Pro W3" charset="-128"/>
              </a:defRPr>
            </a:lvl7pPr>
            <a:lvl8pPr marL="3429000" indent="-228600" eaLnBrk="0" fontAlgn="base" hangingPunct="0">
              <a:spcBef>
                <a:spcPct val="0"/>
              </a:spcBef>
              <a:spcAft>
                <a:spcPct val="0"/>
              </a:spcAft>
              <a:defRPr>
                <a:solidFill>
                  <a:schemeClr val="tx1"/>
                </a:solidFill>
                <a:latin typeface="Helvetica" charset="0"/>
                <a:ea typeface="ヒラギノ角ゴ Pro W3" charset="-128"/>
              </a:defRPr>
            </a:lvl8pPr>
            <a:lvl9pPr marL="3886200" indent="-228600" eaLnBrk="0" fontAlgn="base" hangingPunct="0">
              <a:spcBef>
                <a:spcPct val="0"/>
              </a:spcBef>
              <a:spcAft>
                <a:spcPct val="0"/>
              </a:spcAft>
              <a:defRPr>
                <a:solidFill>
                  <a:schemeClr val="tx1"/>
                </a:solidFill>
                <a:latin typeface="Helvetica" charset="0"/>
                <a:ea typeface="ヒラギノ角ゴ Pro W3" charset="-128"/>
              </a:defRPr>
            </a:lvl9pPr>
          </a:lstStyle>
          <a:p>
            <a:fld id="{5CFCC97C-827B-3C45-B405-687F714643DC}" type="slidenum">
              <a:rPr lang="en-US" altLang="en-US">
                <a:latin typeface="Arial" charset="0"/>
              </a:rPr>
              <a:pPr/>
              <a:t>46</a:t>
            </a:fld>
            <a:endParaRPr lang="en-US" altLang="en-US">
              <a:latin typeface="Arial"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GB" altLang="en-US"/>
          </a:p>
        </p:txBody>
      </p:sp>
    </p:spTree>
    <p:extLst>
      <p:ext uri="{BB962C8B-B14F-4D97-AF65-F5344CB8AC3E}">
        <p14:creationId xmlns:p14="http://schemas.microsoft.com/office/powerpoint/2010/main" val="111569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xfrm>
            <a:off x="3886200" y="8686800"/>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elvetica" charset="0"/>
                <a:ea typeface="ヒラギノ角ゴ Pro W3" charset="-128"/>
              </a:defRPr>
            </a:lvl1pPr>
            <a:lvl2pPr marL="742950" indent="-285750">
              <a:defRPr>
                <a:solidFill>
                  <a:schemeClr val="tx1"/>
                </a:solidFill>
                <a:latin typeface="Helvetica" charset="0"/>
                <a:ea typeface="ヒラギノ角ゴ Pro W3" charset="-128"/>
              </a:defRPr>
            </a:lvl2pPr>
            <a:lvl3pPr marL="1143000" indent="-228600">
              <a:defRPr>
                <a:solidFill>
                  <a:schemeClr val="tx1"/>
                </a:solidFill>
                <a:latin typeface="Helvetica" charset="0"/>
                <a:ea typeface="ヒラギノ角ゴ Pro W3" charset="-128"/>
              </a:defRPr>
            </a:lvl3pPr>
            <a:lvl4pPr marL="1600200" indent="-228600">
              <a:defRPr>
                <a:solidFill>
                  <a:schemeClr val="tx1"/>
                </a:solidFill>
                <a:latin typeface="Helvetica" charset="0"/>
                <a:ea typeface="ヒラギノ角ゴ Pro W3" charset="-128"/>
              </a:defRPr>
            </a:lvl4pPr>
            <a:lvl5pPr marL="2057400" indent="-228600">
              <a:defRPr>
                <a:solidFill>
                  <a:schemeClr val="tx1"/>
                </a:solidFill>
                <a:latin typeface="Helvetica" charset="0"/>
                <a:ea typeface="ヒラギノ角ゴ Pro W3" charset="-128"/>
              </a:defRPr>
            </a:lvl5pPr>
            <a:lvl6pPr marL="2514600" indent="-228600" eaLnBrk="0" fontAlgn="base" hangingPunct="0">
              <a:spcBef>
                <a:spcPct val="0"/>
              </a:spcBef>
              <a:spcAft>
                <a:spcPct val="0"/>
              </a:spcAft>
              <a:defRPr>
                <a:solidFill>
                  <a:schemeClr val="tx1"/>
                </a:solidFill>
                <a:latin typeface="Helvetica" charset="0"/>
                <a:ea typeface="ヒラギノ角ゴ Pro W3" charset="-128"/>
              </a:defRPr>
            </a:lvl6pPr>
            <a:lvl7pPr marL="2971800" indent="-228600" eaLnBrk="0" fontAlgn="base" hangingPunct="0">
              <a:spcBef>
                <a:spcPct val="0"/>
              </a:spcBef>
              <a:spcAft>
                <a:spcPct val="0"/>
              </a:spcAft>
              <a:defRPr>
                <a:solidFill>
                  <a:schemeClr val="tx1"/>
                </a:solidFill>
                <a:latin typeface="Helvetica" charset="0"/>
                <a:ea typeface="ヒラギノ角ゴ Pro W3" charset="-128"/>
              </a:defRPr>
            </a:lvl7pPr>
            <a:lvl8pPr marL="3429000" indent="-228600" eaLnBrk="0" fontAlgn="base" hangingPunct="0">
              <a:spcBef>
                <a:spcPct val="0"/>
              </a:spcBef>
              <a:spcAft>
                <a:spcPct val="0"/>
              </a:spcAft>
              <a:defRPr>
                <a:solidFill>
                  <a:schemeClr val="tx1"/>
                </a:solidFill>
                <a:latin typeface="Helvetica" charset="0"/>
                <a:ea typeface="ヒラギノ角ゴ Pro W3" charset="-128"/>
              </a:defRPr>
            </a:lvl8pPr>
            <a:lvl9pPr marL="3886200" indent="-228600" eaLnBrk="0" fontAlgn="base" hangingPunct="0">
              <a:spcBef>
                <a:spcPct val="0"/>
              </a:spcBef>
              <a:spcAft>
                <a:spcPct val="0"/>
              </a:spcAft>
              <a:defRPr>
                <a:solidFill>
                  <a:schemeClr val="tx1"/>
                </a:solidFill>
                <a:latin typeface="Helvetica" charset="0"/>
                <a:ea typeface="ヒラギノ角ゴ Pro W3" charset="-128"/>
              </a:defRPr>
            </a:lvl9pPr>
          </a:lstStyle>
          <a:p>
            <a:fld id="{8F7A210F-06C5-A246-A8FC-4B320D63602F}" type="slidenum">
              <a:rPr lang="en-US" altLang="en-US">
                <a:latin typeface="Arial" charset="0"/>
              </a:rPr>
              <a:pPr/>
              <a:t>4</a:t>
            </a:fld>
            <a:endParaRPr lang="en-US" altLang="en-US">
              <a:latin typeface="Arial" charset="0"/>
            </a:endParaRPr>
          </a:p>
        </p:txBody>
      </p:sp>
      <p:sp>
        <p:nvSpPr>
          <p:cNvPr id="30722" name="Rectangle 2"/>
          <p:cNvSpPr>
            <a:spLocks noGrp="1" noRot="1" noChangeAspect="1" noChangeArrowheads="1" noTextEdit="1"/>
          </p:cNvSpPr>
          <p:nvPr>
            <p:ph type="sldImg"/>
          </p:nvPr>
        </p:nvSpPr>
        <p:spPr>
          <a:solidFill>
            <a:srgbClr val="FFFFFF"/>
          </a:solidFill>
          <a:ln/>
        </p:spPr>
      </p:sp>
      <p:sp>
        <p:nvSpPr>
          <p:cNvPr id="30723" name="Rectangle 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50000"/>
              </a:spcBef>
            </a:pPr>
            <a:endParaRPr lang="en-GB" altLang="en-US">
              <a:latin typeface="Helvetica" charset="0"/>
            </a:endParaRPr>
          </a:p>
        </p:txBody>
      </p:sp>
    </p:spTree>
    <p:extLst>
      <p:ext uri="{BB962C8B-B14F-4D97-AF65-F5344CB8AC3E}">
        <p14:creationId xmlns:p14="http://schemas.microsoft.com/office/powerpoint/2010/main" val="8188666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xfrm>
            <a:off x="3886200" y="8686800"/>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elvetica" charset="0"/>
                <a:ea typeface="ヒラギノ角ゴ Pro W3" charset="-128"/>
              </a:defRPr>
            </a:lvl1pPr>
            <a:lvl2pPr marL="742950" indent="-285750">
              <a:defRPr>
                <a:solidFill>
                  <a:schemeClr val="tx1"/>
                </a:solidFill>
                <a:latin typeface="Helvetica" charset="0"/>
                <a:ea typeface="ヒラギノ角ゴ Pro W3" charset="-128"/>
              </a:defRPr>
            </a:lvl2pPr>
            <a:lvl3pPr marL="1143000" indent="-228600">
              <a:defRPr>
                <a:solidFill>
                  <a:schemeClr val="tx1"/>
                </a:solidFill>
                <a:latin typeface="Helvetica" charset="0"/>
                <a:ea typeface="ヒラギノ角ゴ Pro W3" charset="-128"/>
              </a:defRPr>
            </a:lvl3pPr>
            <a:lvl4pPr marL="1600200" indent="-228600">
              <a:defRPr>
                <a:solidFill>
                  <a:schemeClr val="tx1"/>
                </a:solidFill>
                <a:latin typeface="Helvetica" charset="0"/>
                <a:ea typeface="ヒラギノ角ゴ Pro W3" charset="-128"/>
              </a:defRPr>
            </a:lvl4pPr>
            <a:lvl5pPr marL="2057400" indent="-228600">
              <a:defRPr>
                <a:solidFill>
                  <a:schemeClr val="tx1"/>
                </a:solidFill>
                <a:latin typeface="Helvetica" charset="0"/>
                <a:ea typeface="ヒラギノ角ゴ Pro W3" charset="-128"/>
              </a:defRPr>
            </a:lvl5pPr>
            <a:lvl6pPr marL="2514600" indent="-228600" eaLnBrk="0" fontAlgn="base" hangingPunct="0">
              <a:spcBef>
                <a:spcPct val="0"/>
              </a:spcBef>
              <a:spcAft>
                <a:spcPct val="0"/>
              </a:spcAft>
              <a:defRPr>
                <a:solidFill>
                  <a:schemeClr val="tx1"/>
                </a:solidFill>
                <a:latin typeface="Helvetica" charset="0"/>
                <a:ea typeface="ヒラギノ角ゴ Pro W3" charset="-128"/>
              </a:defRPr>
            </a:lvl6pPr>
            <a:lvl7pPr marL="2971800" indent="-228600" eaLnBrk="0" fontAlgn="base" hangingPunct="0">
              <a:spcBef>
                <a:spcPct val="0"/>
              </a:spcBef>
              <a:spcAft>
                <a:spcPct val="0"/>
              </a:spcAft>
              <a:defRPr>
                <a:solidFill>
                  <a:schemeClr val="tx1"/>
                </a:solidFill>
                <a:latin typeface="Helvetica" charset="0"/>
                <a:ea typeface="ヒラギノ角ゴ Pro W3" charset="-128"/>
              </a:defRPr>
            </a:lvl7pPr>
            <a:lvl8pPr marL="3429000" indent="-228600" eaLnBrk="0" fontAlgn="base" hangingPunct="0">
              <a:spcBef>
                <a:spcPct val="0"/>
              </a:spcBef>
              <a:spcAft>
                <a:spcPct val="0"/>
              </a:spcAft>
              <a:defRPr>
                <a:solidFill>
                  <a:schemeClr val="tx1"/>
                </a:solidFill>
                <a:latin typeface="Helvetica" charset="0"/>
                <a:ea typeface="ヒラギノ角ゴ Pro W3" charset="-128"/>
              </a:defRPr>
            </a:lvl8pPr>
            <a:lvl9pPr marL="3886200" indent="-228600" eaLnBrk="0" fontAlgn="base" hangingPunct="0">
              <a:spcBef>
                <a:spcPct val="0"/>
              </a:spcBef>
              <a:spcAft>
                <a:spcPct val="0"/>
              </a:spcAft>
              <a:defRPr>
                <a:solidFill>
                  <a:schemeClr val="tx1"/>
                </a:solidFill>
                <a:latin typeface="Helvetica" charset="0"/>
                <a:ea typeface="ヒラギノ角ゴ Pro W3" charset="-128"/>
              </a:defRPr>
            </a:lvl9pPr>
          </a:lstStyle>
          <a:p>
            <a:fld id="{CCB6421E-5CA1-904E-A339-304373E52BDF}" type="slidenum">
              <a:rPr lang="en-US" altLang="en-US">
                <a:latin typeface="Arial" charset="0"/>
              </a:rPr>
              <a:pPr/>
              <a:t>47</a:t>
            </a:fld>
            <a:endParaRPr lang="en-US" altLang="en-US">
              <a:latin typeface="Arial" charset="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GB" altLang="en-US"/>
          </a:p>
        </p:txBody>
      </p:sp>
    </p:spTree>
    <p:extLst>
      <p:ext uri="{BB962C8B-B14F-4D97-AF65-F5344CB8AC3E}">
        <p14:creationId xmlns:p14="http://schemas.microsoft.com/office/powerpoint/2010/main" val="1492283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xfrm>
            <a:off x="3886200" y="8686800"/>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elvetica" charset="0"/>
                <a:ea typeface="ヒラギノ角ゴ Pro W3" charset="-128"/>
              </a:defRPr>
            </a:lvl1pPr>
            <a:lvl2pPr marL="742950" indent="-285750">
              <a:defRPr>
                <a:solidFill>
                  <a:schemeClr val="tx1"/>
                </a:solidFill>
                <a:latin typeface="Helvetica" charset="0"/>
                <a:ea typeface="ヒラギノ角ゴ Pro W3" charset="-128"/>
              </a:defRPr>
            </a:lvl2pPr>
            <a:lvl3pPr marL="1143000" indent="-228600">
              <a:defRPr>
                <a:solidFill>
                  <a:schemeClr val="tx1"/>
                </a:solidFill>
                <a:latin typeface="Helvetica" charset="0"/>
                <a:ea typeface="ヒラギノ角ゴ Pro W3" charset="-128"/>
              </a:defRPr>
            </a:lvl3pPr>
            <a:lvl4pPr marL="1600200" indent="-228600">
              <a:defRPr>
                <a:solidFill>
                  <a:schemeClr val="tx1"/>
                </a:solidFill>
                <a:latin typeface="Helvetica" charset="0"/>
                <a:ea typeface="ヒラギノ角ゴ Pro W3" charset="-128"/>
              </a:defRPr>
            </a:lvl4pPr>
            <a:lvl5pPr marL="2057400" indent="-228600">
              <a:defRPr>
                <a:solidFill>
                  <a:schemeClr val="tx1"/>
                </a:solidFill>
                <a:latin typeface="Helvetica" charset="0"/>
                <a:ea typeface="ヒラギノ角ゴ Pro W3" charset="-128"/>
              </a:defRPr>
            </a:lvl5pPr>
            <a:lvl6pPr marL="2514600" indent="-228600" eaLnBrk="0" fontAlgn="base" hangingPunct="0">
              <a:spcBef>
                <a:spcPct val="0"/>
              </a:spcBef>
              <a:spcAft>
                <a:spcPct val="0"/>
              </a:spcAft>
              <a:defRPr>
                <a:solidFill>
                  <a:schemeClr val="tx1"/>
                </a:solidFill>
                <a:latin typeface="Helvetica" charset="0"/>
                <a:ea typeface="ヒラギノ角ゴ Pro W3" charset="-128"/>
              </a:defRPr>
            </a:lvl6pPr>
            <a:lvl7pPr marL="2971800" indent="-228600" eaLnBrk="0" fontAlgn="base" hangingPunct="0">
              <a:spcBef>
                <a:spcPct val="0"/>
              </a:spcBef>
              <a:spcAft>
                <a:spcPct val="0"/>
              </a:spcAft>
              <a:defRPr>
                <a:solidFill>
                  <a:schemeClr val="tx1"/>
                </a:solidFill>
                <a:latin typeface="Helvetica" charset="0"/>
                <a:ea typeface="ヒラギノ角ゴ Pro W3" charset="-128"/>
              </a:defRPr>
            </a:lvl7pPr>
            <a:lvl8pPr marL="3429000" indent="-228600" eaLnBrk="0" fontAlgn="base" hangingPunct="0">
              <a:spcBef>
                <a:spcPct val="0"/>
              </a:spcBef>
              <a:spcAft>
                <a:spcPct val="0"/>
              </a:spcAft>
              <a:defRPr>
                <a:solidFill>
                  <a:schemeClr val="tx1"/>
                </a:solidFill>
                <a:latin typeface="Helvetica" charset="0"/>
                <a:ea typeface="ヒラギノ角ゴ Pro W3" charset="-128"/>
              </a:defRPr>
            </a:lvl8pPr>
            <a:lvl9pPr marL="3886200" indent="-228600" eaLnBrk="0" fontAlgn="base" hangingPunct="0">
              <a:spcBef>
                <a:spcPct val="0"/>
              </a:spcBef>
              <a:spcAft>
                <a:spcPct val="0"/>
              </a:spcAft>
              <a:defRPr>
                <a:solidFill>
                  <a:schemeClr val="tx1"/>
                </a:solidFill>
                <a:latin typeface="Helvetica" charset="0"/>
                <a:ea typeface="ヒラギノ角ゴ Pro W3" charset="-128"/>
              </a:defRPr>
            </a:lvl9pPr>
          </a:lstStyle>
          <a:p>
            <a:fld id="{117F8103-A04D-FB44-B5C7-F766F74BF004}" type="slidenum">
              <a:rPr lang="en-US" altLang="en-US">
                <a:latin typeface="Arial" charset="0"/>
              </a:rPr>
              <a:pPr/>
              <a:t>48</a:t>
            </a:fld>
            <a:endParaRPr lang="en-US" altLang="en-US">
              <a:latin typeface="Arial"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GB" altLang="en-US"/>
          </a:p>
        </p:txBody>
      </p:sp>
    </p:spTree>
    <p:extLst>
      <p:ext uri="{BB962C8B-B14F-4D97-AF65-F5344CB8AC3E}">
        <p14:creationId xmlns:p14="http://schemas.microsoft.com/office/powerpoint/2010/main" val="14036055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learn</a:t>
            </a:r>
            <a:r>
              <a:rPr lang="en-US" baseline="0" dirty="0"/>
              <a:t> from the bees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Signal from e and h</a:t>
            </a:r>
            <a:endParaRPr lang="en-US" dirty="0"/>
          </a:p>
          <a:p>
            <a:endParaRPr lang="en-US" dirty="0"/>
          </a:p>
        </p:txBody>
      </p:sp>
      <p:sp>
        <p:nvSpPr>
          <p:cNvPr id="4" name="Slide Number Placeholder 3"/>
          <p:cNvSpPr>
            <a:spLocks noGrp="1"/>
          </p:cNvSpPr>
          <p:nvPr>
            <p:ph type="sldNum" sz="quarter" idx="10"/>
          </p:nvPr>
        </p:nvSpPr>
        <p:spPr/>
        <p:txBody>
          <a:bodyPr/>
          <a:lstStyle/>
          <a:p>
            <a:fld id="{46671AA2-8C70-1247-A31A-395BDC0AFD16}" type="slidenum">
              <a:rPr lang="en-US" smtClean="0"/>
              <a:t>49</a:t>
            </a:fld>
            <a:endParaRPr lang="en-US"/>
          </a:p>
        </p:txBody>
      </p:sp>
    </p:spTree>
    <p:extLst>
      <p:ext uri="{BB962C8B-B14F-4D97-AF65-F5344CB8AC3E}">
        <p14:creationId xmlns:p14="http://schemas.microsoft.com/office/powerpoint/2010/main" val="33905487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xfrm>
            <a:off x="3886200" y="8686800"/>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elvetica" charset="0"/>
                <a:ea typeface="ヒラギノ角ゴ Pro W3" charset="-128"/>
              </a:defRPr>
            </a:lvl1pPr>
            <a:lvl2pPr marL="742950" indent="-285750">
              <a:defRPr>
                <a:solidFill>
                  <a:schemeClr val="tx1"/>
                </a:solidFill>
                <a:latin typeface="Helvetica" charset="0"/>
                <a:ea typeface="ヒラギノ角ゴ Pro W3" charset="-128"/>
              </a:defRPr>
            </a:lvl2pPr>
            <a:lvl3pPr marL="1143000" indent="-228600">
              <a:defRPr>
                <a:solidFill>
                  <a:schemeClr val="tx1"/>
                </a:solidFill>
                <a:latin typeface="Helvetica" charset="0"/>
                <a:ea typeface="ヒラギノ角ゴ Pro W3" charset="-128"/>
              </a:defRPr>
            </a:lvl3pPr>
            <a:lvl4pPr marL="1600200" indent="-228600">
              <a:defRPr>
                <a:solidFill>
                  <a:schemeClr val="tx1"/>
                </a:solidFill>
                <a:latin typeface="Helvetica" charset="0"/>
                <a:ea typeface="ヒラギノ角ゴ Pro W3" charset="-128"/>
              </a:defRPr>
            </a:lvl4pPr>
            <a:lvl5pPr marL="2057400" indent="-228600">
              <a:defRPr>
                <a:solidFill>
                  <a:schemeClr val="tx1"/>
                </a:solidFill>
                <a:latin typeface="Helvetica" charset="0"/>
                <a:ea typeface="ヒラギノ角ゴ Pro W3" charset="-128"/>
              </a:defRPr>
            </a:lvl5pPr>
            <a:lvl6pPr marL="2514600" indent="-228600" eaLnBrk="0" fontAlgn="base" hangingPunct="0">
              <a:spcBef>
                <a:spcPct val="0"/>
              </a:spcBef>
              <a:spcAft>
                <a:spcPct val="0"/>
              </a:spcAft>
              <a:defRPr>
                <a:solidFill>
                  <a:schemeClr val="tx1"/>
                </a:solidFill>
                <a:latin typeface="Helvetica" charset="0"/>
                <a:ea typeface="ヒラギノ角ゴ Pro W3" charset="-128"/>
              </a:defRPr>
            </a:lvl6pPr>
            <a:lvl7pPr marL="2971800" indent="-228600" eaLnBrk="0" fontAlgn="base" hangingPunct="0">
              <a:spcBef>
                <a:spcPct val="0"/>
              </a:spcBef>
              <a:spcAft>
                <a:spcPct val="0"/>
              </a:spcAft>
              <a:defRPr>
                <a:solidFill>
                  <a:schemeClr val="tx1"/>
                </a:solidFill>
                <a:latin typeface="Helvetica" charset="0"/>
                <a:ea typeface="ヒラギノ角ゴ Pro W3" charset="-128"/>
              </a:defRPr>
            </a:lvl7pPr>
            <a:lvl8pPr marL="3429000" indent="-228600" eaLnBrk="0" fontAlgn="base" hangingPunct="0">
              <a:spcBef>
                <a:spcPct val="0"/>
              </a:spcBef>
              <a:spcAft>
                <a:spcPct val="0"/>
              </a:spcAft>
              <a:defRPr>
                <a:solidFill>
                  <a:schemeClr val="tx1"/>
                </a:solidFill>
                <a:latin typeface="Helvetica" charset="0"/>
                <a:ea typeface="ヒラギノ角ゴ Pro W3" charset="-128"/>
              </a:defRPr>
            </a:lvl8pPr>
            <a:lvl9pPr marL="3886200" indent="-228600" eaLnBrk="0" fontAlgn="base" hangingPunct="0">
              <a:spcBef>
                <a:spcPct val="0"/>
              </a:spcBef>
              <a:spcAft>
                <a:spcPct val="0"/>
              </a:spcAft>
              <a:defRPr>
                <a:solidFill>
                  <a:schemeClr val="tx1"/>
                </a:solidFill>
                <a:latin typeface="Helvetica" charset="0"/>
                <a:ea typeface="ヒラギノ角ゴ Pro W3" charset="-128"/>
              </a:defRPr>
            </a:lvl9pPr>
          </a:lstStyle>
          <a:p>
            <a:fld id="{6AFAABBE-43D0-BA4E-AA3A-891967A5EFAE}" type="slidenum">
              <a:rPr lang="en-US" altLang="en-US">
                <a:latin typeface="Arial" charset="0"/>
              </a:rPr>
              <a:pPr/>
              <a:t>67</a:t>
            </a:fld>
            <a:endParaRPr lang="en-US" altLang="en-US">
              <a:latin typeface="Arial" charset="0"/>
            </a:endParaRPr>
          </a:p>
        </p:txBody>
      </p:sp>
      <p:sp>
        <p:nvSpPr>
          <p:cNvPr id="126978" name="Rectangle 2"/>
          <p:cNvSpPr>
            <a:spLocks noGrp="1" noRot="1" noChangeAspect="1" noChangeArrowheads="1" noTextEdit="1"/>
          </p:cNvSpPr>
          <p:nvPr>
            <p:ph type="sldImg"/>
          </p:nvPr>
        </p:nvSpPr>
        <p:spPr>
          <a:solidFill>
            <a:srgbClr val="FFFFFF"/>
          </a:solidFill>
          <a:ln/>
        </p:spPr>
      </p:sp>
    </p:spTree>
    <p:extLst>
      <p:ext uri="{BB962C8B-B14F-4D97-AF65-F5344CB8AC3E}">
        <p14:creationId xmlns:p14="http://schemas.microsoft.com/office/powerpoint/2010/main" val="20981227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xfrm>
            <a:off x="3886200" y="8686800"/>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elvetica" charset="0"/>
                <a:ea typeface="ヒラギノ角ゴ Pro W3" charset="-128"/>
              </a:defRPr>
            </a:lvl1pPr>
            <a:lvl2pPr marL="742950" indent="-285750">
              <a:defRPr>
                <a:solidFill>
                  <a:schemeClr val="tx1"/>
                </a:solidFill>
                <a:latin typeface="Helvetica" charset="0"/>
                <a:ea typeface="ヒラギノ角ゴ Pro W3" charset="-128"/>
              </a:defRPr>
            </a:lvl2pPr>
            <a:lvl3pPr marL="1143000" indent="-228600">
              <a:defRPr>
                <a:solidFill>
                  <a:schemeClr val="tx1"/>
                </a:solidFill>
                <a:latin typeface="Helvetica" charset="0"/>
                <a:ea typeface="ヒラギノ角ゴ Pro W3" charset="-128"/>
              </a:defRPr>
            </a:lvl3pPr>
            <a:lvl4pPr marL="1600200" indent="-228600">
              <a:defRPr>
                <a:solidFill>
                  <a:schemeClr val="tx1"/>
                </a:solidFill>
                <a:latin typeface="Helvetica" charset="0"/>
                <a:ea typeface="ヒラギノ角ゴ Pro W3" charset="-128"/>
              </a:defRPr>
            </a:lvl4pPr>
            <a:lvl5pPr marL="2057400" indent="-228600">
              <a:defRPr>
                <a:solidFill>
                  <a:schemeClr val="tx1"/>
                </a:solidFill>
                <a:latin typeface="Helvetica" charset="0"/>
                <a:ea typeface="ヒラギノ角ゴ Pro W3" charset="-128"/>
              </a:defRPr>
            </a:lvl5pPr>
            <a:lvl6pPr marL="2514600" indent="-228600" eaLnBrk="0" fontAlgn="base" hangingPunct="0">
              <a:spcBef>
                <a:spcPct val="0"/>
              </a:spcBef>
              <a:spcAft>
                <a:spcPct val="0"/>
              </a:spcAft>
              <a:defRPr>
                <a:solidFill>
                  <a:schemeClr val="tx1"/>
                </a:solidFill>
                <a:latin typeface="Helvetica" charset="0"/>
                <a:ea typeface="ヒラギノ角ゴ Pro W3" charset="-128"/>
              </a:defRPr>
            </a:lvl6pPr>
            <a:lvl7pPr marL="2971800" indent="-228600" eaLnBrk="0" fontAlgn="base" hangingPunct="0">
              <a:spcBef>
                <a:spcPct val="0"/>
              </a:spcBef>
              <a:spcAft>
                <a:spcPct val="0"/>
              </a:spcAft>
              <a:defRPr>
                <a:solidFill>
                  <a:schemeClr val="tx1"/>
                </a:solidFill>
                <a:latin typeface="Helvetica" charset="0"/>
                <a:ea typeface="ヒラギノ角ゴ Pro W3" charset="-128"/>
              </a:defRPr>
            </a:lvl7pPr>
            <a:lvl8pPr marL="3429000" indent="-228600" eaLnBrk="0" fontAlgn="base" hangingPunct="0">
              <a:spcBef>
                <a:spcPct val="0"/>
              </a:spcBef>
              <a:spcAft>
                <a:spcPct val="0"/>
              </a:spcAft>
              <a:defRPr>
                <a:solidFill>
                  <a:schemeClr val="tx1"/>
                </a:solidFill>
                <a:latin typeface="Helvetica" charset="0"/>
                <a:ea typeface="ヒラギノ角ゴ Pro W3" charset="-128"/>
              </a:defRPr>
            </a:lvl8pPr>
            <a:lvl9pPr marL="3886200" indent="-228600" eaLnBrk="0" fontAlgn="base" hangingPunct="0">
              <a:spcBef>
                <a:spcPct val="0"/>
              </a:spcBef>
              <a:spcAft>
                <a:spcPct val="0"/>
              </a:spcAft>
              <a:defRPr>
                <a:solidFill>
                  <a:schemeClr val="tx1"/>
                </a:solidFill>
                <a:latin typeface="Helvetica" charset="0"/>
                <a:ea typeface="ヒラギノ角ゴ Pro W3" charset="-128"/>
              </a:defRPr>
            </a:lvl9pPr>
          </a:lstStyle>
          <a:p>
            <a:fld id="{A38D157C-EED7-5147-B81E-10460D63F13B}" type="slidenum">
              <a:rPr lang="en-US" altLang="en-US">
                <a:latin typeface="Arial" charset="0"/>
              </a:rPr>
              <a:pPr/>
              <a:t>68</a:t>
            </a:fld>
            <a:endParaRPr lang="en-US" altLang="en-US">
              <a:latin typeface="Arial" charset="0"/>
            </a:endParaRPr>
          </a:p>
        </p:txBody>
      </p:sp>
      <p:sp>
        <p:nvSpPr>
          <p:cNvPr id="129026" name="Rectangle 2"/>
          <p:cNvSpPr>
            <a:spLocks noGrp="1" noRot="1" noChangeAspect="1" noChangeArrowheads="1" noTextEdit="1"/>
          </p:cNvSpPr>
          <p:nvPr>
            <p:ph type="sldImg"/>
          </p:nvPr>
        </p:nvSpPr>
        <p:spPr>
          <a:solidFill>
            <a:srgbClr val="FFFFFF"/>
          </a:solidFill>
          <a:ln/>
        </p:spPr>
      </p:sp>
      <p:sp>
        <p:nvSpPr>
          <p:cNvPr id="129027"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de-DE" altLang="en-US" sz="2400" dirty="0" err="1"/>
              <a:t>Mind</a:t>
            </a:r>
            <a:r>
              <a:rPr lang="de-DE" altLang="en-US" sz="2400" dirty="0"/>
              <a:t>, b in ENC_C </a:t>
            </a:r>
            <a:r>
              <a:rPr lang="de-DE" altLang="en-US" sz="2400" dirty="0" err="1"/>
              <a:t>is</a:t>
            </a:r>
            <a:r>
              <a:rPr lang="de-DE" altLang="en-US" sz="2400" dirty="0"/>
              <a:t> </a:t>
            </a:r>
            <a:r>
              <a:rPr lang="de-DE" altLang="en-US" sz="2400" dirty="0" err="1"/>
              <a:t>strongly</a:t>
            </a:r>
            <a:r>
              <a:rPr lang="de-DE" altLang="en-US" sz="2400" dirty="0"/>
              <a:t> </a:t>
            </a:r>
            <a:r>
              <a:rPr lang="de-DE" altLang="en-US" sz="2400" dirty="0" err="1"/>
              <a:t>t_p</a:t>
            </a:r>
            <a:r>
              <a:rPr lang="de-DE" altLang="en-US" sz="2400" dirty="0"/>
              <a:t> </a:t>
            </a:r>
            <a:r>
              <a:rPr lang="de-DE" altLang="en-US" sz="2400" dirty="0" err="1"/>
              <a:t>dependent</a:t>
            </a:r>
            <a:endParaRPr lang="de-DE" altLang="en-US" sz="2400" dirty="0"/>
          </a:p>
          <a:p>
            <a:pPr>
              <a:spcBef>
                <a:spcPct val="0"/>
              </a:spcBef>
            </a:pPr>
            <a:r>
              <a:rPr lang="de-DE" altLang="en-US" sz="2400" dirty="0" err="1"/>
              <a:t>Mind</a:t>
            </a:r>
            <a:r>
              <a:rPr lang="de-DE" altLang="en-US" sz="2400" dirty="0"/>
              <a:t>, </a:t>
            </a:r>
            <a:r>
              <a:rPr lang="de-DE" altLang="en-US" sz="2400" dirty="0" err="1"/>
              <a:t>even</a:t>
            </a:r>
            <a:r>
              <a:rPr lang="de-DE" altLang="en-US" sz="2400" dirty="0"/>
              <a:t> DC </a:t>
            </a:r>
            <a:r>
              <a:rPr lang="de-DE" altLang="en-US" sz="2400" dirty="0" err="1"/>
              <a:t>coupled</a:t>
            </a:r>
            <a:r>
              <a:rPr lang="de-DE" altLang="en-US" sz="2400" dirty="0"/>
              <a:t> </a:t>
            </a:r>
            <a:r>
              <a:rPr lang="de-DE" altLang="en-US" sz="2400" dirty="0" err="1"/>
              <a:t>sensor</a:t>
            </a:r>
            <a:r>
              <a:rPr lang="de-DE" altLang="en-US" sz="2400" dirty="0"/>
              <a:t> </a:t>
            </a:r>
            <a:r>
              <a:rPr lang="de-DE" altLang="en-US" sz="2400" dirty="0" err="1"/>
              <a:t>have</a:t>
            </a:r>
            <a:r>
              <a:rPr lang="de-DE" altLang="en-US" sz="2400" dirty="0"/>
              <a:t> a </a:t>
            </a:r>
            <a:r>
              <a:rPr lang="de-DE" altLang="en-US" sz="2400" dirty="0" err="1"/>
              <a:t>metal</a:t>
            </a:r>
            <a:r>
              <a:rPr lang="de-DE" altLang="en-US" sz="2400" dirty="0"/>
              <a:t> </a:t>
            </a:r>
            <a:r>
              <a:rPr lang="de-DE" altLang="en-US" sz="2400" dirty="0" err="1"/>
              <a:t>line</a:t>
            </a:r>
            <a:r>
              <a:rPr lang="de-DE" altLang="en-US" sz="2400" dirty="0"/>
              <a:t> </a:t>
            </a:r>
            <a:r>
              <a:rPr lang="de-DE" altLang="en-US" sz="2400" dirty="0" err="1"/>
              <a:t>to</a:t>
            </a:r>
            <a:r>
              <a:rPr lang="de-DE" altLang="en-US" sz="2400" dirty="0"/>
              <a:t> </a:t>
            </a:r>
            <a:r>
              <a:rPr lang="de-DE" altLang="en-US" sz="2400" dirty="0" err="1"/>
              <a:t>reduce</a:t>
            </a:r>
            <a:r>
              <a:rPr lang="de-DE" altLang="en-US" sz="2400" dirty="0"/>
              <a:t> </a:t>
            </a:r>
            <a:r>
              <a:rPr lang="de-DE" altLang="en-US" sz="2400" dirty="0" err="1"/>
              <a:t>series</a:t>
            </a:r>
            <a:r>
              <a:rPr lang="de-DE" altLang="en-US" sz="2400" dirty="0"/>
              <a:t> </a:t>
            </a:r>
            <a:r>
              <a:rPr lang="de-DE" altLang="en-US" sz="2400" dirty="0" err="1"/>
              <a:t>resistance</a:t>
            </a:r>
            <a:r>
              <a:rPr lang="de-DE" altLang="en-US" sz="2400" dirty="0"/>
              <a:t>!!</a:t>
            </a:r>
          </a:p>
          <a:p>
            <a:pPr>
              <a:spcBef>
                <a:spcPct val="0"/>
              </a:spcBef>
            </a:pPr>
            <a:r>
              <a:rPr lang="de-DE" altLang="en-US" sz="2400" b="1" dirty="0"/>
              <a:t>1 </a:t>
            </a:r>
            <a:r>
              <a:rPr lang="de-DE" altLang="en-US" sz="2400" b="1" dirty="0" err="1"/>
              <a:t>and</a:t>
            </a:r>
            <a:r>
              <a:rPr lang="de-DE" altLang="en-US" sz="2400" b="1" dirty="0"/>
              <a:t> 3 relevant </a:t>
            </a:r>
            <a:r>
              <a:rPr lang="de-DE" altLang="en-US" sz="2400" b="1" dirty="0" err="1"/>
              <a:t>for</a:t>
            </a:r>
            <a:r>
              <a:rPr lang="de-DE" altLang="en-US" sz="2400" b="1" dirty="0"/>
              <a:t> DELPHI; 2 </a:t>
            </a:r>
            <a:r>
              <a:rPr lang="de-DE" altLang="en-US" sz="2400" b="1" dirty="0" err="1"/>
              <a:t>and</a:t>
            </a:r>
            <a:r>
              <a:rPr lang="de-DE" altLang="en-US" sz="2400" b="1" dirty="0"/>
              <a:t> 4 </a:t>
            </a:r>
            <a:r>
              <a:rPr lang="de-DE" altLang="en-US" sz="2400" b="1" dirty="0" err="1"/>
              <a:t>for</a:t>
            </a:r>
            <a:r>
              <a:rPr lang="de-DE" altLang="en-US" sz="2400" b="1" dirty="0"/>
              <a:t> LHC</a:t>
            </a:r>
          </a:p>
          <a:p>
            <a:pPr>
              <a:spcBef>
                <a:spcPct val="0"/>
              </a:spcBef>
            </a:pPr>
            <a:r>
              <a:rPr lang="de-DE" altLang="en-US" sz="2400" b="1" dirty="0"/>
              <a:t>C</a:t>
            </a:r>
            <a:r>
              <a:rPr lang="de-DE" altLang="en-US" sz="2400" b="1" baseline="0" dirty="0"/>
              <a:t> bei LEP 15 C bei LHC 64!!</a:t>
            </a:r>
            <a:endParaRPr lang="de-DE" altLang="en-US" sz="2400" b="1" dirty="0"/>
          </a:p>
        </p:txBody>
      </p:sp>
    </p:spTree>
    <p:extLst>
      <p:ext uri="{BB962C8B-B14F-4D97-AF65-F5344CB8AC3E}">
        <p14:creationId xmlns:p14="http://schemas.microsoft.com/office/powerpoint/2010/main" val="1638574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xfrm>
            <a:off x="3886200" y="8686800"/>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elvetica" charset="0"/>
                <a:ea typeface="ヒラギノ角ゴ Pro W3" charset="-128"/>
              </a:defRPr>
            </a:lvl1pPr>
            <a:lvl2pPr marL="742950" indent="-285750">
              <a:defRPr>
                <a:solidFill>
                  <a:schemeClr val="tx1"/>
                </a:solidFill>
                <a:latin typeface="Helvetica" charset="0"/>
                <a:ea typeface="ヒラギノ角ゴ Pro W3" charset="-128"/>
              </a:defRPr>
            </a:lvl2pPr>
            <a:lvl3pPr marL="1143000" indent="-228600">
              <a:defRPr>
                <a:solidFill>
                  <a:schemeClr val="tx1"/>
                </a:solidFill>
                <a:latin typeface="Helvetica" charset="0"/>
                <a:ea typeface="ヒラギノ角ゴ Pro W3" charset="-128"/>
              </a:defRPr>
            </a:lvl3pPr>
            <a:lvl4pPr marL="1600200" indent="-228600">
              <a:defRPr>
                <a:solidFill>
                  <a:schemeClr val="tx1"/>
                </a:solidFill>
                <a:latin typeface="Helvetica" charset="0"/>
                <a:ea typeface="ヒラギノ角ゴ Pro W3" charset="-128"/>
              </a:defRPr>
            </a:lvl4pPr>
            <a:lvl5pPr marL="2057400" indent="-228600">
              <a:defRPr>
                <a:solidFill>
                  <a:schemeClr val="tx1"/>
                </a:solidFill>
                <a:latin typeface="Helvetica" charset="0"/>
                <a:ea typeface="ヒラギノ角ゴ Pro W3" charset="-128"/>
              </a:defRPr>
            </a:lvl5pPr>
            <a:lvl6pPr marL="2514600" indent="-228600" eaLnBrk="0" fontAlgn="base" hangingPunct="0">
              <a:spcBef>
                <a:spcPct val="0"/>
              </a:spcBef>
              <a:spcAft>
                <a:spcPct val="0"/>
              </a:spcAft>
              <a:defRPr>
                <a:solidFill>
                  <a:schemeClr val="tx1"/>
                </a:solidFill>
                <a:latin typeface="Helvetica" charset="0"/>
                <a:ea typeface="ヒラギノ角ゴ Pro W3" charset="-128"/>
              </a:defRPr>
            </a:lvl6pPr>
            <a:lvl7pPr marL="2971800" indent="-228600" eaLnBrk="0" fontAlgn="base" hangingPunct="0">
              <a:spcBef>
                <a:spcPct val="0"/>
              </a:spcBef>
              <a:spcAft>
                <a:spcPct val="0"/>
              </a:spcAft>
              <a:defRPr>
                <a:solidFill>
                  <a:schemeClr val="tx1"/>
                </a:solidFill>
                <a:latin typeface="Helvetica" charset="0"/>
                <a:ea typeface="ヒラギノ角ゴ Pro W3" charset="-128"/>
              </a:defRPr>
            </a:lvl7pPr>
            <a:lvl8pPr marL="3429000" indent="-228600" eaLnBrk="0" fontAlgn="base" hangingPunct="0">
              <a:spcBef>
                <a:spcPct val="0"/>
              </a:spcBef>
              <a:spcAft>
                <a:spcPct val="0"/>
              </a:spcAft>
              <a:defRPr>
                <a:solidFill>
                  <a:schemeClr val="tx1"/>
                </a:solidFill>
                <a:latin typeface="Helvetica" charset="0"/>
                <a:ea typeface="ヒラギノ角ゴ Pro W3" charset="-128"/>
              </a:defRPr>
            </a:lvl8pPr>
            <a:lvl9pPr marL="3886200" indent="-228600" eaLnBrk="0" fontAlgn="base" hangingPunct="0">
              <a:spcBef>
                <a:spcPct val="0"/>
              </a:spcBef>
              <a:spcAft>
                <a:spcPct val="0"/>
              </a:spcAft>
              <a:defRPr>
                <a:solidFill>
                  <a:schemeClr val="tx1"/>
                </a:solidFill>
                <a:latin typeface="Helvetica" charset="0"/>
                <a:ea typeface="ヒラギノ角ゴ Pro W3" charset="-128"/>
              </a:defRPr>
            </a:lvl9pPr>
          </a:lstStyle>
          <a:p>
            <a:fld id="{DB23E87A-766A-284A-8007-6A052F17DBF7}" type="slidenum">
              <a:rPr lang="en-US" altLang="en-US">
                <a:latin typeface="Arial" charset="0"/>
              </a:rPr>
              <a:pPr/>
              <a:t>69</a:t>
            </a:fld>
            <a:endParaRPr lang="en-US" altLang="en-US">
              <a:latin typeface="Arial" charset="0"/>
            </a:endParaRPr>
          </a:p>
        </p:txBody>
      </p:sp>
      <p:sp>
        <p:nvSpPr>
          <p:cNvPr id="134146" name="Rectangle 2"/>
          <p:cNvSpPr>
            <a:spLocks noGrp="1" noRot="1" noChangeAspect="1" noChangeArrowheads="1" noTextEdit="1"/>
          </p:cNvSpPr>
          <p:nvPr>
            <p:ph type="sldImg"/>
          </p:nvPr>
        </p:nvSpPr>
        <p:spPr>
          <a:solidFill>
            <a:srgbClr val="FFFFFF"/>
          </a:solidFill>
          <a:ln/>
        </p:spPr>
      </p:sp>
      <p:sp>
        <p:nvSpPr>
          <p:cNvPr id="134147"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endParaRPr lang="de-DE" altLang="en-US" sz="2400"/>
          </a:p>
        </p:txBody>
      </p:sp>
    </p:spTree>
    <p:extLst>
      <p:ext uri="{BB962C8B-B14F-4D97-AF65-F5344CB8AC3E}">
        <p14:creationId xmlns:p14="http://schemas.microsoft.com/office/powerpoint/2010/main" val="15477937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xfrm>
            <a:off x="3886200" y="8686800"/>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elvetica" charset="0"/>
                <a:ea typeface="ヒラギノ角ゴ Pro W3" charset="-128"/>
              </a:defRPr>
            </a:lvl1pPr>
            <a:lvl2pPr marL="742950" indent="-285750">
              <a:defRPr>
                <a:solidFill>
                  <a:schemeClr val="tx1"/>
                </a:solidFill>
                <a:latin typeface="Helvetica" charset="0"/>
                <a:ea typeface="ヒラギノ角ゴ Pro W3" charset="-128"/>
              </a:defRPr>
            </a:lvl2pPr>
            <a:lvl3pPr marL="1143000" indent="-228600">
              <a:defRPr>
                <a:solidFill>
                  <a:schemeClr val="tx1"/>
                </a:solidFill>
                <a:latin typeface="Helvetica" charset="0"/>
                <a:ea typeface="ヒラギノ角ゴ Pro W3" charset="-128"/>
              </a:defRPr>
            </a:lvl3pPr>
            <a:lvl4pPr marL="1600200" indent="-228600">
              <a:defRPr>
                <a:solidFill>
                  <a:schemeClr val="tx1"/>
                </a:solidFill>
                <a:latin typeface="Helvetica" charset="0"/>
                <a:ea typeface="ヒラギノ角ゴ Pro W3" charset="-128"/>
              </a:defRPr>
            </a:lvl4pPr>
            <a:lvl5pPr marL="2057400" indent="-228600">
              <a:defRPr>
                <a:solidFill>
                  <a:schemeClr val="tx1"/>
                </a:solidFill>
                <a:latin typeface="Helvetica" charset="0"/>
                <a:ea typeface="ヒラギノ角ゴ Pro W3" charset="-128"/>
              </a:defRPr>
            </a:lvl5pPr>
            <a:lvl6pPr marL="2514600" indent="-228600" eaLnBrk="0" fontAlgn="base" hangingPunct="0">
              <a:spcBef>
                <a:spcPct val="0"/>
              </a:spcBef>
              <a:spcAft>
                <a:spcPct val="0"/>
              </a:spcAft>
              <a:defRPr>
                <a:solidFill>
                  <a:schemeClr val="tx1"/>
                </a:solidFill>
                <a:latin typeface="Helvetica" charset="0"/>
                <a:ea typeface="ヒラギノ角ゴ Pro W3" charset="-128"/>
              </a:defRPr>
            </a:lvl6pPr>
            <a:lvl7pPr marL="2971800" indent="-228600" eaLnBrk="0" fontAlgn="base" hangingPunct="0">
              <a:spcBef>
                <a:spcPct val="0"/>
              </a:spcBef>
              <a:spcAft>
                <a:spcPct val="0"/>
              </a:spcAft>
              <a:defRPr>
                <a:solidFill>
                  <a:schemeClr val="tx1"/>
                </a:solidFill>
                <a:latin typeface="Helvetica" charset="0"/>
                <a:ea typeface="ヒラギノ角ゴ Pro W3" charset="-128"/>
              </a:defRPr>
            </a:lvl7pPr>
            <a:lvl8pPr marL="3429000" indent="-228600" eaLnBrk="0" fontAlgn="base" hangingPunct="0">
              <a:spcBef>
                <a:spcPct val="0"/>
              </a:spcBef>
              <a:spcAft>
                <a:spcPct val="0"/>
              </a:spcAft>
              <a:defRPr>
                <a:solidFill>
                  <a:schemeClr val="tx1"/>
                </a:solidFill>
                <a:latin typeface="Helvetica" charset="0"/>
                <a:ea typeface="ヒラギノ角ゴ Pro W3" charset="-128"/>
              </a:defRPr>
            </a:lvl8pPr>
            <a:lvl9pPr marL="3886200" indent="-228600" eaLnBrk="0" fontAlgn="base" hangingPunct="0">
              <a:spcBef>
                <a:spcPct val="0"/>
              </a:spcBef>
              <a:spcAft>
                <a:spcPct val="0"/>
              </a:spcAft>
              <a:defRPr>
                <a:solidFill>
                  <a:schemeClr val="tx1"/>
                </a:solidFill>
                <a:latin typeface="Helvetica" charset="0"/>
                <a:ea typeface="ヒラギノ角ゴ Pro W3" charset="-128"/>
              </a:defRPr>
            </a:lvl9pPr>
          </a:lstStyle>
          <a:p>
            <a:fld id="{F6DB983D-E29F-224A-B13D-F630531F52EB}" type="slidenum">
              <a:rPr lang="en-US" altLang="en-US">
                <a:latin typeface="Arial" charset="0"/>
              </a:rPr>
              <a:pPr/>
              <a:t>70</a:t>
            </a:fld>
            <a:endParaRPr lang="en-US" altLang="en-US">
              <a:latin typeface="Arial"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GB" altLang="en-US"/>
          </a:p>
        </p:txBody>
      </p:sp>
    </p:spTree>
    <p:extLst>
      <p:ext uri="{BB962C8B-B14F-4D97-AF65-F5344CB8AC3E}">
        <p14:creationId xmlns:p14="http://schemas.microsoft.com/office/powerpoint/2010/main" val="38919212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xfrm>
            <a:off x="3886200" y="8686800"/>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elvetica" charset="0"/>
                <a:ea typeface="ヒラギノ角ゴ Pro W3" charset="-128"/>
              </a:defRPr>
            </a:lvl1pPr>
            <a:lvl2pPr marL="742950" indent="-285750">
              <a:defRPr>
                <a:solidFill>
                  <a:schemeClr val="tx1"/>
                </a:solidFill>
                <a:latin typeface="Helvetica" charset="0"/>
                <a:ea typeface="ヒラギノ角ゴ Pro W3" charset="-128"/>
              </a:defRPr>
            </a:lvl2pPr>
            <a:lvl3pPr marL="1143000" indent="-228600">
              <a:defRPr>
                <a:solidFill>
                  <a:schemeClr val="tx1"/>
                </a:solidFill>
                <a:latin typeface="Helvetica" charset="0"/>
                <a:ea typeface="ヒラギノ角ゴ Pro W3" charset="-128"/>
              </a:defRPr>
            </a:lvl3pPr>
            <a:lvl4pPr marL="1600200" indent="-228600">
              <a:defRPr>
                <a:solidFill>
                  <a:schemeClr val="tx1"/>
                </a:solidFill>
                <a:latin typeface="Helvetica" charset="0"/>
                <a:ea typeface="ヒラギノ角ゴ Pro W3" charset="-128"/>
              </a:defRPr>
            </a:lvl4pPr>
            <a:lvl5pPr marL="2057400" indent="-228600">
              <a:defRPr>
                <a:solidFill>
                  <a:schemeClr val="tx1"/>
                </a:solidFill>
                <a:latin typeface="Helvetica" charset="0"/>
                <a:ea typeface="ヒラギノ角ゴ Pro W3" charset="-128"/>
              </a:defRPr>
            </a:lvl5pPr>
            <a:lvl6pPr marL="2514600" indent="-228600" eaLnBrk="0" fontAlgn="base" hangingPunct="0">
              <a:spcBef>
                <a:spcPct val="0"/>
              </a:spcBef>
              <a:spcAft>
                <a:spcPct val="0"/>
              </a:spcAft>
              <a:defRPr>
                <a:solidFill>
                  <a:schemeClr val="tx1"/>
                </a:solidFill>
                <a:latin typeface="Helvetica" charset="0"/>
                <a:ea typeface="ヒラギノ角ゴ Pro W3" charset="-128"/>
              </a:defRPr>
            </a:lvl6pPr>
            <a:lvl7pPr marL="2971800" indent="-228600" eaLnBrk="0" fontAlgn="base" hangingPunct="0">
              <a:spcBef>
                <a:spcPct val="0"/>
              </a:spcBef>
              <a:spcAft>
                <a:spcPct val="0"/>
              </a:spcAft>
              <a:defRPr>
                <a:solidFill>
                  <a:schemeClr val="tx1"/>
                </a:solidFill>
                <a:latin typeface="Helvetica" charset="0"/>
                <a:ea typeface="ヒラギノ角ゴ Pro W3" charset="-128"/>
              </a:defRPr>
            </a:lvl7pPr>
            <a:lvl8pPr marL="3429000" indent="-228600" eaLnBrk="0" fontAlgn="base" hangingPunct="0">
              <a:spcBef>
                <a:spcPct val="0"/>
              </a:spcBef>
              <a:spcAft>
                <a:spcPct val="0"/>
              </a:spcAft>
              <a:defRPr>
                <a:solidFill>
                  <a:schemeClr val="tx1"/>
                </a:solidFill>
                <a:latin typeface="Helvetica" charset="0"/>
                <a:ea typeface="ヒラギノ角ゴ Pro W3" charset="-128"/>
              </a:defRPr>
            </a:lvl8pPr>
            <a:lvl9pPr marL="3886200" indent="-228600" eaLnBrk="0" fontAlgn="base" hangingPunct="0">
              <a:spcBef>
                <a:spcPct val="0"/>
              </a:spcBef>
              <a:spcAft>
                <a:spcPct val="0"/>
              </a:spcAft>
              <a:defRPr>
                <a:solidFill>
                  <a:schemeClr val="tx1"/>
                </a:solidFill>
                <a:latin typeface="Helvetica" charset="0"/>
                <a:ea typeface="ヒラギノ角ゴ Pro W3" charset="-128"/>
              </a:defRPr>
            </a:lvl9pPr>
          </a:lstStyle>
          <a:p>
            <a:fld id="{C93B6B46-20A0-1041-9833-2AE0A244D73D}" type="slidenum">
              <a:rPr lang="en-US" altLang="en-US">
                <a:latin typeface="Arial" charset="0"/>
              </a:rPr>
              <a:pPr/>
              <a:t>71</a:t>
            </a:fld>
            <a:endParaRPr lang="en-US" altLang="en-US">
              <a:latin typeface="Arial" charset="0"/>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de-DE" altLang="en-US"/>
          </a:p>
        </p:txBody>
      </p:sp>
    </p:spTree>
    <p:extLst>
      <p:ext uri="{BB962C8B-B14F-4D97-AF65-F5344CB8AC3E}">
        <p14:creationId xmlns:p14="http://schemas.microsoft.com/office/powerpoint/2010/main" val="25347146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Tree>
    <p:extLst>
      <p:ext uri="{BB962C8B-B14F-4D97-AF65-F5344CB8AC3E}">
        <p14:creationId xmlns:p14="http://schemas.microsoft.com/office/powerpoint/2010/main" val="40861642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Not a problem for today’s detectors.</a:t>
            </a:r>
          </a:p>
          <a:p>
            <a:r>
              <a:rPr lang="en-US" dirty="0"/>
              <a:t>Main</a:t>
            </a:r>
            <a:r>
              <a:rPr lang="en-US" baseline="0" dirty="0"/>
              <a:t> EVIL for tomorrow</a:t>
            </a: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7F73FE45-68DD-488D-B37D-1D28E629B80E}" type="slidenum">
              <a:rPr lang="en-US" smtClean="0">
                <a:solidFill>
                  <a:prstClr val="black"/>
                </a:solidFill>
                <a:latin typeface="Calibri"/>
                <a:ea typeface=""/>
                <a:cs typeface=""/>
              </a:rPr>
              <a:pPr>
                <a:defRPr/>
              </a:pPr>
              <a:t>80</a:t>
            </a:fld>
            <a:endParaRPr lang="en-US">
              <a:solidFill>
                <a:prstClr val="black"/>
              </a:solidFill>
              <a:latin typeface="Calibri"/>
              <a:ea typeface=""/>
              <a:cs typeface=""/>
            </a:endParaRPr>
          </a:p>
        </p:txBody>
      </p:sp>
    </p:spTree>
    <p:extLst>
      <p:ext uri="{BB962C8B-B14F-4D97-AF65-F5344CB8AC3E}">
        <p14:creationId xmlns:p14="http://schemas.microsoft.com/office/powerpoint/2010/main" val="2680405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xfrm>
            <a:off x="3886200" y="8686800"/>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elvetica" charset="0"/>
                <a:ea typeface="ヒラギノ角ゴ Pro W3" charset="-128"/>
              </a:defRPr>
            </a:lvl1pPr>
            <a:lvl2pPr marL="742950" indent="-285750">
              <a:defRPr>
                <a:solidFill>
                  <a:schemeClr val="tx1"/>
                </a:solidFill>
                <a:latin typeface="Helvetica" charset="0"/>
                <a:ea typeface="ヒラギノ角ゴ Pro W3" charset="-128"/>
              </a:defRPr>
            </a:lvl2pPr>
            <a:lvl3pPr marL="1143000" indent="-228600">
              <a:defRPr>
                <a:solidFill>
                  <a:schemeClr val="tx1"/>
                </a:solidFill>
                <a:latin typeface="Helvetica" charset="0"/>
                <a:ea typeface="ヒラギノ角ゴ Pro W3" charset="-128"/>
              </a:defRPr>
            </a:lvl3pPr>
            <a:lvl4pPr marL="1600200" indent="-228600">
              <a:defRPr>
                <a:solidFill>
                  <a:schemeClr val="tx1"/>
                </a:solidFill>
                <a:latin typeface="Helvetica" charset="0"/>
                <a:ea typeface="ヒラギノ角ゴ Pro W3" charset="-128"/>
              </a:defRPr>
            </a:lvl4pPr>
            <a:lvl5pPr marL="2057400" indent="-228600">
              <a:defRPr>
                <a:solidFill>
                  <a:schemeClr val="tx1"/>
                </a:solidFill>
                <a:latin typeface="Helvetica" charset="0"/>
                <a:ea typeface="ヒラギノ角ゴ Pro W3" charset="-128"/>
              </a:defRPr>
            </a:lvl5pPr>
            <a:lvl6pPr marL="2514600" indent="-228600" eaLnBrk="0" fontAlgn="base" hangingPunct="0">
              <a:spcBef>
                <a:spcPct val="0"/>
              </a:spcBef>
              <a:spcAft>
                <a:spcPct val="0"/>
              </a:spcAft>
              <a:defRPr>
                <a:solidFill>
                  <a:schemeClr val="tx1"/>
                </a:solidFill>
                <a:latin typeface="Helvetica" charset="0"/>
                <a:ea typeface="ヒラギノ角ゴ Pro W3" charset="-128"/>
              </a:defRPr>
            </a:lvl6pPr>
            <a:lvl7pPr marL="2971800" indent="-228600" eaLnBrk="0" fontAlgn="base" hangingPunct="0">
              <a:spcBef>
                <a:spcPct val="0"/>
              </a:spcBef>
              <a:spcAft>
                <a:spcPct val="0"/>
              </a:spcAft>
              <a:defRPr>
                <a:solidFill>
                  <a:schemeClr val="tx1"/>
                </a:solidFill>
                <a:latin typeface="Helvetica" charset="0"/>
                <a:ea typeface="ヒラギノ角ゴ Pro W3" charset="-128"/>
              </a:defRPr>
            </a:lvl7pPr>
            <a:lvl8pPr marL="3429000" indent="-228600" eaLnBrk="0" fontAlgn="base" hangingPunct="0">
              <a:spcBef>
                <a:spcPct val="0"/>
              </a:spcBef>
              <a:spcAft>
                <a:spcPct val="0"/>
              </a:spcAft>
              <a:defRPr>
                <a:solidFill>
                  <a:schemeClr val="tx1"/>
                </a:solidFill>
                <a:latin typeface="Helvetica" charset="0"/>
                <a:ea typeface="ヒラギノ角ゴ Pro W3" charset="-128"/>
              </a:defRPr>
            </a:lvl8pPr>
            <a:lvl9pPr marL="3886200" indent="-228600" eaLnBrk="0" fontAlgn="base" hangingPunct="0">
              <a:spcBef>
                <a:spcPct val="0"/>
              </a:spcBef>
              <a:spcAft>
                <a:spcPct val="0"/>
              </a:spcAft>
              <a:defRPr>
                <a:solidFill>
                  <a:schemeClr val="tx1"/>
                </a:solidFill>
                <a:latin typeface="Helvetica" charset="0"/>
                <a:ea typeface="ヒラギノ角ゴ Pro W3" charset="-128"/>
              </a:defRPr>
            </a:lvl9pPr>
          </a:lstStyle>
          <a:p>
            <a:fld id="{9BF9DADE-86A4-BD48-A75F-78C419CEDE96}" type="slidenum">
              <a:rPr lang="en-US" altLang="en-US">
                <a:latin typeface="Arial" charset="0"/>
              </a:rPr>
              <a:pPr/>
              <a:t>6</a:t>
            </a:fld>
            <a:endParaRPr lang="en-US" altLang="en-US">
              <a:latin typeface="Arial" charset="0"/>
            </a:endParaRPr>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GB" altLang="en-US" dirty="0"/>
              <a:t>Ask the question: What is the difference between insulator and semi-conductor?</a:t>
            </a:r>
          </a:p>
          <a:p>
            <a:pPr eaLnBrk="1" hangingPunct="1"/>
            <a:r>
              <a:rPr lang="en-GB" altLang="en-US" dirty="0"/>
              <a:t>Nothing</a:t>
            </a:r>
            <a:r>
              <a:rPr lang="en-GB" altLang="en-US" baseline="0" dirty="0"/>
              <a:t> fundamental thus the gap size. Mind diamonds ran under semi-conductor sensors but are insulators.</a:t>
            </a:r>
            <a:endParaRPr lang="en-GB" altLang="en-US" dirty="0"/>
          </a:p>
        </p:txBody>
      </p:sp>
    </p:spTree>
    <p:extLst>
      <p:ext uri="{BB962C8B-B14F-4D97-AF65-F5344CB8AC3E}">
        <p14:creationId xmlns:p14="http://schemas.microsoft.com/office/powerpoint/2010/main" val="1941289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xfrm>
            <a:off x="3886200" y="8686800"/>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elvetica" charset="0"/>
                <a:ea typeface="ヒラギノ角ゴ Pro W3" charset="-128"/>
              </a:defRPr>
            </a:lvl1pPr>
            <a:lvl2pPr marL="742950" indent="-285750">
              <a:defRPr>
                <a:solidFill>
                  <a:schemeClr val="tx1"/>
                </a:solidFill>
                <a:latin typeface="Helvetica" charset="0"/>
                <a:ea typeface="ヒラギノ角ゴ Pro W3" charset="-128"/>
              </a:defRPr>
            </a:lvl2pPr>
            <a:lvl3pPr marL="1143000" indent="-228600">
              <a:defRPr>
                <a:solidFill>
                  <a:schemeClr val="tx1"/>
                </a:solidFill>
                <a:latin typeface="Helvetica" charset="0"/>
                <a:ea typeface="ヒラギノ角ゴ Pro W3" charset="-128"/>
              </a:defRPr>
            </a:lvl3pPr>
            <a:lvl4pPr marL="1600200" indent="-228600">
              <a:defRPr>
                <a:solidFill>
                  <a:schemeClr val="tx1"/>
                </a:solidFill>
                <a:latin typeface="Helvetica" charset="0"/>
                <a:ea typeface="ヒラギノ角ゴ Pro W3" charset="-128"/>
              </a:defRPr>
            </a:lvl4pPr>
            <a:lvl5pPr marL="2057400" indent="-228600">
              <a:defRPr>
                <a:solidFill>
                  <a:schemeClr val="tx1"/>
                </a:solidFill>
                <a:latin typeface="Helvetica" charset="0"/>
                <a:ea typeface="ヒラギノ角ゴ Pro W3" charset="-128"/>
              </a:defRPr>
            </a:lvl5pPr>
            <a:lvl6pPr marL="2514600" indent="-228600" eaLnBrk="0" fontAlgn="base" hangingPunct="0">
              <a:spcBef>
                <a:spcPct val="0"/>
              </a:spcBef>
              <a:spcAft>
                <a:spcPct val="0"/>
              </a:spcAft>
              <a:defRPr>
                <a:solidFill>
                  <a:schemeClr val="tx1"/>
                </a:solidFill>
                <a:latin typeface="Helvetica" charset="0"/>
                <a:ea typeface="ヒラギノ角ゴ Pro W3" charset="-128"/>
              </a:defRPr>
            </a:lvl6pPr>
            <a:lvl7pPr marL="2971800" indent="-228600" eaLnBrk="0" fontAlgn="base" hangingPunct="0">
              <a:spcBef>
                <a:spcPct val="0"/>
              </a:spcBef>
              <a:spcAft>
                <a:spcPct val="0"/>
              </a:spcAft>
              <a:defRPr>
                <a:solidFill>
                  <a:schemeClr val="tx1"/>
                </a:solidFill>
                <a:latin typeface="Helvetica" charset="0"/>
                <a:ea typeface="ヒラギノ角ゴ Pro W3" charset="-128"/>
              </a:defRPr>
            </a:lvl7pPr>
            <a:lvl8pPr marL="3429000" indent="-228600" eaLnBrk="0" fontAlgn="base" hangingPunct="0">
              <a:spcBef>
                <a:spcPct val="0"/>
              </a:spcBef>
              <a:spcAft>
                <a:spcPct val="0"/>
              </a:spcAft>
              <a:defRPr>
                <a:solidFill>
                  <a:schemeClr val="tx1"/>
                </a:solidFill>
                <a:latin typeface="Helvetica" charset="0"/>
                <a:ea typeface="ヒラギノ角ゴ Pro W3" charset="-128"/>
              </a:defRPr>
            </a:lvl8pPr>
            <a:lvl9pPr marL="3886200" indent="-228600" eaLnBrk="0" fontAlgn="base" hangingPunct="0">
              <a:spcBef>
                <a:spcPct val="0"/>
              </a:spcBef>
              <a:spcAft>
                <a:spcPct val="0"/>
              </a:spcAft>
              <a:defRPr>
                <a:solidFill>
                  <a:schemeClr val="tx1"/>
                </a:solidFill>
                <a:latin typeface="Helvetica" charset="0"/>
                <a:ea typeface="ヒラギノ角ゴ Pro W3" charset="-128"/>
              </a:defRPr>
            </a:lvl9pPr>
          </a:lstStyle>
          <a:p>
            <a:fld id="{72AD5107-80BB-F148-A5E3-C3E6860CE9E1}" type="slidenum">
              <a:rPr lang="en-US" altLang="en-US">
                <a:latin typeface="Arial" charset="0"/>
              </a:rPr>
              <a:pPr/>
              <a:t>7</a:t>
            </a:fld>
            <a:endParaRPr lang="en-US" altLang="en-US">
              <a:latin typeface="Arial" charset="0"/>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GB" altLang="en-US" dirty="0"/>
          </a:p>
        </p:txBody>
      </p:sp>
    </p:spTree>
    <p:extLst>
      <p:ext uri="{BB962C8B-B14F-4D97-AF65-F5344CB8AC3E}">
        <p14:creationId xmlns:p14="http://schemas.microsoft.com/office/powerpoint/2010/main" val="1378895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xfrm>
            <a:off x="3886200" y="8686800"/>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elvetica" charset="0"/>
                <a:ea typeface="ヒラギノ角ゴ Pro W3" charset="-128"/>
              </a:defRPr>
            </a:lvl1pPr>
            <a:lvl2pPr marL="742950" indent="-285750">
              <a:defRPr>
                <a:solidFill>
                  <a:schemeClr val="tx1"/>
                </a:solidFill>
                <a:latin typeface="Helvetica" charset="0"/>
                <a:ea typeface="ヒラギノ角ゴ Pro W3" charset="-128"/>
              </a:defRPr>
            </a:lvl2pPr>
            <a:lvl3pPr marL="1143000" indent="-228600">
              <a:defRPr>
                <a:solidFill>
                  <a:schemeClr val="tx1"/>
                </a:solidFill>
                <a:latin typeface="Helvetica" charset="0"/>
                <a:ea typeface="ヒラギノ角ゴ Pro W3" charset="-128"/>
              </a:defRPr>
            </a:lvl3pPr>
            <a:lvl4pPr marL="1600200" indent="-228600">
              <a:defRPr>
                <a:solidFill>
                  <a:schemeClr val="tx1"/>
                </a:solidFill>
                <a:latin typeface="Helvetica" charset="0"/>
                <a:ea typeface="ヒラギノ角ゴ Pro W3" charset="-128"/>
              </a:defRPr>
            </a:lvl4pPr>
            <a:lvl5pPr marL="2057400" indent="-228600">
              <a:defRPr>
                <a:solidFill>
                  <a:schemeClr val="tx1"/>
                </a:solidFill>
                <a:latin typeface="Helvetica" charset="0"/>
                <a:ea typeface="ヒラギノ角ゴ Pro W3" charset="-128"/>
              </a:defRPr>
            </a:lvl5pPr>
            <a:lvl6pPr marL="2514600" indent="-228600" eaLnBrk="0" fontAlgn="base" hangingPunct="0">
              <a:spcBef>
                <a:spcPct val="0"/>
              </a:spcBef>
              <a:spcAft>
                <a:spcPct val="0"/>
              </a:spcAft>
              <a:defRPr>
                <a:solidFill>
                  <a:schemeClr val="tx1"/>
                </a:solidFill>
                <a:latin typeface="Helvetica" charset="0"/>
                <a:ea typeface="ヒラギノ角ゴ Pro W3" charset="-128"/>
              </a:defRPr>
            </a:lvl6pPr>
            <a:lvl7pPr marL="2971800" indent="-228600" eaLnBrk="0" fontAlgn="base" hangingPunct="0">
              <a:spcBef>
                <a:spcPct val="0"/>
              </a:spcBef>
              <a:spcAft>
                <a:spcPct val="0"/>
              </a:spcAft>
              <a:defRPr>
                <a:solidFill>
                  <a:schemeClr val="tx1"/>
                </a:solidFill>
                <a:latin typeface="Helvetica" charset="0"/>
                <a:ea typeface="ヒラギノ角ゴ Pro W3" charset="-128"/>
              </a:defRPr>
            </a:lvl7pPr>
            <a:lvl8pPr marL="3429000" indent="-228600" eaLnBrk="0" fontAlgn="base" hangingPunct="0">
              <a:spcBef>
                <a:spcPct val="0"/>
              </a:spcBef>
              <a:spcAft>
                <a:spcPct val="0"/>
              </a:spcAft>
              <a:defRPr>
                <a:solidFill>
                  <a:schemeClr val="tx1"/>
                </a:solidFill>
                <a:latin typeface="Helvetica" charset="0"/>
                <a:ea typeface="ヒラギノ角ゴ Pro W3" charset="-128"/>
              </a:defRPr>
            </a:lvl8pPr>
            <a:lvl9pPr marL="3886200" indent="-228600" eaLnBrk="0" fontAlgn="base" hangingPunct="0">
              <a:spcBef>
                <a:spcPct val="0"/>
              </a:spcBef>
              <a:spcAft>
                <a:spcPct val="0"/>
              </a:spcAft>
              <a:defRPr>
                <a:solidFill>
                  <a:schemeClr val="tx1"/>
                </a:solidFill>
                <a:latin typeface="Helvetica" charset="0"/>
                <a:ea typeface="ヒラギノ角ゴ Pro W3" charset="-128"/>
              </a:defRPr>
            </a:lvl9pPr>
          </a:lstStyle>
          <a:p>
            <a:fld id="{8F92FFAC-EB3F-584E-A3C5-F3B9FDBE1153}" type="slidenum">
              <a:rPr lang="en-US" altLang="en-US">
                <a:latin typeface="Arial" charset="0"/>
              </a:rPr>
              <a:pPr/>
              <a:t>8</a:t>
            </a:fld>
            <a:endParaRPr lang="en-US" altLang="en-US">
              <a:latin typeface="Arial"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err="1"/>
              <a:t>Hier</a:t>
            </a:r>
            <a:r>
              <a:rPr lang="en-GB" altLang="en-US" dirty="0"/>
              <a:t>: Speed</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Symbol" charset="2"/>
                <a:ea typeface="Symbol" charset="2"/>
                <a:cs typeface="Symbol" charset="2"/>
              </a:rPr>
              <a:t>\mu</a:t>
            </a:r>
            <a:r>
              <a:rPr lang="en-US" dirty="0"/>
              <a:t> also dependent on doping but pretty much constant</a:t>
            </a:r>
            <a:r>
              <a:rPr lang="en-US" baseline="0" dirty="0"/>
              <a:t> for values we care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t>\mu electrons starts to decrease at E16 and holes at E17 and less then for electrons</a:t>
            </a:r>
            <a:endParaRPr lang="en-US" dirty="0"/>
          </a:p>
          <a:p>
            <a:pPr eaLnBrk="1" hangingPunct="1"/>
            <a:endParaRPr lang="en-GB" altLang="en-US" dirty="0"/>
          </a:p>
        </p:txBody>
      </p:sp>
    </p:spTree>
    <p:extLst>
      <p:ext uri="{BB962C8B-B14F-4D97-AF65-F5344CB8AC3E}">
        <p14:creationId xmlns:p14="http://schemas.microsoft.com/office/powerpoint/2010/main" val="1659586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xfrm>
            <a:off x="3886200" y="8686800"/>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elvetica" charset="0"/>
                <a:ea typeface="ヒラギノ角ゴ Pro W3" charset="-128"/>
              </a:defRPr>
            </a:lvl1pPr>
            <a:lvl2pPr marL="742950" indent="-285750">
              <a:defRPr>
                <a:solidFill>
                  <a:schemeClr val="tx1"/>
                </a:solidFill>
                <a:latin typeface="Helvetica" charset="0"/>
                <a:ea typeface="ヒラギノ角ゴ Pro W3" charset="-128"/>
              </a:defRPr>
            </a:lvl2pPr>
            <a:lvl3pPr marL="1143000" indent="-228600">
              <a:defRPr>
                <a:solidFill>
                  <a:schemeClr val="tx1"/>
                </a:solidFill>
                <a:latin typeface="Helvetica" charset="0"/>
                <a:ea typeface="ヒラギノ角ゴ Pro W3" charset="-128"/>
              </a:defRPr>
            </a:lvl3pPr>
            <a:lvl4pPr marL="1600200" indent="-228600">
              <a:defRPr>
                <a:solidFill>
                  <a:schemeClr val="tx1"/>
                </a:solidFill>
                <a:latin typeface="Helvetica" charset="0"/>
                <a:ea typeface="ヒラギノ角ゴ Pro W3" charset="-128"/>
              </a:defRPr>
            </a:lvl4pPr>
            <a:lvl5pPr marL="2057400" indent="-228600">
              <a:defRPr>
                <a:solidFill>
                  <a:schemeClr val="tx1"/>
                </a:solidFill>
                <a:latin typeface="Helvetica" charset="0"/>
                <a:ea typeface="ヒラギノ角ゴ Pro W3" charset="-128"/>
              </a:defRPr>
            </a:lvl5pPr>
            <a:lvl6pPr marL="2514600" indent="-228600" eaLnBrk="0" fontAlgn="base" hangingPunct="0">
              <a:spcBef>
                <a:spcPct val="0"/>
              </a:spcBef>
              <a:spcAft>
                <a:spcPct val="0"/>
              </a:spcAft>
              <a:defRPr>
                <a:solidFill>
                  <a:schemeClr val="tx1"/>
                </a:solidFill>
                <a:latin typeface="Helvetica" charset="0"/>
                <a:ea typeface="ヒラギノ角ゴ Pro W3" charset="-128"/>
              </a:defRPr>
            </a:lvl6pPr>
            <a:lvl7pPr marL="2971800" indent="-228600" eaLnBrk="0" fontAlgn="base" hangingPunct="0">
              <a:spcBef>
                <a:spcPct val="0"/>
              </a:spcBef>
              <a:spcAft>
                <a:spcPct val="0"/>
              </a:spcAft>
              <a:defRPr>
                <a:solidFill>
                  <a:schemeClr val="tx1"/>
                </a:solidFill>
                <a:latin typeface="Helvetica" charset="0"/>
                <a:ea typeface="ヒラギノ角ゴ Pro W3" charset="-128"/>
              </a:defRPr>
            </a:lvl7pPr>
            <a:lvl8pPr marL="3429000" indent="-228600" eaLnBrk="0" fontAlgn="base" hangingPunct="0">
              <a:spcBef>
                <a:spcPct val="0"/>
              </a:spcBef>
              <a:spcAft>
                <a:spcPct val="0"/>
              </a:spcAft>
              <a:defRPr>
                <a:solidFill>
                  <a:schemeClr val="tx1"/>
                </a:solidFill>
                <a:latin typeface="Helvetica" charset="0"/>
                <a:ea typeface="ヒラギノ角ゴ Pro W3" charset="-128"/>
              </a:defRPr>
            </a:lvl8pPr>
            <a:lvl9pPr marL="3886200" indent="-228600" eaLnBrk="0" fontAlgn="base" hangingPunct="0">
              <a:spcBef>
                <a:spcPct val="0"/>
              </a:spcBef>
              <a:spcAft>
                <a:spcPct val="0"/>
              </a:spcAft>
              <a:defRPr>
                <a:solidFill>
                  <a:schemeClr val="tx1"/>
                </a:solidFill>
                <a:latin typeface="Helvetica" charset="0"/>
                <a:ea typeface="ヒラギノ角ゴ Pro W3" charset="-128"/>
              </a:defRPr>
            </a:lvl9pPr>
          </a:lstStyle>
          <a:p>
            <a:fld id="{D178917C-4211-904C-9C64-4E4998ABFB5C}" type="slidenum">
              <a:rPr lang="en-US" altLang="en-US">
                <a:latin typeface="Arial" charset="0"/>
              </a:rPr>
              <a:pPr/>
              <a:t>9</a:t>
            </a:fld>
            <a:endParaRPr lang="en-US" altLang="en-US">
              <a:latin typeface="Arial" charset="0"/>
            </a:endParaRPr>
          </a:p>
        </p:txBody>
      </p:sp>
      <p:sp>
        <p:nvSpPr>
          <p:cNvPr id="44034" name="Rectangle 2"/>
          <p:cNvSpPr>
            <a:spLocks noGrp="1" noRot="1" noChangeAspect="1" noChangeArrowheads="1" noTextEdit="1"/>
          </p:cNvSpPr>
          <p:nvPr>
            <p:ph type="sldImg"/>
          </p:nvPr>
        </p:nvSpPr>
        <p:spPr>
          <a:ln/>
        </p:spPr>
      </p:sp>
      <p:sp>
        <p:nvSpPr>
          <p:cNvPr id="44035" name="Rectangle 4"/>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err="1"/>
              <a:t>Hier</a:t>
            </a:r>
            <a:r>
              <a:rPr lang="en-GB" altLang="en-US" dirty="0"/>
              <a:t>: density – large energy deposition</a:t>
            </a:r>
          </a:p>
          <a:p>
            <a:pPr eaLnBrk="1" hangingPunct="1"/>
            <a:r>
              <a:rPr lang="en-GB" altLang="en-US" dirty="0"/>
              <a:t>Could be achieved by cool down but technically non-elegant method and difficult for large volume</a:t>
            </a:r>
          </a:p>
          <a:p>
            <a:pPr eaLnBrk="1" hangingPunct="1"/>
            <a:endParaRPr lang="en-GB" altLang="en-US" dirty="0"/>
          </a:p>
          <a:p>
            <a:pPr eaLnBrk="1" hangingPunct="1"/>
            <a:r>
              <a:rPr lang="en-GB" altLang="en-US" dirty="0"/>
              <a:t>BTW, mean not MPV</a:t>
            </a:r>
          </a:p>
        </p:txBody>
      </p:sp>
    </p:spTree>
    <p:extLst>
      <p:ext uri="{BB962C8B-B14F-4D97-AF65-F5344CB8AC3E}">
        <p14:creationId xmlns:p14="http://schemas.microsoft.com/office/powerpoint/2010/main" val="1354125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xfrm>
            <a:off x="3886200" y="8686800"/>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elvetica" charset="0"/>
                <a:ea typeface="ヒラギノ角ゴ Pro W3" charset="-128"/>
              </a:defRPr>
            </a:lvl1pPr>
            <a:lvl2pPr marL="742950" indent="-285750">
              <a:defRPr>
                <a:solidFill>
                  <a:schemeClr val="tx1"/>
                </a:solidFill>
                <a:latin typeface="Helvetica" charset="0"/>
                <a:ea typeface="ヒラギノ角ゴ Pro W3" charset="-128"/>
              </a:defRPr>
            </a:lvl2pPr>
            <a:lvl3pPr marL="1143000" indent="-228600">
              <a:defRPr>
                <a:solidFill>
                  <a:schemeClr val="tx1"/>
                </a:solidFill>
                <a:latin typeface="Helvetica" charset="0"/>
                <a:ea typeface="ヒラギノ角ゴ Pro W3" charset="-128"/>
              </a:defRPr>
            </a:lvl3pPr>
            <a:lvl4pPr marL="1600200" indent="-228600">
              <a:defRPr>
                <a:solidFill>
                  <a:schemeClr val="tx1"/>
                </a:solidFill>
                <a:latin typeface="Helvetica" charset="0"/>
                <a:ea typeface="ヒラギノ角ゴ Pro W3" charset="-128"/>
              </a:defRPr>
            </a:lvl4pPr>
            <a:lvl5pPr marL="2057400" indent="-228600">
              <a:defRPr>
                <a:solidFill>
                  <a:schemeClr val="tx1"/>
                </a:solidFill>
                <a:latin typeface="Helvetica" charset="0"/>
                <a:ea typeface="ヒラギノ角ゴ Pro W3" charset="-128"/>
              </a:defRPr>
            </a:lvl5pPr>
            <a:lvl6pPr marL="2514600" indent="-228600" eaLnBrk="0" fontAlgn="base" hangingPunct="0">
              <a:spcBef>
                <a:spcPct val="0"/>
              </a:spcBef>
              <a:spcAft>
                <a:spcPct val="0"/>
              </a:spcAft>
              <a:defRPr>
                <a:solidFill>
                  <a:schemeClr val="tx1"/>
                </a:solidFill>
                <a:latin typeface="Helvetica" charset="0"/>
                <a:ea typeface="ヒラギノ角ゴ Pro W3" charset="-128"/>
              </a:defRPr>
            </a:lvl6pPr>
            <a:lvl7pPr marL="2971800" indent="-228600" eaLnBrk="0" fontAlgn="base" hangingPunct="0">
              <a:spcBef>
                <a:spcPct val="0"/>
              </a:spcBef>
              <a:spcAft>
                <a:spcPct val="0"/>
              </a:spcAft>
              <a:defRPr>
                <a:solidFill>
                  <a:schemeClr val="tx1"/>
                </a:solidFill>
                <a:latin typeface="Helvetica" charset="0"/>
                <a:ea typeface="ヒラギノ角ゴ Pro W3" charset="-128"/>
              </a:defRPr>
            </a:lvl7pPr>
            <a:lvl8pPr marL="3429000" indent="-228600" eaLnBrk="0" fontAlgn="base" hangingPunct="0">
              <a:spcBef>
                <a:spcPct val="0"/>
              </a:spcBef>
              <a:spcAft>
                <a:spcPct val="0"/>
              </a:spcAft>
              <a:defRPr>
                <a:solidFill>
                  <a:schemeClr val="tx1"/>
                </a:solidFill>
                <a:latin typeface="Helvetica" charset="0"/>
                <a:ea typeface="ヒラギノ角ゴ Pro W3" charset="-128"/>
              </a:defRPr>
            </a:lvl8pPr>
            <a:lvl9pPr marL="3886200" indent="-228600" eaLnBrk="0" fontAlgn="base" hangingPunct="0">
              <a:spcBef>
                <a:spcPct val="0"/>
              </a:spcBef>
              <a:spcAft>
                <a:spcPct val="0"/>
              </a:spcAft>
              <a:defRPr>
                <a:solidFill>
                  <a:schemeClr val="tx1"/>
                </a:solidFill>
                <a:latin typeface="Helvetica" charset="0"/>
                <a:ea typeface="ヒラギノ角ゴ Pro W3" charset="-128"/>
              </a:defRPr>
            </a:lvl9pPr>
          </a:lstStyle>
          <a:p>
            <a:fld id="{6E1CBE37-797B-4941-B8AE-CE5793B5E9CA}" type="slidenum">
              <a:rPr lang="en-US" altLang="en-US">
                <a:latin typeface="Arial" charset="0"/>
              </a:rPr>
              <a:pPr/>
              <a:t>10</a:t>
            </a:fld>
            <a:endParaRPr lang="en-US" altLang="en-US">
              <a:latin typeface="Arial" charset="0"/>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GB" altLang="en-US" dirty="0"/>
              <a:t>Ask students</a:t>
            </a:r>
            <a:r>
              <a:rPr lang="en-GB" altLang="en-US" baseline="0" dirty="0"/>
              <a:t> how many free charges we have in the depleted volumes </a:t>
            </a:r>
          </a:p>
          <a:p>
            <a:pPr eaLnBrk="1" hangingPunct="1"/>
            <a:r>
              <a:rPr lang="en-GB" altLang="en-US" baseline="0" dirty="0"/>
              <a:t>And where does the space charge comes from?</a:t>
            </a:r>
            <a:endParaRPr lang="en-GB" altLang="en-US" dirty="0"/>
          </a:p>
        </p:txBody>
      </p:sp>
    </p:spTree>
    <p:extLst>
      <p:ext uri="{BB962C8B-B14F-4D97-AF65-F5344CB8AC3E}">
        <p14:creationId xmlns:p14="http://schemas.microsoft.com/office/powerpoint/2010/main" val="105617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xfrm>
            <a:off x="3886200" y="8686800"/>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elvetica" charset="0"/>
                <a:ea typeface="ヒラギノ角ゴ Pro W3" charset="-128"/>
              </a:defRPr>
            </a:lvl1pPr>
            <a:lvl2pPr marL="742950" indent="-285750">
              <a:defRPr>
                <a:solidFill>
                  <a:schemeClr val="tx1"/>
                </a:solidFill>
                <a:latin typeface="Helvetica" charset="0"/>
                <a:ea typeface="ヒラギノ角ゴ Pro W3" charset="-128"/>
              </a:defRPr>
            </a:lvl2pPr>
            <a:lvl3pPr marL="1143000" indent="-228600">
              <a:defRPr>
                <a:solidFill>
                  <a:schemeClr val="tx1"/>
                </a:solidFill>
                <a:latin typeface="Helvetica" charset="0"/>
                <a:ea typeface="ヒラギノ角ゴ Pro W3" charset="-128"/>
              </a:defRPr>
            </a:lvl3pPr>
            <a:lvl4pPr marL="1600200" indent="-228600">
              <a:defRPr>
                <a:solidFill>
                  <a:schemeClr val="tx1"/>
                </a:solidFill>
                <a:latin typeface="Helvetica" charset="0"/>
                <a:ea typeface="ヒラギノ角ゴ Pro W3" charset="-128"/>
              </a:defRPr>
            </a:lvl4pPr>
            <a:lvl5pPr marL="2057400" indent="-228600">
              <a:defRPr>
                <a:solidFill>
                  <a:schemeClr val="tx1"/>
                </a:solidFill>
                <a:latin typeface="Helvetica" charset="0"/>
                <a:ea typeface="ヒラギノ角ゴ Pro W3" charset="-128"/>
              </a:defRPr>
            </a:lvl5pPr>
            <a:lvl6pPr marL="2514600" indent="-228600" eaLnBrk="0" fontAlgn="base" hangingPunct="0">
              <a:spcBef>
                <a:spcPct val="0"/>
              </a:spcBef>
              <a:spcAft>
                <a:spcPct val="0"/>
              </a:spcAft>
              <a:defRPr>
                <a:solidFill>
                  <a:schemeClr val="tx1"/>
                </a:solidFill>
                <a:latin typeface="Helvetica" charset="0"/>
                <a:ea typeface="ヒラギノ角ゴ Pro W3" charset="-128"/>
              </a:defRPr>
            </a:lvl6pPr>
            <a:lvl7pPr marL="2971800" indent="-228600" eaLnBrk="0" fontAlgn="base" hangingPunct="0">
              <a:spcBef>
                <a:spcPct val="0"/>
              </a:spcBef>
              <a:spcAft>
                <a:spcPct val="0"/>
              </a:spcAft>
              <a:defRPr>
                <a:solidFill>
                  <a:schemeClr val="tx1"/>
                </a:solidFill>
                <a:latin typeface="Helvetica" charset="0"/>
                <a:ea typeface="ヒラギノ角ゴ Pro W3" charset="-128"/>
              </a:defRPr>
            </a:lvl7pPr>
            <a:lvl8pPr marL="3429000" indent="-228600" eaLnBrk="0" fontAlgn="base" hangingPunct="0">
              <a:spcBef>
                <a:spcPct val="0"/>
              </a:spcBef>
              <a:spcAft>
                <a:spcPct val="0"/>
              </a:spcAft>
              <a:defRPr>
                <a:solidFill>
                  <a:schemeClr val="tx1"/>
                </a:solidFill>
                <a:latin typeface="Helvetica" charset="0"/>
                <a:ea typeface="ヒラギノ角ゴ Pro W3" charset="-128"/>
              </a:defRPr>
            </a:lvl8pPr>
            <a:lvl9pPr marL="3886200" indent="-228600" eaLnBrk="0" fontAlgn="base" hangingPunct="0">
              <a:spcBef>
                <a:spcPct val="0"/>
              </a:spcBef>
              <a:spcAft>
                <a:spcPct val="0"/>
              </a:spcAft>
              <a:defRPr>
                <a:solidFill>
                  <a:schemeClr val="tx1"/>
                </a:solidFill>
                <a:latin typeface="Helvetica" charset="0"/>
                <a:ea typeface="ヒラギノ角ゴ Pro W3" charset="-128"/>
              </a:defRPr>
            </a:lvl9pPr>
          </a:lstStyle>
          <a:p>
            <a:fld id="{07AF12E0-8F64-4942-B14B-C3BA1D23A3B9}" type="slidenum">
              <a:rPr lang="en-US" altLang="en-US">
                <a:latin typeface="Arial" charset="0"/>
              </a:rPr>
              <a:pPr/>
              <a:t>11</a:t>
            </a:fld>
            <a:endParaRPr lang="en-US" altLang="en-US">
              <a:latin typeface="Arial" charset="0"/>
            </a:endParaRP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a:t>Mind p (doped zone) has a negative space charge!! And vice versa!</a:t>
            </a:r>
          </a:p>
          <a:p>
            <a:r>
              <a:rPr lang="en-US" sz="1200" dirty="0"/>
              <a:t>Mind to think if \rho</a:t>
            </a:r>
            <a:r>
              <a:rPr lang="en-US" sz="1200" baseline="0" dirty="0"/>
              <a:t> </a:t>
            </a:r>
            <a:r>
              <a:rPr lang="en-US" sz="1200" dirty="0"/>
              <a:t>mean resistivity or density.</a:t>
            </a:r>
            <a:r>
              <a:rPr lang="en-US" sz="1200" baseline="0" dirty="0"/>
              <a:t> </a:t>
            </a:r>
            <a:r>
              <a:rPr lang="en-US" sz="1200" dirty="0"/>
              <a:t>It means density charge density on this slide</a:t>
            </a:r>
          </a:p>
          <a:p>
            <a:pPr marL="0" marR="0" indent="0" defTabSz="914400" eaLnBrk="1" fontAlgn="auto" latinLnBrk="0" hangingPunct="1">
              <a:lnSpc>
                <a:spcPct val="100000"/>
              </a:lnSpc>
              <a:spcBef>
                <a:spcPts val="400"/>
              </a:spcBef>
              <a:spcAft>
                <a:spcPts val="0"/>
              </a:spcAft>
              <a:buClrTx/>
              <a:buSzTx/>
              <a:buFontTx/>
              <a:buNone/>
              <a:tabLst/>
              <a:defRPr/>
            </a:pPr>
            <a:r>
              <a:rPr lang="de-DE" altLang="en-US" sz="1200" dirty="0" err="1"/>
              <a:t>V</a:t>
            </a:r>
            <a:r>
              <a:rPr lang="de-DE" altLang="en-US" sz="1200" baseline="-25000" dirty="0" err="1"/>
              <a:t>diffusion</a:t>
            </a:r>
            <a:r>
              <a:rPr lang="de-DE" altLang="en-US" sz="1200" dirty="0"/>
              <a:t> </a:t>
            </a:r>
            <a:r>
              <a:rPr lang="de-DE" altLang="en-US" sz="1200" dirty="0" err="1"/>
              <a:t>is</a:t>
            </a:r>
            <a:r>
              <a:rPr lang="de-DE" altLang="en-US" sz="1200" dirty="0"/>
              <a:t> ~O(mV), </a:t>
            </a:r>
            <a:r>
              <a:rPr lang="de-DE" altLang="en-US" sz="1200" dirty="0" err="1"/>
              <a:t>w</a:t>
            </a:r>
            <a:r>
              <a:rPr lang="de-DE" altLang="en-US" sz="1200" dirty="0"/>
              <a:t> ~O(µm)</a:t>
            </a:r>
            <a:endParaRPr lang="en-GB" altLang="en-US" sz="1200" dirty="0"/>
          </a:p>
          <a:p>
            <a:pPr eaLnBrk="1" hangingPunct="1"/>
            <a:endParaRPr lang="en-GB" altLang="en-US" dirty="0"/>
          </a:p>
        </p:txBody>
      </p:sp>
    </p:spTree>
    <p:extLst>
      <p:ext uri="{BB962C8B-B14F-4D97-AF65-F5344CB8AC3E}">
        <p14:creationId xmlns:p14="http://schemas.microsoft.com/office/powerpoint/2010/main" val="1486971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xfrm>
            <a:off x="3886200" y="8686800"/>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Helvetica" charset="0"/>
                <a:ea typeface="ヒラギノ角ゴ Pro W3" charset="-128"/>
              </a:defRPr>
            </a:lvl1pPr>
            <a:lvl2pPr marL="742950" indent="-285750">
              <a:defRPr>
                <a:solidFill>
                  <a:schemeClr val="tx1"/>
                </a:solidFill>
                <a:latin typeface="Helvetica" charset="0"/>
                <a:ea typeface="ヒラギノ角ゴ Pro W3" charset="-128"/>
              </a:defRPr>
            </a:lvl2pPr>
            <a:lvl3pPr marL="1143000" indent="-228600">
              <a:defRPr>
                <a:solidFill>
                  <a:schemeClr val="tx1"/>
                </a:solidFill>
                <a:latin typeface="Helvetica" charset="0"/>
                <a:ea typeface="ヒラギノ角ゴ Pro W3" charset="-128"/>
              </a:defRPr>
            </a:lvl3pPr>
            <a:lvl4pPr marL="1600200" indent="-228600">
              <a:defRPr>
                <a:solidFill>
                  <a:schemeClr val="tx1"/>
                </a:solidFill>
                <a:latin typeface="Helvetica" charset="0"/>
                <a:ea typeface="ヒラギノ角ゴ Pro W3" charset="-128"/>
              </a:defRPr>
            </a:lvl4pPr>
            <a:lvl5pPr marL="2057400" indent="-228600">
              <a:defRPr>
                <a:solidFill>
                  <a:schemeClr val="tx1"/>
                </a:solidFill>
                <a:latin typeface="Helvetica" charset="0"/>
                <a:ea typeface="ヒラギノ角ゴ Pro W3" charset="-128"/>
              </a:defRPr>
            </a:lvl5pPr>
            <a:lvl6pPr marL="2514600" indent="-228600" eaLnBrk="0" fontAlgn="base" hangingPunct="0">
              <a:spcBef>
                <a:spcPct val="0"/>
              </a:spcBef>
              <a:spcAft>
                <a:spcPct val="0"/>
              </a:spcAft>
              <a:defRPr>
                <a:solidFill>
                  <a:schemeClr val="tx1"/>
                </a:solidFill>
                <a:latin typeface="Helvetica" charset="0"/>
                <a:ea typeface="ヒラギノ角ゴ Pro W3" charset="-128"/>
              </a:defRPr>
            </a:lvl6pPr>
            <a:lvl7pPr marL="2971800" indent="-228600" eaLnBrk="0" fontAlgn="base" hangingPunct="0">
              <a:spcBef>
                <a:spcPct val="0"/>
              </a:spcBef>
              <a:spcAft>
                <a:spcPct val="0"/>
              </a:spcAft>
              <a:defRPr>
                <a:solidFill>
                  <a:schemeClr val="tx1"/>
                </a:solidFill>
                <a:latin typeface="Helvetica" charset="0"/>
                <a:ea typeface="ヒラギノ角ゴ Pro W3" charset="-128"/>
              </a:defRPr>
            </a:lvl7pPr>
            <a:lvl8pPr marL="3429000" indent="-228600" eaLnBrk="0" fontAlgn="base" hangingPunct="0">
              <a:spcBef>
                <a:spcPct val="0"/>
              </a:spcBef>
              <a:spcAft>
                <a:spcPct val="0"/>
              </a:spcAft>
              <a:defRPr>
                <a:solidFill>
                  <a:schemeClr val="tx1"/>
                </a:solidFill>
                <a:latin typeface="Helvetica" charset="0"/>
                <a:ea typeface="ヒラギノ角ゴ Pro W3" charset="-128"/>
              </a:defRPr>
            </a:lvl8pPr>
            <a:lvl9pPr marL="3886200" indent="-228600" eaLnBrk="0" fontAlgn="base" hangingPunct="0">
              <a:spcBef>
                <a:spcPct val="0"/>
              </a:spcBef>
              <a:spcAft>
                <a:spcPct val="0"/>
              </a:spcAft>
              <a:defRPr>
                <a:solidFill>
                  <a:schemeClr val="tx1"/>
                </a:solidFill>
                <a:latin typeface="Helvetica" charset="0"/>
                <a:ea typeface="ヒラギノ角ゴ Pro W3" charset="-128"/>
              </a:defRPr>
            </a:lvl9pPr>
          </a:lstStyle>
          <a:p>
            <a:fld id="{6C752FA0-5372-2446-9C92-16DA8101F371}" type="slidenum">
              <a:rPr lang="en-US" altLang="en-US">
                <a:latin typeface="Arial" charset="0"/>
              </a:rPr>
              <a:pPr/>
              <a:t>12</a:t>
            </a:fld>
            <a:endParaRPr lang="en-US" altLang="en-US">
              <a:latin typeface="Arial" charset="0"/>
            </a:endParaRPr>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a:t>It’s dynamic!!!</a:t>
            </a:r>
          </a:p>
        </p:txBody>
      </p:sp>
    </p:spTree>
    <p:extLst>
      <p:ext uri="{BB962C8B-B14F-4D97-AF65-F5344CB8AC3E}">
        <p14:creationId xmlns:p14="http://schemas.microsoft.com/office/powerpoint/2010/main" val="14876009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Default – Kapitel">
    <p:spTree>
      <p:nvGrpSpPr>
        <p:cNvPr id="1" name=""/>
        <p:cNvGrpSpPr/>
        <p:nvPr/>
      </p:nvGrpSpPr>
      <p:grpSpPr>
        <a:xfrm>
          <a:off x="0" y="0"/>
          <a:ext cx="0" cy="0"/>
          <a:chOff x="0" y="0"/>
          <a:chExt cx="0" cy="0"/>
        </a:xfrm>
      </p:grpSpPr>
      <p:pic>
        <p:nvPicPr>
          <p:cNvPr id="51" name="Kitlogo_en_rgb.pdf"/>
          <p:cNvPicPr>
            <a:picLocks noChangeAspect="1"/>
          </p:cNvPicPr>
          <p:nvPr/>
        </p:nvPicPr>
        <p:blipFill>
          <a:blip r:embed="rId2"/>
          <a:stretch>
            <a:fillRect/>
          </a:stretch>
        </p:blipFill>
        <p:spPr>
          <a:xfrm>
            <a:off x="10909347" y="482528"/>
            <a:ext cx="1512001" cy="698644"/>
          </a:xfrm>
          <a:prstGeom prst="rect">
            <a:avLst/>
          </a:prstGeom>
          <a:ln w="12700">
            <a:miter lim="400000"/>
          </a:ln>
        </p:spPr>
      </p:pic>
      <p:sp>
        <p:nvSpPr>
          <p:cNvPr id="52" name="Shape 52"/>
          <p:cNvSpPr>
            <a:spLocks noGrp="1"/>
          </p:cNvSpPr>
          <p:nvPr>
            <p:ph type="body" sz="quarter" idx="13"/>
          </p:nvPr>
        </p:nvSpPr>
        <p:spPr>
          <a:xfrm>
            <a:off x="4483100" y="2413000"/>
            <a:ext cx="4038600" cy="596900"/>
          </a:xfrm>
          <a:prstGeom prst="rect">
            <a:avLst/>
          </a:prstGeom>
        </p:spPr>
        <p:txBody>
          <a:bodyPr lIns="38100" tIns="38100" rIns="38100" bIns="38100">
            <a:spAutoFit/>
          </a:bodyPr>
          <a:lstStyle>
            <a:lvl1pPr marL="0" indent="0" algn="ctr">
              <a:spcBef>
                <a:spcPts val="0"/>
              </a:spcBef>
              <a:buClr>
                <a:srgbClr val="000000"/>
              </a:buClr>
              <a:buSzTx/>
              <a:buNone/>
              <a:defRPr sz="3600" b="1"/>
            </a:lvl1pPr>
          </a:lstStyle>
          <a:p>
            <a:r>
              <a:t>Chapter</a:t>
            </a:r>
          </a:p>
        </p:txBody>
      </p:sp>
      <p:sp>
        <p:nvSpPr>
          <p:cNvPr id="53" name="Shape 53"/>
          <p:cNvSpPr>
            <a:spLocks noGrp="1"/>
          </p:cNvSpPr>
          <p:nvPr>
            <p:ph type="title"/>
          </p:nvPr>
        </p:nvSpPr>
        <p:spPr>
          <a:xfrm>
            <a:off x="1587500" y="3074962"/>
            <a:ext cx="9829800" cy="3603676"/>
          </a:xfrm>
          <a:prstGeom prst="rect">
            <a:avLst/>
          </a:prstGeom>
        </p:spPr>
        <p:txBody>
          <a:bodyPr anchor="ctr"/>
          <a:lstStyle>
            <a:lvl1pPr algn="ctr">
              <a:defRPr sz="6400"/>
            </a:lvl1pPr>
          </a:lstStyle>
          <a:p>
            <a:r>
              <a:t>Title Text</a:t>
            </a:r>
          </a:p>
        </p:txBody>
      </p:sp>
      <p:sp>
        <p:nvSpPr>
          <p:cNvPr id="54" name="Shape 54"/>
          <p:cNvSpPr>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557672" y="1704623"/>
            <a:ext cx="5834098" cy="6960728"/>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608516" y="1704623"/>
            <a:ext cx="5834098" cy="6960728"/>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Datumsplatzhalter 9"/>
          <p:cNvSpPr>
            <a:spLocks noGrp="1"/>
          </p:cNvSpPr>
          <p:nvPr>
            <p:ph type="dt" sz="half" idx="11"/>
          </p:nvPr>
        </p:nvSpPr>
        <p:spPr>
          <a:xfrm>
            <a:off x="870400" y="9164800"/>
            <a:ext cx="1484800" cy="512000"/>
          </a:xfrm>
          <a:prstGeom prst="rect">
            <a:avLst/>
          </a:prstGeom>
        </p:spPr>
        <p:txBody>
          <a:bodyPr vert="horz" lIns="0" tIns="0" rIns="0" bIns="0" rtlCol="0" anchor="t" anchorCtr="0"/>
          <a:lstStyle>
            <a:lvl1pPr algn="l">
              <a:defRPr sz="1280">
                <a:solidFill>
                  <a:schemeClr val="tx1">
                    <a:tint val="75000"/>
                  </a:schemeClr>
                </a:solidFill>
              </a:defRPr>
            </a:lvl1pPr>
          </a:lstStyle>
          <a:p>
            <a:fld id="{DA1259D3-E13F-4716-8DCE-AE2F8587B726}" type="datetime1">
              <a:rPr lang="de-DE" smtClean="0">
                <a:solidFill>
                  <a:srgbClr val="000000">
                    <a:tint val="75000"/>
                  </a:srgbClr>
                </a:solidFill>
              </a:rPr>
              <a:pPr/>
              <a:t>10.08.20</a:t>
            </a:fld>
            <a:endParaRPr lang="de-DE" dirty="0">
              <a:solidFill>
                <a:srgbClr val="000000">
                  <a:tint val="75000"/>
                </a:srgb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50240" y="390596"/>
            <a:ext cx="11704320" cy="16256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50240" y="2183272"/>
            <a:ext cx="5746045"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de-DE"/>
              <a:t>Formatvorlagen des Textmasters bearbeiten</a:t>
            </a:r>
          </a:p>
        </p:txBody>
      </p:sp>
      <p:sp>
        <p:nvSpPr>
          <p:cNvPr id="4" name="Inhaltsplatzhalter 3"/>
          <p:cNvSpPr>
            <a:spLocks noGrp="1"/>
          </p:cNvSpPr>
          <p:nvPr>
            <p:ph sz="half" idx="2"/>
          </p:nvPr>
        </p:nvSpPr>
        <p:spPr>
          <a:xfrm>
            <a:off x="650240" y="3093155"/>
            <a:ext cx="5746045"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606259" y="2183272"/>
            <a:ext cx="5748302"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de-DE"/>
              <a:t>Formatvorlagen des Textmasters bearbeiten</a:t>
            </a:r>
          </a:p>
        </p:txBody>
      </p:sp>
      <p:sp>
        <p:nvSpPr>
          <p:cNvPr id="6" name="Inhaltsplatzhalter 5"/>
          <p:cNvSpPr>
            <a:spLocks noGrp="1"/>
          </p:cNvSpPr>
          <p:nvPr>
            <p:ph sz="quarter" idx="4"/>
          </p:nvPr>
        </p:nvSpPr>
        <p:spPr>
          <a:xfrm>
            <a:off x="6606259" y="3093155"/>
            <a:ext cx="5748302"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8" name="Datumsplatzhalter 9"/>
          <p:cNvSpPr>
            <a:spLocks noGrp="1"/>
          </p:cNvSpPr>
          <p:nvPr>
            <p:ph type="dt" sz="half" idx="11"/>
          </p:nvPr>
        </p:nvSpPr>
        <p:spPr>
          <a:xfrm>
            <a:off x="870400" y="9164800"/>
            <a:ext cx="1484800" cy="512000"/>
          </a:xfrm>
          <a:prstGeom prst="rect">
            <a:avLst/>
          </a:prstGeom>
        </p:spPr>
        <p:txBody>
          <a:bodyPr vert="horz" lIns="0" tIns="0" rIns="0" bIns="0" rtlCol="0" anchor="t" anchorCtr="0"/>
          <a:lstStyle>
            <a:lvl1pPr algn="l">
              <a:defRPr sz="1280">
                <a:solidFill>
                  <a:schemeClr val="tx1">
                    <a:tint val="75000"/>
                  </a:schemeClr>
                </a:solidFill>
              </a:defRPr>
            </a:lvl1pPr>
          </a:lstStyle>
          <a:p>
            <a:fld id="{54EF5892-6737-42F1-A80B-E53B7AE92043}" type="datetime1">
              <a:rPr lang="de-DE" smtClean="0">
                <a:solidFill>
                  <a:srgbClr val="000000">
                    <a:tint val="75000"/>
                  </a:srgbClr>
                </a:solidFill>
              </a:rPr>
              <a:pPr/>
              <a:t>10.08.20</a:t>
            </a:fld>
            <a:endParaRPr lang="de-DE" dirty="0">
              <a:solidFill>
                <a:srgbClr val="000000">
                  <a:tint val="75000"/>
                </a:srgb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4" name="Datumsplatzhalter 9"/>
          <p:cNvSpPr>
            <a:spLocks noGrp="1"/>
          </p:cNvSpPr>
          <p:nvPr>
            <p:ph type="dt" sz="half" idx="2"/>
          </p:nvPr>
        </p:nvSpPr>
        <p:spPr>
          <a:xfrm>
            <a:off x="870400" y="9164800"/>
            <a:ext cx="1484800" cy="512000"/>
          </a:xfrm>
          <a:prstGeom prst="rect">
            <a:avLst/>
          </a:prstGeom>
        </p:spPr>
        <p:txBody>
          <a:bodyPr vert="horz" lIns="0" tIns="0" rIns="0" bIns="0" rtlCol="0" anchor="t" anchorCtr="0"/>
          <a:lstStyle>
            <a:lvl1pPr algn="l">
              <a:defRPr sz="1280">
                <a:solidFill>
                  <a:schemeClr val="tx1">
                    <a:tint val="75000"/>
                  </a:schemeClr>
                </a:solidFill>
              </a:defRPr>
            </a:lvl1pPr>
          </a:lstStyle>
          <a:p>
            <a:fld id="{9CC00441-755C-4787-AFFB-F34894DC5D84}" type="datetime1">
              <a:rPr lang="de-DE" smtClean="0">
                <a:solidFill>
                  <a:srgbClr val="000000">
                    <a:tint val="75000"/>
                  </a:srgbClr>
                </a:solidFill>
              </a:rPr>
              <a:pPr/>
              <a:t>10.08.20</a:t>
            </a:fld>
            <a:endParaRPr lang="de-DE" dirty="0">
              <a:solidFill>
                <a:srgbClr val="000000">
                  <a:tint val="75000"/>
                </a:srgb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Datumsplatzhalter 9"/>
          <p:cNvSpPr>
            <a:spLocks noGrp="1"/>
          </p:cNvSpPr>
          <p:nvPr>
            <p:ph type="dt" sz="half" idx="2"/>
          </p:nvPr>
        </p:nvSpPr>
        <p:spPr>
          <a:xfrm>
            <a:off x="870400" y="9164800"/>
            <a:ext cx="1484800" cy="512000"/>
          </a:xfrm>
          <a:prstGeom prst="rect">
            <a:avLst/>
          </a:prstGeom>
        </p:spPr>
        <p:txBody>
          <a:bodyPr vert="horz" lIns="0" tIns="0" rIns="0" bIns="0" rtlCol="0" anchor="t" anchorCtr="0"/>
          <a:lstStyle>
            <a:lvl1pPr algn="l">
              <a:defRPr sz="1280">
                <a:solidFill>
                  <a:schemeClr val="tx1">
                    <a:tint val="75000"/>
                  </a:schemeClr>
                </a:solidFill>
              </a:defRPr>
            </a:lvl1pPr>
          </a:lstStyle>
          <a:p>
            <a:fld id="{70DAD1D6-C209-4937-9344-D453C1DB59A4}" type="datetime1">
              <a:rPr lang="de-DE" smtClean="0">
                <a:solidFill>
                  <a:srgbClr val="000000">
                    <a:tint val="75000"/>
                  </a:srgbClr>
                </a:solidFill>
              </a:rPr>
              <a:pPr/>
              <a:t>10.08.20</a:t>
            </a:fld>
            <a:endParaRPr lang="de-DE" dirty="0">
              <a:solidFill>
                <a:srgbClr val="000000">
                  <a:tint val="75000"/>
                </a:srgb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50241" y="388338"/>
            <a:ext cx="4278490" cy="1652693"/>
          </a:xfrm>
        </p:spPr>
        <p:txBody>
          <a:bodyPr/>
          <a:lstStyle>
            <a:lvl1pPr algn="l">
              <a:defRPr sz="2844" b="1"/>
            </a:lvl1pPr>
          </a:lstStyle>
          <a:p>
            <a:r>
              <a:rPr lang="de-DE"/>
              <a:t>Titelmasterformat durch Klicken bearbeiten</a:t>
            </a:r>
          </a:p>
        </p:txBody>
      </p:sp>
      <p:sp>
        <p:nvSpPr>
          <p:cNvPr id="3" name="Inhaltsplatzhalter 2"/>
          <p:cNvSpPr>
            <a:spLocks noGrp="1"/>
          </p:cNvSpPr>
          <p:nvPr>
            <p:ph idx="1"/>
          </p:nvPr>
        </p:nvSpPr>
        <p:spPr>
          <a:xfrm>
            <a:off x="5084516" y="388339"/>
            <a:ext cx="7270044" cy="8324427"/>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50241" y="2041032"/>
            <a:ext cx="4278490" cy="6671734"/>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de-DE"/>
              <a:t>Formatvorlagen des Textmasters bearbeiten</a:t>
            </a:r>
          </a:p>
        </p:txBody>
      </p:sp>
      <p:sp>
        <p:nvSpPr>
          <p:cNvPr id="6" name="Datumsplatzhalter 9"/>
          <p:cNvSpPr>
            <a:spLocks noGrp="1"/>
          </p:cNvSpPr>
          <p:nvPr>
            <p:ph type="dt" sz="half" idx="11"/>
          </p:nvPr>
        </p:nvSpPr>
        <p:spPr>
          <a:xfrm>
            <a:off x="870400" y="9164800"/>
            <a:ext cx="1484800" cy="512000"/>
          </a:xfrm>
          <a:prstGeom prst="rect">
            <a:avLst/>
          </a:prstGeom>
        </p:spPr>
        <p:txBody>
          <a:bodyPr vert="horz" lIns="0" tIns="0" rIns="0" bIns="0" rtlCol="0" anchor="t" anchorCtr="0"/>
          <a:lstStyle>
            <a:lvl1pPr algn="l">
              <a:defRPr sz="1280">
                <a:solidFill>
                  <a:schemeClr val="tx1">
                    <a:tint val="75000"/>
                  </a:schemeClr>
                </a:solidFill>
              </a:defRPr>
            </a:lvl1pPr>
          </a:lstStyle>
          <a:p>
            <a:fld id="{0E0E16C4-79B5-4CCD-9BE7-D0FC42B32989}" type="datetime1">
              <a:rPr lang="de-DE" smtClean="0">
                <a:solidFill>
                  <a:srgbClr val="000000">
                    <a:tint val="75000"/>
                  </a:srgbClr>
                </a:solidFill>
              </a:rPr>
              <a:pPr/>
              <a:t>10.08.20</a:t>
            </a:fld>
            <a:endParaRPr lang="de-DE" dirty="0">
              <a:solidFill>
                <a:srgbClr val="000000">
                  <a:tint val="75000"/>
                </a:srgb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549032" y="6827520"/>
            <a:ext cx="7802880" cy="806027"/>
          </a:xfrm>
        </p:spPr>
        <p:txBody>
          <a:bodyPr/>
          <a:lstStyle>
            <a:lvl1pPr algn="l">
              <a:defRPr sz="2844" b="1"/>
            </a:lvl1pPr>
          </a:lstStyle>
          <a:p>
            <a:r>
              <a:rPr lang="de-DE"/>
              <a:t>Titelmasterformat durch Klicken bearbeiten</a:t>
            </a:r>
          </a:p>
        </p:txBody>
      </p:sp>
      <p:sp>
        <p:nvSpPr>
          <p:cNvPr id="3" name="Bildplatzhalter 2"/>
          <p:cNvSpPr>
            <a:spLocks noGrp="1"/>
          </p:cNvSpPr>
          <p:nvPr>
            <p:ph type="pic" idx="1"/>
          </p:nvPr>
        </p:nvSpPr>
        <p:spPr>
          <a:xfrm>
            <a:off x="2549032" y="871502"/>
            <a:ext cx="7802880" cy="5852160"/>
          </a:xfrm>
        </p:spPr>
        <p:txBody>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pPr lvl="0"/>
            <a:r>
              <a:rPr lang="de-DE" noProof="0"/>
              <a:t>Bild durch Klicken auf Symbol hinzufügen</a:t>
            </a:r>
          </a:p>
        </p:txBody>
      </p:sp>
      <p:sp>
        <p:nvSpPr>
          <p:cNvPr id="4" name="Textplatzhalter 3"/>
          <p:cNvSpPr>
            <a:spLocks noGrp="1"/>
          </p:cNvSpPr>
          <p:nvPr>
            <p:ph type="body" sz="half" idx="2"/>
          </p:nvPr>
        </p:nvSpPr>
        <p:spPr>
          <a:xfrm>
            <a:off x="2549032" y="7633547"/>
            <a:ext cx="7802880" cy="1144693"/>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de-DE"/>
              <a:t>Formatvorlagen des Textmasters bearbeiten</a:t>
            </a:r>
          </a:p>
        </p:txBody>
      </p:sp>
      <p:sp>
        <p:nvSpPr>
          <p:cNvPr id="6" name="Datumsplatzhalter 9"/>
          <p:cNvSpPr>
            <a:spLocks noGrp="1"/>
          </p:cNvSpPr>
          <p:nvPr>
            <p:ph type="dt" sz="half" idx="11"/>
          </p:nvPr>
        </p:nvSpPr>
        <p:spPr>
          <a:xfrm>
            <a:off x="870400" y="9164800"/>
            <a:ext cx="1484800" cy="512000"/>
          </a:xfrm>
          <a:prstGeom prst="rect">
            <a:avLst/>
          </a:prstGeom>
        </p:spPr>
        <p:txBody>
          <a:bodyPr vert="horz" lIns="0" tIns="0" rIns="0" bIns="0" rtlCol="0" anchor="t" anchorCtr="0"/>
          <a:lstStyle>
            <a:lvl1pPr algn="l">
              <a:defRPr sz="1280">
                <a:solidFill>
                  <a:schemeClr val="tx1">
                    <a:tint val="75000"/>
                  </a:schemeClr>
                </a:solidFill>
              </a:defRPr>
            </a:lvl1pPr>
          </a:lstStyle>
          <a:p>
            <a:fld id="{64795827-6224-4570-B3E0-C448CE9AB11A}" type="datetime1">
              <a:rPr lang="de-DE" smtClean="0">
                <a:solidFill>
                  <a:srgbClr val="000000">
                    <a:tint val="75000"/>
                  </a:srgbClr>
                </a:solidFill>
              </a:rPr>
              <a:pPr/>
              <a:t>10.08.20</a:t>
            </a:fld>
            <a:endParaRPr lang="de-DE" dirty="0">
              <a:solidFill>
                <a:srgbClr val="000000">
                  <a:tint val="75000"/>
                </a:srgb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9"/>
          <p:cNvSpPr>
            <a:spLocks noGrp="1"/>
          </p:cNvSpPr>
          <p:nvPr>
            <p:ph type="dt" sz="half" idx="2"/>
          </p:nvPr>
        </p:nvSpPr>
        <p:spPr>
          <a:xfrm>
            <a:off x="870400" y="9164800"/>
            <a:ext cx="1484800" cy="512000"/>
          </a:xfrm>
          <a:prstGeom prst="rect">
            <a:avLst/>
          </a:prstGeom>
        </p:spPr>
        <p:txBody>
          <a:bodyPr vert="horz" lIns="0" tIns="0" rIns="0" bIns="0" rtlCol="0" anchor="t" anchorCtr="0"/>
          <a:lstStyle>
            <a:lvl1pPr algn="l">
              <a:defRPr sz="1280">
                <a:solidFill>
                  <a:schemeClr val="tx1">
                    <a:tint val="75000"/>
                  </a:schemeClr>
                </a:solidFill>
              </a:defRPr>
            </a:lvl1pPr>
          </a:lstStyle>
          <a:p>
            <a:fld id="{8DF71321-24A7-4C86-9B2D-07409676CE90}" type="datetime1">
              <a:rPr lang="de-DE" smtClean="0">
                <a:solidFill>
                  <a:srgbClr val="000000">
                    <a:tint val="75000"/>
                  </a:srgbClr>
                </a:solidFill>
              </a:rPr>
              <a:pPr/>
              <a:t>10.08.20</a:t>
            </a:fld>
            <a:endParaRPr lang="de-DE" dirty="0">
              <a:solidFill>
                <a:srgbClr val="000000">
                  <a:tint val="75000"/>
                </a:srgb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9471378" y="474133"/>
            <a:ext cx="2971236" cy="819121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555414" y="474133"/>
            <a:ext cx="8699218" cy="819121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9"/>
          <p:cNvSpPr>
            <a:spLocks noGrp="1"/>
          </p:cNvSpPr>
          <p:nvPr>
            <p:ph type="dt" sz="half" idx="2"/>
          </p:nvPr>
        </p:nvSpPr>
        <p:spPr>
          <a:xfrm>
            <a:off x="870400" y="9164800"/>
            <a:ext cx="1484800" cy="512000"/>
          </a:xfrm>
          <a:prstGeom prst="rect">
            <a:avLst/>
          </a:prstGeom>
        </p:spPr>
        <p:txBody>
          <a:bodyPr vert="horz" lIns="0" tIns="0" rIns="0" bIns="0" rtlCol="0" anchor="t" anchorCtr="0"/>
          <a:lstStyle>
            <a:lvl1pPr algn="l">
              <a:defRPr sz="1280">
                <a:solidFill>
                  <a:schemeClr val="tx1">
                    <a:tint val="75000"/>
                  </a:schemeClr>
                </a:solidFill>
              </a:defRPr>
            </a:lvl1pPr>
          </a:lstStyle>
          <a:p>
            <a:fld id="{FE96C0C9-FF0A-496C-A493-0CBBCA7B95F1}" type="datetime1">
              <a:rPr lang="de-DE" smtClean="0">
                <a:solidFill>
                  <a:srgbClr val="000000">
                    <a:tint val="75000"/>
                  </a:srgbClr>
                </a:solidFill>
              </a:rPr>
              <a:pPr/>
              <a:t>10.08.20</a:t>
            </a:fld>
            <a:endParaRPr lang="de-DE" dirty="0">
              <a:solidFill>
                <a:srgbClr val="000000">
                  <a:tint val="75000"/>
                </a:srgb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39"/>
            <a:ext cx="11054080" cy="2090702"/>
          </a:xfrm>
        </p:spPr>
        <p:txBody>
          <a:bodyPr/>
          <a:lstStyle/>
          <a:p>
            <a:r>
              <a:rPr lang="en-US"/>
              <a:t>Click to edit Master title style</a:t>
            </a:r>
          </a:p>
        </p:txBody>
      </p:sp>
      <p:sp>
        <p:nvSpPr>
          <p:cNvPr id="3" name="Subtitle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037659C-F16C-8347-A5A5-2B12A5F76240}" type="datetime1">
              <a:rPr lang="en-US" smtClean="0"/>
              <a:t>8/10/20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E4D389-B7F7-E44B-872F-EAD59ABF0432}" type="slidenum">
              <a:rPr lang="en-US" smtClean="0"/>
              <a:t>‹#›</a:t>
            </a:fld>
            <a:endParaRPr lang="en-US"/>
          </a:p>
        </p:txBody>
      </p:sp>
    </p:spTree>
    <p:extLst>
      <p:ext uri="{BB962C8B-B14F-4D97-AF65-F5344CB8AC3E}">
        <p14:creationId xmlns:p14="http://schemas.microsoft.com/office/powerpoint/2010/main" val="7544920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689"/>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380490-A1AF-3140-A0BA-0185C86931E1}" type="datetime1">
              <a:rPr lang="en-US" smtClean="0"/>
              <a:t>8/10/20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E4D389-B7F7-E44B-872F-EAD59ABF0432}" type="slidenum">
              <a:rPr lang="en-US" smtClean="0"/>
              <a:t>‹#›</a:t>
            </a:fld>
            <a:endParaRPr lang="en-US"/>
          </a:p>
        </p:txBody>
      </p:sp>
    </p:spTree>
    <p:extLst>
      <p:ext uri="{BB962C8B-B14F-4D97-AF65-F5344CB8AC3E}">
        <p14:creationId xmlns:p14="http://schemas.microsoft.com/office/powerpoint/2010/main" val="3290981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555413" y="284810"/>
            <a:ext cx="9830365" cy="1273387"/>
          </a:xfrm>
          <a:prstGeom prst="rect">
            <a:avLst/>
          </a:prstGeom>
        </p:spPr>
        <p:txBody>
          <a:bodyPr/>
          <a:lstStyle/>
          <a:p>
            <a:r>
              <a:rPr lang="de-DE" dirty="0"/>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oliennummernplatzhalter 5"/>
          <p:cNvSpPr>
            <a:spLocks noGrp="1"/>
          </p:cNvSpPr>
          <p:nvPr>
            <p:ph type="sldNum" sz="quarter" idx="12"/>
          </p:nvPr>
        </p:nvSpPr>
        <p:spPr>
          <a:xfrm>
            <a:off x="309467" y="9140613"/>
            <a:ext cx="218008" cy="215444"/>
          </a:xfrm>
        </p:spPr>
        <p:txBody>
          <a:bodyPr/>
          <a:lstStyle>
            <a:lvl1pPr>
              <a:defRPr/>
            </a:lvl1pPr>
          </a:lstStyle>
          <a:p>
            <a:pPr>
              <a:defRPr/>
            </a:pPr>
            <a:fld id="{E5D78AFC-D01D-4A2C-903B-3EDE022AEE92}" type="slidenum">
              <a:rPr lang="de-DE"/>
              <a:pPr>
                <a:defRPr/>
              </a:pPr>
              <a:t>‹#›</a:t>
            </a:fld>
            <a:endParaRPr lang="de-DE" dirty="0"/>
          </a:p>
        </p:txBody>
      </p:sp>
    </p:spTree>
    <p:extLst>
      <p:ext uri="{BB962C8B-B14F-4D97-AF65-F5344CB8AC3E}">
        <p14:creationId xmlns:p14="http://schemas.microsoft.com/office/powerpoint/2010/main" val="9253696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2"/>
            <a:ext cx="11054080" cy="1937173"/>
          </a:xfrm>
        </p:spPr>
        <p:txBody>
          <a:bodyPr anchor="t"/>
          <a:lstStyle>
            <a:lvl1pPr algn="l">
              <a:defRPr sz="5689" b="1" cap="all"/>
            </a:lvl1pPr>
          </a:lstStyle>
          <a:p>
            <a:r>
              <a:rPr lang="en-US"/>
              <a:t>Click to edit Master title style</a:t>
            </a:r>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844">
                <a:solidFill>
                  <a:schemeClr val="tx1">
                    <a:tint val="75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7F3852-274C-954B-9505-4988B9ED3144}" type="datetime1">
              <a:rPr lang="en-US" smtClean="0"/>
              <a:t>8/10/20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E4D389-B7F7-E44B-872F-EAD59ABF0432}" type="slidenum">
              <a:rPr lang="en-US" smtClean="0"/>
              <a:t>‹#›</a:t>
            </a:fld>
            <a:endParaRPr lang="en-US"/>
          </a:p>
        </p:txBody>
      </p:sp>
    </p:spTree>
    <p:extLst>
      <p:ext uri="{BB962C8B-B14F-4D97-AF65-F5344CB8AC3E}">
        <p14:creationId xmlns:p14="http://schemas.microsoft.com/office/powerpoint/2010/main" val="3703416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240"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0773"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3757E4B-9825-C84A-AE79-11B4F30FD84A}" type="datetime1">
              <a:rPr lang="en-US" smtClean="0"/>
              <a:t>8/10/20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E4D389-B7F7-E44B-872F-EAD59ABF0432}" type="slidenum">
              <a:rPr lang="en-US" smtClean="0"/>
              <a:t>‹#›</a:t>
            </a:fld>
            <a:endParaRPr lang="en-US"/>
          </a:p>
        </p:txBody>
      </p:sp>
    </p:spTree>
    <p:extLst>
      <p:ext uri="{BB962C8B-B14F-4D97-AF65-F5344CB8AC3E}">
        <p14:creationId xmlns:p14="http://schemas.microsoft.com/office/powerpoint/2010/main" val="25252205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6259" y="2183272"/>
            <a:ext cx="5748302"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606259" y="3093155"/>
            <a:ext cx="5748302"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274C6BE-F247-ED49-BAB9-16C6B7FB3BC7}" type="datetime1">
              <a:rPr lang="en-US" smtClean="0"/>
              <a:t>8/10/20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E4D389-B7F7-E44B-872F-EAD59ABF0432}" type="slidenum">
              <a:rPr lang="en-US" smtClean="0"/>
              <a:t>‹#›</a:t>
            </a:fld>
            <a:endParaRPr lang="en-US"/>
          </a:p>
        </p:txBody>
      </p:sp>
    </p:spTree>
    <p:extLst>
      <p:ext uri="{BB962C8B-B14F-4D97-AF65-F5344CB8AC3E}">
        <p14:creationId xmlns:p14="http://schemas.microsoft.com/office/powerpoint/2010/main" val="24800895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C2FECD-7A03-7641-876C-535DCE1B5713}" type="datetime1">
              <a:rPr lang="en-US" smtClean="0"/>
              <a:t>8/10/20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E4D389-B7F7-E44B-872F-EAD59ABF0432}" type="slidenum">
              <a:rPr lang="en-US" smtClean="0"/>
              <a:t>‹#›</a:t>
            </a:fld>
            <a:endParaRPr lang="en-US"/>
          </a:p>
        </p:txBody>
      </p:sp>
    </p:spTree>
    <p:extLst>
      <p:ext uri="{BB962C8B-B14F-4D97-AF65-F5344CB8AC3E}">
        <p14:creationId xmlns:p14="http://schemas.microsoft.com/office/powerpoint/2010/main" val="13166938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F253C3-C09B-224C-B643-F32EE63BF4E3}" type="datetime1">
              <a:rPr lang="en-US" smtClean="0"/>
              <a:t>8/10/20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E4D389-B7F7-E44B-872F-EAD59ABF0432}" type="slidenum">
              <a:rPr lang="en-US" smtClean="0"/>
              <a:t>‹#›</a:t>
            </a:fld>
            <a:endParaRPr lang="en-US"/>
          </a:p>
        </p:txBody>
      </p:sp>
    </p:spTree>
    <p:extLst>
      <p:ext uri="{BB962C8B-B14F-4D97-AF65-F5344CB8AC3E}">
        <p14:creationId xmlns:p14="http://schemas.microsoft.com/office/powerpoint/2010/main" val="39170018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1" y="388338"/>
            <a:ext cx="4278490" cy="1652693"/>
          </a:xfrm>
        </p:spPr>
        <p:txBody>
          <a:bodyPr anchor="b"/>
          <a:lstStyle>
            <a:lvl1pPr algn="l">
              <a:defRPr sz="2844" b="1"/>
            </a:lvl1pPr>
          </a:lstStyle>
          <a:p>
            <a:r>
              <a:rPr lang="en-US"/>
              <a:t>Click to edit Master title style</a:t>
            </a:r>
          </a:p>
        </p:txBody>
      </p:sp>
      <p:sp>
        <p:nvSpPr>
          <p:cNvPr id="3" name="Content Placeholder 2"/>
          <p:cNvSpPr>
            <a:spLocks noGrp="1"/>
          </p:cNvSpPr>
          <p:nvPr>
            <p:ph idx="1"/>
          </p:nvPr>
        </p:nvSpPr>
        <p:spPr>
          <a:xfrm>
            <a:off x="5084516" y="388339"/>
            <a:ext cx="7270044" cy="8324427"/>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241" y="2041032"/>
            <a:ext cx="4278490" cy="6671734"/>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Date Placeholder 4"/>
          <p:cNvSpPr>
            <a:spLocks noGrp="1"/>
          </p:cNvSpPr>
          <p:nvPr>
            <p:ph type="dt" sz="half" idx="10"/>
          </p:nvPr>
        </p:nvSpPr>
        <p:spPr/>
        <p:txBody>
          <a:bodyPr/>
          <a:lstStyle/>
          <a:p>
            <a:fld id="{01FFF212-214E-414A-BCB5-09BF41F70EEB}" type="datetime1">
              <a:rPr lang="en-US" smtClean="0"/>
              <a:t>8/10/20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E4D389-B7F7-E44B-872F-EAD59ABF0432}" type="slidenum">
              <a:rPr lang="en-US" smtClean="0"/>
              <a:t>‹#›</a:t>
            </a:fld>
            <a:endParaRPr lang="en-US"/>
          </a:p>
        </p:txBody>
      </p:sp>
    </p:spTree>
    <p:extLst>
      <p:ext uri="{BB962C8B-B14F-4D97-AF65-F5344CB8AC3E}">
        <p14:creationId xmlns:p14="http://schemas.microsoft.com/office/powerpoint/2010/main" val="20120221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44" b="1"/>
            </a:lvl1pPr>
          </a:lstStyle>
          <a:p>
            <a:r>
              <a:rPr lang="en-US"/>
              <a:t>Click to edit Master title style</a:t>
            </a:r>
          </a:p>
        </p:txBody>
      </p:sp>
      <p:sp>
        <p:nvSpPr>
          <p:cNvPr id="3" name="Picture Placeholder 2"/>
          <p:cNvSpPr>
            <a:spLocks noGrp="1"/>
          </p:cNvSpPr>
          <p:nvPr>
            <p:ph type="pic" idx="1"/>
          </p:nvPr>
        </p:nvSpPr>
        <p:spPr>
          <a:xfrm>
            <a:off x="2549032" y="871502"/>
            <a:ext cx="7802880" cy="5852160"/>
          </a:xfrm>
        </p:spPr>
        <p:txBody>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endParaRPr lang="en-US"/>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Date Placeholder 4"/>
          <p:cNvSpPr>
            <a:spLocks noGrp="1"/>
          </p:cNvSpPr>
          <p:nvPr>
            <p:ph type="dt" sz="half" idx="10"/>
          </p:nvPr>
        </p:nvSpPr>
        <p:spPr/>
        <p:txBody>
          <a:bodyPr/>
          <a:lstStyle/>
          <a:p>
            <a:fld id="{B44469D8-6922-594F-AF5F-BB7C899DB0ED}" type="datetime1">
              <a:rPr lang="en-US" smtClean="0"/>
              <a:t>8/10/20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E4D389-B7F7-E44B-872F-EAD59ABF0432}" type="slidenum">
              <a:rPr lang="en-US" smtClean="0"/>
              <a:t>‹#›</a:t>
            </a:fld>
            <a:endParaRPr lang="en-US"/>
          </a:p>
        </p:txBody>
      </p:sp>
    </p:spTree>
    <p:extLst>
      <p:ext uri="{BB962C8B-B14F-4D97-AF65-F5344CB8AC3E}">
        <p14:creationId xmlns:p14="http://schemas.microsoft.com/office/powerpoint/2010/main" val="23806232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4D818B-A01A-964B-BB54-229B227D15FC}" type="datetime1">
              <a:rPr lang="en-US" smtClean="0"/>
              <a:t>8/10/20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E4D389-B7F7-E44B-872F-EAD59ABF0432}" type="slidenum">
              <a:rPr lang="en-US" smtClean="0"/>
              <a:t>‹#›</a:t>
            </a:fld>
            <a:endParaRPr lang="en-US"/>
          </a:p>
        </p:txBody>
      </p:sp>
    </p:spTree>
    <p:extLst>
      <p:ext uri="{BB962C8B-B14F-4D97-AF65-F5344CB8AC3E}">
        <p14:creationId xmlns:p14="http://schemas.microsoft.com/office/powerpoint/2010/main" val="11850209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0597"/>
            <a:ext cx="2926080" cy="832216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240" y="390597"/>
            <a:ext cx="8561493" cy="83221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7AA1FC-BCD0-6D4A-8A07-E7B48AE2F19D}" type="datetime1">
              <a:rPr lang="en-US" smtClean="0"/>
              <a:t>8/10/20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E4D389-B7F7-E44B-872F-EAD59ABF0432}" type="slidenum">
              <a:rPr lang="en-US" smtClean="0"/>
              <a:t>‹#›</a:t>
            </a:fld>
            <a:endParaRPr lang="en-US"/>
          </a:p>
        </p:txBody>
      </p:sp>
    </p:spTree>
    <p:extLst>
      <p:ext uri="{BB962C8B-B14F-4D97-AF65-F5344CB8AC3E}">
        <p14:creationId xmlns:p14="http://schemas.microsoft.com/office/powerpoint/2010/main" val="18205947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No Bullets">
    <p:spTree>
      <p:nvGrpSpPr>
        <p:cNvPr id="1" name=""/>
        <p:cNvGrpSpPr/>
        <p:nvPr/>
      </p:nvGrpSpPr>
      <p:grpSpPr>
        <a:xfrm>
          <a:off x="0" y="0"/>
          <a:ext cx="0" cy="0"/>
          <a:chOff x="0" y="0"/>
          <a:chExt cx="0" cy="0"/>
        </a:xfrm>
      </p:grpSpPr>
      <p:sp>
        <p:nvSpPr>
          <p:cNvPr id="14" name="Shape 14"/>
          <p:cNvSpPr>
            <a:spLocks noGrp="1"/>
          </p:cNvSpPr>
          <p:nvPr>
            <p:ph type="title"/>
          </p:nvPr>
        </p:nvSpPr>
        <p:spPr>
          <a:prstGeom prst="rect">
            <a:avLst/>
          </a:prstGeom>
        </p:spPr>
        <p:txBody>
          <a:bodyPr/>
          <a:lstStyle/>
          <a:p>
            <a:pPr lvl="0">
              <a:defRPr sz="1800" b="0"/>
            </a:pPr>
            <a:r>
              <a:rPr sz="4835" b="1"/>
              <a:t>Title Text</a:t>
            </a:r>
          </a:p>
        </p:txBody>
      </p:sp>
      <p:sp>
        <p:nvSpPr>
          <p:cNvPr id="15" name="Shape 15"/>
          <p:cNvSpPr>
            <a:spLocks noGrp="1"/>
          </p:cNvSpPr>
          <p:nvPr>
            <p:ph type="body" idx="1"/>
          </p:nvPr>
        </p:nvSpPr>
        <p:spPr>
          <a:prstGeom prst="rect">
            <a:avLst/>
          </a:prstGeom>
        </p:spPr>
        <p:txBody>
          <a:bodyPr/>
          <a:lstStyle>
            <a:lvl2pPr>
              <a:buFont typeface="Lucida Grande"/>
            </a:lvl2pPr>
            <a:lvl3pPr>
              <a:buFont typeface="Lucida Grande"/>
            </a:lvl3pPr>
            <a:lvl4pPr>
              <a:buFont typeface="Lucida Grande"/>
            </a:lvl4pPr>
            <a:lvl5pPr>
              <a:buFont typeface="Lucida Grande"/>
            </a:lvl5pPr>
          </a:lstStyle>
          <a:p>
            <a:pPr lvl="0">
              <a:defRPr sz="1800"/>
            </a:pPr>
            <a:r>
              <a:rPr sz="2987"/>
              <a:t>Body Level One</a:t>
            </a:r>
          </a:p>
          <a:p>
            <a:pPr lvl="1">
              <a:defRPr sz="1800"/>
            </a:pPr>
            <a:r>
              <a:rPr sz="2987"/>
              <a:t>Body Level Two</a:t>
            </a:r>
          </a:p>
          <a:p>
            <a:pPr lvl="2">
              <a:defRPr sz="1800"/>
            </a:pPr>
            <a:r>
              <a:rPr sz="2987"/>
              <a:t>Body Level Three</a:t>
            </a:r>
          </a:p>
          <a:p>
            <a:pPr lvl="3">
              <a:defRPr sz="1800"/>
            </a:pPr>
            <a:r>
              <a:rPr sz="2987"/>
              <a:t>Body Level Four</a:t>
            </a:r>
          </a:p>
          <a:p>
            <a:pPr lvl="4">
              <a:defRPr sz="1800"/>
            </a:pPr>
            <a:r>
              <a:rPr sz="2987"/>
              <a:t>Body Level Five</a:t>
            </a:r>
          </a:p>
        </p:txBody>
      </p:sp>
      <p:sp>
        <p:nvSpPr>
          <p:cNvPr id="16" name="Shape 16"/>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71065211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39"/>
            <a:ext cx="11054080" cy="2090702"/>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a:xfrm>
            <a:off x="309467" y="9140613"/>
            <a:ext cx="218008" cy="215444"/>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1952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verTx">
  <p:cSld name="Titel und Inhalt über Text">
    <p:spTree>
      <p:nvGrpSpPr>
        <p:cNvPr id="1" name=""/>
        <p:cNvGrpSpPr/>
        <p:nvPr/>
      </p:nvGrpSpPr>
      <p:grpSpPr>
        <a:xfrm>
          <a:off x="0" y="0"/>
          <a:ext cx="0" cy="0"/>
          <a:chOff x="0" y="0"/>
          <a:chExt cx="0" cy="0"/>
        </a:xfrm>
      </p:grpSpPr>
      <p:sp>
        <p:nvSpPr>
          <p:cNvPr id="2" name="Titel 1"/>
          <p:cNvSpPr>
            <a:spLocks noGrp="1"/>
          </p:cNvSpPr>
          <p:nvPr>
            <p:ph type="title"/>
          </p:nvPr>
        </p:nvSpPr>
        <p:spPr>
          <a:xfrm>
            <a:off x="0" y="216747"/>
            <a:ext cx="13004800" cy="1408853"/>
          </a:xfrm>
        </p:spPr>
        <p:txBody>
          <a:bodyPr/>
          <a:lstStyle/>
          <a:p>
            <a:r>
              <a:rPr lang="de-DE"/>
              <a:t>Titelmasterformat durch Klicken bearbeiten</a:t>
            </a:r>
          </a:p>
        </p:txBody>
      </p:sp>
      <p:sp>
        <p:nvSpPr>
          <p:cNvPr id="3" name="Inhaltsplatzhalter 2"/>
          <p:cNvSpPr>
            <a:spLocks noGrp="1"/>
          </p:cNvSpPr>
          <p:nvPr>
            <p:ph sz="half" idx="1"/>
          </p:nvPr>
        </p:nvSpPr>
        <p:spPr>
          <a:xfrm>
            <a:off x="975360" y="2817707"/>
            <a:ext cx="11054080" cy="2817707"/>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975360" y="5852160"/>
            <a:ext cx="11054080" cy="2817707"/>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Foliennummernplatzhalter 4"/>
          <p:cNvSpPr>
            <a:spLocks noGrp="1"/>
          </p:cNvSpPr>
          <p:nvPr>
            <p:ph type="sldNum" sz="quarter" idx="10"/>
          </p:nvPr>
        </p:nvSpPr>
        <p:spPr>
          <a:xfrm>
            <a:off x="10123876" y="-101600"/>
            <a:ext cx="3034453" cy="677335"/>
          </a:xfrm>
        </p:spPr>
        <p:txBody>
          <a:bodyPr/>
          <a:lstStyle>
            <a:lvl1pPr>
              <a:defRPr/>
            </a:lvl1pPr>
          </a:lstStyle>
          <a:p>
            <a:pPr>
              <a:defRPr/>
            </a:pPr>
            <a:fld id="{FD14EFDE-3FF3-489E-9399-1AB64C2F4461}" type="slidenum">
              <a:rPr lang="en-US"/>
              <a:pPr>
                <a:defRPr/>
              </a:pPr>
              <a:t>‹#›</a:t>
            </a:fld>
            <a:endParaRPr lang="en-US"/>
          </a:p>
        </p:txBody>
      </p:sp>
    </p:spTree>
    <p:extLst>
      <p:ext uri="{BB962C8B-B14F-4D97-AF65-F5344CB8AC3E}">
        <p14:creationId xmlns:p14="http://schemas.microsoft.com/office/powerpoint/2010/main" val="22202820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F3DBF510-7D02-9E48-A066-25C248AA2BDD}"/>
              </a:ext>
            </a:extLst>
          </p:cNvPr>
          <p:cNvSpPr>
            <a:spLocks noChangeArrowheads="1"/>
          </p:cNvSpPr>
          <p:nvPr userDrawn="1"/>
        </p:nvSpPr>
        <p:spPr bwMode="auto">
          <a:xfrm>
            <a:off x="0" y="20321"/>
            <a:ext cx="13004800" cy="650240"/>
          </a:xfrm>
          <a:prstGeom prst="rect">
            <a:avLst/>
          </a:prstGeom>
          <a:solidFill>
            <a:srgbClr val="A1C1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Helvetica" pitchFamily="2" charset="0"/>
                <a:ea typeface="ヒラギノ角ゴ Pro W3" panose="020B0300000000000000" pitchFamily="34" charset="-128"/>
              </a:defRPr>
            </a:lvl1pPr>
            <a:lvl2pPr marL="742950" indent="-285750">
              <a:defRPr sz="2400">
                <a:solidFill>
                  <a:schemeClr val="tx1"/>
                </a:solidFill>
                <a:latin typeface="Helvetica" pitchFamily="2" charset="0"/>
                <a:ea typeface="ヒラギノ角ゴ Pro W3" panose="020B0300000000000000" pitchFamily="34" charset="-128"/>
              </a:defRPr>
            </a:lvl2pPr>
            <a:lvl3pPr marL="1143000" indent="-228600">
              <a:defRPr sz="2400">
                <a:solidFill>
                  <a:schemeClr val="tx1"/>
                </a:solidFill>
                <a:latin typeface="Helvetica" pitchFamily="2" charset="0"/>
                <a:ea typeface="ヒラギノ角ゴ Pro W3" panose="020B0300000000000000" pitchFamily="34" charset="-128"/>
              </a:defRPr>
            </a:lvl3pPr>
            <a:lvl4pPr marL="1600200" indent="-228600">
              <a:defRPr sz="2400">
                <a:solidFill>
                  <a:schemeClr val="tx1"/>
                </a:solidFill>
                <a:latin typeface="Helvetica" pitchFamily="2" charset="0"/>
                <a:ea typeface="ヒラギノ角ゴ Pro W3" panose="020B0300000000000000" pitchFamily="34" charset="-128"/>
              </a:defRPr>
            </a:lvl4pPr>
            <a:lvl5pPr marL="2057400" indent="-228600">
              <a:defRPr sz="2400">
                <a:solidFill>
                  <a:schemeClr val="tx1"/>
                </a:solidFill>
                <a:latin typeface="Helvetica"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ヒラギノ角ゴ Pro W3" panose="020B0300000000000000" pitchFamily="34" charset="-128"/>
              </a:defRPr>
            </a:lvl9pPr>
          </a:lstStyle>
          <a:p>
            <a:endParaRPr lang="en-GB" altLang="en-CH" sz="2560"/>
          </a:p>
        </p:txBody>
      </p:sp>
      <p:grpSp>
        <p:nvGrpSpPr>
          <p:cNvPr id="5" name="Group 10">
            <a:extLst>
              <a:ext uri="{FF2B5EF4-FFF2-40B4-BE49-F238E27FC236}">
                <a16:creationId xmlns:a16="http://schemas.microsoft.com/office/drawing/2014/main" id="{476E40BA-0826-DE4C-9061-082D7E645532}"/>
              </a:ext>
            </a:extLst>
          </p:cNvPr>
          <p:cNvGrpSpPr>
            <a:grpSpLocks/>
          </p:cNvGrpSpPr>
          <p:nvPr userDrawn="1"/>
        </p:nvGrpSpPr>
        <p:grpSpPr bwMode="auto">
          <a:xfrm>
            <a:off x="0" y="1"/>
            <a:ext cx="13004800" cy="636693"/>
            <a:chOff x="0" y="4023"/>
            <a:chExt cx="5760" cy="282"/>
          </a:xfrm>
        </p:grpSpPr>
        <p:sp>
          <p:nvSpPr>
            <p:cNvPr id="6" name="Line 11">
              <a:extLst>
                <a:ext uri="{FF2B5EF4-FFF2-40B4-BE49-F238E27FC236}">
                  <a16:creationId xmlns:a16="http://schemas.microsoft.com/office/drawing/2014/main" id="{4497E7B9-0AD8-6F4D-9D6C-442CA8FC1A3A}"/>
                </a:ext>
              </a:extLst>
            </p:cNvPr>
            <p:cNvSpPr>
              <a:spLocks noChangeShapeType="1"/>
            </p:cNvSpPr>
            <p:nvPr userDrawn="1"/>
          </p:nvSpPr>
          <p:spPr bwMode="auto">
            <a:xfrm>
              <a:off x="0" y="4023"/>
              <a:ext cx="5760" cy="0"/>
            </a:xfrm>
            <a:prstGeom prst="line">
              <a:avLst/>
            </a:prstGeom>
            <a:noFill/>
            <a:ln w="50800">
              <a:solidFill>
                <a:srgbClr val="000080"/>
              </a:solidFill>
              <a:round/>
              <a:headEnd/>
              <a:tailEnd/>
            </a:ln>
            <a:extLst>
              <a:ext uri="{909E8E84-426E-40DD-AFC4-6F175D3DCCD1}">
                <a14:hiddenFill xmlns:a14="http://schemas.microsoft.com/office/drawing/2010/main">
                  <a:noFill/>
                </a14:hiddenFill>
              </a:ext>
            </a:extLst>
          </p:spPr>
          <p:txBody>
            <a:bodyPr wrap="none" anchor="ctr"/>
            <a:lstStyle/>
            <a:p>
              <a:endParaRPr lang="en-CH" sz="2844"/>
            </a:p>
          </p:txBody>
        </p:sp>
        <p:sp>
          <p:nvSpPr>
            <p:cNvPr id="7" name="Line 12">
              <a:extLst>
                <a:ext uri="{FF2B5EF4-FFF2-40B4-BE49-F238E27FC236}">
                  <a16:creationId xmlns:a16="http://schemas.microsoft.com/office/drawing/2014/main" id="{1A456BDE-A3F9-9040-9806-FAD691B42231}"/>
                </a:ext>
              </a:extLst>
            </p:cNvPr>
            <p:cNvSpPr>
              <a:spLocks noChangeShapeType="1"/>
            </p:cNvSpPr>
            <p:nvPr userDrawn="1"/>
          </p:nvSpPr>
          <p:spPr bwMode="auto">
            <a:xfrm>
              <a:off x="0" y="4305"/>
              <a:ext cx="5760" cy="0"/>
            </a:xfrm>
            <a:prstGeom prst="line">
              <a:avLst/>
            </a:prstGeom>
            <a:noFill/>
            <a:ln w="50800">
              <a:solidFill>
                <a:srgbClr val="000080"/>
              </a:solidFill>
              <a:round/>
              <a:headEnd/>
              <a:tailEnd/>
            </a:ln>
            <a:extLst>
              <a:ext uri="{909E8E84-426E-40DD-AFC4-6F175D3DCCD1}">
                <a14:hiddenFill xmlns:a14="http://schemas.microsoft.com/office/drawing/2010/main">
                  <a:noFill/>
                </a14:hiddenFill>
              </a:ext>
            </a:extLst>
          </p:spPr>
          <p:txBody>
            <a:bodyPr wrap="none" anchor="ctr"/>
            <a:lstStyle/>
            <a:p>
              <a:endParaRPr lang="en-CH" sz="2844"/>
            </a:p>
          </p:txBody>
        </p:sp>
      </p:grpSp>
      <p:pic>
        <p:nvPicPr>
          <p:cNvPr id="8" name="Picture 15" descr="Picture 1">
            <a:extLst>
              <a:ext uri="{FF2B5EF4-FFF2-40B4-BE49-F238E27FC236}">
                <a16:creationId xmlns:a16="http://schemas.microsoft.com/office/drawing/2014/main" id="{360F7376-BD59-254E-B0B1-034CC470E3C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50241"/>
            <a:ext cx="13004800" cy="8685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1">
            <a:extLst>
              <a:ext uri="{FF2B5EF4-FFF2-40B4-BE49-F238E27FC236}">
                <a16:creationId xmlns:a16="http://schemas.microsoft.com/office/drawing/2014/main" id="{0C7A0B10-896C-0C4E-9093-6EB55F2DCC12}"/>
              </a:ext>
            </a:extLst>
          </p:cNvPr>
          <p:cNvSpPr>
            <a:spLocks noChangeArrowheads="1"/>
          </p:cNvSpPr>
          <p:nvPr userDrawn="1"/>
        </p:nvSpPr>
        <p:spPr bwMode="auto">
          <a:xfrm>
            <a:off x="0" y="9103360"/>
            <a:ext cx="13004800" cy="650240"/>
          </a:xfrm>
          <a:prstGeom prst="rect">
            <a:avLst/>
          </a:prstGeom>
          <a:solidFill>
            <a:srgbClr val="A1C1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Helvetica" pitchFamily="2" charset="0"/>
                <a:ea typeface="ヒラギノ角ゴ Pro W3" panose="020B0300000000000000" pitchFamily="34" charset="-128"/>
              </a:defRPr>
            </a:lvl1pPr>
            <a:lvl2pPr marL="742950" indent="-285750">
              <a:defRPr sz="2400">
                <a:solidFill>
                  <a:schemeClr val="tx1"/>
                </a:solidFill>
                <a:latin typeface="Helvetica" pitchFamily="2" charset="0"/>
                <a:ea typeface="ヒラギノ角ゴ Pro W3" panose="020B0300000000000000" pitchFamily="34" charset="-128"/>
              </a:defRPr>
            </a:lvl2pPr>
            <a:lvl3pPr marL="1143000" indent="-228600">
              <a:defRPr sz="2400">
                <a:solidFill>
                  <a:schemeClr val="tx1"/>
                </a:solidFill>
                <a:latin typeface="Helvetica" pitchFamily="2" charset="0"/>
                <a:ea typeface="ヒラギノ角ゴ Pro W3" panose="020B0300000000000000" pitchFamily="34" charset="-128"/>
              </a:defRPr>
            </a:lvl3pPr>
            <a:lvl4pPr marL="1600200" indent="-228600">
              <a:defRPr sz="2400">
                <a:solidFill>
                  <a:schemeClr val="tx1"/>
                </a:solidFill>
                <a:latin typeface="Helvetica" pitchFamily="2" charset="0"/>
                <a:ea typeface="ヒラギノ角ゴ Pro W3" panose="020B0300000000000000" pitchFamily="34" charset="-128"/>
              </a:defRPr>
            </a:lvl4pPr>
            <a:lvl5pPr marL="2057400" indent="-228600">
              <a:defRPr sz="2400">
                <a:solidFill>
                  <a:schemeClr val="tx1"/>
                </a:solidFill>
                <a:latin typeface="Helvetica"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ヒラギノ角ゴ Pro W3" panose="020B0300000000000000" pitchFamily="34" charset="-128"/>
              </a:defRPr>
            </a:lvl9pPr>
          </a:lstStyle>
          <a:p>
            <a:endParaRPr lang="en-GB" altLang="en-CH" sz="2560"/>
          </a:p>
        </p:txBody>
      </p:sp>
      <p:grpSp>
        <p:nvGrpSpPr>
          <p:cNvPr id="10" name="Group 21">
            <a:extLst>
              <a:ext uri="{FF2B5EF4-FFF2-40B4-BE49-F238E27FC236}">
                <a16:creationId xmlns:a16="http://schemas.microsoft.com/office/drawing/2014/main" id="{F84FE572-3C03-CF45-814C-972BF402094A}"/>
              </a:ext>
            </a:extLst>
          </p:cNvPr>
          <p:cNvGrpSpPr>
            <a:grpSpLocks/>
          </p:cNvGrpSpPr>
          <p:nvPr userDrawn="1"/>
        </p:nvGrpSpPr>
        <p:grpSpPr bwMode="auto">
          <a:xfrm>
            <a:off x="0" y="9083042"/>
            <a:ext cx="13004800" cy="636693"/>
            <a:chOff x="0" y="4023"/>
            <a:chExt cx="5760" cy="282"/>
          </a:xfrm>
        </p:grpSpPr>
        <p:sp>
          <p:nvSpPr>
            <p:cNvPr id="11" name="Line 22">
              <a:extLst>
                <a:ext uri="{FF2B5EF4-FFF2-40B4-BE49-F238E27FC236}">
                  <a16:creationId xmlns:a16="http://schemas.microsoft.com/office/drawing/2014/main" id="{F1BE8014-9F07-3D47-8240-752D523A0B86}"/>
                </a:ext>
              </a:extLst>
            </p:cNvPr>
            <p:cNvSpPr>
              <a:spLocks noChangeShapeType="1"/>
            </p:cNvSpPr>
            <p:nvPr userDrawn="1"/>
          </p:nvSpPr>
          <p:spPr bwMode="auto">
            <a:xfrm>
              <a:off x="0" y="4023"/>
              <a:ext cx="5760" cy="0"/>
            </a:xfrm>
            <a:prstGeom prst="line">
              <a:avLst/>
            </a:prstGeom>
            <a:noFill/>
            <a:ln w="50800">
              <a:solidFill>
                <a:srgbClr val="000080"/>
              </a:solidFill>
              <a:round/>
              <a:headEnd/>
              <a:tailEnd/>
            </a:ln>
            <a:extLst>
              <a:ext uri="{909E8E84-426E-40DD-AFC4-6F175D3DCCD1}">
                <a14:hiddenFill xmlns:a14="http://schemas.microsoft.com/office/drawing/2010/main">
                  <a:noFill/>
                </a14:hiddenFill>
              </a:ext>
            </a:extLst>
          </p:spPr>
          <p:txBody>
            <a:bodyPr wrap="none" anchor="ctr"/>
            <a:lstStyle/>
            <a:p>
              <a:endParaRPr lang="en-CH" sz="2844"/>
            </a:p>
          </p:txBody>
        </p:sp>
        <p:sp>
          <p:nvSpPr>
            <p:cNvPr id="12" name="Line 23">
              <a:extLst>
                <a:ext uri="{FF2B5EF4-FFF2-40B4-BE49-F238E27FC236}">
                  <a16:creationId xmlns:a16="http://schemas.microsoft.com/office/drawing/2014/main" id="{A083E9B9-170D-B142-A318-8A9CFB41CCEB}"/>
                </a:ext>
              </a:extLst>
            </p:cNvPr>
            <p:cNvSpPr>
              <a:spLocks noChangeShapeType="1"/>
            </p:cNvSpPr>
            <p:nvPr userDrawn="1"/>
          </p:nvSpPr>
          <p:spPr bwMode="auto">
            <a:xfrm>
              <a:off x="0" y="4305"/>
              <a:ext cx="5760" cy="0"/>
            </a:xfrm>
            <a:prstGeom prst="line">
              <a:avLst/>
            </a:prstGeom>
            <a:noFill/>
            <a:ln w="50800">
              <a:solidFill>
                <a:srgbClr val="000080"/>
              </a:solidFill>
              <a:round/>
              <a:headEnd/>
              <a:tailEnd/>
            </a:ln>
            <a:extLst>
              <a:ext uri="{909E8E84-426E-40DD-AFC4-6F175D3DCCD1}">
                <a14:hiddenFill xmlns:a14="http://schemas.microsoft.com/office/drawing/2010/main">
                  <a:noFill/>
                </a14:hiddenFill>
              </a:ext>
            </a:extLst>
          </p:spPr>
          <p:txBody>
            <a:bodyPr wrap="none" anchor="ctr"/>
            <a:lstStyle/>
            <a:p>
              <a:endParaRPr lang="en-CH" sz="2844"/>
            </a:p>
          </p:txBody>
        </p:sp>
      </p:grpSp>
      <p:sp>
        <p:nvSpPr>
          <p:cNvPr id="4120" name="Rectangle 24"/>
          <p:cNvSpPr>
            <a:spLocks noGrp="1" noChangeArrowheads="1"/>
          </p:cNvSpPr>
          <p:nvPr>
            <p:ph type="ctrTitle"/>
          </p:nvPr>
        </p:nvSpPr>
        <p:spPr>
          <a:xfrm>
            <a:off x="1408853" y="2275841"/>
            <a:ext cx="10295467" cy="2560320"/>
          </a:xfrm>
          <a:solidFill>
            <a:srgbClr val="A1C1FF">
              <a:alpha val="60001"/>
            </a:srgbClr>
          </a:solidFill>
          <a:ln w="12700">
            <a:solidFill>
              <a:srgbClr val="000080"/>
            </a:solidFill>
          </a:ln>
        </p:spPr>
        <p:txBody>
          <a:bodyPr lIns="90000"/>
          <a:lstStyle>
            <a:lvl1pPr algn="ctr">
              <a:defRPr sz="5120"/>
            </a:lvl1pPr>
          </a:lstStyle>
          <a:p>
            <a:r>
              <a:rPr lang="en-US"/>
              <a:t>Click to edit Master title style</a:t>
            </a:r>
          </a:p>
        </p:txBody>
      </p:sp>
      <p:sp>
        <p:nvSpPr>
          <p:cNvPr id="4121" name="Rectangle 25"/>
          <p:cNvSpPr>
            <a:spLocks noGrp="1" noChangeArrowheads="1"/>
          </p:cNvSpPr>
          <p:nvPr>
            <p:ph type="subTitle" idx="1"/>
          </p:nvPr>
        </p:nvSpPr>
        <p:spPr>
          <a:xfrm>
            <a:off x="2004907" y="6719147"/>
            <a:ext cx="9103360" cy="1083733"/>
          </a:xfrm>
          <a:solidFill>
            <a:srgbClr val="A1C1FF">
              <a:alpha val="60001"/>
            </a:srgbClr>
          </a:solidFill>
          <a:ln w="12700">
            <a:solidFill>
              <a:srgbClr val="000080"/>
            </a:solidFill>
          </a:ln>
        </p:spPr>
        <p:txBody>
          <a:bodyPr/>
          <a:lstStyle>
            <a:lvl1pPr marL="0" indent="0" algn="ctr">
              <a:buFont typeface="Zapf Dingbats" charset="2"/>
              <a:buNone/>
              <a:defRPr>
                <a:solidFill>
                  <a:srgbClr val="000080"/>
                </a:solidFill>
              </a:defRPr>
            </a:lvl1pPr>
          </a:lstStyle>
          <a:p>
            <a:r>
              <a:rPr lang="en-US"/>
              <a:t>Click to edit Master subtitle style</a:t>
            </a:r>
          </a:p>
        </p:txBody>
      </p:sp>
    </p:spTree>
    <p:extLst>
      <p:ext uri="{BB962C8B-B14F-4D97-AF65-F5344CB8AC3E}">
        <p14:creationId xmlns:p14="http://schemas.microsoft.com/office/powerpoint/2010/main" val="4532586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60A0793B-7DCF-5641-A3B7-26E67B61852E}"/>
              </a:ext>
            </a:extLst>
          </p:cNvPr>
          <p:cNvSpPr>
            <a:spLocks noGrp="1" noChangeArrowheads="1"/>
          </p:cNvSpPr>
          <p:nvPr>
            <p:ph type="ftr" sz="quarter" idx="10"/>
          </p:nvPr>
        </p:nvSpPr>
        <p:spPr>
          <a:ln/>
        </p:spPr>
        <p:txBody>
          <a:bodyPr/>
          <a:lstStyle>
            <a:lvl1pPr>
              <a:defRPr/>
            </a:lvl1pPr>
          </a:lstStyle>
          <a:p>
            <a:pPr>
              <a:defRPr/>
            </a:pPr>
            <a:r>
              <a:rPr lang="en-US"/>
              <a:t>Silicon Detectors</a:t>
            </a:r>
          </a:p>
        </p:txBody>
      </p:sp>
      <p:sp>
        <p:nvSpPr>
          <p:cNvPr id="5" name="Rectangle 14">
            <a:extLst>
              <a:ext uri="{FF2B5EF4-FFF2-40B4-BE49-F238E27FC236}">
                <a16:creationId xmlns:a16="http://schemas.microsoft.com/office/drawing/2014/main" id="{05E80030-499F-504E-B61E-AAD6EA02A220}"/>
              </a:ext>
            </a:extLst>
          </p:cNvPr>
          <p:cNvSpPr>
            <a:spLocks noGrp="1" noChangeArrowheads="1"/>
          </p:cNvSpPr>
          <p:nvPr>
            <p:ph type="sldNum" sz="quarter" idx="11"/>
          </p:nvPr>
        </p:nvSpPr>
        <p:spPr>
          <a:ln/>
        </p:spPr>
        <p:txBody>
          <a:bodyPr/>
          <a:lstStyle>
            <a:lvl1pPr>
              <a:defRPr/>
            </a:lvl1pPr>
          </a:lstStyle>
          <a:p>
            <a:fld id="{19CDFA7C-65E8-944A-983B-6141A13F702D}" type="slidenum">
              <a:rPr lang="en-US" altLang="en-CH"/>
              <a:pPr/>
              <a:t>‹#›</a:t>
            </a:fld>
            <a:endParaRPr lang="en-US" altLang="en-CH" i="1">
              <a:solidFill>
                <a:srgbClr val="4A2300"/>
              </a:solidFill>
            </a:endParaRPr>
          </a:p>
        </p:txBody>
      </p:sp>
      <p:sp>
        <p:nvSpPr>
          <p:cNvPr id="6" name="Rectangle 12">
            <a:extLst>
              <a:ext uri="{FF2B5EF4-FFF2-40B4-BE49-F238E27FC236}">
                <a16:creationId xmlns:a16="http://schemas.microsoft.com/office/drawing/2014/main" id="{A5474B21-7DC1-E64E-A816-AD619CD66804}"/>
              </a:ext>
            </a:extLst>
          </p:cNvPr>
          <p:cNvSpPr>
            <a:spLocks noGrp="1" noChangeArrowheads="1"/>
          </p:cNvSpPr>
          <p:nvPr>
            <p:ph type="dt" sz="half" idx="12"/>
          </p:nvPr>
        </p:nvSpPr>
        <p:spPr>
          <a:ln/>
        </p:spPr>
        <p:txBody>
          <a:bodyPr/>
          <a:lstStyle>
            <a:lvl1pPr>
              <a:defRPr/>
            </a:lvl1pPr>
          </a:lstStyle>
          <a:p>
            <a:pPr>
              <a:defRPr/>
            </a:pPr>
            <a:r>
              <a:rPr lang="en-US"/>
              <a:t>F. Hartmann</a:t>
            </a:r>
            <a:endParaRPr lang="en-US" dirty="0">
              <a:solidFill>
                <a:srgbClr val="4A2300"/>
              </a:solidFill>
            </a:endParaRPr>
          </a:p>
        </p:txBody>
      </p:sp>
    </p:spTree>
    <p:extLst>
      <p:ext uri="{BB962C8B-B14F-4D97-AF65-F5344CB8AC3E}">
        <p14:creationId xmlns:p14="http://schemas.microsoft.com/office/powerpoint/2010/main" val="15153287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2"/>
            <a:ext cx="11054080" cy="1937173"/>
          </a:xfrm>
        </p:spPr>
        <p:txBody>
          <a:bodyPr anchor="t"/>
          <a:lstStyle>
            <a:lvl1pPr algn="l">
              <a:defRPr sz="5689" b="1" cap="all"/>
            </a:lvl1pPr>
          </a:lstStyle>
          <a:p>
            <a:r>
              <a:rPr lang="en-US"/>
              <a:t>Click to edit Master title style</a:t>
            </a:r>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844"/>
            </a:lvl1pPr>
            <a:lvl2pPr marL="650230" indent="0">
              <a:buNone/>
              <a:defRPr sz="2560"/>
            </a:lvl2pPr>
            <a:lvl3pPr marL="1300460" indent="0">
              <a:buNone/>
              <a:defRPr sz="2276"/>
            </a:lvl3pPr>
            <a:lvl4pPr marL="1950690" indent="0">
              <a:buNone/>
              <a:defRPr sz="1991"/>
            </a:lvl4pPr>
            <a:lvl5pPr marL="2600919" indent="0">
              <a:buNone/>
              <a:defRPr sz="1991"/>
            </a:lvl5pPr>
            <a:lvl6pPr marL="3251149" indent="0">
              <a:buNone/>
              <a:defRPr sz="1991"/>
            </a:lvl6pPr>
            <a:lvl7pPr marL="3901379" indent="0">
              <a:buNone/>
              <a:defRPr sz="1991"/>
            </a:lvl7pPr>
            <a:lvl8pPr marL="4551609" indent="0">
              <a:buNone/>
              <a:defRPr sz="1991"/>
            </a:lvl8pPr>
            <a:lvl9pPr marL="5201839" indent="0">
              <a:buNone/>
              <a:defRPr sz="1991"/>
            </a:lvl9pPr>
          </a:lstStyle>
          <a:p>
            <a:pPr lvl="0"/>
            <a:r>
              <a:rPr lang="en-US"/>
              <a:t>Click to edit Master text styles</a:t>
            </a:r>
          </a:p>
        </p:txBody>
      </p:sp>
      <p:sp>
        <p:nvSpPr>
          <p:cNvPr id="4" name="Rectangle 13">
            <a:extLst>
              <a:ext uri="{FF2B5EF4-FFF2-40B4-BE49-F238E27FC236}">
                <a16:creationId xmlns:a16="http://schemas.microsoft.com/office/drawing/2014/main" id="{0B478FD4-45DC-AD43-8480-F3099F9D36E4}"/>
              </a:ext>
            </a:extLst>
          </p:cNvPr>
          <p:cNvSpPr>
            <a:spLocks noGrp="1" noChangeArrowheads="1"/>
          </p:cNvSpPr>
          <p:nvPr>
            <p:ph type="ftr" sz="quarter" idx="10"/>
          </p:nvPr>
        </p:nvSpPr>
        <p:spPr>
          <a:ln/>
        </p:spPr>
        <p:txBody>
          <a:bodyPr/>
          <a:lstStyle>
            <a:lvl1pPr>
              <a:defRPr/>
            </a:lvl1pPr>
          </a:lstStyle>
          <a:p>
            <a:pPr>
              <a:defRPr/>
            </a:pPr>
            <a:r>
              <a:rPr lang="en-US"/>
              <a:t>Silicon Detectors</a:t>
            </a:r>
          </a:p>
        </p:txBody>
      </p:sp>
      <p:sp>
        <p:nvSpPr>
          <p:cNvPr id="5" name="Rectangle 14">
            <a:extLst>
              <a:ext uri="{FF2B5EF4-FFF2-40B4-BE49-F238E27FC236}">
                <a16:creationId xmlns:a16="http://schemas.microsoft.com/office/drawing/2014/main" id="{D7AC8AD1-6FA0-234E-A338-6A91BA303818}"/>
              </a:ext>
            </a:extLst>
          </p:cNvPr>
          <p:cNvSpPr>
            <a:spLocks noGrp="1" noChangeArrowheads="1"/>
          </p:cNvSpPr>
          <p:nvPr>
            <p:ph type="sldNum" sz="quarter" idx="11"/>
          </p:nvPr>
        </p:nvSpPr>
        <p:spPr>
          <a:ln/>
        </p:spPr>
        <p:txBody>
          <a:bodyPr/>
          <a:lstStyle>
            <a:lvl1pPr>
              <a:defRPr/>
            </a:lvl1pPr>
          </a:lstStyle>
          <a:p>
            <a:fld id="{BEB67DC8-96FC-B64B-B7C2-D61DAB9D9405}" type="slidenum">
              <a:rPr lang="en-US" altLang="en-CH"/>
              <a:pPr/>
              <a:t>‹#›</a:t>
            </a:fld>
            <a:endParaRPr lang="en-US" altLang="en-CH" i="1">
              <a:solidFill>
                <a:srgbClr val="4A2300"/>
              </a:solidFill>
            </a:endParaRPr>
          </a:p>
        </p:txBody>
      </p:sp>
      <p:sp>
        <p:nvSpPr>
          <p:cNvPr id="6" name="Rectangle 12">
            <a:extLst>
              <a:ext uri="{FF2B5EF4-FFF2-40B4-BE49-F238E27FC236}">
                <a16:creationId xmlns:a16="http://schemas.microsoft.com/office/drawing/2014/main" id="{6D900332-1633-C344-9764-54D91FB42068}"/>
              </a:ext>
            </a:extLst>
          </p:cNvPr>
          <p:cNvSpPr>
            <a:spLocks noGrp="1" noChangeArrowheads="1"/>
          </p:cNvSpPr>
          <p:nvPr>
            <p:ph type="dt" sz="half" idx="12"/>
          </p:nvPr>
        </p:nvSpPr>
        <p:spPr>
          <a:ln/>
        </p:spPr>
        <p:txBody>
          <a:bodyPr/>
          <a:lstStyle>
            <a:lvl1pPr>
              <a:defRPr/>
            </a:lvl1pPr>
          </a:lstStyle>
          <a:p>
            <a:pPr>
              <a:defRPr/>
            </a:pPr>
            <a:r>
              <a:rPr lang="en-US"/>
              <a:t>F. Hartmann</a:t>
            </a:r>
            <a:endParaRPr lang="en-US" dirty="0">
              <a:solidFill>
                <a:srgbClr val="4A2300"/>
              </a:solidFill>
            </a:endParaRPr>
          </a:p>
        </p:txBody>
      </p:sp>
    </p:spTree>
    <p:extLst>
      <p:ext uri="{BB962C8B-B14F-4D97-AF65-F5344CB8AC3E}">
        <p14:creationId xmlns:p14="http://schemas.microsoft.com/office/powerpoint/2010/main" val="903785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4116" y="1950720"/>
            <a:ext cx="5777654" cy="7044267"/>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8516" y="1950720"/>
            <a:ext cx="5777653" cy="7044267"/>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a:extLst>
              <a:ext uri="{FF2B5EF4-FFF2-40B4-BE49-F238E27FC236}">
                <a16:creationId xmlns:a16="http://schemas.microsoft.com/office/drawing/2014/main" id="{08B0A7F6-C149-E140-AEC6-6FC57387942E}"/>
              </a:ext>
            </a:extLst>
          </p:cNvPr>
          <p:cNvSpPr>
            <a:spLocks noGrp="1" noChangeArrowheads="1"/>
          </p:cNvSpPr>
          <p:nvPr>
            <p:ph type="ftr" sz="quarter" idx="10"/>
          </p:nvPr>
        </p:nvSpPr>
        <p:spPr>
          <a:ln/>
        </p:spPr>
        <p:txBody>
          <a:bodyPr/>
          <a:lstStyle>
            <a:lvl1pPr>
              <a:defRPr/>
            </a:lvl1pPr>
          </a:lstStyle>
          <a:p>
            <a:pPr>
              <a:defRPr/>
            </a:pPr>
            <a:r>
              <a:rPr lang="en-US"/>
              <a:t>Silicon Detectors</a:t>
            </a:r>
          </a:p>
        </p:txBody>
      </p:sp>
      <p:sp>
        <p:nvSpPr>
          <p:cNvPr id="6" name="Rectangle 14">
            <a:extLst>
              <a:ext uri="{FF2B5EF4-FFF2-40B4-BE49-F238E27FC236}">
                <a16:creationId xmlns:a16="http://schemas.microsoft.com/office/drawing/2014/main" id="{7E8F1959-FBE0-AA4D-918D-5A3699A5800C}"/>
              </a:ext>
            </a:extLst>
          </p:cNvPr>
          <p:cNvSpPr>
            <a:spLocks noGrp="1" noChangeArrowheads="1"/>
          </p:cNvSpPr>
          <p:nvPr>
            <p:ph type="sldNum" sz="quarter" idx="11"/>
          </p:nvPr>
        </p:nvSpPr>
        <p:spPr>
          <a:ln/>
        </p:spPr>
        <p:txBody>
          <a:bodyPr/>
          <a:lstStyle>
            <a:lvl1pPr>
              <a:defRPr/>
            </a:lvl1pPr>
          </a:lstStyle>
          <a:p>
            <a:fld id="{6B7EAD21-732E-8342-8B75-87A5F9865D67}" type="slidenum">
              <a:rPr lang="en-US" altLang="en-CH"/>
              <a:pPr/>
              <a:t>‹#›</a:t>
            </a:fld>
            <a:endParaRPr lang="en-US" altLang="en-CH" i="1">
              <a:solidFill>
                <a:srgbClr val="4A2300"/>
              </a:solidFill>
            </a:endParaRPr>
          </a:p>
        </p:txBody>
      </p:sp>
      <p:sp>
        <p:nvSpPr>
          <p:cNvPr id="7" name="Rectangle 12">
            <a:extLst>
              <a:ext uri="{FF2B5EF4-FFF2-40B4-BE49-F238E27FC236}">
                <a16:creationId xmlns:a16="http://schemas.microsoft.com/office/drawing/2014/main" id="{44EBD89F-669D-B645-BFA4-E498BFB742E9}"/>
              </a:ext>
            </a:extLst>
          </p:cNvPr>
          <p:cNvSpPr>
            <a:spLocks noGrp="1" noChangeArrowheads="1"/>
          </p:cNvSpPr>
          <p:nvPr>
            <p:ph type="dt" sz="half" idx="12"/>
          </p:nvPr>
        </p:nvSpPr>
        <p:spPr>
          <a:ln/>
        </p:spPr>
        <p:txBody>
          <a:bodyPr/>
          <a:lstStyle>
            <a:lvl1pPr>
              <a:defRPr/>
            </a:lvl1pPr>
          </a:lstStyle>
          <a:p>
            <a:pPr>
              <a:defRPr/>
            </a:pPr>
            <a:r>
              <a:rPr lang="en-US"/>
              <a:t>F. Hartmann</a:t>
            </a:r>
            <a:endParaRPr lang="en-US" dirty="0">
              <a:solidFill>
                <a:srgbClr val="4A2300"/>
              </a:solidFill>
            </a:endParaRPr>
          </a:p>
        </p:txBody>
      </p:sp>
    </p:spTree>
    <p:extLst>
      <p:ext uri="{BB962C8B-B14F-4D97-AF65-F5344CB8AC3E}">
        <p14:creationId xmlns:p14="http://schemas.microsoft.com/office/powerpoint/2010/main" val="15157139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6259" y="2183272"/>
            <a:ext cx="5748302"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606259" y="3093155"/>
            <a:ext cx="5748302"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a:extLst>
              <a:ext uri="{FF2B5EF4-FFF2-40B4-BE49-F238E27FC236}">
                <a16:creationId xmlns:a16="http://schemas.microsoft.com/office/drawing/2014/main" id="{88934B4D-038E-B646-9376-7406C9234742}"/>
              </a:ext>
            </a:extLst>
          </p:cNvPr>
          <p:cNvSpPr>
            <a:spLocks noGrp="1" noChangeArrowheads="1"/>
          </p:cNvSpPr>
          <p:nvPr>
            <p:ph type="ftr" sz="quarter" idx="10"/>
          </p:nvPr>
        </p:nvSpPr>
        <p:spPr>
          <a:ln/>
        </p:spPr>
        <p:txBody>
          <a:bodyPr/>
          <a:lstStyle>
            <a:lvl1pPr>
              <a:defRPr/>
            </a:lvl1pPr>
          </a:lstStyle>
          <a:p>
            <a:pPr>
              <a:defRPr/>
            </a:pPr>
            <a:r>
              <a:rPr lang="en-US"/>
              <a:t>Silicon Detectors</a:t>
            </a:r>
          </a:p>
        </p:txBody>
      </p:sp>
      <p:sp>
        <p:nvSpPr>
          <p:cNvPr id="8" name="Rectangle 14">
            <a:extLst>
              <a:ext uri="{FF2B5EF4-FFF2-40B4-BE49-F238E27FC236}">
                <a16:creationId xmlns:a16="http://schemas.microsoft.com/office/drawing/2014/main" id="{733E9531-DEF8-DF4F-91AC-063910A3D9D2}"/>
              </a:ext>
            </a:extLst>
          </p:cNvPr>
          <p:cNvSpPr>
            <a:spLocks noGrp="1" noChangeArrowheads="1"/>
          </p:cNvSpPr>
          <p:nvPr>
            <p:ph type="sldNum" sz="quarter" idx="11"/>
          </p:nvPr>
        </p:nvSpPr>
        <p:spPr>
          <a:ln/>
        </p:spPr>
        <p:txBody>
          <a:bodyPr/>
          <a:lstStyle>
            <a:lvl1pPr>
              <a:defRPr/>
            </a:lvl1pPr>
          </a:lstStyle>
          <a:p>
            <a:fld id="{3595D059-3A24-FB4E-BFBD-1A0D1CB6B29D}" type="slidenum">
              <a:rPr lang="en-US" altLang="en-CH"/>
              <a:pPr/>
              <a:t>‹#›</a:t>
            </a:fld>
            <a:endParaRPr lang="en-US" altLang="en-CH" i="1">
              <a:solidFill>
                <a:srgbClr val="4A2300"/>
              </a:solidFill>
            </a:endParaRPr>
          </a:p>
        </p:txBody>
      </p:sp>
      <p:sp>
        <p:nvSpPr>
          <p:cNvPr id="9" name="Rectangle 12">
            <a:extLst>
              <a:ext uri="{FF2B5EF4-FFF2-40B4-BE49-F238E27FC236}">
                <a16:creationId xmlns:a16="http://schemas.microsoft.com/office/drawing/2014/main" id="{E65ACD9B-A6EC-9A42-884D-1D58385028FE}"/>
              </a:ext>
            </a:extLst>
          </p:cNvPr>
          <p:cNvSpPr>
            <a:spLocks noGrp="1" noChangeArrowheads="1"/>
          </p:cNvSpPr>
          <p:nvPr>
            <p:ph type="dt" sz="half" idx="12"/>
          </p:nvPr>
        </p:nvSpPr>
        <p:spPr>
          <a:ln/>
        </p:spPr>
        <p:txBody>
          <a:bodyPr/>
          <a:lstStyle>
            <a:lvl1pPr>
              <a:defRPr/>
            </a:lvl1pPr>
          </a:lstStyle>
          <a:p>
            <a:pPr>
              <a:defRPr/>
            </a:pPr>
            <a:r>
              <a:rPr lang="en-US"/>
              <a:t>F. Hartmann</a:t>
            </a:r>
            <a:endParaRPr lang="en-US" dirty="0">
              <a:solidFill>
                <a:srgbClr val="4A2300"/>
              </a:solidFill>
            </a:endParaRPr>
          </a:p>
        </p:txBody>
      </p:sp>
    </p:spTree>
    <p:extLst>
      <p:ext uri="{BB962C8B-B14F-4D97-AF65-F5344CB8AC3E}">
        <p14:creationId xmlns:p14="http://schemas.microsoft.com/office/powerpoint/2010/main" val="16542483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a:extLst>
              <a:ext uri="{FF2B5EF4-FFF2-40B4-BE49-F238E27FC236}">
                <a16:creationId xmlns:a16="http://schemas.microsoft.com/office/drawing/2014/main" id="{EBF739F3-4099-F241-8873-A7620307979C}"/>
              </a:ext>
            </a:extLst>
          </p:cNvPr>
          <p:cNvSpPr>
            <a:spLocks noGrp="1" noChangeArrowheads="1"/>
          </p:cNvSpPr>
          <p:nvPr>
            <p:ph type="ftr" sz="quarter" idx="10"/>
          </p:nvPr>
        </p:nvSpPr>
        <p:spPr>
          <a:ln/>
        </p:spPr>
        <p:txBody>
          <a:bodyPr/>
          <a:lstStyle>
            <a:lvl1pPr>
              <a:defRPr/>
            </a:lvl1pPr>
          </a:lstStyle>
          <a:p>
            <a:pPr>
              <a:defRPr/>
            </a:pPr>
            <a:r>
              <a:rPr lang="en-US"/>
              <a:t>Silicon Detectors</a:t>
            </a:r>
          </a:p>
        </p:txBody>
      </p:sp>
      <p:sp>
        <p:nvSpPr>
          <p:cNvPr id="4" name="Rectangle 14">
            <a:extLst>
              <a:ext uri="{FF2B5EF4-FFF2-40B4-BE49-F238E27FC236}">
                <a16:creationId xmlns:a16="http://schemas.microsoft.com/office/drawing/2014/main" id="{46C7F90A-B2C1-064C-9D03-F123EA291EC4}"/>
              </a:ext>
            </a:extLst>
          </p:cNvPr>
          <p:cNvSpPr>
            <a:spLocks noGrp="1" noChangeArrowheads="1"/>
          </p:cNvSpPr>
          <p:nvPr>
            <p:ph type="sldNum" sz="quarter" idx="11"/>
          </p:nvPr>
        </p:nvSpPr>
        <p:spPr>
          <a:ln/>
        </p:spPr>
        <p:txBody>
          <a:bodyPr/>
          <a:lstStyle>
            <a:lvl1pPr>
              <a:defRPr/>
            </a:lvl1pPr>
          </a:lstStyle>
          <a:p>
            <a:fld id="{06DD8CC0-41EB-2D45-98F5-CFE55A3052C2}" type="slidenum">
              <a:rPr lang="en-US" altLang="en-CH"/>
              <a:pPr/>
              <a:t>‹#›</a:t>
            </a:fld>
            <a:endParaRPr lang="en-US" altLang="en-CH" i="1">
              <a:solidFill>
                <a:srgbClr val="4A2300"/>
              </a:solidFill>
            </a:endParaRPr>
          </a:p>
        </p:txBody>
      </p:sp>
      <p:sp>
        <p:nvSpPr>
          <p:cNvPr id="5" name="Rectangle 12">
            <a:extLst>
              <a:ext uri="{FF2B5EF4-FFF2-40B4-BE49-F238E27FC236}">
                <a16:creationId xmlns:a16="http://schemas.microsoft.com/office/drawing/2014/main" id="{4005CB90-94BD-144B-966E-93C078BE2C5A}"/>
              </a:ext>
            </a:extLst>
          </p:cNvPr>
          <p:cNvSpPr>
            <a:spLocks noGrp="1" noChangeArrowheads="1"/>
          </p:cNvSpPr>
          <p:nvPr>
            <p:ph type="dt" sz="half" idx="12"/>
          </p:nvPr>
        </p:nvSpPr>
        <p:spPr>
          <a:ln/>
        </p:spPr>
        <p:txBody>
          <a:bodyPr/>
          <a:lstStyle>
            <a:lvl1pPr>
              <a:defRPr/>
            </a:lvl1pPr>
          </a:lstStyle>
          <a:p>
            <a:pPr>
              <a:defRPr/>
            </a:pPr>
            <a:r>
              <a:rPr lang="en-US"/>
              <a:t>F. Hartmann</a:t>
            </a:r>
            <a:endParaRPr lang="en-US" dirty="0">
              <a:solidFill>
                <a:srgbClr val="4A2300"/>
              </a:solidFill>
            </a:endParaRPr>
          </a:p>
        </p:txBody>
      </p:sp>
    </p:spTree>
    <p:extLst>
      <p:ext uri="{BB962C8B-B14F-4D97-AF65-F5344CB8AC3E}">
        <p14:creationId xmlns:p14="http://schemas.microsoft.com/office/powerpoint/2010/main" val="10267802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F4D8B0AB-A2F7-C140-B212-96C32D5AFCE5}"/>
              </a:ext>
            </a:extLst>
          </p:cNvPr>
          <p:cNvSpPr>
            <a:spLocks noGrp="1" noChangeArrowheads="1"/>
          </p:cNvSpPr>
          <p:nvPr>
            <p:ph type="ftr" sz="quarter" idx="10"/>
          </p:nvPr>
        </p:nvSpPr>
        <p:spPr>
          <a:ln/>
        </p:spPr>
        <p:txBody>
          <a:bodyPr/>
          <a:lstStyle>
            <a:lvl1pPr>
              <a:defRPr/>
            </a:lvl1pPr>
          </a:lstStyle>
          <a:p>
            <a:pPr>
              <a:defRPr/>
            </a:pPr>
            <a:r>
              <a:rPr lang="en-US"/>
              <a:t>Silicon Detectors</a:t>
            </a:r>
          </a:p>
        </p:txBody>
      </p:sp>
      <p:sp>
        <p:nvSpPr>
          <p:cNvPr id="3" name="Rectangle 14">
            <a:extLst>
              <a:ext uri="{FF2B5EF4-FFF2-40B4-BE49-F238E27FC236}">
                <a16:creationId xmlns:a16="http://schemas.microsoft.com/office/drawing/2014/main" id="{4390C938-AC0C-4448-9966-6A98AC76FA40}"/>
              </a:ext>
            </a:extLst>
          </p:cNvPr>
          <p:cNvSpPr>
            <a:spLocks noGrp="1" noChangeArrowheads="1"/>
          </p:cNvSpPr>
          <p:nvPr>
            <p:ph type="sldNum" sz="quarter" idx="11"/>
          </p:nvPr>
        </p:nvSpPr>
        <p:spPr>
          <a:ln/>
        </p:spPr>
        <p:txBody>
          <a:bodyPr/>
          <a:lstStyle>
            <a:lvl1pPr>
              <a:defRPr/>
            </a:lvl1pPr>
          </a:lstStyle>
          <a:p>
            <a:fld id="{716A43A1-F275-3945-B8B8-1F686629C47E}" type="slidenum">
              <a:rPr lang="en-US" altLang="en-CH"/>
              <a:pPr/>
              <a:t>‹#›</a:t>
            </a:fld>
            <a:endParaRPr lang="en-US" altLang="en-CH" i="1">
              <a:solidFill>
                <a:srgbClr val="4A2300"/>
              </a:solidFill>
            </a:endParaRPr>
          </a:p>
        </p:txBody>
      </p:sp>
      <p:sp>
        <p:nvSpPr>
          <p:cNvPr id="4" name="Rectangle 12">
            <a:extLst>
              <a:ext uri="{FF2B5EF4-FFF2-40B4-BE49-F238E27FC236}">
                <a16:creationId xmlns:a16="http://schemas.microsoft.com/office/drawing/2014/main" id="{595312E0-2A10-034A-9C5B-8A6784C503A1}"/>
              </a:ext>
            </a:extLst>
          </p:cNvPr>
          <p:cNvSpPr>
            <a:spLocks noGrp="1" noChangeArrowheads="1"/>
          </p:cNvSpPr>
          <p:nvPr>
            <p:ph type="dt" sz="half" idx="12"/>
          </p:nvPr>
        </p:nvSpPr>
        <p:spPr>
          <a:ln/>
        </p:spPr>
        <p:txBody>
          <a:bodyPr/>
          <a:lstStyle>
            <a:lvl1pPr>
              <a:defRPr/>
            </a:lvl1pPr>
          </a:lstStyle>
          <a:p>
            <a:pPr>
              <a:defRPr/>
            </a:pPr>
            <a:r>
              <a:rPr lang="en-US"/>
              <a:t>F. Hartmann</a:t>
            </a:r>
            <a:endParaRPr lang="en-US" dirty="0">
              <a:solidFill>
                <a:srgbClr val="4A2300"/>
              </a:solidFill>
            </a:endParaRPr>
          </a:p>
        </p:txBody>
      </p:sp>
    </p:spTree>
    <p:extLst>
      <p:ext uri="{BB962C8B-B14F-4D97-AF65-F5344CB8AC3E}">
        <p14:creationId xmlns:p14="http://schemas.microsoft.com/office/powerpoint/2010/main" val="13421328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1" y="388338"/>
            <a:ext cx="4278490" cy="1652693"/>
          </a:xfrm>
        </p:spPr>
        <p:txBody>
          <a:bodyPr anchor="b"/>
          <a:lstStyle>
            <a:lvl1pPr algn="l">
              <a:defRPr sz="2844" b="1"/>
            </a:lvl1pPr>
          </a:lstStyle>
          <a:p>
            <a:r>
              <a:rPr lang="en-US"/>
              <a:t>Click to edit Master title style</a:t>
            </a:r>
          </a:p>
        </p:txBody>
      </p:sp>
      <p:sp>
        <p:nvSpPr>
          <p:cNvPr id="3" name="Content Placeholder 2"/>
          <p:cNvSpPr>
            <a:spLocks noGrp="1"/>
          </p:cNvSpPr>
          <p:nvPr>
            <p:ph idx="1"/>
          </p:nvPr>
        </p:nvSpPr>
        <p:spPr>
          <a:xfrm>
            <a:off x="5084516" y="388339"/>
            <a:ext cx="7270044" cy="8324427"/>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241" y="2041032"/>
            <a:ext cx="4278490" cy="6671734"/>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Rectangle 13">
            <a:extLst>
              <a:ext uri="{FF2B5EF4-FFF2-40B4-BE49-F238E27FC236}">
                <a16:creationId xmlns:a16="http://schemas.microsoft.com/office/drawing/2014/main" id="{769CEC73-26A6-A54A-9FCC-10556C7328D9}"/>
              </a:ext>
            </a:extLst>
          </p:cNvPr>
          <p:cNvSpPr>
            <a:spLocks noGrp="1" noChangeArrowheads="1"/>
          </p:cNvSpPr>
          <p:nvPr>
            <p:ph type="ftr" sz="quarter" idx="10"/>
          </p:nvPr>
        </p:nvSpPr>
        <p:spPr>
          <a:ln/>
        </p:spPr>
        <p:txBody>
          <a:bodyPr/>
          <a:lstStyle>
            <a:lvl1pPr>
              <a:defRPr/>
            </a:lvl1pPr>
          </a:lstStyle>
          <a:p>
            <a:pPr>
              <a:defRPr/>
            </a:pPr>
            <a:r>
              <a:rPr lang="en-US"/>
              <a:t>Silicon Detectors</a:t>
            </a:r>
          </a:p>
        </p:txBody>
      </p:sp>
      <p:sp>
        <p:nvSpPr>
          <p:cNvPr id="6" name="Rectangle 14">
            <a:extLst>
              <a:ext uri="{FF2B5EF4-FFF2-40B4-BE49-F238E27FC236}">
                <a16:creationId xmlns:a16="http://schemas.microsoft.com/office/drawing/2014/main" id="{F7AF33EC-ED73-3643-B6E9-C24C1AD29307}"/>
              </a:ext>
            </a:extLst>
          </p:cNvPr>
          <p:cNvSpPr>
            <a:spLocks noGrp="1" noChangeArrowheads="1"/>
          </p:cNvSpPr>
          <p:nvPr>
            <p:ph type="sldNum" sz="quarter" idx="11"/>
          </p:nvPr>
        </p:nvSpPr>
        <p:spPr>
          <a:ln/>
        </p:spPr>
        <p:txBody>
          <a:bodyPr/>
          <a:lstStyle>
            <a:lvl1pPr>
              <a:defRPr/>
            </a:lvl1pPr>
          </a:lstStyle>
          <a:p>
            <a:fld id="{1D761528-A70E-8D42-AB25-D21CEE0E6645}" type="slidenum">
              <a:rPr lang="en-US" altLang="en-CH"/>
              <a:pPr/>
              <a:t>‹#›</a:t>
            </a:fld>
            <a:endParaRPr lang="en-US" altLang="en-CH" i="1">
              <a:solidFill>
                <a:srgbClr val="4A2300"/>
              </a:solidFill>
            </a:endParaRPr>
          </a:p>
        </p:txBody>
      </p:sp>
      <p:sp>
        <p:nvSpPr>
          <p:cNvPr id="7" name="Rectangle 12">
            <a:extLst>
              <a:ext uri="{FF2B5EF4-FFF2-40B4-BE49-F238E27FC236}">
                <a16:creationId xmlns:a16="http://schemas.microsoft.com/office/drawing/2014/main" id="{B71B0ADE-E32D-8E40-BDBD-C19ADFA33759}"/>
              </a:ext>
            </a:extLst>
          </p:cNvPr>
          <p:cNvSpPr>
            <a:spLocks noGrp="1" noChangeArrowheads="1"/>
          </p:cNvSpPr>
          <p:nvPr>
            <p:ph type="dt" sz="half" idx="12"/>
          </p:nvPr>
        </p:nvSpPr>
        <p:spPr>
          <a:ln/>
        </p:spPr>
        <p:txBody>
          <a:bodyPr/>
          <a:lstStyle>
            <a:lvl1pPr>
              <a:defRPr/>
            </a:lvl1pPr>
          </a:lstStyle>
          <a:p>
            <a:pPr>
              <a:defRPr/>
            </a:pPr>
            <a:r>
              <a:rPr lang="en-US"/>
              <a:t>F. Hartmann</a:t>
            </a:r>
            <a:endParaRPr lang="en-US" dirty="0">
              <a:solidFill>
                <a:srgbClr val="4A2300"/>
              </a:solidFill>
            </a:endParaRPr>
          </a:p>
        </p:txBody>
      </p:sp>
    </p:spTree>
    <p:extLst>
      <p:ext uri="{BB962C8B-B14F-4D97-AF65-F5344CB8AC3E}">
        <p14:creationId xmlns:p14="http://schemas.microsoft.com/office/powerpoint/2010/main" val="18032089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44" b="1"/>
            </a:lvl1pPr>
          </a:lstStyle>
          <a:p>
            <a:r>
              <a:rPr lang="en-US"/>
              <a:t>Click to edit Master title style</a:t>
            </a:r>
          </a:p>
        </p:txBody>
      </p:sp>
      <p:sp>
        <p:nvSpPr>
          <p:cNvPr id="3" name="Picture Placeholder 2"/>
          <p:cNvSpPr>
            <a:spLocks noGrp="1"/>
          </p:cNvSpPr>
          <p:nvPr>
            <p:ph type="pic" idx="1"/>
          </p:nvPr>
        </p:nvSpPr>
        <p:spPr>
          <a:xfrm>
            <a:off x="2549032" y="871502"/>
            <a:ext cx="7802880" cy="5852160"/>
          </a:xfrm>
        </p:spPr>
        <p:txBody>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pPr lvl="0"/>
            <a:endParaRPr lang="en-US" noProof="0"/>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Rectangle 13">
            <a:extLst>
              <a:ext uri="{FF2B5EF4-FFF2-40B4-BE49-F238E27FC236}">
                <a16:creationId xmlns:a16="http://schemas.microsoft.com/office/drawing/2014/main" id="{B61B8FA2-2828-C24A-9C33-7A6D0E53DD34}"/>
              </a:ext>
            </a:extLst>
          </p:cNvPr>
          <p:cNvSpPr>
            <a:spLocks noGrp="1" noChangeArrowheads="1"/>
          </p:cNvSpPr>
          <p:nvPr>
            <p:ph type="ftr" sz="quarter" idx="10"/>
          </p:nvPr>
        </p:nvSpPr>
        <p:spPr>
          <a:ln/>
        </p:spPr>
        <p:txBody>
          <a:bodyPr/>
          <a:lstStyle>
            <a:lvl1pPr>
              <a:defRPr/>
            </a:lvl1pPr>
          </a:lstStyle>
          <a:p>
            <a:pPr>
              <a:defRPr/>
            </a:pPr>
            <a:r>
              <a:rPr lang="en-US"/>
              <a:t>Silicon Detectors</a:t>
            </a:r>
          </a:p>
        </p:txBody>
      </p:sp>
      <p:sp>
        <p:nvSpPr>
          <p:cNvPr id="6" name="Rectangle 14">
            <a:extLst>
              <a:ext uri="{FF2B5EF4-FFF2-40B4-BE49-F238E27FC236}">
                <a16:creationId xmlns:a16="http://schemas.microsoft.com/office/drawing/2014/main" id="{FB5135C1-0C12-0444-8A76-18235E605554}"/>
              </a:ext>
            </a:extLst>
          </p:cNvPr>
          <p:cNvSpPr>
            <a:spLocks noGrp="1" noChangeArrowheads="1"/>
          </p:cNvSpPr>
          <p:nvPr>
            <p:ph type="sldNum" sz="quarter" idx="11"/>
          </p:nvPr>
        </p:nvSpPr>
        <p:spPr>
          <a:ln/>
        </p:spPr>
        <p:txBody>
          <a:bodyPr/>
          <a:lstStyle>
            <a:lvl1pPr>
              <a:defRPr/>
            </a:lvl1pPr>
          </a:lstStyle>
          <a:p>
            <a:fld id="{81011181-60C8-9048-89AF-930646B51068}" type="slidenum">
              <a:rPr lang="en-US" altLang="en-CH"/>
              <a:pPr/>
              <a:t>‹#›</a:t>
            </a:fld>
            <a:endParaRPr lang="en-US" altLang="en-CH" i="1">
              <a:solidFill>
                <a:srgbClr val="4A2300"/>
              </a:solidFill>
            </a:endParaRPr>
          </a:p>
        </p:txBody>
      </p:sp>
      <p:sp>
        <p:nvSpPr>
          <p:cNvPr id="7" name="Rectangle 12">
            <a:extLst>
              <a:ext uri="{FF2B5EF4-FFF2-40B4-BE49-F238E27FC236}">
                <a16:creationId xmlns:a16="http://schemas.microsoft.com/office/drawing/2014/main" id="{6BF55462-EEDA-F143-BE0B-D316559B7524}"/>
              </a:ext>
            </a:extLst>
          </p:cNvPr>
          <p:cNvSpPr>
            <a:spLocks noGrp="1" noChangeArrowheads="1"/>
          </p:cNvSpPr>
          <p:nvPr>
            <p:ph type="dt" sz="half" idx="12"/>
          </p:nvPr>
        </p:nvSpPr>
        <p:spPr>
          <a:ln/>
        </p:spPr>
        <p:txBody>
          <a:bodyPr/>
          <a:lstStyle>
            <a:lvl1pPr>
              <a:defRPr/>
            </a:lvl1pPr>
          </a:lstStyle>
          <a:p>
            <a:pPr>
              <a:defRPr/>
            </a:pPr>
            <a:r>
              <a:rPr lang="en-US"/>
              <a:t>F. Hartmann</a:t>
            </a:r>
            <a:endParaRPr lang="en-US" dirty="0">
              <a:solidFill>
                <a:srgbClr val="4A2300"/>
              </a:solidFill>
            </a:endParaRPr>
          </a:p>
        </p:txBody>
      </p:sp>
    </p:spTree>
    <p:extLst>
      <p:ext uri="{BB962C8B-B14F-4D97-AF65-F5344CB8AC3E}">
        <p14:creationId xmlns:p14="http://schemas.microsoft.com/office/powerpoint/2010/main" val="2385508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55413" y="0"/>
            <a:ext cx="9830365" cy="1273387"/>
          </a:xfrm>
          <a:prstGeom prst="rect">
            <a:avLst/>
          </a:prstGeom>
        </p:spPr>
        <p:txBody>
          <a:bodyPr/>
          <a:lstStyle/>
          <a:p>
            <a:r>
              <a:rPr lang="en-US"/>
              <a:t>Click to edit Master title style</a:t>
            </a:r>
          </a:p>
        </p:txBody>
      </p:sp>
      <p:sp>
        <p:nvSpPr>
          <p:cNvPr id="5" name="Rectangle 14"/>
          <p:cNvSpPr>
            <a:spLocks noGrp="1" noChangeArrowheads="1"/>
          </p:cNvSpPr>
          <p:nvPr>
            <p:ph type="sldNum" sz="quarter" idx="12"/>
          </p:nvPr>
        </p:nvSpPr>
        <p:spPr>
          <a:xfrm>
            <a:off x="309467" y="9140613"/>
            <a:ext cx="218008" cy="215444"/>
          </a:xfrm>
          <a:ln/>
        </p:spPr>
        <p:txBody>
          <a:bodyPr/>
          <a:lstStyle>
            <a:lvl1pPr>
              <a:defRPr/>
            </a:lvl1pPr>
          </a:lstStyle>
          <a:p>
            <a:fld id="{0312D417-FB8C-224E-9A2D-720D28E246E6}" type="slidenum">
              <a:rPr lang="de-DE" altLang="en-US"/>
              <a:pPr/>
              <a:t>‹#›</a:t>
            </a:fld>
            <a:endParaRPr lang="de-DE" altLang="en-US" i="1"/>
          </a:p>
        </p:txBody>
      </p:sp>
    </p:spTree>
    <p:extLst>
      <p:ext uri="{BB962C8B-B14F-4D97-AF65-F5344CB8AC3E}">
        <p14:creationId xmlns:p14="http://schemas.microsoft.com/office/powerpoint/2010/main" val="18121463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D8495EA8-6ED0-EB4A-8AEE-15C8ACB174C9}"/>
              </a:ext>
            </a:extLst>
          </p:cNvPr>
          <p:cNvSpPr>
            <a:spLocks noGrp="1" noChangeArrowheads="1"/>
          </p:cNvSpPr>
          <p:nvPr>
            <p:ph type="ftr" sz="quarter" idx="10"/>
          </p:nvPr>
        </p:nvSpPr>
        <p:spPr>
          <a:ln/>
        </p:spPr>
        <p:txBody>
          <a:bodyPr/>
          <a:lstStyle>
            <a:lvl1pPr>
              <a:defRPr/>
            </a:lvl1pPr>
          </a:lstStyle>
          <a:p>
            <a:pPr>
              <a:defRPr/>
            </a:pPr>
            <a:r>
              <a:rPr lang="en-US"/>
              <a:t>Silicon Detectors</a:t>
            </a:r>
          </a:p>
        </p:txBody>
      </p:sp>
      <p:sp>
        <p:nvSpPr>
          <p:cNvPr id="5" name="Rectangle 14">
            <a:extLst>
              <a:ext uri="{FF2B5EF4-FFF2-40B4-BE49-F238E27FC236}">
                <a16:creationId xmlns:a16="http://schemas.microsoft.com/office/drawing/2014/main" id="{CF550400-7CB4-5E4D-9E17-529451D760DE}"/>
              </a:ext>
            </a:extLst>
          </p:cNvPr>
          <p:cNvSpPr>
            <a:spLocks noGrp="1" noChangeArrowheads="1"/>
          </p:cNvSpPr>
          <p:nvPr>
            <p:ph type="sldNum" sz="quarter" idx="11"/>
          </p:nvPr>
        </p:nvSpPr>
        <p:spPr>
          <a:ln/>
        </p:spPr>
        <p:txBody>
          <a:bodyPr/>
          <a:lstStyle>
            <a:lvl1pPr>
              <a:defRPr/>
            </a:lvl1pPr>
          </a:lstStyle>
          <a:p>
            <a:fld id="{6F040E14-33BF-CB44-B2AC-1832A800630C}" type="slidenum">
              <a:rPr lang="en-US" altLang="en-CH"/>
              <a:pPr/>
              <a:t>‹#›</a:t>
            </a:fld>
            <a:endParaRPr lang="en-US" altLang="en-CH" i="1">
              <a:solidFill>
                <a:srgbClr val="4A2300"/>
              </a:solidFill>
            </a:endParaRPr>
          </a:p>
        </p:txBody>
      </p:sp>
      <p:sp>
        <p:nvSpPr>
          <p:cNvPr id="6" name="Rectangle 12">
            <a:extLst>
              <a:ext uri="{FF2B5EF4-FFF2-40B4-BE49-F238E27FC236}">
                <a16:creationId xmlns:a16="http://schemas.microsoft.com/office/drawing/2014/main" id="{EC40C1DC-37D1-2840-B8B0-55AB8ED93D9A}"/>
              </a:ext>
            </a:extLst>
          </p:cNvPr>
          <p:cNvSpPr>
            <a:spLocks noGrp="1" noChangeArrowheads="1"/>
          </p:cNvSpPr>
          <p:nvPr>
            <p:ph type="dt" sz="half" idx="12"/>
          </p:nvPr>
        </p:nvSpPr>
        <p:spPr>
          <a:ln/>
        </p:spPr>
        <p:txBody>
          <a:bodyPr/>
          <a:lstStyle>
            <a:lvl1pPr>
              <a:defRPr/>
            </a:lvl1pPr>
          </a:lstStyle>
          <a:p>
            <a:pPr>
              <a:defRPr/>
            </a:pPr>
            <a:r>
              <a:rPr lang="en-US"/>
              <a:t>F. Hartmann</a:t>
            </a:r>
            <a:endParaRPr lang="en-US" dirty="0">
              <a:solidFill>
                <a:srgbClr val="4A2300"/>
              </a:solidFill>
            </a:endParaRPr>
          </a:p>
        </p:txBody>
      </p:sp>
    </p:spTree>
    <p:extLst>
      <p:ext uri="{BB962C8B-B14F-4D97-AF65-F5344CB8AC3E}">
        <p14:creationId xmlns:p14="http://schemas.microsoft.com/office/powerpoint/2010/main" val="40973157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0756" y="49672"/>
            <a:ext cx="3095413" cy="894531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 y="49672"/>
            <a:ext cx="9074010" cy="894531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839EF786-1A88-FB43-A55B-AD02A0EA34C2}"/>
              </a:ext>
            </a:extLst>
          </p:cNvPr>
          <p:cNvSpPr>
            <a:spLocks noGrp="1" noChangeArrowheads="1"/>
          </p:cNvSpPr>
          <p:nvPr>
            <p:ph type="ftr" sz="quarter" idx="10"/>
          </p:nvPr>
        </p:nvSpPr>
        <p:spPr>
          <a:ln/>
        </p:spPr>
        <p:txBody>
          <a:bodyPr/>
          <a:lstStyle>
            <a:lvl1pPr>
              <a:defRPr/>
            </a:lvl1pPr>
          </a:lstStyle>
          <a:p>
            <a:pPr>
              <a:defRPr/>
            </a:pPr>
            <a:r>
              <a:rPr lang="en-US"/>
              <a:t>Silicon Detectors</a:t>
            </a:r>
          </a:p>
        </p:txBody>
      </p:sp>
      <p:sp>
        <p:nvSpPr>
          <p:cNvPr id="5" name="Rectangle 14">
            <a:extLst>
              <a:ext uri="{FF2B5EF4-FFF2-40B4-BE49-F238E27FC236}">
                <a16:creationId xmlns:a16="http://schemas.microsoft.com/office/drawing/2014/main" id="{0E01D0AD-03A4-F040-AD0C-B722FC1213C4}"/>
              </a:ext>
            </a:extLst>
          </p:cNvPr>
          <p:cNvSpPr>
            <a:spLocks noGrp="1" noChangeArrowheads="1"/>
          </p:cNvSpPr>
          <p:nvPr>
            <p:ph type="sldNum" sz="quarter" idx="11"/>
          </p:nvPr>
        </p:nvSpPr>
        <p:spPr>
          <a:ln/>
        </p:spPr>
        <p:txBody>
          <a:bodyPr/>
          <a:lstStyle>
            <a:lvl1pPr>
              <a:defRPr/>
            </a:lvl1pPr>
          </a:lstStyle>
          <a:p>
            <a:fld id="{E3D77FD8-A111-E744-AC5D-2544B08CA0D6}" type="slidenum">
              <a:rPr lang="en-US" altLang="en-CH"/>
              <a:pPr/>
              <a:t>‹#›</a:t>
            </a:fld>
            <a:endParaRPr lang="en-US" altLang="en-CH" i="1">
              <a:solidFill>
                <a:srgbClr val="4A2300"/>
              </a:solidFill>
            </a:endParaRPr>
          </a:p>
        </p:txBody>
      </p:sp>
      <p:sp>
        <p:nvSpPr>
          <p:cNvPr id="6" name="Rectangle 12">
            <a:extLst>
              <a:ext uri="{FF2B5EF4-FFF2-40B4-BE49-F238E27FC236}">
                <a16:creationId xmlns:a16="http://schemas.microsoft.com/office/drawing/2014/main" id="{8B67E277-B53C-1F43-A8F5-E7EE2FA231CD}"/>
              </a:ext>
            </a:extLst>
          </p:cNvPr>
          <p:cNvSpPr>
            <a:spLocks noGrp="1" noChangeArrowheads="1"/>
          </p:cNvSpPr>
          <p:nvPr>
            <p:ph type="dt" sz="half" idx="12"/>
          </p:nvPr>
        </p:nvSpPr>
        <p:spPr>
          <a:ln/>
        </p:spPr>
        <p:txBody>
          <a:bodyPr/>
          <a:lstStyle>
            <a:lvl1pPr>
              <a:defRPr/>
            </a:lvl1pPr>
          </a:lstStyle>
          <a:p>
            <a:pPr>
              <a:defRPr/>
            </a:pPr>
            <a:r>
              <a:rPr lang="en-US"/>
              <a:t>F. Hartmann</a:t>
            </a:r>
            <a:endParaRPr lang="en-US" dirty="0">
              <a:solidFill>
                <a:srgbClr val="4A2300"/>
              </a:solidFill>
            </a:endParaRPr>
          </a:p>
        </p:txBody>
      </p:sp>
    </p:spTree>
    <p:extLst>
      <p:ext uri="{BB962C8B-B14F-4D97-AF65-F5344CB8AC3E}">
        <p14:creationId xmlns:p14="http://schemas.microsoft.com/office/powerpoint/2010/main" val="3236736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2"/>
            <a:ext cx="11054080" cy="1937173"/>
          </a:xfrm>
          <a:prstGeom prst="rect">
            <a:avLst/>
          </a:prstGeom>
        </p:spPr>
        <p:txBody>
          <a:bodyPr anchor="t"/>
          <a:lstStyle>
            <a:lvl1pPr algn="l">
              <a:defRPr sz="5689" b="1" cap="all"/>
            </a:lvl1pPr>
          </a:lstStyle>
          <a:p>
            <a:r>
              <a:rPr lang="en-US"/>
              <a:t>Click to edit Master title style</a:t>
            </a:r>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844"/>
            </a:lvl1pPr>
            <a:lvl2pPr marL="650230" indent="0">
              <a:buNone/>
              <a:defRPr sz="2560"/>
            </a:lvl2pPr>
            <a:lvl3pPr marL="1300460" indent="0">
              <a:buNone/>
              <a:defRPr sz="2276"/>
            </a:lvl3pPr>
            <a:lvl4pPr marL="1950690" indent="0">
              <a:buNone/>
              <a:defRPr sz="1991"/>
            </a:lvl4pPr>
            <a:lvl5pPr marL="2600919" indent="0">
              <a:buNone/>
              <a:defRPr sz="1991"/>
            </a:lvl5pPr>
            <a:lvl6pPr marL="3251149" indent="0">
              <a:buNone/>
              <a:defRPr sz="1991"/>
            </a:lvl6pPr>
            <a:lvl7pPr marL="3901379" indent="0">
              <a:buNone/>
              <a:defRPr sz="1991"/>
            </a:lvl7pPr>
            <a:lvl8pPr marL="4551609" indent="0">
              <a:buNone/>
              <a:defRPr sz="1991"/>
            </a:lvl8pPr>
            <a:lvl9pPr marL="5201839" indent="0">
              <a:buNone/>
              <a:defRPr sz="1991"/>
            </a:lvl9pPr>
          </a:lstStyle>
          <a:p>
            <a:pPr lvl="0"/>
            <a:r>
              <a:rPr lang="en-US"/>
              <a:t>Click to edit Master text styles</a:t>
            </a:r>
          </a:p>
        </p:txBody>
      </p:sp>
      <p:sp>
        <p:nvSpPr>
          <p:cNvPr id="5" name="Rectangle 14"/>
          <p:cNvSpPr>
            <a:spLocks noGrp="1" noChangeArrowheads="1"/>
          </p:cNvSpPr>
          <p:nvPr>
            <p:ph type="sldNum" sz="quarter" idx="11"/>
          </p:nvPr>
        </p:nvSpPr>
        <p:spPr>
          <a:xfrm>
            <a:off x="309467" y="9140613"/>
            <a:ext cx="218008" cy="215444"/>
          </a:xfrm>
        </p:spPr>
        <p:txBody>
          <a:bodyPr/>
          <a:lstStyle>
            <a:lvl1pPr>
              <a:defRPr/>
            </a:lvl1pPr>
          </a:lstStyle>
          <a:p>
            <a:pPr>
              <a:defRPr/>
            </a:pPr>
            <a:fld id="{246FAA13-027E-424F-924D-58CC332C6833}" type="slidenum">
              <a:rPr lang="en-US" altLang="en-US"/>
              <a:pPr>
                <a:defRPr/>
              </a:pPr>
              <a:t>‹#›</a:t>
            </a:fld>
            <a:endParaRPr lang="en-US" altLang="en-US" i="1">
              <a:solidFill>
                <a:srgbClr val="4A2300"/>
              </a:solidFill>
            </a:endParaRPr>
          </a:p>
        </p:txBody>
      </p:sp>
    </p:spTree>
    <p:extLst>
      <p:ext uri="{BB962C8B-B14F-4D97-AF65-F5344CB8AC3E}">
        <p14:creationId xmlns:p14="http://schemas.microsoft.com/office/powerpoint/2010/main" val="190312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2E54C-AA31-8E46-B9C1-1878BAEDE538}"/>
              </a:ext>
            </a:extLst>
          </p:cNvPr>
          <p:cNvSpPr>
            <a:spLocks noGrp="1"/>
          </p:cNvSpPr>
          <p:nvPr>
            <p:ph type="title" sz="quarter"/>
          </p:nvPr>
        </p:nvSpPr>
        <p:spPr>
          <a:xfrm>
            <a:off x="1176304" y="-24835"/>
            <a:ext cx="10345138" cy="1625601"/>
          </a:xfrm>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08AA5ACB-288E-4F43-BD95-3CD83D46CAE0}"/>
              </a:ext>
            </a:extLst>
          </p:cNvPr>
          <p:cNvSpPr>
            <a:spLocks noGrp="1"/>
          </p:cNvSpPr>
          <p:nvPr>
            <p:ph sz="quarter" idx="1"/>
          </p:nvPr>
        </p:nvSpPr>
        <p:spPr>
          <a:xfrm>
            <a:off x="650240" y="2275840"/>
            <a:ext cx="5743787" cy="31089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Content Placeholder 3">
            <a:extLst>
              <a:ext uri="{FF2B5EF4-FFF2-40B4-BE49-F238E27FC236}">
                <a16:creationId xmlns:a16="http://schemas.microsoft.com/office/drawing/2014/main" id="{FAA921E4-8EC1-304E-B73C-CB9F9D857F7A}"/>
              </a:ext>
            </a:extLst>
          </p:cNvPr>
          <p:cNvSpPr>
            <a:spLocks noGrp="1"/>
          </p:cNvSpPr>
          <p:nvPr>
            <p:ph sz="quarter" idx="2"/>
          </p:nvPr>
        </p:nvSpPr>
        <p:spPr>
          <a:xfrm>
            <a:off x="6610773" y="2275840"/>
            <a:ext cx="5743787" cy="31089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Content Placeholder 4">
            <a:extLst>
              <a:ext uri="{FF2B5EF4-FFF2-40B4-BE49-F238E27FC236}">
                <a16:creationId xmlns:a16="http://schemas.microsoft.com/office/drawing/2014/main" id="{D1394D88-9D64-924C-96A9-FFB0DB8D38B0}"/>
              </a:ext>
            </a:extLst>
          </p:cNvPr>
          <p:cNvSpPr>
            <a:spLocks noGrp="1"/>
          </p:cNvSpPr>
          <p:nvPr>
            <p:ph sz="quarter" idx="3"/>
          </p:nvPr>
        </p:nvSpPr>
        <p:spPr>
          <a:xfrm>
            <a:off x="650240" y="5601548"/>
            <a:ext cx="5743787" cy="311121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6" name="Content Placeholder 5">
            <a:extLst>
              <a:ext uri="{FF2B5EF4-FFF2-40B4-BE49-F238E27FC236}">
                <a16:creationId xmlns:a16="http://schemas.microsoft.com/office/drawing/2014/main" id="{C9465459-949F-2F47-BB99-E7C67B03B8FB}"/>
              </a:ext>
            </a:extLst>
          </p:cNvPr>
          <p:cNvSpPr>
            <a:spLocks noGrp="1"/>
          </p:cNvSpPr>
          <p:nvPr>
            <p:ph sz="quarter" idx="4"/>
          </p:nvPr>
        </p:nvSpPr>
        <p:spPr>
          <a:xfrm>
            <a:off x="6610773" y="5601548"/>
            <a:ext cx="5743787" cy="311121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7" name="Footer Placeholder 6">
            <a:extLst>
              <a:ext uri="{FF2B5EF4-FFF2-40B4-BE49-F238E27FC236}">
                <a16:creationId xmlns:a16="http://schemas.microsoft.com/office/drawing/2014/main" id="{4C7B0C81-483A-754D-97CA-0E9E46CE300F}"/>
              </a:ext>
            </a:extLst>
          </p:cNvPr>
          <p:cNvSpPr>
            <a:spLocks noGrp="1"/>
          </p:cNvSpPr>
          <p:nvPr>
            <p:ph type="ftr" sz="quarter" idx="10"/>
          </p:nvPr>
        </p:nvSpPr>
        <p:spPr>
          <a:xfrm>
            <a:off x="4443307" y="9320107"/>
            <a:ext cx="4118187" cy="677333"/>
          </a:xfrm>
        </p:spPr>
        <p:txBody>
          <a:bodyPr/>
          <a:lstStyle>
            <a:lvl1pPr>
              <a:defRPr/>
            </a:lvl1pPr>
          </a:lstStyle>
          <a:p>
            <a:r>
              <a:rPr lang="en-US" altLang="en-CH"/>
              <a:t>Frank Hartman</a:t>
            </a:r>
          </a:p>
        </p:txBody>
      </p:sp>
      <p:sp>
        <p:nvSpPr>
          <p:cNvPr id="8" name="Slide Number Placeholder 7">
            <a:extLst>
              <a:ext uri="{FF2B5EF4-FFF2-40B4-BE49-F238E27FC236}">
                <a16:creationId xmlns:a16="http://schemas.microsoft.com/office/drawing/2014/main" id="{D879C8E1-53F4-F147-827D-B1981DC242D4}"/>
              </a:ext>
            </a:extLst>
          </p:cNvPr>
          <p:cNvSpPr>
            <a:spLocks noGrp="1"/>
          </p:cNvSpPr>
          <p:nvPr>
            <p:ph type="sldNum" sz="quarter" idx="11"/>
          </p:nvPr>
        </p:nvSpPr>
        <p:spPr>
          <a:xfrm>
            <a:off x="12737100" y="9279467"/>
            <a:ext cx="267701" cy="215444"/>
          </a:xfrm>
        </p:spPr>
        <p:txBody>
          <a:bodyPr/>
          <a:lstStyle>
            <a:lvl1pPr>
              <a:defRPr/>
            </a:lvl1pPr>
          </a:lstStyle>
          <a:p>
            <a:r>
              <a:rPr lang="en-US" altLang="en-CH"/>
              <a:t> </a:t>
            </a:r>
            <a:fld id="{1203FC13-40C8-6343-8C47-8E8AD723338B}" type="slidenum">
              <a:rPr lang="en-US" altLang="en-CH" b="1"/>
              <a:pPr/>
              <a:t>‹#›</a:t>
            </a:fld>
            <a:endParaRPr lang="en-US" altLang="en-CH" b="1"/>
          </a:p>
        </p:txBody>
      </p:sp>
    </p:spTree>
    <p:extLst>
      <p:ext uri="{BB962C8B-B14F-4D97-AF65-F5344CB8AC3E}">
        <p14:creationId xmlns:p14="http://schemas.microsoft.com/office/powerpoint/2010/main" val="1618409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C954508-66B9-40CF-B468-9BB60B477B7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7218" y="5161182"/>
            <a:ext cx="6212346" cy="3856833"/>
          </a:xfrm>
          <a:prstGeom prst="rect">
            <a:avLst/>
          </a:prstGeom>
        </p:spPr>
      </p:pic>
      <p:pic>
        <p:nvPicPr>
          <p:cNvPr id="26635" name="Picture 9" descr="II_rahmen_neu_tit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15"/>
            <a:ext cx="13004800" cy="97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4"/>
          <p:cNvSpPr txBox="1">
            <a:spLocks noChangeArrowheads="1"/>
          </p:cNvSpPr>
          <p:nvPr/>
        </p:nvSpPr>
        <p:spPr bwMode="auto">
          <a:xfrm>
            <a:off x="564445" y="9384960"/>
            <a:ext cx="5219982" cy="175113"/>
          </a:xfrm>
          <a:prstGeom prst="rect">
            <a:avLst/>
          </a:prstGeom>
          <a:noFill/>
          <a:ln w="9525">
            <a:noFill/>
            <a:miter lim="800000"/>
            <a:headEnd/>
            <a:tailEnd/>
          </a:ln>
          <a:effec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1300460" eaLnBrk="1" fontAlgn="base" hangingPunct="1">
              <a:spcBef>
                <a:spcPct val="0"/>
              </a:spcBef>
              <a:spcAft>
                <a:spcPct val="0"/>
              </a:spcAft>
              <a:buClrTx/>
            </a:pPr>
            <a:r>
              <a:rPr lang="en-US" altLang="de-DE" sz="1138" kern="1200" dirty="0">
                <a:solidFill>
                  <a:srgbClr val="000000"/>
                </a:solidFill>
                <a:uFillTx/>
              </a:rPr>
              <a:t>KIT –  The Research University in the Helmholtz Association</a:t>
            </a:r>
            <a:r>
              <a:rPr lang="de-DE" altLang="de-DE" sz="1138" kern="1200" dirty="0">
                <a:solidFill>
                  <a:srgbClr val="000000"/>
                </a:solidFill>
                <a:uFillTx/>
              </a:rPr>
              <a:t> </a:t>
            </a:r>
            <a:endParaRPr lang="en-US" altLang="de-DE" sz="1138" kern="1200" dirty="0">
              <a:solidFill>
                <a:srgbClr val="000000"/>
              </a:solidFill>
              <a:uFillTx/>
            </a:endParaRPr>
          </a:p>
        </p:txBody>
      </p:sp>
      <p:sp>
        <p:nvSpPr>
          <p:cNvPr id="13" name="Text Box 21"/>
          <p:cNvSpPr txBox="1">
            <a:spLocks noChangeArrowheads="1"/>
          </p:cNvSpPr>
          <p:nvPr/>
        </p:nvSpPr>
        <p:spPr bwMode="auto">
          <a:xfrm>
            <a:off x="548641" y="4787700"/>
            <a:ext cx="7182696" cy="218842"/>
          </a:xfrm>
          <a:prstGeom prst="rect">
            <a:avLst/>
          </a:prstGeom>
          <a:noFill/>
          <a:ln w="9525">
            <a:noFill/>
            <a:miter lim="800000"/>
            <a:headEnd/>
            <a:tailEnd/>
          </a:ln>
          <a:effectLst/>
        </p:spPr>
        <p:txBody>
          <a:bodyPr wrap="square" lIns="0" tIns="0" rIns="0" bIns="0"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1300460" eaLnBrk="1" fontAlgn="base" hangingPunct="1">
              <a:spcBef>
                <a:spcPct val="0"/>
              </a:spcBef>
              <a:spcAft>
                <a:spcPct val="0"/>
              </a:spcAft>
              <a:buClrTx/>
            </a:pPr>
            <a:r>
              <a:rPr lang="de-DE" altLang="de-DE" sz="1422" kern="1200" dirty="0">
                <a:solidFill>
                  <a:srgbClr val="FFFFFF"/>
                </a:solidFill>
                <a:uFillTx/>
              </a:rPr>
              <a:t>Institut für Experimentelle Teilchenphysik</a:t>
            </a:r>
          </a:p>
        </p:txBody>
      </p:sp>
      <p:sp>
        <p:nvSpPr>
          <p:cNvPr id="14" name="Text Box 14"/>
          <p:cNvSpPr txBox="1">
            <a:spLocks noChangeArrowheads="1"/>
          </p:cNvSpPr>
          <p:nvPr/>
        </p:nvSpPr>
        <p:spPr bwMode="auto">
          <a:xfrm>
            <a:off x="10408356" y="9241085"/>
            <a:ext cx="2456462" cy="350224"/>
          </a:xfrm>
          <a:prstGeom prst="rect">
            <a:avLst/>
          </a:prstGeom>
          <a:noFill/>
          <a:ln w="9525">
            <a:noFill/>
            <a:miter lim="800000"/>
            <a:headEnd/>
            <a:tailEnd/>
          </a:ln>
          <a:effectLst/>
        </p:spPr>
        <p:txBody>
          <a:bodyPr lIns="0" tIns="0" rIns="0" bIns="0">
            <a:spAutoFit/>
          </a:bodyPr>
          <a:lstStyle/>
          <a:p>
            <a:pPr algn="r" defTabSz="1300460" fontAlgn="base" hangingPunct="1">
              <a:spcBef>
                <a:spcPct val="0"/>
              </a:spcBef>
              <a:spcAft>
                <a:spcPct val="0"/>
              </a:spcAft>
              <a:buClrTx/>
              <a:defRPr/>
            </a:pPr>
            <a:r>
              <a:rPr lang="de-DE" sz="2276" b="1" kern="1200">
                <a:solidFill>
                  <a:srgbClr val="FFFFFF"/>
                </a:solidFill>
                <a:uFillTx/>
              </a:rPr>
              <a:t>www.kit.edu</a:t>
            </a:r>
          </a:p>
        </p:txBody>
      </p:sp>
      <p:pic>
        <p:nvPicPr>
          <p:cNvPr id="26640" name="Picture 13" descr="KIT-Logo-rgb_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188" y="474134"/>
            <a:ext cx="2302933" cy="1063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40000" y="9062400"/>
            <a:ext cx="665600" cy="665600"/>
          </a:xfrm>
          <a:prstGeom prst="rect">
            <a:avLst/>
          </a:prstGeom>
        </p:spPr>
      </p:pic>
      <p:pic>
        <p:nvPicPr>
          <p:cNvPr id="11" name="Grafik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374986" y="214585"/>
            <a:ext cx="1322962" cy="1322962"/>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9"/>
          <p:cNvSpPr>
            <a:spLocks noGrp="1"/>
          </p:cNvSpPr>
          <p:nvPr>
            <p:ph type="dt" sz="half" idx="2"/>
          </p:nvPr>
        </p:nvSpPr>
        <p:spPr>
          <a:xfrm>
            <a:off x="870400" y="9164800"/>
            <a:ext cx="1484800" cy="512000"/>
          </a:xfrm>
          <a:prstGeom prst="rect">
            <a:avLst/>
          </a:prstGeom>
        </p:spPr>
        <p:txBody>
          <a:bodyPr vert="horz" lIns="0" tIns="0" rIns="0" bIns="0" rtlCol="0" anchor="t" anchorCtr="0"/>
          <a:lstStyle>
            <a:lvl1pPr algn="l">
              <a:defRPr sz="1280">
                <a:solidFill>
                  <a:schemeClr val="tx1">
                    <a:tint val="75000"/>
                  </a:schemeClr>
                </a:solidFill>
              </a:defRPr>
            </a:lvl1pPr>
          </a:lstStyle>
          <a:p>
            <a:fld id="{758B048A-BE43-4B2C-86D4-158ABE1766B8}" type="datetime1">
              <a:rPr lang="de-DE" smtClean="0">
                <a:solidFill>
                  <a:srgbClr val="000000">
                    <a:tint val="75000"/>
                  </a:srgbClr>
                </a:solidFill>
              </a:rPr>
              <a:pPr/>
              <a:t>10.08.20</a:t>
            </a:fld>
            <a:endParaRPr lang="de-DE" dirty="0">
              <a:solidFill>
                <a:srgbClr val="000000">
                  <a:tint val="75000"/>
                </a:srgb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27290" y="6267592"/>
            <a:ext cx="11054080" cy="1937173"/>
          </a:xfrm>
        </p:spPr>
        <p:txBody>
          <a:bodyPr anchor="t"/>
          <a:lstStyle>
            <a:lvl1pPr algn="l">
              <a:defRPr sz="5689" b="1" cap="all"/>
            </a:lvl1pPr>
          </a:lstStyle>
          <a:p>
            <a:r>
              <a:rPr lang="de-DE"/>
              <a:t>Titelmasterformat durch Klicken bearbeiten</a:t>
            </a:r>
          </a:p>
        </p:txBody>
      </p:sp>
      <p:sp>
        <p:nvSpPr>
          <p:cNvPr id="3" name="Textplatzhalter 2"/>
          <p:cNvSpPr>
            <a:spLocks noGrp="1"/>
          </p:cNvSpPr>
          <p:nvPr>
            <p:ph type="body" idx="1"/>
          </p:nvPr>
        </p:nvSpPr>
        <p:spPr>
          <a:xfrm>
            <a:off x="1027290" y="4133993"/>
            <a:ext cx="11054080" cy="2133599"/>
          </a:xfrm>
        </p:spPr>
        <p:txBody>
          <a:bodyPr anchor="b"/>
          <a:lstStyle>
            <a:lvl1pPr marL="0" indent="0">
              <a:buNone/>
              <a:defRPr sz="2844"/>
            </a:lvl1pPr>
            <a:lvl2pPr marL="650230" indent="0">
              <a:buNone/>
              <a:defRPr sz="2560"/>
            </a:lvl2pPr>
            <a:lvl3pPr marL="1300460" indent="0">
              <a:buNone/>
              <a:defRPr sz="2276"/>
            </a:lvl3pPr>
            <a:lvl4pPr marL="1950690" indent="0">
              <a:buNone/>
              <a:defRPr sz="1991"/>
            </a:lvl4pPr>
            <a:lvl5pPr marL="2600919" indent="0">
              <a:buNone/>
              <a:defRPr sz="1991"/>
            </a:lvl5pPr>
            <a:lvl6pPr marL="3251149" indent="0">
              <a:buNone/>
              <a:defRPr sz="1991"/>
            </a:lvl6pPr>
            <a:lvl7pPr marL="3901379" indent="0">
              <a:buNone/>
              <a:defRPr sz="1991"/>
            </a:lvl7pPr>
            <a:lvl8pPr marL="4551609" indent="0">
              <a:buNone/>
              <a:defRPr sz="1991"/>
            </a:lvl8pPr>
            <a:lvl9pPr marL="5201839" indent="0">
              <a:buNone/>
              <a:defRPr sz="1991"/>
            </a:lvl9pPr>
          </a:lstStyle>
          <a:p>
            <a:pPr lvl="0"/>
            <a:r>
              <a:rPr lang="de-DE"/>
              <a:t>Formatvorlagen des Textmasters bearbeiten</a:t>
            </a:r>
          </a:p>
        </p:txBody>
      </p:sp>
      <p:sp>
        <p:nvSpPr>
          <p:cNvPr id="5" name="Datumsplatzhalter 9"/>
          <p:cNvSpPr>
            <a:spLocks noGrp="1"/>
          </p:cNvSpPr>
          <p:nvPr>
            <p:ph type="dt" sz="half" idx="2"/>
          </p:nvPr>
        </p:nvSpPr>
        <p:spPr>
          <a:xfrm>
            <a:off x="870400" y="9164800"/>
            <a:ext cx="1484800" cy="512000"/>
          </a:xfrm>
          <a:prstGeom prst="rect">
            <a:avLst/>
          </a:prstGeom>
        </p:spPr>
        <p:txBody>
          <a:bodyPr vert="horz" lIns="0" tIns="0" rIns="0" bIns="0" rtlCol="0" anchor="t" anchorCtr="0"/>
          <a:lstStyle>
            <a:lvl1pPr algn="l">
              <a:defRPr sz="1280">
                <a:solidFill>
                  <a:schemeClr val="tx1">
                    <a:tint val="75000"/>
                  </a:schemeClr>
                </a:solidFill>
              </a:defRPr>
            </a:lvl1pPr>
          </a:lstStyle>
          <a:p>
            <a:fld id="{FDA7073C-0E08-449C-A19B-5CA9470AE454}" type="datetime1">
              <a:rPr lang="de-DE" smtClean="0">
                <a:solidFill>
                  <a:srgbClr val="000000">
                    <a:tint val="75000"/>
                  </a:srgbClr>
                </a:solidFill>
              </a:rPr>
              <a:pPr/>
              <a:t>10.08.20</a:t>
            </a:fld>
            <a:endParaRPr lang="de-DE" dirty="0">
              <a:solidFill>
                <a:srgbClr val="000000">
                  <a:tint val="75000"/>
                </a:srgb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5.png"/><Relationship Id="rId18" Type="http://schemas.openxmlformats.org/officeDocument/2006/relationships/image" Target="../media/image7.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17" Type="http://schemas.openxmlformats.org/officeDocument/2006/relationships/image" Target="../media/image3.png"/><Relationship Id="rId2" Type="http://schemas.openxmlformats.org/officeDocument/2006/relationships/slideLayout" Target="../slideLayouts/slideLayout8.xml"/><Relationship Id="rId16"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image" Target="../media/image1.png"/><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3.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Shape 6"/>
          <p:cNvSpPr>
            <a:spLocks noGrp="1"/>
          </p:cNvSpPr>
          <p:nvPr>
            <p:ph type="body" idx="1"/>
          </p:nvPr>
        </p:nvSpPr>
        <p:spPr>
          <a:xfrm>
            <a:off x="557671" y="1704623"/>
            <a:ext cx="11887201" cy="72136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buBlip>
                <a:blip r:embed="rId8"/>
              </a:buBlip>
            </a:lvl1pPr>
            <a:lvl2pPr marL="882650" indent="-406400">
              <a:spcBef>
                <a:spcPts val="1100"/>
              </a:spcBef>
              <a:buBlip>
                <a:blip r:embed="rId9"/>
              </a:buBlip>
              <a:defRPr sz="2600"/>
            </a:lvl2pPr>
            <a:lvl3pPr marL="1339850" indent="-406400">
              <a:spcBef>
                <a:spcPts val="1100"/>
              </a:spcBef>
              <a:buBlip>
                <a:blip r:embed="rId10"/>
              </a:buBlip>
              <a:defRPr sz="2400"/>
            </a:lvl3pPr>
            <a:lvl4pPr marL="1787525" indent="-406400">
              <a:spcBef>
                <a:spcPts val="1100"/>
              </a:spcBef>
              <a:buBlip>
                <a:blip r:embed="rId10"/>
              </a:buBlip>
              <a:defRPr sz="2400"/>
            </a:lvl4pPr>
            <a:lvl5pPr marL="2225675" indent="-406400">
              <a:spcBef>
                <a:spcPts val="1100"/>
              </a:spcBef>
              <a:buBlip>
                <a:blip r:embed="rId10"/>
              </a:buBlip>
              <a:defRPr sz="240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 name="Shape 7"/>
          <p:cNvSpPr>
            <a:spLocks noGrp="1"/>
          </p:cNvSpPr>
          <p:nvPr>
            <p:ph type="sldNum" sz="quarter" idx="2"/>
          </p:nvPr>
        </p:nvSpPr>
        <p:spPr>
          <a:xfrm>
            <a:off x="317006" y="9140613"/>
            <a:ext cx="210469" cy="197384"/>
          </a:xfrm>
          <a:prstGeom prst="rect">
            <a:avLst/>
          </a:prstGeom>
          <a:ln w="12700">
            <a:miter lim="400000"/>
          </a:ln>
        </p:spPr>
        <p:txBody>
          <a:bodyPr wrap="none" lIns="0" tIns="0" rIns="0" bIns="0">
            <a:spAutoFit/>
          </a:bodyPr>
          <a:lstStyle>
            <a:lvl1pPr algn="r">
              <a:spcBef>
                <a:spcPts val="1500"/>
              </a:spcBef>
              <a:buClrTx/>
              <a:defRPr sz="1400" b="1"/>
            </a:lvl1pPr>
          </a:lstStyle>
          <a:p>
            <a:fld id="{86CB4B4D-7CA3-9044-876B-883B54F8677D}" type="slidenum">
              <a:rPr/>
              <a:t>‹#›</a:t>
            </a:fld>
            <a:endParaRPr/>
          </a:p>
        </p:txBody>
      </p:sp>
      <p:sp>
        <p:nvSpPr>
          <p:cNvPr id="9" name="Title Placeholder 8"/>
          <p:cNvSpPr>
            <a:spLocks noGrp="1"/>
          </p:cNvSpPr>
          <p:nvPr>
            <p:ph type="title"/>
          </p:nvPr>
        </p:nvSpPr>
        <p:spPr>
          <a:xfrm>
            <a:off x="724951" y="0"/>
            <a:ext cx="11217275" cy="1885950"/>
          </a:xfrm>
          <a:prstGeom prst="rect">
            <a:avLst/>
          </a:prstGeom>
        </p:spPr>
        <p:txBody>
          <a:bodyPr vert="horz" lIns="91440" tIns="45720" rIns="91440" bIns="45720" rtlCol="0" anchor="ctr">
            <a:normAutofit/>
          </a:bodyPr>
          <a:lstStyle/>
          <a:p>
            <a:r>
              <a:rPr lang="en-US"/>
              <a:t>Click to edit Master title style</a:t>
            </a:r>
          </a:p>
        </p:txBody>
      </p:sp>
    </p:spTree>
  </p:cSld>
  <p:clrMap bg1="lt1" tx1="dk1" bg2="lt2" tx2="dk2" accent1="accent1" accent2="accent2" accent3="accent3" accent4="accent4" accent5="accent5" accent6="accent6" hlink="hlink" folHlink="folHlink"/>
  <p:sldLayoutIdLst>
    <p:sldLayoutId id="2147483652" r:id="rId1"/>
    <p:sldLayoutId id="2147483668" r:id="rId2"/>
    <p:sldLayoutId id="2147483669" r:id="rId3"/>
    <p:sldLayoutId id="2147483671" r:id="rId4"/>
    <p:sldLayoutId id="2147483673" r:id="rId5"/>
    <p:sldLayoutId id="2147483756" r:id="rId6"/>
  </p:sldLayoutIdLst>
  <p:transition spd="med"/>
  <p:hf hdr="0" ftr="0" dt="0"/>
  <p:txStyles>
    <p:titleStyle>
      <a:lvl1pPr marL="0" marR="0" indent="0" algn="l" defTabSz="1295400" rtl="0" latinLnBrk="0">
        <a:lnSpc>
          <a:spcPct val="100000"/>
        </a:lnSpc>
        <a:spcBef>
          <a:spcPts val="0"/>
        </a:spcBef>
        <a:spcAft>
          <a:spcPts val="0"/>
        </a:spcAft>
        <a:buClrTx/>
        <a:buSzTx/>
        <a:buFontTx/>
        <a:buNone/>
        <a:tabLst/>
        <a:defRPr sz="4800" b="1" i="0" u="none" strike="noStrike" cap="none" spc="0" baseline="0">
          <a:ln>
            <a:noFill/>
          </a:ln>
          <a:solidFill>
            <a:srgbClr val="0070C0"/>
          </a:solidFill>
          <a:uFill>
            <a:solidFill>
              <a:srgbClr val="000000"/>
            </a:solidFill>
          </a:uFill>
          <a:latin typeface="+mn-lt"/>
          <a:ea typeface="+mn-ea"/>
          <a:cs typeface="+mn-cs"/>
          <a:sym typeface="Arial"/>
        </a:defRPr>
      </a:lvl1pPr>
      <a:lvl2pPr marL="0" marR="0" indent="228600" algn="l" defTabSz="1295400" rtl="0" latinLnBrk="0">
        <a:lnSpc>
          <a:spcPct val="100000"/>
        </a:lnSpc>
        <a:spcBef>
          <a:spcPts val="0"/>
        </a:spcBef>
        <a:spcAft>
          <a:spcPts val="0"/>
        </a:spcAft>
        <a:buClrTx/>
        <a:buSzTx/>
        <a:buFontTx/>
        <a:buNone/>
        <a:tabLst/>
        <a:defRPr sz="4800" b="1" i="0" u="none" strike="noStrike" cap="none" spc="0" baseline="0">
          <a:ln>
            <a:noFill/>
          </a:ln>
          <a:solidFill>
            <a:srgbClr val="000000"/>
          </a:solidFill>
          <a:uFill>
            <a:solidFill>
              <a:srgbClr val="000000"/>
            </a:solidFill>
          </a:uFill>
          <a:latin typeface="+mn-lt"/>
          <a:ea typeface="+mn-ea"/>
          <a:cs typeface="+mn-cs"/>
          <a:sym typeface="Arial"/>
        </a:defRPr>
      </a:lvl2pPr>
      <a:lvl3pPr marL="0" marR="0" indent="457200" algn="l" defTabSz="1295400" rtl="0" latinLnBrk="0">
        <a:lnSpc>
          <a:spcPct val="100000"/>
        </a:lnSpc>
        <a:spcBef>
          <a:spcPts val="0"/>
        </a:spcBef>
        <a:spcAft>
          <a:spcPts val="0"/>
        </a:spcAft>
        <a:buClrTx/>
        <a:buSzTx/>
        <a:buFontTx/>
        <a:buNone/>
        <a:tabLst/>
        <a:defRPr sz="4800" b="1" i="0" u="none" strike="noStrike" cap="none" spc="0" baseline="0">
          <a:ln>
            <a:noFill/>
          </a:ln>
          <a:solidFill>
            <a:srgbClr val="000000"/>
          </a:solidFill>
          <a:uFill>
            <a:solidFill>
              <a:srgbClr val="000000"/>
            </a:solidFill>
          </a:uFill>
          <a:latin typeface="+mn-lt"/>
          <a:ea typeface="+mn-ea"/>
          <a:cs typeface="+mn-cs"/>
          <a:sym typeface="Arial"/>
        </a:defRPr>
      </a:lvl3pPr>
      <a:lvl4pPr marL="0" marR="0" indent="685800" algn="l" defTabSz="1295400" rtl="0" latinLnBrk="0">
        <a:lnSpc>
          <a:spcPct val="100000"/>
        </a:lnSpc>
        <a:spcBef>
          <a:spcPts val="0"/>
        </a:spcBef>
        <a:spcAft>
          <a:spcPts val="0"/>
        </a:spcAft>
        <a:buClrTx/>
        <a:buSzTx/>
        <a:buFontTx/>
        <a:buNone/>
        <a:tabLst/>
        <a:defRPr sz="4800" b="1" i="0" u="none" strike="noStrike" cap="none" spc="0" baseline="0">
          <a:ln>
            <a:noFill/>
          </a:ln>
          <a:solidFill>
            <a:srgbClr val="000000"/>
          </a:solidFill>
          <a:uFill>
            <a:solidFill>
              <a:srgbClr val="000000"/>
            </a:solidFill>
          </a:uFill>
          <a:latin typeface="+mn-lt"/>
          <a:ea typeface="+mn-ea"/>
          <a:cs typeface="+mn-cs"/>
          <a:sym typeface="Arial"/>
        </a:defRPr>
      </a:lvl4pPr>
      <a:lvl5pPr marL="0" marR="0" indent="914400" algn="l" defTabSz="1295400" rtl="0" latinLnBrk="0">
        <a:lnSpc>
          <a:spcPct val="100000"/>
        </a:lnSpc>
        <a:spcBef>
          <a:spcPts val="0"/>
        </a:spcBef>
        <a:spcAft>
          <a:spcPts val="0"/>
        </a:spcAft>
        <a:buClrTx/>
        <a:buSzTx/>
        <a:buFontTx/>
        <a:buNone/>
        <a:tabLst/>
        <a:defRPr sz="4800" b="1" i="0" u="none" strike="noStrike" cap="none" spc="0" baseline="0">
          <a:ln>
            <a:noFill/>
          </a:ln>
          <a:solidFill>
            <a:srgbClr val="000000"/>
          </a:solidFill>
          <a:uFill>
            <a:solidFill>
              <a:srgbClr val="000000"/>
            </a:solidFill>
          </a:uFill>
          <a:latin typeface="+mn-lt"/>
          <a:ea typeface="+mn-ea"/>
          <a:cs typeface="+mn-cs"/>
          <a:sym typeface="Arial"/>
        </a:defRPr>
      </a:lvl5pPr>
      <a:lvl6pPr marL="0" marR="0" indent="1143000" algn="l" defTabSz="1295400" rtl="0" latinLnBrk="0">
        <a:lnSpc>
          <a:spcPct val="100000"/>
        </a:lnSpc>
        <a:spcBef>
          <a:spcPts val="0"/>
        </a:spcBef>
        <a:spcAft>
          <a:spcPts val="0"/>
        </a:spcAft>
        <a:buClrTx/>
        <a:buSzTx/>
        <a:buFontTx/>
        <a:buNone/>
        <a:tabLst/>
        <a:defRPr sz="4800" b="1" i="0" u="none" strike="noStrike" cap="none" spc="0" baseline="0">
          <a:ln>
            <a:noFill/>
          </a:ln>
          <a:solidFill>
            <a:srgbClr val="000000"/>
          </a:solidFill>
          <a:uFill>
            <a:solidFill>
              <a:srgbClr val="000000"/>
            </a:solidFill>
          </a:uFill>
          <a:latin typeface="+mn-lt"/>
          <a:ea typeface="+mn-ea"/>
          <a:cs typeface="+mn-cs"/>
          <a:sym typeface="Arial"/>
        </a:defRPr>
      </a:lvl6pPr>
      <a:lvl7pPr marL="0" marR="0" indent="1371600" algn="l" defTabSz="1295400" rtl="0" latinLnBrk="0">
        <a:lnSpc>
          <a:spcPct val="100000"/>
        </a:lnSpc>
        <a:spcBef>
          <a:spcPts val="0"/>
        </a:spcBef>
        <a:spcAft>
          <a:spcPts val="0"/>
        </a:spcAft>
        <a:buClrTx/>
        <a:buSzTx/>
        <a:buFontTx/>
        <a:buNone/>
        <a:tabLst/>
        <a:defRPr sz="4800" b="1" i="0" u="none" strike="noStrike" cap="none" spc="0" baseline="0">
          <a:ln>
            <a:noFill/>
          </a:ln>
          <a:solidFill>
            <a:srgbClr val="000000"/>
          </a:solidFill>
          <a:uFill>
            <a:solidFill>
              <a:srgbClr val="000000"/>
            </a:solidFill>
          </a:uFill>
          <a:latin typeface="+mn-lt"/>
          <a:ea typeface="+mn-ea"/>
          <a:cs typeface="+mn-cs"/>
          <a:sym typeface="Arial"/>
        </a:defRPr>
      </a:lvl7pPr>
      <a:lvl8pPr marL="0" marR="0" indent="1600200" algn="l" defTabSz="1295400" rtl="0" latinLnBrk="0">
        <a:lnSpc>
          <a:spcPct val="100000"/>
        </a:lnSpc>
        <a:spcBef>
          <a:spcPts val="0"/>
        </a:spcBef>
        <a:spcAft>
          <a:spcPts val="0"/>
        </a:spcAft>
        <a:buClrTx/>
        <a:buSzTx/>
        <a:buFontTx/>
        <a:buNone/>
        <a:tabLst/>
        <a:defRPr sz="4800" b="1" i="0" u="none" strike="noStrike" cap="none" spc="0" baseline="0">
          <a:ln>
            <a:noFill/>
          </a:ln>
          <a:solidFill>
            <a:srgbClr val="000000"/>
          </a:solidFill>
          <a:uFill>
            <a:solidFill>
              <a:srgbClr val="000000"/>
            </a:solidFill>
          </a:uFill>
          <a:latin typeface="+mn-lt"/>
          <a:ea typeface="+mn-ea"/>
          <a:cs typeface="+mn-cs"/>
          <a:sym typeface="Arial"/>
        </a:defRPr>
      </a:lvl8pPr>
      <a:lvl9pPr marL="0" marR="0" indent="1828800" algn="l" defTabSz="1295400" rtl="0" latinLnBrk="0">
        <a:lnSpc>
          <a:spcPct val="100000"/>
        </a:lnSpc>
        <a:spcBef>
          <a:spcPts val="0"/>
        </a:spcBef>
        <a:spcAft>
          <a:spcPts val="0"/>
        </a:spcAft>
        <a:buClrTx/>
        <a:buSzTx/>
        <a:buFontTx/>
        <a:buNone/>
        <a:tabLst/>
        <a:defRPr sz="4800" b="1" i="0" u="none" strike="noStrike" cap="none" spc="0" baseline="0">
          <a:ln>
            <a:noFill/>
          </a:ln>
          <a:solidFill>
            <a:srgbClr val="000000"/>
          </a:solidFill>
          <a:uFill>
            <a:solidFill>
              <a:srgbClr val="000000"/>
            </a:solidFill>
          </a:uFill>
          <a:latin typeface="+mn-lt"/>
          <a:ea typeface="+mn-ea"/>
          <a:cs typeface="+mn-cs"/>
          <a:sym typeface="Arial"/>
        </a:defRPr>
      </a:lvl9pPr>
    </p:titleStyle>
    <p:bodyStyle>
      <a:lvl1pPr marL="454025" marR="0" indent="-454025" algn="l" defTabSz="1295400" latinLnBrk="0">
        <a:lnSpc>
          <a:spcPct val="100000"/>
        </a:lnSpc>
        <a:spcBef>
          <a:spcPts val="3200"/>
        </a:spcBef>
        <a:spcAft>
          <a:spcPts val="0"/>
        </a:spcAft>
        <a:buClrTx/>
        <a:buSzPct val="66000"/>
        <a:buFont typeface="Arial" panose="020B0604020202020204" pitchFamily="34" charset="0"/>
        <a:buChar char="•"/>
        <a:tabLst/>
        <a:defRPr sz="3000" b="0" i="0" u="none" strike="noStrike" cap="none" spc="0" baseline="0">
          <a:ln>
            <a:noFill/>
          </a:ln>
          <a:solidFill>
            <a:srgbClr val="000000"/>
          </a:solidFill>
          <a:uFill>
            <a:solidFill>
              <a:srgbClr val="000000"/>
            </a:solidFill>
          </a:uFill>
          <a:latin typeface="+mn-lt"/>
          <a:ea typeface="+mn-ea"/>
          <a:cs typeface="+mn-cs"/>
          <a:sym typeface="Arial"/>
        </a:defRPr>
      </a:lvl1pPr>
      <a:lvl2pPr marL="882650" marR="0" indent="-406400" algn="l" defTabSz="1295400" latinLnBrk="0">
        <a:lnSpc>
          <a:spcPct val="100000"/>
        </a:lnSpc>
        <a:spcBef>
          <a:spcPts val="3200"/>
        </a:spcBef>
        <a:spcAft>
          <a:spcPts val="0"/>
        </a:spcAft>
        <a:buClrTx/>
        <a:buSzPct val="66000"/>
        <a:buFont typeface="Arial" panose="020B0604020202020204" pitchFamily="34" charset="0"/>
        <a:buChar char="•"/>
        <a:tabLst/>
        <a:defRPr sz="3000" b="0" i="0" u="none" strike="noStrike" cap="none" spc="0" baseline="0">
          <a:ln>
            <a:noFill/>
          </a:ln>
          <a:solidFill>
            <a:srgbClr val="000000"/>
          </a:solidFill>
          <a:uFill>
            <a:solidFill>
              <a:srgbClr val="000000"/>
            </a:solidFill>
          </a:uFill>
          <a:latin typeface="+mn-lt"/>
          <a:ea typeface="+mn-ea"/>
          <a:cs typeface="+mn-cs"/>
          <a:sym typeface="Arial"/>
        </a:defRPr>
      </a:lvl2pPr>
      <a:lvl3pPr marL="1339850" marR="0" indent="-406400" algn="l" defTabSz="1295400" latinLnBrk="0">
        <a:lnSpc>
          <a:spcPct val="100000"/>
        </a:lnSpc>
        <a:spcBef>
          <a:spcPts val="3200"/>
        </a:spcBef>
        <a:spcAft>
          <a:spcPts val="0"/>
        </a:spcAft>
        <a:buClrTx/>
        <a:buSzPct val="66000"/>
        <a:buFont typeface="Arial" panose="020B0604020202020204" pitchFamily="34" charset="0"/>
        <a:buChar char="•"/>
        <a:tabLst/>
        <a:defRPr sz="3000" b="0" i="0" u="none" strike="noStrike" cap="none" spc="0" baseline="0">
          <a:ln>
            <a:noFill/>
          </a:ln>
          <a:solidFill>
            <a:srgbClr val="000000"/>
          </a:solidFill>
          <a:uFill>
            <a:solidFill>
              <a:srgbClr val="000000"/>
            </a:solidFill>
          </a:uFill>
          <a:latin typeface="+mn-lt"/>
          <a:ea typeface="+mn-ea"/>
          <a:cs typeface="+mn-cs"/>
          <a:sym typeface="Arial"/>
        </a:defRPr>
      </a:lvl3pPr>
      <a:lvl4pPr marL="1787525" marR="0" indent="-406400" algn="l" defTabSz="1295400" latinLnBrk="0">
        <a:lnSpc>
          <a:spcPct val="100000"/>
        </a:lnSpc>
        <a:spcBef>
          <a:spcPts val="3200"/>
        </a:spcBef>
        <a:spcAft>
          <a:spcPts val="0"/>
        </a:spcAft>
        <a:buClrTx/>
        <a:buSzPct val="66000"/>
        <a:buFont typeface="Arial" panose="020B0604020202020204" pitchFamily="34" charset="0"/>
        <a:buChar char="•"/>
        <a:tabLst/>
        <a:defRPr sz="3000" b="0" i="0" u="none" strike="noStrike" cap="none" spc="0" baseline="0">
          <a:ln>
            <a:noFill/>
          </a:ln>
          <a:solidFill>
            <a:srgbClr val="000000"/>
          </a:solidFill>
          <a:uFill>
            <a:solidFill>
              <a:srgbClr val="000000"/>
            </a:solidFill>
          </a:uFill>
          <a:latin typeface="+mn-lt"/>
          <a:ea typeface="+mn-ea"/>
          <a:cs typeface="+mn-cs"/>
          <a:sym typeface="Arial"/>
        </a:defRPr>
      </a:lvl4pPr>
      <a:lvl5pPr marL="2225675" marR="0" indent="-406400" algn="l" defTabSz="1295400" latinLnBrk="0">
        <a:lnSpc>
          <a:spcPct val="100000"/>
        </a:lnSpc>
        <a:spcBef>
          <a:spcPts val="3200"/>
        </a:spcBef>
        <a:spcAft>
          <a:spcPts val="0"/>
        </a:spcAft>
        <a:buClrTx/>
        <a:buSzPct val="66000"/>
        <a:buFont typeface="Arial" panose="020B0604020202020204" pitchFamily="34" charset="0"/>
        <a:buChar char="•"/>
        <a:tabLst/>
        <a:defRPr sz="3000" b="0" i="0" u="none" strike="noStrike" cap="none" spc="0" baseline="0">
          <a:ln>
            <a:noFill/>
          </a:ln>
          <a:solidFill>
            <a:srgbClr val="000000"/>
          </a:solidFill>
          <a:uFill>
            <a:solidFill>
              <a:srgbClr val="000000"/>
            </a:solidFill>
          </a:uFill>
          <a:latin typeface="+mn-lt"/>
          <a:ea typeface="+mn-ea"/>
          <a:cs typeface="+mn-cs"/>
          <a:sym typeface="Arial"/>
        </a:defRPr>
      </a:lvl5pPr>
      <a:lvl6pPr marL="2959100" marR="0" indent="-508000" algn="l" defTabSz="1295400" latinLnBrk="0">
        <a:lnSpc>
          <a:spcPct val="100000"/>
        </a:lnSpc>
        <a:spcBef>
          <a:spcPts val="3200"/>
        </a:spcBef>
        <a:spcAft>
          <a:spcPts val="0"/>
        </a:spcAft>
        <a:buClrTx/>
        <a:buSzPct val="66000"/>
        <a:buFontTx/>
        <a:buChar char="•"/>
        <a:tabLst/>
        <a:defRPr sz="3000" b="0" i="0" u="none" strike="noStrike" cap="none" spc="0" baseline="0">
          <a:ln>
            <a:noFill/>
          </a:ln>
          <a:solidFill>
            <a:srgbClr val="000000"/>
          </a:solidFill>
          <a:uFill>
            <a:solidFill>
              <a:srgbClr val="000000"/>
            </a:solidFill>
          </a:uFill>
          <a:latin typeface="+mn-lt"/>
          <a:ea typeface="+mn-ea"/>
          <a:cs typeface="+mn-cs"/>
          <a:sym typeface="Arial"/>
        </a:defRPr>
      </a:lvl6pPr>
      <a:lvl7pPr marL="3314700" marR="0" indent="-508000" algn="l" defTabSz="1295400" latinLnBrk="0">
        <a:lnSpc>
          <a:spcPct val="100000"/>
        </a:lnSpc>
        <a:spcBef>
          <a:spcPts val="3200"/>
        </a:spcBef>
        <a:spcAft>
          <a:spcPts val="0"/>
        </a:spcAft>
        <a:buClrTx/>
        <a:buSzPct val="66000"/>
        <a:buFontTx/>
        <a:buChar char="•"/>
        <a:tabLst/>
        <a:defRPr sz="3000" b="0" i="0" u="none" strike="noStrike" cap="none" spc="0" baseline="0">
          <a:ln>
            <a:noFill/>
          </a:ln>
          <a:solidFill>
            <a:srgbClr val="000000"/>
          </a:solidFill>
          <a:uFill>
            <a:solidFill>
              <a:srgbClr val="000000"/>
            </a:solidFill>
          </a:uFill>
          <a:latin typeface="+mn-lt"/>
          <a:ea typeface="+mn-ea"/>
          <a:cs typeface="+mn-cs"/>
          <a:sym typeface="Arial"/>
        </a:defRPr>
      </a:lvl7pPr>
      <a:lvl8pPr marL="3670300" marR="0" indent="-508000" algn="l" defTabSz="1295400" latinLnBrk="0">
        <a:lnSpc>
          <a:spcPct val="100000"/>
        </a:lnSpc>
        <a:spcBef>
          <a:spcPts val="3200"/>
        </a:spcBef>
        <a:spcAft>
          <a:spcPts val="0"/>
        </a:spcAft>
        <a:buClrTx/>
        <a:buSzPct val="66000"/>
        <a:buFontTx/>
        <a:buChar char="•"/>
        <a:tabLst/>
        <a:defRPr sz="3000" b="0" i="0" u="none" strike="noStrike" cap="none" spc="0" baseline="0">
          <a:ln>
            <a:noFill/>
          </a:ln>
          <a:solidFill>
            <a:srgbClr val="000000"/>
          </a:solidFill>
          <a:uFill>
            <a:solidFill>
              <a:srgbClr val="000000"/>
            </a:solidFill>
          </a:uFill>
          <a:latin typeface="+mn-lt"/>
          <a:ea typeface="+mn-ea"/>
          <a:cs typeface="+mn-cs"/>
          <a:sym typeface="Arial"/>
        </a:defRPr>
      </a:lvl8pPr>
      <a:lvl9pPr marL="4025900" marR="0" indent="-508000" algn="l" defTabSz="1295400" latinLnBrk="0">
        <a:lnSpc>
          <a:spcPct val="100000"/>
        </a:lnSpc>
        <a:spcBef>
          <a:spcPts val="3200"/>
        </a:spcBef>
        <a:spcAft>
          <a:spcPts val="0"/>
        </a:spcAft>
        <a:buClrTx/>
        <a:buSzPct val="66000"/>
        <a:buFontTx/>
        <a:buChar char="•"/>
        <a:tabLst/>
        <a:defRPr sz="3000" b="0" i="0" u="none" strike="noStrike" cap="none" spc="0" baseline="0">
          <a:ln>
            <a:noFill/>
          </a:ln>
          <a:solidFill>
            <a:srgbClr val="000000"/>
          </a:solidFill>
          <a:uFill>
            <a:solidFill>
              <a:srgbClr val="000000"/>
            </a:solidFill>
          </a:uFill>
          <a:latin typeface="+mn-lt"/>
          <a:ea typeface="+mn-ea"/>
          <a:cs typeface="+mn-cs"/>
          <a:sym typeface="Arial"/>
        </a:defRPr>
      </a:lvl9pPr>
    </p:bodyStyle>
    <p:otherStyle>
      <a:lvl1pPr marL="0" marR="0" indent="0" algn="r" defTabSz="1295400" latinLnBrk="0">
        <a:lnSpc>
          <a:spcPct val="100000"/>
        </a:lnSpc>
        <a:spcBef>
          <a:spcPts val="1500"/>
        </a:spcBef>
        <a:spcAft>
          <a:spcPts val="0"/>
        </a:spcAft>
        <a:buClrTx/>
        <a:buSzTx/>
        <a:buFontTx/>
        <a:buNone/>
        <a:tabLst/>
        <a:defRPr sz="1400" b="1" i="0" u="none" strike="noStrike" cap="none" spc="0" baseline="0">
          <a:ln>
            <a:noFill/>
          </a:ln>
          <a:solidFill>
            <a:schemeClr val="tx1"/>
          </a:solidFill>
          <a:uFill>
            <a:solidFill>
              <a:srgbClr val="000000"/>
            </a:solidFill>
          </a:uFill>
          <a:latin typeface="+mn-lt"/>
          <a:ea typeface="+mn-ea"/>
          <a:cs typeface="+mn-cs"/>
          <a:sym typeface="Arial"/>
        </a:defRPr>
      </a:lvl1pPr>
      <a:lvl2pPr marL="0" marR="0" indent="0" algn="r" defTabSz="1295400" latinLnBrk="0">
        <a:lnSpc>
          <a:spcPct val="100000"/>
        </a:lnSpc>
        <a:spcBef>
          <a:spcPts val="1500"/>
        </a:spcBef>
        <a:spcAft>
          <a:spcPts val="0"/>
        </a:spcAft>
        <a:buClrTx/>
        <a:buSzTx/>
        <a:buFontTx/>
        <a:buNone/>
        <a:tabLst/>
        <a:defRPr sz="1400" b="1" i="0" u="none" strike="noStrike" cap="none" spc="0" baseline="0">
          <a:ln>
            <a:noFill/>
          </a:ln>
          <a:solidFill>
            <a:schemeClr val="tx1"/>
          </a:solidFill>
          <a:uFill>
            <a:solidFill>
              <a:srgbClr val="000000"/>
            </a:solidFill>
          </a:uFill>
          <a:latin typeface="+mn-lt"/>
          <a:ea typeface="+mn-ea"/>
          <a:cs typeface="+mn-cs"/>
          <a:sym typeface="Arial"/>
        </a:defRPr>
      </a:lvl2pPr>
      <a:lvl3pPr marL="0" marR="0" indent="0" algn="r" defTabSz="1295400" latinLnBrk="0">
        <a:lnSpc>
          <a:spcPct val="100000"/>
        </a:lnSpc>
        <a:spcBef>
          <a:spcPts val="1500"/>
        </a:spcBef>
        <a:spcAft>
          <a:spcPts val="0"/>
        </a:spcAft>
        <a:buClrTx/>
        <a:buSzTx/>
        <a:buFontTx/>
        <a:buNone/>
        <a:tabLst/>
        <a:defRPr sz="1400" b="1" i="0" u="none" strike="noStrike" cap="none" spc="0" baseline="0">
          <a:ln>
            <a:noFill/>
          </a:ln>
          <a:solidFill>
            <a:schemeClr val="tx1"/>
          </a:solidFill>
          <a:uFill>
            <a:solidFill>
              <a:srgbClr val="000000"/>
            </a:solidFill>
          </a:uFill>
          <a:latin typeface="+mn-lt"/>
          <a:ea typeface="+mn-ea"/>
          <a:cs typeface="+mn-cs"/>
          <a:sym typeface="Arial"/>
        </a:defRPr>
      </a:lvl3pPr>
      <a:lvl4pPr marL="0" marR="0" indent="0" algn="r" defTabSz="1295400" latinLnBrk="0">
        <a:lnSpc>
          <a:spcPct val="100000"/>
        </a:lnSpc>
        <a:spcBef>
          <a:spcPts val="1500"/>
        </a:spcBef>
        <a:spcAft>
          <a:spcPts val="0"/>
        </a:spcAft>
        <a:buClrTx/>
        <a:buSzTx/>
        <a:buFontTx/>
        <a:buNone/>
        <a:tabLst/>
        <a:defRPr sz="1400" b="1" i="0" u="none" strike="noStrike" cap="none" spc="0" baseline="0">
          <a:ln>
            <a:noFill/>
          </a:ln>
          <a:solidFill>
            <a:schemeClr val="tx1"/>
          </a:solidFill>
          <a:uFill>
            <a:solidFill>
              <a:srgbClr val="000000"/>
            </a:solidFill>
          </a:uFill>
          <a:latin typeface="+mn-lt"/>
          <a:ea typeface="+mn-ea"/>
          <a:cs typeface="+mn-cs"/>
          <a:sym typeface="Arial"/>
        </a:defRPr>
      </a:lvl4pPr>
      <a:lvl5pPr marL="0" marR="0" indent="0" algn="r" defTabSz="1295400" latinLnBrk="0">
        <a:lnSpc>
          <a:spcPct val="100000"/>
        </a:lnSpc>
        <a:spcBef>
          <a:spcPts val="1500"/>
        </a:spcBef>
        <a:spcAft>
          <a:spcPts val="0"/>
        </a:spcAft>
        <a:buClrTx/>
        <a:buSzTx/>
        <a:buFontTx/>
        <a:buNone/>
        <a:tabLst/>
        <a:defRPr sz="1400" b="1" i="0" u="none" strike="noStrike" cap="none" spc="0" baseline="0">
          <a:ln>
            <a:noFill/>
          </a:ln>
          <a:solidFill>
            <a:schemeClr val="tx1"/>
          </a:solidFill>
          <a:uFill>
            <a:solidFill>
              <a:srgbClr val="000000"/>
            </a:solidFill>
          </a:uFill>
          <a:latin typeface="+mn-lt"/>
          <a:ea typeface="+mn-ea"/>
          <a:cs typeface="+mn-cs"/>
          <a:sym typeface="Arial"/>
        </a:defRPr>
      </a:lvl5pPr>
      <a:lvl6pPr marL="0" marR="0" indent="0" algn="r" defTabSz="1295400" latinLnBrk="0">
        <a:lnSpc>
          <a:spcPct val="100000"/>
        </a:lnSpc>
        <a:spcBef>
          <a:spcPts val="1500"/>
        </a:spcBef>
        <a:spcAft>
          <a:spcPts val="0"/>
        </a:spcAft>
        <a:buClrTx/>
        <a:buSzTx/>
        <a:buFontTx/>
        <a:buNone/>
        <a:tabLst/>
        <a:defRPr sz="1400" b="1" i="0" u="none" strike="noStrike" cap="none" spc="0" baseline="0">
          <a:ln>
            <a:noFill/>
          </a:ln>
          <a:solidFill>
            <a:schemeClr val="tx1"/>
          </a:solidFill>
          <a:uFill>
            <a:solidFill>
              <a:srgbClr val="000000"/>
            </a:solidFill>
          </a:uFill>
          <a:latin typeface="+mn-lt"/>
          <a:ea typeface="+mn-ea"/>
          <a:cs typeface="+mn-cs"/>
          <a:sym typeface="Arial"/>
        </a:defRPr>
      </a:lvl6pPr>
      <a:lvl7pPr marL="0" marR="0" indent="0" algn="r" defTabSz="1295400" latinLnBrk="0">
        <a:lnSpc>
          <a:spcPct val="100000"/>
        </a:lnSpc>
        <a:spcBef>
          <a:spcPts val="1500"/>
        </a:spcBef>
        <a:spcAft>
          <a:spcPts val="0"/>
        </a:spcAft>
        <a:buClrTx/>
        <a:buSzTx/>
        <a:buFontTx/>
        <a:buNone/>
        <a:tabLst/>
        <a:defRPr sz="1400" b="1" i="0" u="none" strike="noStrike" cap="none" spc="0" baseline="0">
          <a:ln>
            <a:noFill/>
          </a:ln>
          <a:solidFill>
            <a:schemeClr val="tx1"/>
          </a:solidFill>
          <a:uFill>
            <a:solidFill>
              <a:srgbClr val="000000"/>
            </a:solidFill>
          </a:uFill>
          <a:latin typeface="+mn-lt"/>
          <a:ea typeface="+mn-ea"/>
          <a:cs typeface="+mn-cs"/>
          <a:sym typeface="Arial"/>
        </a:defRPr>
      </a:lvl7pPr>
      <a:lvl8pPr marL="0" marR="0" indent="0" algn="r" defTabSz="1295400" latinLnBrk="0">
        <a:lnSpc>
          <a:spcPct val="100000"/>
        </a:lnSpc>
        <a:spcBef>
          <a:spcPts val="1500"/>
        </a:spcBef>
        <a:spcAft>
          <a:spcPts val="0"/>
        </a:spcAft>
        <a:buClrTx/>
        <a:buSzTx/>
        <a:buFontTx/>
        <a:buNone/>
        <a:tabLst/>
        <a:defRPr sz="1400" b="1" i="0" u="none" strike="noStrike" cap="none" spc="0" baseline="0">
          <a:ln>
            <a:noFill/>
          </a:ln>
          <a:solidFill>
            <a:schemeClr val="tx1"/>
          </a:solidFill>
          <a:uFill>
            <a:solidFill>
              <a:srgbClr val="000000"/>
            </a:solidFill>
          </a:uFill>
          <a:latin typeface="+mn-lt"/>
          <a:ea typeface="+mn-ea"/>
          <a:cs typeface="+mn-cs"/>
          <a:sym typeface="Arial"/>
        </a:defRPr>
      </a:lvl8pPr>
      <a:lvl9pPr marL="0" marR="0" indent="0" algn="r" defTabSz="1295400" latinLnBrk="0">
        <a:lnSpc>
          <a:spcPct val="100000"/>
        </a:lnSpc>
        <a:spcBef>
          <a:spcPts val="1500"/>
        </a:spcBef>
        <a:spcAft>
          <a:spcPts val="0"/>
        </a:spcAft>
        <a:buClrTx/>
        <a:buSzTx/>
        <a:buFontTx/>
        <a:buNone/>
        <a:tabLst/>
        <a:defRPr sz="1400" b="1" i="0" u="none" strike="noStrike" cap="none" spc="0" baseline="0">
          <a:ln>
            <a:noFill/>
          </a:ln>
          <a:solidFill>
            <a:schemeClr val="tx1"/>
          </a:solidFill>
          <a:uFill>
            <a:solidFill>
              <a:srgbClr val="000000"/>
            </a:solidFill>
          </a:uFill>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9" descr="II_rahmen_neu_folg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575"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555414" y="474134"/>
            <a:ext cx="9830364" cy="79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de-DE"/>
              <a:t>Click to add title</a:t>
            </a:r>
          </a:p>
        </p:txBody>
      </p:sp>
      <p:sp>
        <p:nvSpPr>
          <p:cNvPr id="1028" name="Rectangle 3"/>
          <p:cNvSpPr>
            <a:spLocks noGrp="1" noChangeArrowheads="1"/>
          </p:cNvSpPr>
          <p:nvPr>
            <p:ph type="body" idx="1"/>
          </p:nvPr>
        </p:nvSpPr>
        <p:spPr bwMode="auto">
          <a:xfrm>
            <a:off x="557672" y="1704623"/>
            <a:ext cx="11884942" cy="6960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e-DE" dirty="0"/>
              <a:t>Click to add text</a:t>
            </a:r>
          </a:p>
          <a:p>
            <a:pPr lvl="1"/>
            <a:r>
              <a:rPr lang="en-US" altLang="de-DE" dirty="0"/>
              <a:t>Second level</a:t>
            </a:r>
          </a:p>
          <a:p>
            <a:pPr lvl="2"/>
            <a:r>
              <a:rPr lang="en-US" altLang="de-DE" dirty="0"/>
              <a:t>Third level</a:t>
            </a:r>
          </a:p>
          <a:p>
            <a:pPr lvl="3"/>
            <a:r>
              <a:rPr lang="en-US" altLang="de-DE" dirty="0"/>
              <a:t>Fourth level</a:t>
            </a:r>
          </a:p>
          <a:p>
            <a:pPr lvl="4"/>
            <a:r>
              <a:rPr lang="en-US" altLang="de-DE" dirty="0"/>
              <a:t>Fifth level</a:t>
            </a:r>
          </a:p>
        </p:txBody>
      </p:sp>
      <p:sp>
        <p:nvSpPr>
          <p:cNvPr id="1034" name="Text Box 10"/>
          <p:cNvSpPr txBox="1">
            <a:spLocks noChangeArrowheads="1"/>
          </p:cNvSpPr>
          <p:nvPr/>
        </p:nvSpPr>
        <p:spPr bwMode="auto">
          <a:xfrm>
            <a:off x="11740816" y="9177868"/>
            <a:ext cx="701797" cy="162596"/>
          </a:xfrm>
          <a:prstGeom prst="rect">
            <a:avLst/>
          </a:prstGeom>
          <a:noFill/>
          <a:ln w="9525">
            <a:noFill/>
            <a:miter lim="800000"/>
            <a:headEnd/>
            <a:tailEnd/>
          </a:ln>
          <a:effectLst/>
        </p:spPr>
        <p:txBody>
          <a:bodyPr lIns="0" tIns="0" rIns="0" bIns="0"/>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defTabSz="1300460" eaLnBrk="1" fontAlgn="base" hangingPunct="1">
              <a:spcBef>
                <a:spcPct val="50000"/>
              </a:spcBef>
              <a:spcAft>
                <a:spcPct val="0"/>
              </a:spcAft>
              <a:buClrTx/>
            </a:pPr>
            <a:r>
              <a:rPr lang="en-US" altLang="de-DE" sz="1280" kern="1200" dirty="0">
                <a:solidFill>
                  <a:srgbClr val="000000"/>
                </a:solidFill>
                <a:uFillTx/>
              </a:rPr>
              <a:t>ETP KIT</a:t>
            </a:r>
          </a:p>
        </p:txBody>
      </p:sp>
      <p:sp>
        <p:nvSpPr>
          <p:cNvPr id="1035" name="Text Box 11"/>
          <p:cNvSpPr txBox="1">
            <a:spLocks noChangeArrowheads="1"/>
          </p:cNvSpPr>
          <p:nvPr/>
        </p:nvSpPr>
        <p:spPr bwMode="auto">
          <a:xfrm>
            <a:off x="356729" y="9166578"/>
            <a:ext cx="462845" cy="307058"/>
          </a:xfrm>
          <a:prstGeom prst="rect">
            <a:avLst/>
          </a:prstGeom>
          <a:noFill/>
          <a:ln w="9525">
            <a:noFill/>
            <a:miter lim="800000"/>
            <a:headEnd/>
            <a:tailEnd/>
          </a:ln>
          <a:effectLst/>
        </p:spPr>
        <p:txBody>
          <a:bodyPr lIns="0" tIns="0" rIns="0" bIns="0"/>
          <a:lstStyle/>
          <a:p>
            <a:pPr defTabSz="1300460" fontAlgn="base" hangingPunct="1">
              <a:spcBef>
                <a:spcPct val="50000"/>
              </a:spcBef>
              <a:spcAft>
                <a:spcPct val="0"/>
              </a:spcAft>
              <a:buClrTx/>
              <a:defRPr/>
            </a:pPr>
            <a:fld id="{A2177219-4D79-4D82-A800-567BDD8316C6}" type="slidenum">
              <a:rPr lang="de-DE" sz="1280" b="1" kern="1200">
                <a:uFillTx/>
              </a:rPr>
              <a:pPr defTabSz="1300460" fontAlgn="base" hangingPunct="1">
                <a:spcBef>
                  <a:spcPct val="50000"/>
                </a:spcBef>
                <a:spcAft>
                  <a:spcPct val="0"/>
                </a:spcAft>
                <a:buClrTx/>
                <a:defRPr/>
              </a:pPr>
              <a:t>‹#›</a:t>
            </a:fld>
            <a:endParaRPr lang="de-DE" sz="1280" b="1" kern="1200">
              <a:uFillTx/>
            </a:endParaRPr>
          </a:p>
        </p:txBody>
      </p:sp>
      <p:pic>
        <p:nvPicPr>
          <p:cNvPr id="1037" name="Picture 9" descr="KITlogo_4c_frutig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905067" y="485423"/>
            <a:ext cx="1542063" cy="704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umsplatzhalter 9"/>
          <p:cNvSpPr>
            <a:spLocks noGrp="1"/>
          </p:cNvSpPr>
          <p:nvPr>
            <p:ph type="dt" sz="half" idx="2"/>
          </p:nvPr>
        </p:nvSpPr>
        <p:spPr>
          <a:xfrm>
            <a:off x="870400" y="9164800"/>
            <a:ext cx="1484800" cy="512000"/>
          </a:xfrm>
          <a:prstGeom prst="rect">
            <a:avLst/>
          </a:prstGeom>
        </p:spPr>
        <p:txBody>
          <a:bodyPr vert="horz" lIns="0" tIns="0" rIns="0" bIns="0" rtlCol="0" anchor="t" anchorCtr="0"/>
          <a:lstStyle>
            <a:lvl1pPr algn="l">
              <a:defRPr sz="1280">
                <a:solidFill>
                  <a:schemeClr val="tx1">
                    <a:tint val="75000"/>
                  </a:schemeClr>
                </a:solidFill>
              </a:defRPr>
            </a:lvl1pPr>
          </a:lstStyle>
          <a:p>
            <a:pPr defTabSz="1300460" fontAlgn="base" hangingPunct="1">
              <a:spcBef>
                <a:spcPct val="0"/>
              </a:spcBef>
              <a:spcAft>
                <a:spcPct val="0"/>
              </a:spcAft>
              <a:buClrTx/>
            </a:pPr>
            <a:fld id="{22C9B90C-F1F4-41D2-8EEE-A2460906CE98}" type="datetime1">
              <a:rPr lang="de-DE" kern="1200" smtClean="0">
                <a:solidFill>
                  <a:srgbClr val="000000">
                    <a:tint val="75000"/>
                  </a:srgbClr>
                </a:solidFill>
                <a:uFillTx/>
              </a:rPr>
              <a:pPr defTabSz="1300460" fontAlgn="base" hangingPunct="1">
                <a:spcBef>
                  <a:spcPct val="0"/>
                </a:spcBef>
                <a:spcAft>
                  <a:spcPct val="0"/>
                </a:spcAft>
                <a:buClrTx/>
              </a:pPr>
              <a:t>10.08.20</a:t>
            </a:fld>
            <a:endParaRPr lang="de-DE" kern="1200" dirty="0">
              <a:solidFill>
                <a:srgbClr val="000000">
                  <a:tint val="75000"/>
                </a:srgbClr>
              </a:solidFill>
              <a:uFillTx/>
            </a:endParaRPr>
          </a:p>
        </p:txBody>
      </p:sp>
      <p:sp>
        <p:nvSpPr>
          <p:cNvPr id="11" name="Text Box 10"/>
          <p:cNvSpPr txBox="1">
            <a:spLocks noChangeArrowheads="1"/>
          </p:cNvSpPr>
          <p:nvPr userDrawn="1"/>
        </p:nvSpPr>
        <p:spPr bwMode="auto">
          <a:xfrm>
            <a:off x="3026460" y="9164286"/>
            <a:ext cx="1018460" cy="247354"/>
          </a:xfrm>
          <a:prstGeom prst="rect">
            <a:avLst/>
          </a:prstGeom>
          <a:noFill/>
          <a:ln w="9525">
            <a:noFill/>
            <a:miter lim="800000"/>
            <a:headEnd/>
            <a:tailEnd/>
          </a:ln>
          <a:effectLst/>
        </p:spPr>
        <p:txBody>
          <a:bodyPr lIns="0" tIns="0" rIns="0" bIns="0"/>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1300460" eaLnBrk="1" fontAlgn="base" hangingPunct="1">
              <a:spcBef>
                <a:spcPct val="50000"/>
              </a:spcBef>
              <a:spcAft>
                <a:spcPct val="0"/>
              </a:spcAft>
              <a:buClrTx/>
            </a:pPr>
            <a:r>
              <a:rPr lang="en-US" altLang="de-DE" sz="1280" kern="1200" dirty="0">
                <a:solidFill>
                  <a:srgbClr val="000000"/>
                </a:solidFill>
                <a:uFillTx/>
              </a:rPr>
              <a:t>Stefan Maier	</a:t>
            </a:r>
          </a:p>
        </p:txBody>
      </p:sp>
      <p:sp>
        <p:nvSpPr>
          <p:cNvPr id="12" name="Text Box 10">
            <a:extLst>
              <a:ext uri="{FF2B5EF4-FFF2-40B4-BE49-F238E27FC236}">
                <a16:creationId xmlns:a16="http://schemas.microsoft.com/office/drawing/2014/main" id="{FF096F47-B048-46E7-8553-C684E72FF50A}"/>
              </a:ext>
            </a:extLst>
          </p:cNvPr>
          <p:cNvSpPr txBox="1">
            <a:spLocks noChangeArrowheads="1"/>
          </p:cNvSpPr>
          <p:nvPr userDrawn="1"/>
        </p:nvSpPr>
        <p:spPr bwMode="auto">
          <a:xfrm>
            <a:off x="4932273" y="9177867"/>
            <a:ext cx="3107105" cy="409856"/>
          </a:xfrm>
          <a:prstGeom prst="rect">
            <a:avLst/>
          </a:prstGeom>
          <a:noFill/>
          <a:ln w="9525">
            <a:noFill/>
            <a:miter lim="800000"/>
            <a:headEnd/>
            <a:tailEnd/>
          </a:ln>
          <a:effectLst/>
        </p:spPr>
        <p:txBody>
          <a:bodyPr lIns="0" tIns="0" rIns="0" bIns="0"/>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1300460" eaLnBrk="1" fontAlgn="base" hangingPunct="1">
              <a:spcBef>
                <a:spcPct val="50000"/>
              </a:spcBef>
              <a:spcAft>
                <a:spcPct val="0"/>
              </a:spcAft>
              <a:buClrTx/>
            </a:pPr>
            <a:r>
              <a:rPr lang="en-US" altLang="de-DE" sz="1280" kern="1200" dirty="0" err="1">
                <a:solidFill>
                  <a:srgbClr val="000000"/>
                </a:solidFill>
                <a:uFillTx/>
              </a:rPr>
              <a:t>Übungen</a:t>
            </a:r>
            <a:r>
              <a:rPr lang="en-US" altLang="de-DE" sz="1280" kern="1200" dirty="0">
                <a:solidFill>
                  <a:srgbClr val="000000"/>
                </a:solidFill>
                <a:uFillTx/>
              </a:rPr>
              <a:t> </a:t>
            </a:r>
            <a:r>
              <a:rPr lang="en-US" altLang="de-DE" sz="1280" kern="1200" dirty="0" err="1">
                <a:solidFill>
                  <a:srgbClr val="000000"/>
                </a:solidFill>
                <a:uFillTx/>
              </a:rPr>
              <a:t>zu</a:t>
            </a:r>
            <a:r>
              <a:rPr lang="en-US" altLang="de-DE" sz="1280" kern="1200" dirty="0">
                <a:solidFill>
                  <a:srgbClr val="000000"/>
                </a:solidFill>
                <a:uFillTx/>
              </a:rPr>
              <a:t> </a:t>
            </a:r>
            <a:r>
              <a:rPr lang="en-US" altLang="de-DE" sz="1280" kern="1200" dirty="0" err="1">
                <a:solidFill>
                  <a:srgbClr val="000000"/>
                </a:solidFill>
                <a:uFillTx/>
              </a:rPr>
              <a:t>Detektoren</a:t>
            </a:r>
            <a:r>
              <a:rPr lang="en-US" altLang="de-DE" sz="1280" kern="1200" dirty="0">
                <a:solidFill>
                  <a:srgbClr val="000000"/>
                </a:solidFill>
                <a:uFillTx/>
              </a:rPr>
              <a:t> </a:t>
            </a:r>
            <a:r>
              <a:rPr lang="en-US" altLang="de-DE" sz="1280" kern="1200" dirty="0" err="1">
                <a:solidFill>
                  <a:srgbClr val="000000"/>
                </a:solidFill>
                <a:uFillTx/>
              </a:rPr>
              <a:t>für</a:t>
            </a:r>
            <a:r>
              <a:rPr lang="en-US" altLang="de-DE" sz="1280" kern="1200" dirty="0">
                <a:solidFill>
                  <a:srgbClr val="000000"/>
                </a:solidFill>
                <a:uFillTx/>
              </a:rPr>
              <a:t> </a:t>
            </a:r>
            <a:r>
              <a:rPr lang="en-US" altLang="de-DE" sz="1280" kern="1200" dirty="0" err="1">
                <a:solidFill>
                  <a:srgbClr val="000000"/>
                </a:solidFill>
                <a:uFillTx/>
              </a:rPr>
              <a:t>Teilchen</a:t>
            </a:r>
            <a:r>
              <a:rPr lang="en-US" altLang="de-DE" sz="1280" kern="1200" dirty="0">
                <a:solidFill>
                  <a:srgbClr val="000000"/>
                </a:solidFill>
                <a:uFillTx/>
              </a:rPr>
              <a:t>- und </a:t>
            </a:r>
            <a:r>
              <a:rPr lang="en-US" altLang="de-DE" sz="1280" kern="1200" dirty="0" err="1">
                <a:solidFill>
                  <a:srgbClr val="000000"/>
                </a:solidFill>
                <a:uFillTx/>
              </a:rPr>
              <a:t>Astroteilchenphysik</a:t>
            </a:r>
            <a:r>
              <a:rPr lang="en-US" altLang="de-DE" sz="1280" kern="1200" dirty="0">
                <a:solidFill>
                  <a:srgbClr val="000000"/>
                </a:solidFill>
                <a:uFillTx/>
              </a:rPr>
              <a:t> – </a:t>
            </a:r>
            <a:r>
              <a:rPr lang="en-US" altLang="de-DE" sz="1280" kern="1200" dirty="0" err="1">
                <a:solidFill>
                  <a:srgbClr val="000000"/>
                </a:solidFill>
                <a:uFillTx/>
              </a:rPr>
              <a:t>Teleskoppraktikum</a:t>
            </a:r>
            <a:endParaRPr lang="en-US" altLang="de-DE" sz="1280" kern="1200" dirty="0">
              <a:solidFill>
                <a:srgbClr val="000000"/>
              </a:solidFill>
              <a:uFillTx/>
            </a:endParaRPr>
          </a:p>
        </p:txBody>
      </p:sp>
      <p:sp>
        <p:nvSpPr>
          <p:cNvPr id="13" name="Text Box 10">
            <a:extLst>
              <a:ext uri="{FF2B5EF4-FFF2-40B4-BE49-F238E27FC236}">
                <a16:creationId xmlns:a16="http://schemas.microsoft.com/office/drawing/2014/main" id="{6ED14A30-E1FD-4FE2-86E7-201850F6269D}"/>
              </a:ext>
            </a:extLst>
          </p:cNvPr>
          <p:cNvSpPr txBox="1">
            <a:spLocks noChangeArrowheads="1"/>
          </p:cNvSpPr>
          <p:nvPr userDrawn="1"/>
        </p:nvSpPr>
        <p:spPr bwMode="auto">
          <a:xfrm>
            <a:off x="9173217" y="9177867"/>
            <a:ext cx="1433759" cy="204823"/>
          </a:xfrm>
          <a:prstGeom prst="rect">
            <a:avLst/>
          </a:prstGeom>
          <a:noFill/>
          <a:ln w="9525">
            <a:noFill/>
            <a:miter lim="800000"/>
            <a:headEnd/>
            <a:tailEnd/>
          </a:ln>
          <a:effectLst/>
        </p:spPr>
        <p:txBody>
          <a:bodyPr lIns="0" tIns="0" rIns="0" bIns="0"/>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1300460" eaLnBrk="1" fontAlgn="base" hangingPunct="1">
              <a:spcBef>
                <a:spcPct val="50000"/>
              </a:spcBef>
              <a:spcAft>
                <a:spcPct val="0"/>
              </a:spcAft>
              <a:buClrTx/>
            </a:pPr>
            <a:r>
              <a:rPr lang="en-US" altLang="de-DE" sz="1280" kern="1200" dirty="0">
                <a:solidFill>
                  <a:srgbClr val="000000"/>
                </a:solidFill>
                <a:uFillTx/>
              </a:rPr>
              <a:t>s.maier@kit.edu	</a:t>
            </a:r>
          </a:p>
        </p:txBody>
      </p:sp>
    </p:spTree>
    <p:extLst>
      <p:ext uri="{BB962C8B-B14F-4D97-AF65-F5344CB8AC3E}">
        <p14:creationId xmlns:p14="http://schemas.microsoft.com/office/powerpoint/2010/main" val="126793141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sldNum="0" hdr="0"/>
  <p:txStyles>
    <p:titleStyle>
      <a:lvl1pPr algn="l" rtl="0" eaLnBrk="1" fontAlgn="base" hangingPunct="1">
        <a:spcBef>
          <a:spcPct val="0"/>
        </a:spcBef>
        <a:spcAft>
          <a:spcPct val="0"/>
        </a:spcAft>
        <a:defRPr sz="3413" b="1">
          <a:solidFill>
            <a:schemeClr val="tx2"/>
          </a:solidFill>
          <a:latin typeface="+mj-lt"/>
          <a:ea typeface="+mj-ea"/>
          <a:cs typeface="+mj-cs"/>
        </a:defRPr>
      </a:lvl1pPr>
      <a:lvl2pPr algn="l" rtl="0" eaLnBrk="1" fontAlgn="base" hangingPunct="1">
        <a:spcBef>
          <a:spcPct val="0"/>
        </a:spcBef>
        <a:spcAft>
          <a:spcPct val="0"/>
        </a:spcAft>
        <a:defRPr sz="3413" b="1">
          <a:solidFill>
            <a:schemeClr val="tx2"/>
          </a:solidFill>
          <a:latin typeface="Arial" charset="0"/>
        </a:defRPr>
      </a:lvl2pPr>
      <a:lvl3pPr algn="l" rtl="0" eaLnBrk="1" fontAlgn="base" hangingPunct="1">
        <a:spcBef>
          <a:spcPct val="0"/>
        </a:spcBef>
        <a:spcAft>
          <a:spcPct val="0"/>
        </a:spcAft>
        <a:defRPr sz="3413" b="1">
          <a:solidFill>
            <a:schemeClr val="tx2"/>
          </a:solidFill>
          <a:latin typeface="Arial" charset="0"/>
        </a:defRPr>
      </a:lvl3pPr>
      <a:lvl4pPr algn="l" rtl="0" eaLnBrk="1" fontAlgn="base" hangingPunct="1">
        <a:spcBef>
          <a:spcPct val="0"/>
        </a:spcBef>
        <a:spcAft>
          <a:spcPct val="0"/>
        </a:spcAft>
        <a:defRPr sz="3413" b="1">
          <a:solidFill>
            <a:schemeClr val="tx2"/>
          </a:solidFill>
          <a:latin typeface="Arial" charset="0"/>
        </a:defRPr>
      </a:lvl4pPr>
      <a:lvl5pPr algn="l" rtl="0" eaLnBrk="1" fontAlgn="base" hangingPunct="1">
        <a:spcBef>
          <a:spcPct val="0"/>
        </a:spcBef>
        <a:spcAft>
          <a:spcPct val="0"/>
        </a:spcAft>
        <a:defRPr sz="3413" b="1">
          <a:solidFill>
            <a:schemeClr val="tx2"/>
          </a:solidFill>
          <a:latin typeface="Arial" charset="0"/>
        </a:defRPr>
      </a:lvl5pPr>
      <a:lvl6pPr marL="650230" algn="l" rtl="0" eaLnBrk="1" fontAlgn="base" hangingPunct="1">
        <a:spcBef>
          <a:spcPct val="0"/>
        </a:spcBef>
        <a:spcAft>
          <a:spcPct val="0"/>
        </a:spcAft>
        <a:defRPr sz="3413" b="1">
          <a:solidFill>
            <a:schemeClr val="tx2"/>
          </a:solidFill>
          <a:latin typeface="Arial" charset="0"/>
        </a:defRPr>
      </a:lvl6pPr>
      <a:lvl7pPr marL="1300460" algn="l" rtl="0" eaLnBrk="1" fontAlgn="base" hangingPunct="1">
        <a:spcBef>
          <a:spcPct val="0"/>
        </a:spcBef>
        <a:spcAft>
          <a:spcPct val="0"/>
        </a:spcAft>
        <a:defRPr sz="3413" b="1">
          <a:solidFill>
            <a:schemeClr val="tx2"/>
          </a:solidFill>
          <a:latin typeface="Arial" charset="0"/>
        </a:defRPr>
      </a:lvl7pPr>
      <a:lvl8pPr marL="1950690" algn="l" rtl="0" eaLnBrk="1" fontAlgn="base" hangingPunct="1">
        <a:spcBef>
          <a:spcPct val="0"/>
        </a:spcBef>
        <a:spcAft>
          <a:spcPct val="0"/>
        </a:spcAft>
        <a:defRPr sz="3413" b="1">
          <a:solidFill>
            <a:schemeClr val="tx2"/>
          </a:solidFill>
          <a:latin typeface="Arial" charset="0"/>
        </a:defRPr>
      </a:lvl8pPr>
      <a:lvl9pPr marL="2600919" algn="l" rtl="0" eaLnBrk="1" fontAlgn="base" hangingPunct="1">
        <a:spcBef>
          <a:spcPct val="0"/>
        </a:spcBef>
        <a:spcAft>
          <a:spcPct val="0"/>
        </a:spcAft>
        <a:defRPr sz="3413" b="1">
          <a:solidFill>
            <a:schemeClr val="tx2"/>
          </a:solidFill>
          <a:latin typeface="Arial" charset="0"/>
        </a:defRPr>
      </a:lvl9pPr>
    </p:titleStyle>
    <p:bodyStyle>
      <a:lvl1pPr marL="447033" indent="-447033" algn="l" rtl="0" eaLnBrk="1" fontAlgn="base" hangingPunct="1">
        <a:spcBef>
          <a:spcPct val="20000"/>
        </a:spcBef>
        <a:spcAft>
          <a:spcPct val="0"/>
        </a:spcAft>
        <a:buBlip>
          <a:blip r:embed="rId15"/>
        </a:buBlip>
        <a:defRPr sz="2844">
          <a:solidFill>
            <a:schemeClr val="tx1"/>
          </a:solidFill>
          <a:latin typeface="+mn-lt"/>
          <a:ea typeface="+mn-ea"/>
          <a:cs typeface="+mn-cs"/>
        </a:defRPr>
      </a:lvl1pPr>
      <a:lvl2pPr marL="1124356" indent="-447033" algn="l" rtl="0" eaLnBrk="1" fontAlgn="base" hangingPunct="1">
        <a:spcBef>
          <a:spcPct val="20000"/>
        </a:spcBef>
        <a:spcAft>
          <a:spcPct val="0"/>
        </a:spcAft>
        <a:buBlip>
          <a:blip r:embed="rId16"/>
        </a:buBlip>
        <a:defRPr>
          <a:solidFill>
            <a:schemeClr val="tx1"/>
          </a:solidFill>
          <a:latin typeface="+mn-lt"/>
        </a:defRPr>
      </a:lvl2pPr>
      <a:lvl3pPr marL="1720400" indent="-392847" algn="l" rtl="0" eaLnBrk="1" fontAlgn="base" hangingPunct="1">
        <a:spcBef>
          <a:spcPct val="20000"/>
        </a:spcBef>
        <a:spcAft>
          <a:spcPct val="0"/>
        </a:spcAft>
        <a:buBlip>
          <a:blip r:embed="rId17"/>
        </a:buBlip>
        <a:defRPr sz="2276">
          <a:solidFill>
            <a:schemeClr val="tx1"/>
          </a:solidFill>
          <a:latin typeface="+mn-lt"/>
        </a:defRPr>
      </a:lvl3pPr>
      <a:lvl4pPr marL="2357083" indent="-392847" algn="l" rtl="0" eaLnBrk="1" fontAlgn="base" hangingPunct="1">
        <a:spcBef>
          <a:spcPct val="20000"/>
        </a:spcBef>
        <a:spcAft>
          <a:spcPct val="0"/>
        </a:spcAft>
        <a:buBlip>
          <a:blip r:embed="rId17"/>
        </a:buBlip>
        <a:defRPr sz="2276">
          <a:solidFill>
            <a:schemeClr val="tx1"/>
          </a:solidFill>
          <a:latin typeface="+mn-lt"/>
        </a:defRPr>
      </a:lvl4pPr>
      <a:lvl5pPr marL="2980220" indent="-392847" algn="l" rtl="0" eaLnBrk="1" fontAlgn="base" hangingPunct="1">
        <a:spcBef>
          <a:spcPct val="20000"/>
        </a:spcBef>
        <a:spcAft>
          <a:spcPct val="0"/>
        </a:spcAft>
        <a:buBlip>
          <a:blip r:embed="rId17"/>
        </a:buBlip>
        <a:defRPr sz="2276">
          <a:solidFill>
            <a:schemeClr val="tx1"/>
          </a:solidFill>
          <a:latin typeface="+mn-lt"/>
        </a:defRPr>
      </a:lvl5pPr>
      <a:lvl6pPr marL="3576264" indent="-325115" algn="l" rtl="0" eaLnBrk="1" fontAlgn="base" hangingPunct="1">
        <a:spcBef>
          <a:spcPct val="20000"/>
        </a:spcBef>
        <a:spcAft>
          <a:spcPct val="0"/>
        </a:spcAft>
        <a:buSzPct val="60000"/>
        <a:buBlip>
          <a:blip r:embed="rId18"/>
        </a:buBlip>
        <a:defRPr sz="1991">
          <a:solidFill>
            <a:schemeClr val="tx1"/>
          </a:solidFill>
          <a:latin typeface="+mn-lt"/>
        </a:defRPr>
      </a:lvl6pPr>
      <a:lvl7pPr marL="4226494" indent="-325115" algn="l" rtl="0" eaLnBrk="1" fontAlgn="base" hangingPunct="1">
        <a:spcBef>
          <a:spcPct val="20000"/>
        </a:spcBef>
        <a:spcAft>
          <a:spcPct val="0"/>
        </a:spcAft>
        <a:buSzPct val="60000"/>
        <a:buBlip>
          <a:blip r:embed="rId18"/>
        </a:buBlip>
        <a:defRPr sz="1991">
          <a:solidFill>
            <a:schemeClr val="tx1"/>
          </a:solidFill>
          <a:latin typeface="+mn-lt"/>
        </a:defRPr>
      </a:lvl7pPr>
      <a:lvl8pPr marL="4876724" indent="-325115" algn="l" rtl="0" eaLnBrk="1" fontAlgn="base" hangingPunct="1">
        <a:spcBef>
          <a:spcPct val="20000"/>
        </a:spcBef>
        <a:spcAft>
          <a:spcPct val="0"/>
        </a:spcAft>
        <a:buSzPct val="60000"/>
        <a:buBlip>
          <a:blip r:embed="rId18"/>
        </a:buBlip>
        <a:defRPr sz="1991">
          <a:solidFill>
            <a:schemeClr val="tx1"/>
          </a:solidFill>
          <a:latin typeface="+mn-lt"/>
        </a:defRPr>
      </a:lvl8pPr>
      <a:lvl9pPr marL="5526954" indent="-325115" algn="l" rtl="0" eaLnBrk="1" fontAlgn="base" hangingPunct="1">
        <a:spcBef>
          <a:spcPct val="20000"/>
        </a:spcBef>
        <a:spcAft>
          <a:spcPct val="0"/>
        </a:spcAft>
        <a:buSzPct val="60000"/>
        <a:buBlip>
          <a:blip r:embed="rId18"/>
        </a:buBlip>
        <a:defRPr sz="1991">
          <a:solidFill>
            <a:schemeClr val="tx1"/>
          </a:solidFill>
          <a:latin typeface="+mn-lt"/>
        </a:defRPr>
      </a:lvl9pPr>
    </p:bodyStyle>
    <p:otherStyle>
      <a:defPPr>
        <a:defRPr lang="de-DE"/>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240" y="390596"/>
            <a:ext cx="11704320" cy="1625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50240" y="2275841"/>
            <a:ext cx="11704320" cy="64369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50240" y="9040143"/>
            <a:ext cx="3034453"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EAECDDE8-F178-D74E-B9DF-3506701E190A}" type="datetime1">
              <a:rPr lang="en-US" smtClean="0"/>
              <a:t>8/10/20</a:t>
            </a:fld>
            <a:endParaRPr lang="en-US"/>
          </a:p>
        </p:txBody>
      </p:sp>
      <p:sp>
        <p:nvSpPr>
          <p:cNvPr id="5" name="Footer Placeholder 4"/>
          <p:cNvSpPr>
            <a:spLocks noGrp="1"/>
          </p:cNvSpPr>
          <p:nvPr>
            <p:ph type="ftr" sz="quarter" idx="3"/>
          </p:nvPr>
        </p:nvSpPr>
        <p:spPr>
          <a:xfrm>
            <a:off x="4443307" y="9040143"/>
            <a:ext cx="4118187"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735700" y="9040143"/>
            <a:ext cx="3034453"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5AE4D389-B7F7-E44B-872F-EAD59ABF0432}" type="slidenum">
              <a:rPr lang="en-US" smtClean="0"/>
              <a:t>‹#›</a:t>
            </a:fld>
            <a:endParaRPr lang="en-US"/>
          </a:p>
        </p:txBody>
      </p:sp>
    </p:spTree>
    <p:extLst>
      <p:ext uri="{BB962C8B-B14F-4D97-AF65-F5344CB8AC3E}">
        <p14:creationId xmlns:p14="http://schemas.microsoft.com/office/powerpoint/2010/main" val="2332550000"/>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Lst>
  <p:hf hdr="0" ftr="0" dt="0"/>
  <p:txStyles>
    <p:titleStyle>
      <a:lvl1pPr algn="ctr" defTabSz="650230" rtl="0" eaLnBrk="1" latinLnBrk="0" hangingPunct="1">
        <a:spcBef>
          <a:spcPct val="0"/>
        </a:spcBef>
        <a:buNone/>
        <a:defRPr sz="6258" kern="1200">
          <a:solidFill>
            <a:schemeClr val="tx1"/>
          </a:solidFill>
          <a:latin typeface="+mj-lt"/>
          <a:ea typeface="+mj-ea"/>
          <a:cs typeface="+mj-cs"/>
        </a:defRPr>
      </a:lvl1pPr>
    </p:titleStyle>
    <p:bodyStyle>
      <a:lvl1pPr marL="487672" indent="-487672" algn="l" defTabSz="650230" rtl="0" eaLnBrk="1" latinLnBrk="0" hangingPunct="1">
        <a:spcBef>
          <a:spcPct val="20000"/>
        </a:spcBef>
        <a:buFont typeface="Arial"/>
        <a:buChar char="•"/>
        <a:defRPr sz="4551" kern="1200">
          <a:solidFill>
            <a:schemeClr val="tx1"/>
          </a:solidFill>
          <a:latin typeface="+mn-lt"/>
          <a:ea typeface="+mn-ea"/>
          <a:cs typeface="+mn-cs"/>
        </a:defRPr>
      </a:lvl1pPr>
      <a:lvl2pPr marL="1056623" indent="-406394" algn="l" defTabSz="650230" rtl="0" eaLnBrk="1" latinLnBrk="0" hangingPunct="1">
        <a:spcBef>
          <a:spcPct val="20000"/>
        </a:spcBef>
        <a:buFont typeface="Arial"/>
        <a:buChar char="–"/>
        <a:defRPr sz="3982" kern="1200">
          <a:solidFill>
            <a:schemeClr val="tx1"/>
          </a:solidFill>
          <a:latin typeface="+mn-lt"/>
          <a:ea typeface="+mn-ea"/>
          <a:cs typeface="+mn-cs"/>
        </a:defRPr>
      </a:lvl2pPr>
      <a:lvl3pPr marL="1625575" indent="-325115" algn="l" defTabSz="650230" rtl="0" eaLnBrk="1" latinLnBrk="0" hangingPunct="1">
        <a:spcBef>
          <a:spcPct val="20000"/>
        </a:spcBef>
        <a:buFont typeface="Arial"/>
        <a:buChar char="•"/>
        <a:defRPr sz="3413" kern="1200">
          <a:solidFill>
            <a:schemeClr val="tx1"/>
          </a:solidFill>
          <a:latin typeface="+mn-lt"/>
          <a:ea typeface="+mn-ea"/>
          <a:cs typeface="+mn-cs"/>
        </a:defRPr>
      </a:lvl3pPr>
      <a:lvl4pPr marL="2275804" indent="-325115" algn="l" defTabSz="650230" rtl="0" eaLnBrk="1" latinLnBrk="0" hangingPunct="1">
        <a:spcBef>
          <a:spcPct val="20000"/>
        </a:spcBef>
        <a:buFont typeface="Arial"/>
        <a:buChar char="–"/>
        <a:defRPr sz="2844" kern="1200">
          <a:solidFill>
            <a:schemeClr val="tx1"/>
          </a:solidFill>
          <a:latin typeface="+mn-lt"/>
          <a:ea typeface="+mn-ea"/>
          <a:cs typeface="+mn-cs"/>
        </a:defRPr>
      </a:lvl4pPr>
      <a:lvl5pPr marL="2926034" indent="-325115" algn="l" defTabSz="650230" rtl="0" eaLnBrk="1" latinLnBrk="0" hangingPunct="1">
        <a:spcBef>
          <a:spcPct val="20000"/>
        </a:spcBef>
        <a:buFont typeface="Arial"/>
        <a:buChar char="»"/>
        <a:defRPr sz="2844" kern="1200">
          <a:solidFill>
            <a:schemeClr val="tx1"/>
          </a:solidFill>
          <a:latin typeface="+mn-lt"/>
          <a:ea typeface="+mn-ea"/>
          <a:cs typeface="+mn-cs"/>
        </a:defRPr>
      </a:lvl5pPr>
      <a:lvl6pPr marL="3576264" indent="-325115" algn="l" defTabSz="650230" rtl="0" eaLnBrk="1" latinLnBrk="0" hangingPunct="1">
        <a:spcBef>
          <a:spcPct val="20000"/>
        </a:spcBef>
        <a:buFont typeface="Arial"/>
        <a:buChar char="•"/>
        <a:defRPr sz="2844" kern="1200">
          <a:solidFill>
            <a:schemeClr val="tx1"/>
          </a:solidFill>
          <a:latin typeface="+mn-lt"/>
          <a:ea typeface="+mn-ea"/>
          <a:cs typeface="+mn-cs"/>
        </a:defRPr>
      </a:lvl6pPr>
      <a:lvl7pPr marL="4226494" indent="-325115" algn="l" defTabSz="650230" rtl="0" eaLnBrk="1" latinLnBrk="0" hangingPunct="1">
        <a:spcBef>
          <a:spcPct val="20000"/>
        </a:spcBef>
        <a:buFont typeface="Arial"/>
        <a:buChar char="•"/>
        <a:defRPr sz="2844" kern="1200">
          <a:solidFill>
            <a:schemeClr val="tx1"/>
          </a:solidFill>
          <a:latin typeface="+mn-lt"/>
          <a:ea typeface="+mn-ea"/>
          <a:cs typeface="+mn-cs"/>
        </a:defRPr>
      </a:lvl7pPr>
      <a:lvl8pPr marL="4876724" indent="-325115" algn="l" defTabSz="650230" rtl="0" eaLnBrk="1" latinLnBrk="0" hangingPunct="1">
        <a:spcBef>
          <a:spcPct val="20000"/>
        </a:spcBef>
        <a:buFont typeface="Arial"/>
        <a:buChar char="•"/>
        <a:defRPr sz="2844" kern="1200">
          <a:solidFill>
            <a:schemeClr val="tx1"/>
          </a:solidFill>
          <a:latin typeface="+mn-lt"/>
          <a:ea typeface="+mn-ea"/>
          <a:cs typeface="+mn-cs"/>
        </a:defRPr>
      </a:lvl8pPr>
      <a:lvl9pPr marL="5526954" indent="-325115" algn="l" defTabSz="650230" rtl="0" eaLnBrk="1" latinLnBrk="0" hangingPunct="1">
        <a:spcBef>
          <a:spcPct val="20000"/>
        </a:spcBef>
        <a:buFont typeface="Arial"/>
        <a:buChar char="•"/>
        <a:defRPr sz="2844" kern="1200">
          <a:solidFill>
            <a:schemeClr val="tx1"/>
          </a:solidFill>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8CD2553E-F6CF-2447-956C-FA2B90C1C1E4}"/>
              </a:ext>
            </a:extLst>
          </p:cNvPr>
          <p:cNvSpPr>
            <a:spLocks noChangeArrowheads="1"/>
          </p:cNvSpPr>
          <p:nvPr/>
        </p:nvSpPr>
        <p:spPr bwMode="auto">
          <a:xfrm>
            <a:off x="0" y="9103360"/>
            <a:ext cx="13004800" cy="650240"/>
          </a:xfrm>
          <a:prstGeom prst="rect">
            <a:avLst/>
          </a:prstGeom>
          <a:solidFill>
            <a:srgbClr val="C79A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Helvetica" pitchFamily="2" charset="0"/>
                <a:ea typeface="ヒラギノ角ゴ Pro W3" panose="020B0300000000000000" pitchFamily="34" charset="-128"/>
              </a:defRPr>
            </a:lvl1pPr>
            <a:lvl2pPr marL="742950" indent="-285750">
              <a:defRPr sz="2400">
                <a:solidFill>
                  <a:schemeClr val="tx1"/>
                </a:solidFill>
                <a:latin typeface="Helvetica" pitchFamily="2" charset="0"/>
                <a:ea typeface="ヒラギノ角ゴ Pro W3" panose="020B0300000000000000" pitchFamily="34" charset="-128"/>
              </a:defRPr>
            </a:lvl2pPr>
            <a:lvl3pPr marL="1143000" indent="-228600">
              <a:defRPr sz="2400">
                <a:solidFill>
                  <a:schemeClr val="tx1"/>
                </a:solidFill>
                <a:latin typeface="Helvetica" pitchFamily="2" charset="0"/>
                <a:ea typeface="ヒラギノ角ゴ Pro W3" panose="020B0300000000000000" pitchFamily="34" charset="-128"/>
              </a:defRPr>
            </a:lvl3pPr>
            <a:lvl4pPr marL="1600200" indent="-228600">
              <a:defRPr sz="2400">
                <a:solidFill>
                  <a:schemeClr val="tx1"/>
                </a:solidFill>
                <a:latin typeface="Helvetica" pitchFamily="2" charset="0"/>
                <a:ea typeface="ヒラギノ角ゴ Pro W3" panose="020B0300000000000000" pitchFamily="34" charset="-128"/>
              </a:defRPr>
            </a:lvl4pPr>
            <a:lvl5pPr marL="2057400" indent="-228600">
              <a:defRPr sz="2400">
                <a:solidFill>
                  <a:schemeClr val="tx1"/>
                </a:solidFill>
                <a:latin typeface="Helvetica"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ヒラギノ角ゴ Pro W3" panose="020B0300000000000000" pitchFamily="34" charset="-128"/>
              </a:defRPr>
            </a:lvl9pPr>
          </a:lstStyle>
          <a:p>
            <a:endParaRPr lang="en-GB" altLang="en-CH" sz="2560"/>
          </a:p>
        </p:txBody>
      </p:sp>
      <p:grpSp>
        <p:nvGrpSpPr>
          <p:cNvPr id="37891" name="Group 3">
            <a:extLst>
              <a:ext uri="{FF2B5EF4-FFF2-40B4-BE49-F238E27FC236}">
                <a16:creationId xmlns:a16="http://schemas.microsoft.com/office/drawing/2014/main" id="{E44895C6-3AED-194D-A728-38228DBA2495}"/>
              </a:ext>
            </a:extLst>
          </p:cNvPr>
          <p:cNvGrpSpPr>
            <a:grpSpLocks/>
          </p:cNvGrpSpPr>
          <p:nvPr userDrawn="1"/>
        </p:nvGrpSpPr>
        <p:grpSpPr bwMode="auto">
          <a:xfrm>
            <a:off x="0" y="9083042"/>
            <a:ext cx="13004800" cy="636693"/>
            <a:chOff x="0" y="4023"/>
            <a:chExt cx="5760" cy="282"/>
          </a:xfrm>
        </p:grpSpPr>
        <p:sp>
          <p:nvSpPr>
            <p:cNvPr id="37902" name="Line 4">
              <a:extLst>
                <a:ext uri="{FF2B5EF4-FFF2-40B4-BE49-F238E27FC236}">
                  <a16:creationId xmlns:a16="http://schemas.microsoft.com/office/drawing/2014/main" id="{A7D495A0-B910-D549-9E56-0C34BC2CB0C3}"/>
                </a:ext>
              </a:extLst>
            </p:cNvPr>
            <p:cNvSpPr>
              <a:spLocks noChangeShapeType="1"/>
            </p:cNvSpPr>
            <p:nvPr/>
          </p:nvSpPr>
          <p:spPr bwMode="auto">
            <a:xfrm>
              <a:off x="0" y="4023"/>
              <a:ext cx="5760" cy="0"/>
            </a:xfrm>
            <a:prstGeom prst="line">
              <a:avLst/>
            </a:prstGeom>
            <a:noFill/>
            <a:ln w="50800">
              <a:solidFill>
                <a:srgbClr val="000080"/>
              </a:solidFill>
              <a:round/>
              <a:headEnd/>
              <a:tailEnd/>
            </a:ln>
            <a:extLst>
              <a:ext uri="{909E8E84-426E-40DD-AFC4-6F175D3DCCD1}">
                <a14:hiddenFill xmlns:a14="http://schemas.microsoft.com/office/drawing/2010/main">
                  <a:noFill/>
                </a14:hiddenFill>
              </a:ext>
            </a:extLst>
          </p:spPr>
          <p:txBody>
            <a:bodyPr wrap="none" anchor="ctr"/>
            <a:lstStyle/>
            <a:p>
              <a:endParaRPr lang="en-CH" sz="2844"/>
            </a:p>
          </p:txBody>
        </p:sp>
        <p:sp>
          <p:nvSpPr>
            <p:cNvPr id="37903" name="Line 5">
              <a:extLst>
                <a:ext uri="{FF2B5EF4-FFF2-40B4-BE49-F238E27FC236}">
                  <a16:creationId xmlns:a16="http://schemas.microsoft.com/office/drawing/2014/main" id="{64F0126B-7A58-9949-94D8-0FCC5CA8879D}"/>
                </a:ext>
              </a:extLst>
            </p:cNvPr>
            <p:cNvSpPr>
              <a:spLocks noChangeShapeType="1"/>
            </p:cNvSpPr>
            <p:nvPr/>
          </p:nvSpPr>
          <p:spPr bwMode="auto">
            <a:xfrm>
              <a:off x="0" y="4305"/>
              <a:ext cx="5760" cy="0"/>
            </a:xfrm>
            <a:prstGeom prst="line">
              <a:avLst/>
            </a:prstGeom>
            <a:noFill/>
            <a:ln w="50800">
              <a:solidFill>
                <a:srgbClr val="000080"/>
              </a:solidFill>
              <a:round/>
              <a:headEnd/>
              <a:tailEnd/>
            </a:ln>
            <a:extLst>
              <a:ext uri="{909E8E84-426E-40DD-AFC4-6F175D3DCCD1}">
                <a14:hiddenFill xmlns:a14="http://schemas.microsoft.com/office/drawing/2010/main">
                  <a:noFill/>
                </a14:hiddenFill>
              </a:ext>
            </a:extLst>
          </p:spPr>
          <p:txBody>
            <a:bodyPr wrap="none" anchor="ctr"/>
            <a:lstStyle/>
            <a:p>
              <a:endParaRPr lang="en-CH" sz="2844"/>
            </a:p>
          </p:txBody>
        </p:sp>
      </p:grpSp>
      <p:sp>
        <p:nvSpPr>
          <p:cNvPr id="37892" name="Rectangle 6">
            <a:extLst>
              <a:ext uri="{FF2B5EF4-FFF2-40B4-BE49-F238E27FC236}">
                <a16:creationId xmlns:a16="http://schemas.microsoft.com/office/drawing/2014/main" id="{3D1BBCC2-5DC0-9946-9EB6-92A6AC51FA64}"/>
              </a:ext>
            </a:extLst>
          </p:cNvPr>
          <p:cNvSpPr>
            <a:spLocks noChangeArrowheads="1"/>
          </p:cNvSpPr>
          <p:nvPr userDrawn="1"/>
        </p:nvSpPr>
        <p:spPr bwMode="auto">
          <a:xfrm>
            <a:off x="1" y="1"/>
            <a:ext cx="13000284" cy="1740747"/>
          </a:xfrm>
          <a:prstGeom prst="rect">
            <a:avLst/>
          </a:prstGeom>
          <a:solidFill>
            <a:srgbClr val="C79A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Helvetica" pitchFamily="2" charset="0"/>
                <a:ea typeface="ヒラギノ角ゴ Pro W3" panose="020B0300000000000000" pitchFamily="34" charset="-128"/>
              </a:defRPr>
            </a:lvl1pPr>
            <a:lvl2pPr marL="742950" indent="-285750">
              <a:defRPr sz="2400">
                <a:solidFill>
                  <a:schemeClr val="tx1"/>
                </a:solidFill>
                <a:latin typeface="Helvetica" pitchFamily="2" charset="0"/>
                <a:ea typeface="ヒラギノ角ゴ Pro W3" panose="020B0300000000000000" pitchFamily="34" charset="-128"/>
              </a:defRPr>
            </a:lvl2pPr>
            <a:lvl3pPr marL="1143000" indent="-228600">
              <a:defRPr sz="2400">
                <a:solidFill>
                  <a:schemeClr val="tx1"/>
                </a:solidFill>
                <a:latin typeface="Helvetica" pitchFamily="2" charset="0"/>
                <a:ea typeface="ヒラギノ角ゴ Pro W3" panose="020B0300000000000000" pitchFamily="34" charset="-128"/>
              </a:defRPr>
            </a:lvl3pPr>
            <a:lvl4pPr marL="1600200" indent="-228600">
              <a:defRPr sz="2400">
                <a:solidFill>
                  <a:schemeClr val="tx1"/>
                </a:solidFill>
                <a:latin typeface="Helvetica" pitchFamily="2" charset="0"/>
                <a:ea typeface="ヒラギノ角ゴ Pro W3" panose="020B0300000000000000" pitchFamily="34" charset="-128"/>
              </a:defRPr>
            </a:lvl4pPr>
            <a:lvl5pPr marL="2057400" indent="-228600">
              <a:defRPr sz="2400">
                <a:solidFill>
                  <a:schemeClr val="tx1"/>
                </a:solidFill>
                <a:latin typeface="Helvetica"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ヒラギノ角ゴ Pro W3" panose="020B0300000000000000" pitchFamily="34" charset="-128"/>
              </a:defRPr>
            </a:lvl9pPr>
          </a:lstStyle>
          <a:p>
            <a:endParaRPr lang="en-GB" altLang="en-CH" sz="2560"/>
          </a:p>
        </p:txBody>
      </p:sp>
      <p:grpSp>
        <p:nvGrpSpPr>
          <p:cNvPr id="37893" name="Group 7">
            <a:extLst>
              <a:ext uri="{FF2B5EF4-FFF2-40B4-BE49-F238E27FC236}">
                <a16:creationId xmlns:a16="http://schemas.microsoft.com/office/drawing/2014/main" id="{1A7A507C-AFA2-2749-8626-995F5A0D6661}"/>
              </a:ext>
            </a:extLst>
          </p:cNvPr>
          <p:cNvGrpSpPr>
            <a:grpSpLocks/>
          </p:cNvGrpSpPr>
          <p:nvPr userDrawn="1"/>
        </p:nvGrpSpPr>
        <p:grpSpPr bwMode="auto">
          <a:xfrm>
            <a:off x="0" y="24837"/>
            <a:ext cx="13004800" cy="1745262"/>
            <a:chOff x="0" y="11"/>
            <a:chExt cx="5760" cy="773"/>
          </a:xfrm>
        </p:grpSpPr>
        <p:sp>
          <p:nvSpPr>
            <p:cNvPr id="37900" name="Line 8">
              <a:extLst>
                <a:ext uri="{FF2B5EF4-FFF2-40B4-BE49-F238E27FC236}">
                  <a16:creationId xmlns:a16="http://schemas.microsoft.com/office/drawing/2014/main" id="{76EBE888-CA63-DC4C-BFB1-46324BB88D76}"/>
                </a:ext>
              </a:extLst>
            </p:cNvPr>
            <p:cNvSpPr>
              <a:spLocks noChangeShapeType="1"/>
            </p:cNvSpPr>
            <p:nvPr userDrawn="1"/>
          </p:nvSpPr>
          <p:spPr bwMode="auto">
            <a:xfrm>
              <a:off x="0" y="784"/>
              <a:ext cx="5760" cy="0"/>
            </a:xfrm>
            <a:prstGeom prst="line">
              <a:avLst/>
            </a:prstGeom>
            <a:noFill/>
            <a:ln w="50800">
              <a:solidFill>
                <a:srgbClr val="000080"/>
              </a:solidFill>
              <a:round/>
              <a:headEnd/>
              <a:tailEnd/>
            </a:ln>
            <a:extLst>
              <a:ext uri="{909E8E84-426E-40DD-AFC4-6F175D3DCCD1}">
                <a14:hiddenFill xmlns:a14="http://schemas.microsoft.com/office/drawing/2010/main">
                  <a:noFill/>
                </a14:hiddenFill>
              </a:ext>
            </a:extLst>
          </p:spPr>
          <p:txBody>
            <a:bodyPr wrap="none" anchor="ctr"/>
            <a:lstStyle/>
            <a:p>
              <a:endParaRPr lang="en-CH" sz="2844"/>
            </a:p>
          </p:txBody>
        </p:sp>
        <p:sp>
          <p:nvSpPr>
            <p:cNvPr id="37901" name="Line 9">
              <a:extLst>
                <a:ext uri="{FF2B5EF4-FFF2-40B4-BE49-F238E27FC236}">
                  <a16:creationId xmlns:a16="http://schemas.microsoft.com/office/drawing/2014/main" id="{C363D3A3-70A4-1C48-9997-042E442A3E0D}"/>
                </a:ext>
              </a:extLst>
            </p:cNvPr>
            <p:cNvSpPr>
              <a:spLocks noChangeShapeType="1"/>
            </p:cNvSpPr>
            <p:nvPr userDrawn="1"/>
          </p:nvSpPr>
          <p:spPr bwMode="auto">
            <a:xfrm>
              <a:off x="0" y="11"/>
              <a:ext cx="5760" cy="0"/>
            </a:xfrm>
            <a:prstGeom prst="line">
              <a:avLst/>
            </a:prstGeom>
            <a:noFill/>
            <a:ln w="50800">
              <a:solidFill>
                <a:srgbClr val="000080"/>
              </a:solidFill>
              <a:round/>
              <a:headEnd/>
              <a:tailEnd/>
            </a:ln>
            <a:extLst>
              <a:ext uri="{909E8E84-426E-40DD-AFC4-6F175D3DCCD1}">
                <a14:hiddenFill xmlns:a14="http://schemas.microsoft.com/office/drawing/2010/main">
                  <a:noFill/>
                </a14:hiddenFill>
              </a:ext>
            </a:extLst>
          </p:spPr>
          <p:txBody>
            <a:bodyPr wrap="none" anchor="ctr"/>
            <a:lstStyle/>
            <a:p>
              <a:endParaRPr lang="en-CH" sz="2844"/>
            </a:p>
          </p:txBody>
        </p:sp>
      </p:grpSp>
      <p:sp>
        <p:nvSpPr>
          <p:cNvPr id="37894" name="Rectangle 10">
            <a:extLst>
              <a:ext uri="{FF2B5EF4-FFF2-40B4-BE49-F238E27FC236}">
                <a16:creationId xmlns:a16="http://schemas.microsoft.com/office/drawing/2014/main" id="{3BC6C350-9EB6-E84B-8F9A-A2C9C9F257F6}"/>
              </a:ext>
            </a:extLst>
          </p:cNvPr>
          <p:cNvSpPr>
            <a:spLocks noGrp="1" noChangeArrowheads="1"/>
          </p:cNvSpPr>
          <p:nvPr>
            <p:ph type="title"/>
          </p:nvPr>
        </p:nvSpPr>
        <p:spPr bwMode="auto">
          <a:xfrm>
            <a:off x="1" y="49672"/>
            <a:ext cx="10236764" cy="1684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45720" rIns="91440" bIns="45720" numCol="1" anchor="ctr" anchorCtr="0" compatLnSpc="1">
            <a:prstTxWarp prst="textNoShape">
              <a:avLst/>
            </a:prstTxWarp>
          </a:bodyPr>
          <a:lstStyle/>
          <a:p>
            <a:pPr lvl="0"/>
            <a:r>
              <a:rPr lang="en-US" altLang="en-CH"/>
              <a:t>Click to edit Master title style</a:t>
            </a:r>
          </a:p>
        </p:txBody>
      </p:sp>
      <p:sp>
        <p:nvSpPr>
          <p:cNvPr id="37895" name="Rectangle 11">
            <a:extLst>
              <a:ext uri="{FF2B5EF4-FFF2-40B4-BE49-F238E27FC236}">
                <a16:creationId xmlns:a16="http://schemas.microsoft.com/office/drawing/2014/main" id="{0F053591-4AA6-C345-AC31-35A6F257F187}"/>
              </a:ext>
            </a:extLst>
          </p:cNvPr>
          <p:cNvSpPr>
            <a:spLocks noGrp="1" noChangeArrowheads="1"/>
          </p:cNvSpPr>
          <p:nvPr>
            <p:ph type="body" idx="1"/>
          </p:nvPr>
        </p:nvSpPr>
        <p:spPr bwMode="auto">
          <a:xfrm>
            <a:off x="614116" y="1950720"/>
            <a:ext cx="11772053" cy="7044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CH"/>
              <a:t>Click to edit Master text styles</a:t>
            </a:r>
          </a:p>
          <a:p>
            <a:pPr lvl="1"/>
            <a:r>
              <a:rPr lang="en-US" altLang="en-CH"/>
              <a:t>Second level</a:t>
            </a:r>
          </a:p>
          <a:p>
            <a:pPr lvl="2"/>
            <a:r>
              <a:rPr lang="en-US" altLang="en-CH"/>
              <a:t>Third level</a:t>
            </a:r>
          </a:p>
          <a:p>
            <a:pPr lvl="3"/>
            <a:r>
              <a:rPr lang="en-US" altLang="en-CH"/>
              <a:t>Fourth level</a:t>
            </a:r>
          </a:p>
          <a:p>
            <a:pPr lvl="4"/>
            <a:r>
              <a:rPr lang="en-US" altLang="en-CH"/>
              <a:t>Fifth level</a:t>
            </a:r>
          </a:p>
        </p:txBody>
      </p:sp>
      <p:sp>
        <p:nvSpPr>
          <p:cNvPr id="3085" name="Rectangle 13">
            <a:extLst>
              <a:ext uri="{FF2B5EF4-FFF2-40B4-BE49-F238E27FC236}">
                <a16:creationId xmlns:a16="http://schemas.microsoft.com/office/drawing/2014/main" id="{3F3CB7AF-D478-EC4D-8D5E-F1FD2756F280}"/>
              </a:ext>
            </a:extLst>
          </p:cNvPr>
          <p:cNvSpPr>
            <a:spLocks noGrp="1" noChangeArrowheads="1"/>
          </p:cNvSpPr>
          <p:nvPr>
            <p:ph type="ftr" sz="quarter" idx="3"/>
          </p:nvPr>
        </p:nvSpPr>
        <p:spPr bwMode="auto">
          <a:xfrm>
            <a:off x="4348481" y="9103360"/>
            <a:ext cx="7030720" cy="65024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1991">
                <a:solidFill>
                  <a:srgbClr val="000080"/>
                </a:solidFill>
                <a:latin typeface="Helvetica" charset="0"/>
                <a:ea typeface="ヒラギノ角ゴ Pro W3" charset="-128"/>
                <a:cs typeface="+mn-cs"/>
              </a:defRPr>
            </a:lvl1pPr>
          </a:lstStyle>
          <a:p>
            <a:pPr>
              <a:defRPr/>
            </a:pPr>
            <a:r>
              <a:rPr lang="en-US"/>
              <a:t>Silicon Detectors</a:t>
            </a:r>
          </a:p>
        </p:txBody>
      </p:sp>
      <p:sp>
        <p:nvSpPr>
          <p:cNvPr id="3086" name="Rectangle 14">
            <a:extLst>
              <a:ext uri="{FF2B5EF4-FFF2-40B4-BE49-F238E27FC236}">
                <a16:creationId xmlns:a16="http://schemas.microsoft.com/office/drawing/2014/main" id="{CE0375F0-28BF-8643-A31E-F6EB17A3B7B7}"/>
              </a:ext>
            </a:extLst>
          </p:cNvPr>
          <p:cNvSpPr>
            <a:spLocks noGrp="1" noChangeArrowheads="1"/>
          </p:cNvSpPr>
          <p:nvPr>
            <p:ph type="sldNum" sz="quarter" idx="4"/>
          </p:nvPr>
        </p:nvSpPr>
        <p:spPr bwMode="auto">
          <a:xfrm>
            <a:off x="11982028" y="9103360"/>
            <a:ext cx="1022773" cy="650240"/>
          </a:xfrm>
          <a:prstGeom prst="rect">
            <a:avLst/>
          </a:prstGeom>
          <a:noFill/>
          <a:ln w="9525">
            <a:noFill/>
            <a:miter lim="800000"/>
            <a:headEnd/>
            <a:tailEnd/>
          </a:ln>
          <a:effectLst/>
        </p:spPr>
        <p:txBody>
          <a:bodyPr vert="horz" wrap="square" lIns="91440" tIns="45720" rIns="180000" bIns="45720" numCol="1" anchor="ctr" anchorCtr="0" compatLnSpc="1">
            <a:prstTxWarp prst="textNoShape">
              <a:avLst/>
            </a:prstTxWarp>
          </a:bodyPr>
          <a:lstStyle>
            <a:lvl1pPr algn="r">
              <a:defRPr sz="1991">
                <a:solidFill>
                  <a:srgbClr val="000080"/>
                </a:solidFill>
              </a:defRPr>
            </a:lvl1pPr>
          </a:lstStyle>
          <a:p>
            <a:fld id="{B8AE7C74-BB57-2849-AF58-B971558AF20E}" type="slidenum">
              <a:rPr lang="en-US" altLang="en-CH"/>
              <a:pPr/>
              <a:t>‹#›</a:t>
            </a:fld>
            <a:endParaRPr lang="en-US" altLang="en-CH" i="1">
              <a:solidFill>
                <a:srgbClr val="4A2300"/>
              </a:solidFill>
            </a:endParaRPr>
          </a:p>
        </p:txBody>
      </p:sp>
      <p:pic>
        <p:nvPicPr>
          <p:cNvPr id="37898" name="Picture 15" descr="Picture 1.png">
            <a:extLst>
              <a:ext uri="{FF2B5EF4-FFF2-40B4-BE49-F238E27FC236}">
                <a16:creationId xmlns:a16="http://schemas.microsoft.com/office/drawing/2014/main" id="{E8B5F359-067F-1E4B-92CA-B013D2BCB3FC}"/>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801209" y="137725"/>
            <a:ext cx="2113280" cy="152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2">
            <a:extLst>
              <a:ext uri="{FF2B5EF4-FFF2-40B4-BE49-F238E27FC236}">
                <a16:creationId xmlns:a16="http://schemas.microsoft.com/office/drawing/2014/main" id="{5513C0B1-AE4A-434E-91CD-9252CDA5D65C}"/>
              </a:ext>
            </a:extLst>
          </p:cNvPr>
          <p:cNvSpPr>
            <a:spLocks noGrp="1" noChangeArrowheads="1"/>
          </p:cNvSpPr>
          <p:nvPr>
            <p:ph type="dt" sz="half" idx="2"/>
          </p:nvPr>
        </p:nvSpPr>
        <p:spPr bwMode="auto">
          <a:xfrm>
            <a:off x="0" y="9103360"/>
            <a:ext cx="6285653" cy="650240"/>
          </a:xfrm>
          <a:prstGeom prst="rect">
            <a:avLst/>
          </a:prstGeom>
          <a:noFill/>
          <a:ln w="9525">
            <a:noFill/>
            <a:miter lim="800000"/>
            <a:headEnd/>
            <a:tailEnd/>
          </a:ln>
          <a:effectLst/>
        </p:spPr>
        <p:txBody>
          <a:bodyPr vert="horz" wrap="square" lIns="180000" tIns="45720" rIns="91440" bIns="45720" numCol="1" anchor="ctr" anchorCtr="0" compatLnSpc="1">
            <a:prstTxWarp prst="textNoShape">
              <a:avLst/>
            </a:prstTxWarp>
          </a:bodyPr>
          <a:lstStyle>
            <a:lvl1pPr>
              <a:defRPr sz="1991">
                <a:solidFill>
                  <a:srgbClr val="000080"/>
                </a:solidFill>
                <a:latin typeface="Helvetica" charset="0"/>
                <a:ea typeface="ヒラギノ角ゴ Pro W3" charset="-128"/>
                <a:cs typeface="+mn-cs"/>
              </a:defRPr>
            </a:lvl1pPr>
          </a:lstStyle>
          <a:p>
            <a:pPr>
              <a:defRPr/>
            </a:pPr>
            <a:r>
              <a:rPr lang="en-US"/>
              <a:t>F. Hartmann</a:t>
            </a:r>
            <a:endParaRPr lang="en-US" dirty="0">
              <a:solidFill>
                <a:srgbClr val="4A2300"/>
              </a:solidFill>
            </a:endParaRPr>
          </a:p>
        </p:txBody>
      </p:sp>
    </p:spTree>
    <p:extLst>
      <p:ext uri="{BB962C8B-B14F-4D97-AF65-F5344CB8AC3E}">
        <p14:creationId xmlns:p14="http://schemas.microsoft.com/office/powerpoint/2010/main" val="2920188281"/>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hf hdr="0"/>
  <p:txStyles>
    <p:titleStyle>
      <a:lvl1pPr algn="l" rtl="0" eaLnBrk="0" fontAlgn="base" hangingPunct="0">
        <a:spcBef>
          <a:spcPct val="0"/>
        </a:spcBef>
        <a:spcAft>
          <a:spcPct val="0"/>
        </a:spcAft>
        <a:defRPr sz="3982" b="1">
          <a:solidFill>
            <a:srgbClr val="000080"/>
          </a:solidFill>
          <a:latin typeface="+mj-lt"/>
          <a:ea typeface="ＭＳ Ｐゴシック" charset="0"/>
          <a:cs typeface="MS PGothic" pitchFamily="34" charset="-128"/>
        </a:defRPr>
      </a:lvl1pPr>
      <a:lvl2pPr algn="l" rtl="0" eaLnBrk="0" fontAlgn="base" hangingPunct="0">
        <a:spcBef>
          <a:spcPct val="0"/>
        </a:spcBef>
        <a:spcAft>
          <a:spcPct val="0"/>
        </a:spcAft>
        <a:defRPr sz="3982" b="1">
          <a:solidFill>
            <a:srgbClr val="000080"/>
          </a:solidFill>
          <a:latin typeface="Helvetica" charset="0"/>
          <a:ea typeface="ＭＳ Ｐゴシック" charset="0"/>
          <a:cs typeface="MS PGothic" pitchFamily="34" charset="-128"/>
        </a:defRPr>
      </a:lvl2pPr>
      <a:lvl3pPr algn="l" rtl="0" eaLnBrk="0" fontAlgn="base" hangingPunct="0">
        <a:spcBef>
          <a:spcPct val="0"/>
        </a:spcBef>
        <a:spcAft>
          <a:spcPct val="0"/>
        </a:spcAft>
        <a:defRPr sz="3982" b="1">
          <a:solidFill>
            <a:srgbClr val="000080"/>
          </a:solidFill>
          <a:latin typeface="Helvetica" charset="0"/>
          <a:ea typeface="ＭＳ Ｐゴシック" charset="0"/>
          <a:cs typeface="MS PGothic" pitchFamily="34" charset="-128"/>
        </a:defRPr>
      </a:lvl3pPr>
      <a:lvl4pPr algn="l" rtl="0" eaLnBrk="0" fontAlgn="base" hangingPunct="0">
        <a:spcBef>
          <a:spcPct val="0"/>
        </a:spcBef>
        <a:spcAft>
          <a:spcPct val="0"/>
        </a:spcAft>
        <a:defRPr sz="3982" b="1">
          <a:solidFill>
            <a:srgbClr val="000080"/>
          </a:solidFill>
          <a:latin typeface="Helvetica" charset="0"/>
          <a:ea typeface="ＭＳ Ｐゴシック" charset="0"/>
          <a:cs typeface="MS PGothic" pitchFamily="34" charset="-128"/>
        </a:defRPr>
      </a:lvl4pPr>
      <a:lvl5pPr algn="l" rtl="0" eaLnBrk="0" fontAlgn="base" hangingPunct="0">
        <a:spcBef>
          <a:spcPct val="0"/>
        </a:spcBef>
        <a:spcAft>
          <a:spcPct val="0"/>
        </a:spcAft>
        <a:defRPr sz="3982" b="1">
          <a:solidFill>
            <a:srgbClr val="000080"/>
          </a:solidFill>
          <a:latin typeface="Helvetica" charset="0"/>
          <a:ea typeface="ＭＳ Ｐゴシック" charset="0"/>
          <a:cs typeface="MS PGothic" pitchFamily="34" charset="-128"/>
        </a:defRPr>
      </a:lvl5pPr>
      <a:lvl6pPr marL="650230" algn="l" rtl="0" fontAlgn="base">
        <a:spcBef>
          <a:spcPct val="0"/>
        </a:spcBef>
        <a:spcAft>
          <a:spcPct val="0"/>
        </a:spcAft>
        <a:defRPr sz="3982" b="1">
          <a:solidFill>
            <a:srgbClr val="000080"/>
          </a:solidFill>
          <a:latin typeface="Helvetica" charset="0"/>
        </a:defRPr>
      </a:lvl6pPr>
      <a:lvl7pPr marL="1300460" algn="l" rtl="0" fontAlgn="base">
        <a:spcBef>
          <a:spcPct val="0"/>
        </a:spcBef>
        <a:spcAft>
          <a:spcPct val="0"/>
        </a:spcAft>
        <a:defRPr sz="3982" b="1">
          <a:solidFill>
            <a:srgbClr val="000080"/>
          </a:solidFill>
          <a:latin typeface="Helvetica" charset="0"/>
        </a:defRPr>
      </a:lvl7pPr>
      <a:lvl8pPr marL="1950690" algn="l" rtl="0" fontAlgn="base">
        <a:spcBef>
          <a:spcPct val="0"/>
        </a:spcBef>
        <a:spcAft>
          <a:spcPct val="0"/>
        </a:spcAft>
        <a:defRPr sz="3982" b="1">
          <a:solidFill>
            <a:srgbClr val="000080"/>
          </a:solidFill>
          <a:latin typeface="Helvetica" charset="0"/>
        </a:defRPr>
      </a:lvl8pPr>
      <a:lvl9pPr marL="2600919" algn="l" rtl="0" fontAlgn="base">
        <a:spcBef>
          <a:spcPct val="0"/>
        </a:spcBef>
        <a:spcAft>
          <a:spcPct val="0"/>
        </a:spcAft>
        <a:defRPr sz="3982" b="1">
          <a:solidFill>
            <a:srgbClr val="000080"/>
          </a:solidFill>
          <a:latin typeface="Helvetica" charset="0"/>
        </a:defRPr>
      </a:lvl9pPr>
    </p:titleStyle>
    <p:bodyStyle>
      <a:lvl1pPr marL="487672" indent="-487672" algn="l" rtl="0" eaLnBrk="0" fontAlgn="base" hangingPunct="0">
        <a:spcBef>
          <a:spcPct val="50000"/>
        </a:spcBef>
        <a:spcAft>
          <a:spcPct val="0"/>
        </a:spcAft>
        <a:buFont typeface="Zapf Dingbats" charset="2"/>
        <a:buChar char=""/>
        <a:defRPr>
          <a:solidFill>
            <a:schemeClr val="tx1"/>
          </a:solidFill>
          <a:latin typeface="+mn-lt"/>
          <a:ea typeface="ＭＳ Ｐゴシック" charset="0"/>
          <a:cs typeface="MS PGothic" pitchFamily="34" charset="-128"/>
        </a:defRPr>
      </a:lvl1pPr>
      <a:lvl2pPr marL="1056623" indent="-406394" algn="l" rtl="0" eaLnBrk="0" fontAlgn="base" hangingPunct="0">
        <a:spcBef>
          <a:spcPct val="20000"/>
        </a:spcBef>
        <a:spcAft>
          <a:spcPct val="0"/>
        </a:spcAft>
        <a:buChar char="–"/>
        <a:defRPr>
          <a:solidFill>
            <a:schemeClr val="tx1"/>
          </a:solidFill>
          <a:latin typeface="+mn-lt"/>
          <a:ea typeface="ＭＳ Ｐゴシック" panose="020B0600070205080204" pitchFamily="34" charset="-128"/>
          <a:cs typeface="ＭＳ Ｐゴシック" panose="020B0600070205080204" pitchFamily="34" charset="-128"/>
        </a:defRPr>
      </a:lvl2pPr>
      <a:lvl3pPr marL="1625575" indent="-325115" algn="l" rtl="0" eaLnBrk="0" fontAlgn="base" hangingPunct="0">
        <a:spcBef>
          <a:spcPct val="10000"/>
        </a:spcBef>
        <a:spcAft>
          <a:spcPct val="0"/>
        </a:spcAft>
        <a:buChar char="•"/>
        <a:defRPr sz="2276">
          <a:solidFill>
            <a:schemeClr val="tx1"/>
          </a:solidFill>
          <a:latin typeface="+mn-lt"/>
          <a:ea typeface="ＭＳ Ｐゴシック" panose="020B0600070205080204" pitchFamily="34" charset="-128"/>
          <a:cs typeface="ＭＳ Ｐゴシック" panose="020B0600070205080204" pitchFamily="34" charset="-128"/>
        </a:defRPr>
      </a:lvl3pPr>
      <a:lvl4pPr marL="2275804" indent="-325115" algn="l" rtl="0" eaLnBrk="0" fontAlgn="base" hangingPunct="0">
        <a:spcBef>
          <a:spcPct val="0"/>
        </a:spcBef>
        <a:spcAft>
          <a:spcPct val="0"/>
        </a:spcAft>
        <a:buChar char="–"/>
        <a:defRPr sz="1991">
          <a:solidFill>
            <a:schemeClr val="tx1"/>
          </a:solidFill>
          <a:latin typeface="+mn-lt"/>
          <a:ea typeface="ＭＳ Ｐゴシック" panose="020B0600070205080204" pitchFamily="34" charset="-128"/>
          <a:cs typeface="ＭＳ Ｐゴシック" panose="020B0600070205080204" pitchFamily="34" charset="-128"/>
        </a:defRPr>
      </a:lvl4pPr>
      <a:lvl5pPr marL="2926034" indent="-325115" algn="l" rtl="0" eaLnBrk="0" fontAlgn="base" hangingPunct="0">
        <a:spcBef>
          <a:spcPct val="0"/>
        </a:spcBef>
        <a:spcAft>
          <a:spcPct val="0"/>
        </a:spcAft>
        <a:buChar char="»"/>
        <a:defRPr sz="1707">
          <a:solidFill>
            <a:schemeClr val="tx1"/>
          </a:solidFill>
          <a:latin typeface="+mn-lt"/>
          <a:ea typeface="ＭＳ Ｐゴシック" panose="020B0600070205080204" pitchFamily="34" charset="-128"/>
          <a:cs typeface="ＭＳ Ｐゴシック" panose="020B0600070205080204" pitchFamily="34" charset="-128"/>
        </a:defRPr>
      </a:lvl5pPr>
      <a:lvl6pPr marL="3576264" indent="-325115" algn="l" rtl="0" fontAlgn="base">
        <a:spcBef>
          <a:spcPct val="0"/>
        </a:spcBef>
        <a:spcAft>
          <a:spcPct val="0"/>
        </a:spcAft>
        <a:buChar char="»"/>
        <a:defRPr sz="1707">
          <a:solidFill>
            <a:schemeClr val="tx1"/>
          </a:solidFill>
          <a:latin typeface="+mn-lt"/>
          <a:ea typeface="ＭＳ Ｐゴシック" charset="-128"/>
        </a:defRPr>
      </a:lvl6pPr>
      <a:lvl7pPr marL="4226494" indent="-325115" algn="l" rtl="0" fontAlgn="base">
        <a:spcBef>
          <a:spcPct val="0"/>
        </a:spcBef>
        <a:spcAft>
          <a:spcPct val="0"/>
        </a:spcAft>
        <a:buChar char="»"/>
        <a:defRPr sz="1707">
          <a:solidFill>
            <a:schemeClr val="tx1"/>
          </a:solidFill>
          <a:latin typeface="+mn-lt"/>
          <a:ea typeface="ＭＳ Ｐゴシック" charset="-128"/>
        </a:defRPr>
      </a:lvl7pPr>
      <a:lvl8pPr marL="4876724" indent="-325115" algn="l" rtl="0" fontAlgn="base">
        <a:spcBef>
          <a:spcPct val="0"/>
        </a:spcBef>
        <a:spcAft>
          <a:spcPct val="0"/>
        </a:spcAft>
        <a:buChar char="»"/>
        <a:defRPr sz="1707">
          <a:solidFill>
            <a:schemeClr val="tx1"/>
          </a:solidFill>
          <a:latin typeface="+mn-lt"/>
          <a:ea typeface="ＭＳ Ｐゴシック" charset="-128"/>
        </a:defRPr>
      </a:lvl8pPr>
      <a:lvl9pPr marL="5526954" indent="-325115" algn="l" rtl="0" fontAlgn="base">
        <a:spcBef>
          <a:spcPct val="0"/>
        </a:spcBef>
        <a:spcAft>
          <a:spcPct val="0"/>
        </a:spcAft>
        <a:buChar char="»"/>
        <a:defRPr sz="1707">
          <a:solidFill>
            <a:schemeClr val="tx1"/>
          </a:solidFill>
          <a:latin typeface="+mn-lt"/>
          <a:ea typeface="ＭＳ Ｐゴシック" charset="-128"/>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70.png"/><Relationship Id="rId5" Type="http://schemas.openxmlformats.org/officeDocument/2006/relationships/image" Target="../media/image360.png"/><Relationship Id="rId4" Type="http://schemas.openxmlformats.org/officeDocument/2006/relationships/image" Target="../media/image350.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notesSlide" Target="../notesSlides/notesSlide10.xml"/><Relationship Id="rId7" Type="http://schemas.openxmlformats.org/officeDocument/2006/relationships/oleObject" Target="../embeddings/oleObject9.bin"/><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image" Target="../media/image42.png"/><Relationship Id="rId5" Type="http://schemas.openxmlformats.org/officeDocument/2006/relationships/image" Target="../media/image40.emf"/><Relationship Id="rId4" Type="http://schemas.openxmlformats.org/officeDocument/2006/relationships/oleObject" Target="../embeddings/oleObject8.bin"/></Relationships>
</file>

<file path=ppt/slides/_rels/slide14.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notesSlide" Target="../notesSlides/notesSlide11.xml"/><Relationship Id="rId7" Type="http://schemas.openxmlformats.org/officeDocument/2006/relationships/oleObject" Target="../embeddings/oleObject11.bin"/><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image" Target="../media/image43.emf"/><Relationship Id="rId5" Type="http://schemas.openxmlformats.org/officeDocument/2006/relationships/oleObject" Target="../embeddings/oleObject10.bin"/><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vmlDrawing" Target="../drawings/vmlDrawing6.vml"/><Relationship Id="rId6" Type="http://schemas.openxmlformats.org/officeDocument/2006/relationships/image" Target="../media/image46.emf"/><Relationship Id="rId5" Type="http://schemas.openxmlformats.org/officeDocument/2006/relationships/oleObject" Target="../embeddings/oleObject12.bin"/><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53.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9.xml"/><Relationship Id="rId4" Type="http://schemas.openxmlformats.org/officeDocument/2006/relationships/image" Target="../media/image18.tiff"/></Relationships>
</file>

<file path=ppt/slides/_rels/slide3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89.png"/><Relationship Id="rId4" Type="http://schemas.openxmlformats.org/officeDocument/2006/relationships/image" Target="../media/image88.png"/></Relationships>
</file>

<file path=ppt/slides/_rels/slide4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91.png"/></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95.jpeg"/><Relationship Id="rId4" Type="http://schemas.openxmlformats.org/officeDocument/2006/relationships/image" Target="../media/image9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98.png"/><Relationship Id="rId3" Type="http://schemas.openxmlformats.org/officeDocument/2006/relationships/image" Target="../media/image99.jpeg"/><Relationship Id="rId7" Type="http://schemas.openxmlformats.org/officeDocument/2006/relationships/image" Target="../media/image103.png"/><Relationship Id="rId12" Type="http://schemas.openxmlformats.org/officeDocument/2006/relationships/oleObject" Target="../embeddings/oleObject14.bin"/><Relationship Id="rId2" Type="http://schemas.openxmlformats.org/officeDocument/2006/relationships/slideLayout" Target="../slideLayouts/slideLayout2.xml"/><Relationship Id="rId16" Type="http://schemas.openxmlformats.org/officeDocument/2006/relationships/image" Target="../media/image108.png"/><Relationship Id="rId1" Type="http://schemas.openxmlformats.org/officeDocument/2006/relationships/vmlDrawing" Target="../drawings/vmlDrawing7.vml"/><Relationship Id="rId6" Type="http://schemas.openxmlformats.org/officeDocument/2006/relationships/image" Target="../media/image102.png"/><Relationship Id="rId11" Type="http://schemas.openxmlformats.org/officeDocument/2006/relationships/image" Target="../media/image97.png"/><Relationship Id="rId5" Type="http://schemas.openxmlformats.org/officeDocument/2006/relationships/image" Target="../media/image101.jpeg"/><Relationship Id="rId15" Type="http://schemas.openxmlformats.org/officeDocument/2006/relationships/image" Target="../media/image107.png"/><Relationship Id="rId10" Type="http://schemas.openxmlformats.org/officeDocument/2006/relationships/oleObject" Target="../embeddings/oleObject13.bin"/><Relationship Id="rId4" Type="http://schemas.openxmlformats.org/officeDocument/2006/relationships/image" Target="../media/image100.jpeg"/><Relationship Id="rId9" Type="http://schemas.openxmlformats.org/officeDocument/2006/relationships/image" Target="../media/image105.png"/><Relationship Id="rId14" Type="http://schemas.openxmlformats.org/officeDocument/2006/relationships/image" Target="../media/image106.png"/></Relationships>
</file>

<file path=ppt/slides/_rels/slide53.xml.rels><?xml version="1.0" encoding="UTF-8" standalone="yes"?>
<Relationships xmlns="http://schemas.openxmlformats.org/package/2006/relationships"><Relationship Id="rId3" Type="http://schemas.openxmlformats.org/officeDocument/2006/relationships/image" Target="../media/image110.jpeg"/><Relationship Id="rId7" Type="http://schemas.openxmlformats.org/officeDocument/2006/relationships/image" Target="../media/image114.jpeg"/><Relationship Id="rId2" Type="http://schemas.openxmlformats.org/officeDocument/2006/relationships/image" Target="../media/image109.jpeg"/><Relationship Id="rId1" Type="http://schemas.openxmlformats.org/officeDocument/2006/relationships/slideLayout" Target="../slideLayouts/slideLayout2.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png"/></Relationships>
</file>

<file path=ppt/slides/_rels/slide5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png"/><Relationship Id="rId1" Type="http://schemas.openxmlformats.org/officeDocument/2006/relationships/slideLayout" Target="../slideLayouts/slideLayout4.xml"/><Relationship Id="rId4" Type="http://schemas.openxmlformats.org/officeDocument/2006/relationships/image" Target="../media/image12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png"/><Relationship Id="rId1" Type="http://schemas.openxmlformats.org/officeDocument/2006/relationships/slideLayout" Target="../slideLayouts/slideLayout4.xml"/><Relationship Id="rId4" Type="http://schemas.openxmlformats.org/officeDocument/2006/relationships/image" Target="../media/image129.jpeg"/></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4.xml"/><Relationship Id="rId1" Type="http://schemas.openxmlformats.org/officeDocument/2006/relationships/vmlDrawing" Target="../drawings/vmlDrawing8.vml"/><Relationship Id="rId5" Type="http://schemas.openxmlformats.org/officeDocument/2006/relationships/image" Target="../media/image131.png"/><Relationship Id="rId4" Type="http://schemas.openxmlformats.org/officeDocument/2006/relationships/image" Target="../media/image130.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33.png"/></Relationships>
</file>

<file path=ppt/slides/_rels/slide68.xml.rels><?xml version="1.0" encoding="UTF-8" standalone="yes"?>
<Relationships xmlns="http://schemas.openxmlformats.org/package/2006/relationships"><Relationship Id="rId8" Type="http://schemas.openxmlformats.org/officeDocument/2006/relationships/image" Target="../media/image135.wmf"/><Relationship Id="rId13" Type="http://schemas.openxmlformats.org/officeDocument/2006/relationships/oleObject" Target="../embeddings/oleObject20.bin"/><Relationship Id="rId3" Type="http://schemas.openxmlformats.org/officeDocument/2006/relationships/notesSlide" Target="../notesSlides/notesSlide24.xml"/><Relationship Id="rId7" Type="http://schemas.openxmlformats.org/officeDocument/2006/relationships/oleObject" Target="../embeddings/oleObject17.bin"/><Relationship Id="rId12" Type="http://schemas.openxmlformats.org/officeDocument/2006/relationships/image" Target="../media/image137.emf"/><Relationship Id="rId2" Type="http://schemas.openxmlformats.org/officeDocument/2006/relationships/slideLayout" Target="../slideLayouts/slideLayout4.xml"/><Relationship Id="rId16" Type="http://schemas.openxmlformats.org/officeDocument/2006/relationships/image" Target="../media/image139.wmf"/><Relationship Id="rId1" Type="http://schemas.openxmlformats.org/officeDocument/2006/relationships/vmlDrawing" Target="../drawings/vmlDrawing9.vml"/><Relationship Id="rId6" Type="http://schemas.openxmlformats.org/officeDocument/2006/relationships/image" Target="../media/image140.png"/><Relationship Id="rId11" Type="http://schemas.openxmlformats.org/officeDocument/2006/relationships/oleObject" Target="../embeddings/oleObject19.bin"/><Relationship Id="rId5" Type="http://schemas.openxmlformats.org/officeDocument/2006/relationships/image" Target="../media/image134.emf"/><Relationship Id="rId15" Type="http://schemas.openxmlformats.org/officeDocument/2006/relationships/oleObject" Target="../embeddings/oleObject21.bin"/><Relationship Id="rId10" Type="http://schemas.openxmlformats.org/officeDocument/2006/relationships/image" Target="../media/image136.emf"/><Relationship Id="rId4" Type="http://schemas.openxmlformats.org/officeDocument/2006/relationships/oleObject" Target="../embeddings/oleObject16.bin"/><Relationship Id="rId9" Type="http://schemas.openxmlformats.org/officeDocument/2006/relationships/oleObject" Target="../embeddings/oleObject18.bin"/><Relationship Id="rId14" Type="http://schemas.openxmlformats.org/officeDocument/2006/relationships/image" Target="../media/image138.emf"/></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4.xml"/><Relationship Id="rId7" Type="http://schemas.openxmlformats.org/officeDocument/2006/relationships/image" Target="../media/image19.png"/><Relationship Id="rId12" Type="http://schemas.openxmlformats.org/officeDocument/2006/relationships/image" Target="../media/image20.emf"/><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23.png"/><Relationship Id="rId11" Type="http://schemas.openxmlformats.org/officeDocument/2006/relationships/oleObject" Target="../embeddings/oleObject1.bin"/><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vmlDrawing" Target="../drawings/vmlDrawing10.vml"/><Relationship Id="rId6" Type="http://schemas.openxmlformats.org/officeDocument/2006/relationships/image" Target="../media/image141.emf"/><Relationship Id="rId5" Type="http://schemas.openxmlformats.org/officeDocument/2006/relationships/oleObject" Target="../embeddings/oleObject22.bin"/><Relationship Id="rId4" Type="http://schemas.openxmlformats.org/officeDocument/2006/relationships/image" Target="../media/image142.png"/></Relationships>
</file>

<file path=ppt/slides/_rels/slide71.xml.rels><?xml version="1.0" encoding="UTF-8" standalone="yes"?>
<Relationships xmlns="http://schemas.openxmlformats.org/package/2006/relationships"><Relationship Id="rId8" Type="http://schemas.openxmlformats.org/officeDocument/2006/relationships/oleObject" Target="../embeddings/oleObject25.bin"/><Relationship Id="rId13" Type="http://schemas.openxmlformats.org/officeDocument/2006/relationships/oleObject" Target="../embeddings/oleObject27.bin"/><Relationship Id="rId3" Type="http://schemas.openxmlformats.org/officeDocument/2006/relationships/notesSlide" Target="../notesSlides/notesSlide27.xml"/><Relationship Id="rId7" Type="http://schemas.openxmlformats.org/officeDocument/2006/relationships/image" Target="../media/image144.emf"/><Relationship Id="rId12" Type="http://schemas.openxmlformats.org/officeDocument/2006/relationships/image" Target="../media/image148.png"/><Relationship Id="rId2" Type="http://schemas.openxmlformats.org/officeDocument/2006/relationships/slideLayout" Target="../slideLayouts/slideLayout4.xml"/><Relationship Id="rId1" Type="http://schemas.openxmlformats.org/officeDocument/2006/relationships/vmlDrawing" Target="../drawings/vmlDrawing11.vml"/><Relationship Id="rId6" Type="http://schemas.openxmlformats.org/officeDocument/2006/relationships/oleObject" Target="../embeddings/oleObject24.bin"/><Relationship Id="rId11" Type="http://schemas.openxmlformats.org/officeDocument/2006/relationships/image" Target="../media/image146.emf"/><Relationship Id="rId5" Type="http://schemas.openxmlformats.org/officeDocument/2006/relationships/image" Target="../media/image143.emf"/><Relationship Id="rId10" Type="http://schemas.openxmlformats.org/officeDocument/2006/relationships/oleObject" Target="../embeddings/oleObject26.bin"/><Relationship Id="rId4" Type="http://schemas.openxmlformats.org/officeDocument/2006/relationships/oleObject" Target="../embeddings/oleObject23.bin"/><Relationship Id="rId9" Type="http://schemas.openxmlformats.org/officeDocument/2006/relationships/image" Target="../media/image145.emf"/><Relationship Id="rId14" Type="http://schemas.openxmlformats.org/officeDocument/2006/relationships/image" Target="../media/image147.emf"/></Relationships>
</file>

<file path=ppt/slides/_rels/slide72.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5.xml"/><Relationship Id="rId7" Type="http://schemas.openxmlformats.org/officeDocument/2006/relationships/image" Target="../media/image28.emf"/><Relationship Id="rId12" Type="http://schemas.openxmlformats.org/officeDocument/2006/relationships/image" Target="../media/image31.png"/><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30.emf"/><Relationship Id="rId5" Type="http://schemas.openxmlformats.org/officeDocument/2006/relationships/image" Target="../media/image27.e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29.emf"/></Relationships>
</file>

<file path=ppt/slides/_rels/slide8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64.emf"/><Relationship Id="rId2" Type="http://schemas.openxmlformats.org/officeDocument/2006/relationships/image" Target="../media/image163.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171.jpeg"/><Relationship Id="rId13" Type="http://schemas.openxmlformats.org/officeDocument/2006/relationships/oleObject" Target="../embeddings/oleObject31.bin"/><Relationship Id="rId18" Type="http://schemas.openxmlformats.org/officeDocument/2006/relationships/image" Target="../media/image179.jpeg"/><Relationship Id="rId3" Type="http://schemas.openxmlformats.org/officeDocument/2006/relationships/image" Target="../media/image170.jpeg"/><Relationship Id="rId21" Type="http://schemas.openxmlformats.org/officeDocument/2006/relationships/image" Target="../media/image182.png"/><Relationship Id="rId7" Type="http://schemas.openxmlformats.org/officeDocument/2006/relationships/image" Target="../media/image168.png"/><Relationship Id="rId12" Type="http://schemas.openxmlformats.org/officeDocument/2006/relationships/image" Target="../media/image175.png"/><Relationship Id="rId17" Type="http://schemas.openxmlformats.org/officeDocument/2006/relationships/image" Target="../media/image178.jpeg"/><Relationship Id="rId2" Type="http://schemas.openxmlformats.org/officeDocument/2006/relationships/slideLayout" Target="../slideLayouts/slideLayout6.xml"/><Relationship Id="rId16" Type="http://schemas.openxmlformats.org/officeDocument/2006/relationships/image" Target="../media/image177.png"/><Relationship Id="rId20" Type="http://schemas.openxmlformats.org/officeDocument/2006/relationships/image" Target="../media/image181.png"/><Relationship Id="rId1" Type="http://schemas.openxmlformats.org/officeDocument/2006/relationships/vmlDrawing" Target="../drawings/vmlDrawing13.vml"/><Relationship Id="rId6" Type="http://schemas.openxmlformats.org/officeDocument/2006/relationships/oleObject" Target="../embeddings/oleObject30.bin"/><Relationship Id="rId11" Type="http://schemas.openxmlformats.org/officeDocument/2006/relationships/image" Target="../media/image174.png"/><Relationship Id="rId5" Type="http://schemas.openxmlformats.org/officeDocument/2006/relationships/image" Target="../media/image167.png"/><Relationship Id="rId15" Type="http://schemas.openxmlformats.org/officeDocument/2006/relationships/image" Target="../media/image176.png"/><Relationship Id="rId10" Type="http://schemas.openxmlformats.org/officeDocument/2006/relationships/image" Target="../media/image173.jpeg"/><Relationship Id="rId19" Type="http://schemas.openxmlformats.org/officeDocument/2006/relationships/image" Target="../media/image180.png"/><Relationship Id="rId4" Type="http://schemas.openxmlformats.org/officeDocument/2006/relationships/oleObject" Target="../embeddings/oleObject29.bin"/><Relationship Id="rId9" Type="http://schemas.openxmlformats.org/officeDocument/2006/relationships/image" Target="../media/image172.jpeg"/><Relationship Id="rId14" Type="http://schemas.openxmlformats.org/officeDocument/2006/relationships/image" Target="../media/image16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33.emf"/><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oleObject" Target="../embeddings/oleObject7.bin"/><Relationship Id="rId5" Type="http://schemas.openxmlformats.org/officeDocument/2006/relationships/image" Target="../media/image32.emf"/><Relationship Id="rId4" Type="http://schemas.openxmlformats.org/officeDocument/2006/relationships/oleObject" Target="../embeddings/oleObject6.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EC_vor_TST"/>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 name="Kitlogo_en_rgb.pdf"/>
          <p:cNvPicPr>
            <a:picLocks noChangeAspect="1"/>
          </p:cNvPicPr>
          <p:nvPr/>
        </p:nvPicPr>
        <p:blipFill>
          <a:blip r:embed="rId4"/>
          <a:stretch>
            <a:fillRect/>
          </a:stretch>
        </p:blipFill>
        <p:spPr>
          <a:xfrm>
            <a:off x="10909347" y="482528"/>
            <a:ext cx="1512001" cy="698644"/>
          </a:xfrm>
          <a:prstGeom prst="rect">
            <a:avLst/>
          </a:prstGeom>
          <a:ln w="12700">
            <a:miter lim="400000"/>
          </a:ln>
        </p:spPr>
      </p:pic>
      <p:sp>
        <p:nvSpPr>
          <p:cNvPr id="2510" name="Shape 2510"/>
          <p:cNvSpPr>
            <a:spLocks noGrp="1"/>
          </p:cNvSpPr>
          <p:nvPr>
            <p:ph type="title"/>
          </p:nvPr>
        </p:nvSpPr>
        <p:spPr>
          <a:xfrm>
            <a:off x="1270000" y="3074962"/>
            <a:ext cx="10464800" cy="3603676"/>
          </a:xfrm>
          <a:prstGeom prst="rect">
            <a:avLst/>
          </a:prstGeom>
        </p:spPr>
        <p:txBody>
          <a:bodyPr>
            <a:normAutofit fontScale="90000"/>
          </a:bodyPr>
          <a:lstStyle/>
          <a:p>
            <a:r>
              <a:rPr lang="en-US" dirty="0"/>
              <a:t>Silicon </a:t>
            </a:r>
            <a:r>
              <a:rPr dirty="0"/>
              <a:t>Detectors</a:t>
            </a:r>
            <a:br>
              <a:rPr lang="en-US" dirty="0"/>
            </a:br>
            <a:br>
              <a:rPr lang="en-CH" dirty="0"/>
            </a:br>
            <a:r>
              <a:rPr lang="en-CH" sz="4900" dirty="0">
                <a:solidFill>
                  <a:schemeClr val="tx1"/>
                </a:solidFill>
              </a:rPr>
              <a:t>Frank Hartmann</a:t>
            </a:r>
            <a:br>
              <a:rPr lang="en-US" dirty="0"/>
            </a:br>
            <a:endParaRPr dirty="0"/>
          </a:p>
        </p:txBody>
      </p:sp>
      <p:sp>
        <p:nvSpPr>
          <p:cNvPr id="3" name="Slide Number Placeholder 2"/>
          <p:cNvSpPr>
            <a:spLocks noGrp="1"/>
          </p:cNvSpPr>
          <p:nvPr>
            <p:ph type="sldNum" sz="quarter" idx="2"/>
          </p:nvPr>
        </p:nvSpPr>
        <p:spPr/>
        <p:txBody>
          <a:bodyPr/>
          <a:lstStyle/>
          <a:p>
            <a:fld id="{86CB4B4D-7CA3-9044-876B-883B54F8677D}" type="slidenum">
              <a:rPr lang="uk-UA" smtClean="0"/>
              <a:t>1</a:t>
            </a:fld>
            <a:endParaRPr lang="uk-UA"/>
          </a:p>
        </p:txBody>
      </p:sp>
    </p:spTree>
    <p:extLst>
      <p:ext uri="{BB962C8B-B14F-4D97-AF65-F5344CB8AC3E}">
        <p14:creationId xmlns:p14="http://schemas.microsoft.com/office/powerpoint/2010/main" val="1871061084"/>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bwMode="auto">
          <a:xfrm>
            <a:off x="555413" y="89645"/>
            <a:ext cx="9830365" cy="1273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048" tIns="65024" rIns="130048" bIns="65024" numCol="1" anchor="t" anchorCtr="0" compatLnSpc="1">
            <a:prstTxWarp prst="textNoShape">
              <a:avLst/>
            </a:prstTxWarp>
            <a:normAutofit fontScale="90000"/>
          </a:bodyPr>
          <a:lstStyle/>
          <a:p>
            <a:pPr eaLnBrk="1" hangingPunct="1"/>
            <a:r>
              <a:rPr lang="en-US" altLang="en-US" dirty="0">
                <a:ea typeface="ＭＳ Ｐゴシック" charset="-128"/>
                <a:cs typeface="MS PGothic" charset="-128"/>
              </a:rPr>
              <a:t>The p-n Junction</a:t>
            </a:r>
            <a:br>
              <a:rPr lang="en-US" altLang="en-US" dirty="0">
                <a:ea typeface="ＭＳ Ｐゴシック" charset="-128"/>
                <a:cs typeface="MS PGothic" charset="-128"/>
              </a:rPr>
            </a:br>
            <a:r>
              <a:rPr lang="en-US" altLang="en-US" sz="2844" dirty="0">
                <a:ea typeface="ＭＳ Ｐゴシック" charset="-128"/>
                <a:cs typeface="MS PGothic" charset="-128"/>
              </a:rPr>
              <a:t>Creating a p-n junction</a:t>
            </a:r>
          </a:p>
        </p:txBody>
      </p:sp>
      <p:pic>
        <p:nvPicPr>
          <p:cNvPr id="55299" name="Picture 6" descr="pn-formation_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973" y="4748108"/>
            <a:ext cx="4192694" cy="3499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7" descr="pn-formation_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1014" y="4408085"/>
            <a:ext cx="3951111" cy="4436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Text Box 13"/>
          <p:cNvSpPr txBox="1">
            <a:spLocks noChangeArrowheads="1"/>
          </p:cNvSpPr>
          <p:nvPr/>
        </p:nvSpPr>
        <p:spPr bwMode="auto">
          <a:xfrm>
            <a:off x="372533" y="1842347"/>
            <a:ext cx="12632267" cy="2817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2800">
                <a:ea typeface="ヒラギノ角ゴ Pro W3" charset="-128"/>
              </a:rPr>
              <a:t>At the interface of an n-type and p-type semiconductor the difference in the fermi levels cause diffusion of surplus carries to the other material until thermal equilibrium is reached. </a:t>
            </a:r>
            <a:r>
              <a:rPr lang="en-US" altLang="en-US" sz="2800" dirty="0">
                <a:ea typeface="ヒラギノ角ゴ Pro W3" charset="-128"/>
              </a:rPr>
              <a:t>At this point the fermi level is equal. The remaining ions create a space charge and an electric field stopping further diffusion.</a:t>
            </a:r>
          </a:p>
          <a:p>
            <a:pPr>
              <a:spcBef>
                <a:spcPct val="0"/>
              </a:spcBef>
              <a:buFontTx/>
              <a:buNone/>
            </a:pPr>
            <a:r>
              <a:rPr lang="en-US" altLang="en-US" sz="2800" dirty="0">
                <a:solidFill>
                  <a:srgbClr val="000000"/>
                </a:solidFill>
                <a:ea typeface="ヒラギノ角ゴ Pro W3" charset="-128"/>
              </a:rPr>
              <a:t>The stable space charge region is free of charge carriers and is called the </a:t>
            </a:r>
            <a:r>
              <a:rPr lang="en-US" altLang="en-US" sz="2800" dirty="0">
                <a:solidFill>
                  <a:srgbClr val="FF0000"/>
                </a:solidFill>
                <a:ea typeface="ヒラギノ角ゴ Pro W3" charset="-128"/>
              </a:rPr>
              <a:t>depletion zone.</a:t>
            </a:r>
            <a:endParaRPr lang="en-US" altLang="en-US" sz="2800" dirty="0">
              <a:ea typeface="ヒラギノ角ゴ Pro W3" charset="-128"/>
            </a:endParaRPr>
          </a:p>
        </p:txBody>
      </p:sp>
      <p:pic>
        <p:nvPicPr>
          <p:cNvPr id="55302" name="Picture 10" descr="Picture 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59093" y="8344747"/>
            <a:ext cx="3793067" cy="61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fld id="{0312D417-FB8C-224E-9A2D-720D28E246E6}" type="slidenum">
              <a:rPr lang="de-DE" altLang="en-US" smtClean="0"/>
              <a:pPr/>
              <a:t>10</a:t>
            </a:fld>
            <a:endParaRPr lang="de-DE" altLang="en-US" i="1"/>
          </a:p>
        </p:txBody>
      </p:sp>
      <p:sp>
        <p:nvSpPr>
          <p:cNvPr id="2" name="TextBox 1"/>
          <p:cNvSpPr txBox="1"/>
          <p:nvPr/>
        </p:nvSpPr>
        <p:spPr>
          <a:xfrm>
            <a:off x="8750057" y="3997716"/>
            <a:ext cx="97302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1295400" rtl="0" fontAlgn="auto" latinLnBrk="0" hangingPunct="0">
              <a:lnSpc>
                <a:spcPct val="100000"/>
              </a:lnSpc>
              <a:spcBef>
                <a:spcPts val="0"/>
              </a:spcBef>
              <a:spcAft>
                <a:spcPts val="0"/>
              </a:spcAft>
              <a:buClr>
                <a:srgbClr val="000000"/>
              </a:buClr>
              <a:buSzTx/>
              <a:buFontTx/>
              <a:buNone/>
              <a:tabLst/>
            </a:pPr>
            <a:r>
              <a:rPr kumimoji="0" lang="en-US" sz="2000" b="0" i="0" u="none" strike="noStrike" cap="none" spc="0" normalizeH="0" baseline="0">
                <a:ln>
                  <a:noFill/>
                </a:ln>
                <a:solidFill>
                  <a:srgbClr val="C00000"/>
                </a:solidFill>
                <a:effectLst/>
                <a:uFill>
                  <a:solidFill>
                    <a:srgbClr val="000000"/>
                  </a:solidFill>
                </a:uFill>
                <a:latin typeface="+mn-lt"/>
                <a:ea typeface="+mn-ea"/>
                <a:cs typeface="+mn-cs"/>
                <a:sym typeface="Arial"/>
              </a:rPr>
              <a:t>Voltage</a:t>
            </a:r>
          </a:p>
        </p:txBody>
      </p:sp>
    </p:spTree>
    <p:extLst>
      <p:ext uri="{BB962C8B-B14F-4D97-AF65-F5344CB8AC3E}">
        <p14:creationId xmlns:p14="http://schemas.microsoft.com/office/powerpoint/2010/main" val="741218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500533"/>
            <a:ext cx="13004800" cy="1207940"/>
          </a:xfrm>
          <a:prstGeom prst="rect">
            <a:avLst/>
          </a:prstGeom>
          <a:solidFill>
            <a:schemeClr val="bg1"/>
          </a:solidFill>
          <a:ln w="25400" cap="flat">
            <a:no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l" defTabSz="1295400" rtl="0" fontAlgn="auto" latinLnBrk="0" hangingPunct="0">
              <a:lnSpc>
                <a:spcPct val="100000"/>
              </a:lnSpc>
              <a:spcBef>
                <a:spcPts val="0"/>
              </a:spcBef>
              <a:spcAft>
                <a:spcPts val="0"/>
              </a:spcAft>
              <a:buClr>
                <a:srgbClr val="000000"/>
              </a:buClr>
              <a:buSzTx/>
              <a:buFontTx/>
              <a:buNone/>
              <a:tabLst/>
            </a:pPr>
            <a:endParaRPr kumimoji="0" lang="en-US" sz="2400" b="0" i="0" u="none" strike="noStrike" cap="none" spc="0" normalizeH="0" baseline="0">
              <a:ln>
                <a:noFill/>
              </a:ln>
              <a:solidFill>
                <a:srgbClr val="000000"/>
              </a:solidFill>
              <a:effectLst/>
              <a:uFill>
                <a:solidFill>
                  <a:srgbClr val="000000"/>
                </a:solidFill>
              </a:uFill>
              <a:latin typeface="+mn-lt"/>
              <a:ea typeface="+mn-ea"/>
              <a:cs typeface="+mn-cs"/>
              <a:sym typeface="Arial"/>
            </a:endParaRPr>
          </a:p>
        </p:txBody>
      </p:sp>
      <p:pic>
        <p:nvPicPr>
          <p:cNvPr id="57347" name="Picture 6" descr="Picture 1.png"/>
          <p:cNvPicPr>
            <a:picLocks noChangeAspect="1"/>
          </p:cNvPicPr>
          <p:nvPr/>
        </p:nvPicPr>
        <p:blipFill>
          <a:blip r:embed="rId3">
            <a:extLst>
              <a:ext uri="{28A0092B-C50C-407E-A947-70E740481C1C}">
                <a14:useLocalDpi xmlns:a14="http://schemas.microsoft.com/office/drawing/2010/main" val="0"/>
              </a:ext>
            </a:extLst>
          </a:blip>
          <a:srcRect l="55138" t="56006" r="2750" b="13414"/>
          <a:stretch>
            <a:fillRect/>
          </a:stretch>
        </p:blipFill>
        <p:spPr bwMode="auto">
          <a:xfrm>
            <a:off x="6656000" y="6661721"/>
            <a:ext cx="4199467" cy="215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6" descr="Picture 1.png"/>
          <p:cNvPicPr>
            <a:picLocks noChangeAspect="1"/>
          </p:cNvPicPr>
          <p:nvPr/>
        </p:nvPicPr>
        <p:blipFill>
          <a:blip r:embed="rId3">
            <a:extLst>
              <a:ext uri="{28A0092B-C50C-407E-A947-70E740481C1C}">
                <a14:useLocalDpi xmlns:a14="http://schemas.microsoft.com/office/drawing/2010/main" val="0"/>
              </a:ext>
            </a:extLst>
          </a:blip>
          <a:srcRect r="58914" b="76701"/>
          <a:stretch>
            <a:fillRect/>
          </a:stretch>
        </p:blipFill>
        <p:spPr bwMode="auto">
          <a:xfrm>
            <a:off x="512001" y="1629957"/>
            <a:ext cx="4095609" cy="1639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6" descr="Picture 1.png"/>
          <p:cNvPicPr>
            <a:picLocks noChangeAspect="1"/>
          </p:cNvPicPr>
          <p:nvPr/>
        </p:nvPicPr>
        <p:blipFill>
          <a:blip r:embed="rId3">
            <a:extLst>
              <a:ext uri="{28A0092B-C50C-407E-A947-70E740481C1C}">
                <a14:useLocalDpi xmlns:a14="http://schemas.microsoft.com/office/drawing/2010/main" val="0"/>
              </a:ext>
            </a:extLst>
          </a:blip>
          <a:srcRect t="26714" r="57310" b="47076"/>
          <a:stretch>
            <a:fillRect/>
          </a:stretch>
        </p:blipFill>
        <p:spPr bwMode="auto">
          <a:xfrm>
            <a:off x="512001" y="3880489"/>
            <a:ext cx="4255910" cy="1842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6" descr="Picture 1.png"/>
          <p:cNvPicPr>
            <a:picLocks noChangeAspect="1"/>
          </p:cNvPicPr>
          <p:nvPr/>
        </p:nvPicPr>
        <p:blipFill>
          <a:blip r:embed="rId3">
            <a:extLst>
              <a:ext uri="{28A0092B-C50C-407E-A947-70E740481C1C}">
                <a14:useLocalDpi xmlns:a14="http://schemas.microsoft.com/office/drawing/2010/main" val="0"/>
              </a:ext>
            </a:extLst>
          </a:blip>
          <a:srcRect t="57294" r="56284"/>
          <a:stretch>
            <a:fillRect/>
          </a:stretch>
        </p:blipFill>
        <p:spPr bwMode="auto">
          <a:xfrm>
            <a:off x="512001" y="6235803"/>
            <a:ext cx="4357511" cy="300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6" descr="Picture 1.png"/>
          <p:cNvPicPr>
            <a:picLocks noChangeAspect="1"/>
          </p:cNvPicPr>
          <p:nvPr/>
        </p:nvPicPr>
        <p:blipFill>
          <a:blip r:embed="rId3">
            <a:extLst>
              <a:ext uri="{28A0092B-C50C-407E-A947-70E740481C1C}">
                <a14:useLocalDpi xmlns:a14="http://schemas.microsoft.com/office/drawing/2010/main" val="0"/>
              </a:ext>
            </a:extLst>
          </a:blip>
          <a:srcRect l="56042" b="77048"/>
          <a:stretch>
            <a:fillRect/>
          </a:stretch>
        </p:blipFill>
        <p:spPr bwMode="auto">
          <a:xfrm>
            <a:off x="6692523" y="1105013"/>
            <a:ext cx="4382347" cy="16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6" descr="Picture 1.png"/>
          <p:cNvPicPr>
            <a:picLocks noChangeAspect="1"/>
          </p:cNvPicPr>
          <p:nvPr/>
        </p:nvPicPr>
        <p:blipFill>
          <a:blip r:embed="rId3">
            <a:extLst>
              <a:ext uri="{28A0092B-C50C-407E-A947-70E740481C1C}">
                <a14:useLocalDpi xmlns:a14="http://schemas.microsoft.com/office/drawing/2010/main" val="0"/>
              </a:ext>
            </a:extLst>
          </a:blip>
          <a:srcRect l="55017" t="28169" r="2174" b="45621"/>
          <a:stretch>
            <a:fillRect/>
          </a:stretch>
        </p:blipFill>
        <p:spPr bwMode="auto">
          <a:xfrm>
            <a:off x="6656001" y="4657696"/>
            <a:ext cx="4269458" cy="1842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
          <p:cNvSpPr txBox="1">
            <a:spLocks noChangeArrowheads="1"/>
          </p:cNvSpPr>
          <p:nvPr/>
        </p:nvSpPr>
        <p:spPr bwMode="auto">
          <a:xfrm>
            <a:off x="158367" y="90312"/>
            <a:ext cx="10512213" cy="168430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048" tIns="65024" rIns="130048" bIns="65024" numCol="1" anchor="t" anchorCtr="0" compatLnSpc="1">
            <a:prstTxWarp prst="textNoShape">
              <a:avLst/>
            </a:prstTxWarp>
          </a:bodyPr>
          <a:lstStyle>
            <a:lvl1pPr algn="l" rtl="0" eaLnBrk="0" fontAlgn="base" hangingPunct="0">
              <a:spcBef>
                <a:spcPct val="0"/>
              </a:spcBef>
              <a:spcAft>
                <a:spcPct val="0"/>
              </a:spcAft>
              <a:defRPr sz="2800" b="1">
                <a:solidFill>
                  <a:srgbClr val="000080"/>
                </a:solidFill>
                <a:latin typeface="+mj-lt"/>
                <a:ea typeface="ＭＳ Ｐゴシック" charset="0"/>
                <a:cs typeface="MS PGothic" pitchFamily="34" charset="-128"/>
              </a:defRPr>
            </a:lvl1pPr>
            <a:lvl2pPr algn="l" rtl="0" eaLnBrk="0" fontAlgn="base" hangingPunct="0">
              <a:spcBef>
                <a:spcPct val="0"/>
              </a:spcBef>
              <a:spcAft>
                <a:spcPct val="0"/>
              </a:spcAft>
              <a:defRPr sz="2800" b="1">
                <a:solidFill>
                  <a:srgbClr val="000080"/>
                </a:solidFill>
                <a:latin typeface="Helvetica" charset="0"/>
                <a:ea typeface="ＭＳ Ｐゴシック" charset="0"/>
                <a:cs typeface="MS PGothic" pitchFamily="34" charset="-128"/>
              </a:defRPr>
            </a:lvl2pPr>
            <a:lvl3pPr algn="l" rtl="0" eaLnBrk="0" fontAlgn="base" hangingPunct="0">
              <a:spcBef>
                <a:spcPct val="0"/>
              </a:spcBef>
              <a:spcAft>
                <a:spcPct val="0"/>
              </a:spcAft>
              <a:defRPr sz="2800" b="1">
                <a:solidFill>
                  <a:srgbClr val="000080"/>
                </a:solidFill>
                <a:latin typeface="Helvetica" charset="0"/>
                <a:ea typeface="ＭＳ Ｐゴシック" charset="0"/>
                <a:cs typeface="MS PGothic" pitchFamily="34" charset="-128"/>
              </a:defRPr>
            </a:lvl3pPr>
            <a:lvl4pPr algn="l" rtl="0" eaLnBrk="0" fontAlgn="base" hangingPunct="0">
              <a:spcBef>
                <a:spcPct val="0"/>
              </a:spcBef>
              <a:spcAft>
                <a:spcPct val="0"/>
              </a:spcAft>
              <a:defRPr sz="2800" b="1">
                <a:solidFill>
                  <a:srgbClr val="000080"/>
                </a:solidFill>
                <a:latin typeface="Helvetica" charset="0"/>
                <a:ea typeface="ＭＳ Ｐゴシック" charset="0"/>
                <a:cs typeface="MS PGothic" pitchFamily="34" charset="-128"/>
              </a:defRPr>
            </a:lvl4pPr>
            <a:lvl5pPr algn="l" rtl="0" eaLnBrk="0" fontAlgn="base" hangingPunct="0">
              <a:spcBef>
                <a:spcPct val="0"/>
              </a:spcBef>
              <a:spcAft>
                <a:spcPct val="0"/>
              </a:spcAft>
              <a:defRPr sz="2800" b="1">
                <a:solidFill>
                  <a:srgbClr val="000080"/>
                </a:solidFill>
                <a:latin typeface="Helvetica" charset="0"/>
                <a:ea typeface="ＭＳ Ｐゴシック" charset="0"/>
                <a:cs typeface="MS PGothic" pitchFamily="34" charset="-128"/>
              </a:defRPr>
            </a:lvl5pPr>
            <a:lvl6pPr marL="457200" algn="l" rtl="0" fontAlgn="base">
              <a:spcBef>
                <a:spcPct val="0"/>
              </a:spcBef>
              <a:spcAft>
                <a:spcPct val="0"/>
              </a:spcAft>
              <a:defRPr sz="2800" b="1">
                <a:solidFill>
                  <a:srgbClr val="000080"/>
                </a:solidFill>
                <a:latin typeface="Helvetica" charset="0"/>
              </a:defRPr>
            </a:lvl6pPr>
            <a:lvl7pPr marL="914400" algn="l" rtl="0" fontAlgn="base">
              <a:spcBef>
                <a:spcPct val="0"/>
              </a:spcBef>
              <a:spcAft>
                <a:spcPct val="0"/>
              </a:spcAft>
              <a:defRPr sz="2800" b="1">
                <a:solidFill>
                  <a:srgbClr val="000080"/>
                </a:solidFill>
                <a:latin typeface="Helvetica" charset="0"/>
              </a:defRPr>
            </a:lvl7pPr>
            <a:lvl8pPr marL="1371600" algn="l" rtl="0" fontAlgn="base">
              <a:spcBef>
                <a:spcPct val="0"/>
              </a:spcBef>
              <a:spcAft>
                <a:spcPct val="0"/>
              </a:spcAft>
              <a:defRPr sz="2800" b="1">
                <a:solidFill>
                  <a:srgbClr val="000080"/>
                </a:solidFill>
                <a:latin typeface="Helvetica" charset="0"/>
              </a:defRPr>
            </a:lvl8pPr>
            <a:lvl9pPr marL="1828800" algn="l" rtl="0" fontAlgn="base">
              <a:spcBef>
                <a:spcPct val="0"/>
              </a:spcBef>
              <a:spcAft>
                <a:spcPct val="0"/>
              </a:spcAft>
              <a:defRPr sz="2800" b="1">
                <a:solidFill>
                  <a:srgbClr val="000080"/>
                </a:solidFill>
                <a:latin typeface="Helvetica" charset="0"/>
              </a:defRPr>
            </a:lvl9pPr>
          </a:lstStyle>
          <a:p>
            <a:pPr eaLnBrk="1" hangingPunct="1"/>
            <a:r>
              <a:rPr lang="en-US" altLang="en-US" sz="3982" dirty="0">
                <a:solidFill>
                  <a:srgbClr val="0070C0"/>
                </a:solidFill>
                <a:ea typeface="ＭＳ Ｐゴシック" charset="-128"/>
                <a:cs typeface="MS PGothic" charset="-128"/>
              </a:rPr>
              <a:t>The p-n Junction</a:t>
            </a:r>
            <a:br>
              <a:rPr lang="en-US" altLang="en-US" sz="3982" dirty="0">
                <a:solidFill>
                  <a:srgbClr val="0070C0"/>
                </a:solidFill>
                <a:ea typeface="ＭＳ Ｐゴシック" charset="-128"/>
                <a:cs typeface="MS PGothic" charset="-128"/>
              </a:rPr>
            </a:br>
            <a:r>
              <a:rPr lang="en-US" altLang="en-US" sz="2844" dirty="0">
                <a:solidFill>
                  <a:srgbClr val="0070C0"/>
                </a:solidFill>
                <a:ea typeface="ＭＳ Ｐゴシック" charset="-128"/>
                <a:cs typeface="MS PGothic" charset="-128"/>
              </a:rPr>
              <a:t>Electrical characteristics</a:t>
            </a:r>
          </a:p>
        </p:txBody>
      </p:sp>
      <mc:AlternateContent xmlns:mc="http://schemas.openxmlformats.org/markup-compatibility/2006" xmlns:a14="http://schemas.microsoft.com/office/drawing/2010/main">
        <mc:Choice Requires="a14">
          <p:sp>
            <p:nvSpPr>
              <p:cNvPr id="28" name="TextBox 27"/>
              <p:cNvSpPr txBox="1"/>
              <p:nvPr/>
            </p:nvSpPr>
            <p:spPr>
              <a:xfrm>
                <a:off x="6304056" y="8977341"/>
                <a:ext cx="5934381" cy="5040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44" i="1">
                              <a:latin typeface="Cambria Math" panose="02040503050406030204" pitchFamily="18" charset="0"/>
                            </a:rPr>
                          </m:ctrlPr>
                        </m:sSubPr>
                        <m:e>
                          <m:r>
                            <a:rPr lang="en-US" sz="2844" i="1">
                              <a:latin typeface="Cambria Math" charset="0"/>
                            </a:rPr>
                            <m:t>𝑉</m:t>
                          </m:r>
                        </m:e>
                        <m:sub>
                          <m:r>
                            <a:rPr lang="en-US" sz="2844" i="1">
                              <a:latin typeface="Cambria Math" charset="0"/>
                            </a:rPr>
                            <m:t>𝑑𝑖𝑓𝑓𝑢𝑠𝑖𝑜𝑛</m:t>
                          </m:r>
                        </m:sub>
                      </m:sSub>
                      <m:r>
                        <a:rPr lang="en-US" sz="2844" i="1">
                          <a:latin typeface="Cambria Math" charset="0"/>
                        </a:rPr>
                        <m:t>=</m:t>
                      </m:r>
                      <m:sSub>
                        <m:sSubPr>
                          <m:ctrlPr>
                            <a:rPr lang="en-US" sz="2844" i="1">
                              <a:latin typeface="Cambria Math" panose="02040503050406030204" pitchFamily="18" charset="0"/>
                            </a:rPr>
                          </m:ctrlPr>
                        </m:sSubPr>
                        <m:e>
                          <m:r>
                            <m:rPr>
                              <m:sty m:val="p"/>
                            </m:rPr>
                            <a:rPr lang="en-US" sz="2844">
                              <a:latin typeface="Cambria Math" charset="0"/>
                            </a:rPr>
                            <m:t>Φ</m:t>
                          </m:r>
                        </m:e>
                        <m:sub>
                          <m:r>
                            <a:rPr lang="en-US" sz="2844" i="1">
                              <a:latin typeface="Cambria Math" charset="0"/>
                            </a:rPr>
                            <m:t>𝑝</m:t>
                          </m:r>
                        </m:sub>
                      </m:sSub>
                      <m:d>
                        <m:dPr>
                          <m:ctrlPr>
                            <a:rPr lang="en-US" sz="2844" i="1">
                              <a:latin typeface="Cambria Math" panose="02040503050406030204" pitchFamily="18" charset="0"/>
                            </a:rPr>
                          </m:ctrlPr>
                        </m:dPr>
                        <m:e>
                          <m:r>
                            <a:rPr lang="en-US" sz="2844" i="1">
                              <a:latin typeface="Cambria Math" charset="0"/>
                            </a:rPr>
                            <m:t>+</m:t>
                          </m:r>
                          <m:sSub>
                            <m:sSubPr>
                              <m:ctrlPr>
                                <a:rPr lang="en-US" sz="2844" i="1">
                                  <a:latin typeface="Cambria Math" panose="02040503050406030204" pitchFamily="18" charset="0"/>
                                </a:rPr>
                              </m:ctrlPr>
                            </m:sSubPr>
                            <m:e>
                              <m:r>
                                <a:rPr lang="en-US" sz="2844" i="1">
                                  <a:latin typeface="Cambria Math" charset="0"/>
                                </a:rPr>
                                <m:t>𝑥</m:t>
                              </m:r>
                            </m:e>
                            <m:sub>
                              <m:r>
                                <a:rPr lang="en-US" sz="2844" i="1">
                                  <a:latin typeface="Cambria Math" charset="0"/>
                                </a:rPr>
                                <m:t>𝑝</m:t>
                              </m:r>
                            </m:sub>
                          </m:sSub>
                        </m:e>
                      </m:d>
                      <m:r>
                        <a:rPr lang="en-US" sz="2844" i="1">
                          <a:latin typeface="Cambria Math" charset="0"/>
                        </a:rPr>
                        <m:t>−</m:t>
                      </m:r>
                      <m:r>
                        <m:rPr>
                          <m:sty m:val="p"/>
                        </m:rPr>
                        <a:rPr lang="en-US" sz="2844">
                          <a:latin typeface="Cambria Math" charset="0"/>
                        </a:rPr>
                        <m:t>Φ</m:t>
                      </m:r>
                      <m:d>
                        <m:dPr>
                          <m:ctrlPr>
                            <a:rPr lang="en-US" sz="2844" i="1">
                              <a:latin typeface="Cambria Math" panose="02040503050406030204" pitchFamily="18" charset="0"/>
                            </a:rPr>
                          </m:ctrlPr>
                        </m:dPr>
                        <m:e>
                          <m:r>
                            <a:rPr lang="en-US" sz="2844" i="1">
                              <a:latin typeface="Cambria Math" charset="0"/>
                            </a:rPr>
                            <m:t>−</m:t>
                          </m:r>
                          <m:sSub>
                            <m:sSubPr>
                              <m:ctrlPr>
                                <a:rPr lang="en-US" sz="2844" i="1">
                                  <a:latin typeface="Cambria Math" panose="02040503050406030204" pitchFamily="18" charset="0"/>
                                </a:rPr>
                              </m:ctrlPr>
                            </m:sSubPr>
                            <m:e>
                              <m:r>
                                <a:rPr lang="en-US" sz="2844" i="1">
                                  <a:latin typeface="Cambria Math" charset="0"/>
                                </a:rPr>
                                <m:t>𝑥</m:t>
                              </m:r>
                            </m:e>
                            <m:sub>
                              <m:r>
                                <a:rPr lang="en-US" sz="2844" i="1">
                                  <a:latin typeface="Cambria Math" charset="0"/>
                                </a:rPr>
                                <m:t>𝑛</m:t>
                              </m:r>
                            </m:sub>
                          </m:sSub>
                        </m:e>
                      </m:d>
                      <m:r>
                        <a:rPr lang="en-US" sz="2844" i="1">
                          <a:latin typeface="Cambria Math" charset="0"/>
                        </a:rPr>
                        <m:t>~</m:t>
                      </m:r>
                      <m:sSup>
                        <m:sSupPr>
                          <m:ctrlPr>
                            <a:rPr lang="en-US" sz="2844" i="1">
                              <a:latin typeface="Cambria Math" panose="02040503050406030204" pitchFamily="18" charset="0"/>
                            </a:rPr>
                          </m:ctrlPr>
                        </m:sSupPr>
                        <m:e>
                          <m:r>
                            <a:rPr lang="en-US" sz="2844" i="1">
                              <a:latin typeface="Cambria Math" charset="0"/>
                            </a:rPr>
                            <m:t>𝑤</m:t>
                          </m:r>
                        </m:e>
                        <m:sup>
                          <m:r>
                            <a:rPr lang="en-US" sz="2844" i="1">
                              <a:latin typeface="Cambria Math" charset="0"/>
                            </a:rPr>
                            <m:t>2</m:t>
                          </m:r>
                        </m:sup>
                      </m:sSup>
                    </m:oMath>
                  </m:oMathPara>
                </a14:m>
                <a:endParaRPr lang="en-US" sz="2844" dirty="0"/>
              </a:p>
            </p:txBody>
          </p:sp>
        </mc:Choice>
        <mc:Fallback xmlns="">
          <p:sp>
            <p:nvSpPr>
              <p:cNvPr id="28" name="TextBox 27"/>
              <p:cNvSpPr txBox="1">
                <a:spLocks noRot="1" noChangeAspect="1" noMove="1" noResize="1" noEditPoints="1" noAdjustHandles="1" noChangeArrowheads="1" noChangeShapeType="1" noTextEdit="1"/>
              </p:cNvSpPr>
              <p:nvPr/>
            </p:nvSpPr>
            <p:spPr>
              <a:xfrm>
                <a:off x="6304056" y="8977341"/>
                <a:ext cx="5934381" cy="504049"/>
              </a:xfrm>
              <a:prstGeom prst="rect">
                <a:avLst/>
              </a:prstGeom>
              <a:blipFill>
                <a:blip r:embed="rId4"/>
                <a:stretch>
                  <a:fillRect l="-640" b="-19512"/>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6304056" y="2936805"/>
                <a:ext cx="5730223" cy="737189"/>
              </a:xfrm>
              <a:prstGeom prst="rect">
                <a:avLst/>
              </a:prstGeom>
              <a:noFill/>
            </p:spPr>
            <p:txBody>
              <a:bodyPr wrap="none" lIns="0" tIns="0" rIns="0" bIns="0" rtlCol="0">
                <a:spAutoFit/>
              </a:bodyPr>
              <a:lstStyle/>
              <a:p>
                <a:r>
                  <a:rPr lang="en-US" sz="2844" dirty="0"/>
                  <a:t>Poisson Equation: </a:t>
                </a:r>
                <a14:m>
                  <m:oMath xmlns:m="http://schemas.openxmlformats.org/officeDocument/2006/math">
                    <m:f>
                      <m:fPr>
                        <m:ctrlPr>
                          <a:rPr lang="mr-IN" sz="2844" i="1">
                            <a:latin typeface="Cambria Math" panose="02040503050406030204" pitchFamily="18" charset="0"/>
                          </a:rPr>
                        </m:ctrlPr>
                      </m:fPr>
                      <m:num>
                        <m:sSup>
                          <m:sSupPr>
                            <m:ctrlPr>
                              <a:rPr lang="en-US" sz="2844" i="1">
                                <a:latin typeface="Cambria Math" panose="02040503050406030204" pitchFamily="18" charset="0"/>
                              </a:rPr>
                            </m:ctrlPr>
                          </m:sSupPr>
                          <m:e>
                            <m:r>
                              <a:rPr lang="en-US" sz="2844" i="1">
                                <a:latin typeface="Cambria Math" charset="0"/>
                              </a:rPr>
                              <m:t>𝜕</m:t>
                            </m:r>
                          </m:e>
                          <m:sup>
                            <m:r>
                              <a:rPr lang="en-US" sz="2844" i="1">
                                <a:latin typeface="Cambria Math" charset="0"/>
                              </a:rPr>
                              <m:t>2</m:t>
                            </m:r>
                          </m:sup>
                        </m:sSup>
                        <m:r>
                          <m:rPr>
                            <m:sty m:val="p"/>
                          </m:rPr>
                          <a:rPr lang="en-US" sz="2844">
                            <a:latin typeface="Cambria Math" charset="0"/>
                          </a:rPr>
                          <m:t>Φ</m:t>
                        </m:r>
                      </m:num>
                      <m:den>
                        <m:r>
                          <a:rPr lang="en-US" sz="2844" i="1">
                            <a:latin typeface="Cambria Math" charset="0"/>
                          </a:rPr>
                          <m:t>𝜕</m:t>
                        </m:r>
                        <m:sSup>
                          <m:sSupPr>
                            <m:ctrlPr>
                              <a:rPr lang="en-US" sz="2844" i="1">
                                <a:latin typeface="Cambria Math" panose="02040503050406030204" pitchFamily="18" charset="0"/>
                              </a:rPr>
                            </m:ctrlPr>
                          </m:sSupPr>
                          <m:e>
                            <m:r>
                              <a:rPr lang="en-US" sz="2844" i="1">
                                <a:latin typeface="Cambria Math" charset="0"/>
                              </a:rPr>
                              <m:t>𝑥</m:t>
                            </m:r>
                          </m:e>
                          <m:sup>
                            <m:r>
                              <a:rPr lang="en-US" sz="2844" i="1">
                                <a:latin typeface="Cambria Math" charset="0"/>
                              </a:rPr>
                              <m:t>2</m:t>
                            </m:r>
                          </m:sup>
                        </m:sSup>
                      </m:den>
                    </m:f>
                    <m:r>
                      <a:rPr lang="en-US" sz="2844" i="1">
                        <a:latin typeface="Cambria Math" charset="0"/>
                      </a:rPr>
                      <m:t>=−</m:t>
                    </m:r>
                    <m:f>
                      <m:fPr>
                        <m:ctrlPr>
                          <a:rPr lang="en-US" sz="2844" i="1">
                            <a:latin typeface="Cambria Math" panose="02040503050406030204" pitchFamily="18" charset="0"/>
                          </a:rPr>
                        </m:ctrlPr>
                      </m:fPr>
                      <m:num>
                        <m:r>
                          <a:rPr lang="en-US" sz="2844" i="1">
                            <a:latin typeface="Cambria Math" charset="0"/>
                          </a:rPr>
                          <m:t>1</m:t>
                        </m:r>
                      </m:num>
                      <m:den>
                        <m:sSub>
                          <m:sSubPr>
                            <m:ctrlPr>
                              <a:rPr lang="en-US" sz="2844" i="1">
                                <a:latin typeface="Cambria Math" panose="02040503050406030204" pitchFamily="18" charset="0"/>
                              </a:rPr>
                            </m:ctrlPr>
                          </m:sSubPr>
                          <m:e>
                            <m:r>
                              <a:rPr lang="en-US" sz="2844" i="1">
                                <a:latin typeface="Cambria Math" charset="0"/>
                              </a:rPr>
                              <m:t>𝜖</m:t>
                            </m:r>
                          </m:e>
                          <m:sub>
                            <m:r>
                              <a:rPr lang="en-US" sz="2844" i="1">
                                <a:latin typeface="Cambria Math" charset="0"/>
                              </a:rPr>
                              <m:t>𝑟</m:t>
                            </m:r>
                          </m:sub>
                        </m:sSub>
                        <m:sSub>
                          <m:sSubPr>
                            <m:ctrlPr>
                              <a:rPr lang="en-US" sz="2844" i="1">
                                <a:latin typeface="Cambria Math" panose="02040503050406030204" pitchFamily="18" charset="0"/>
                              </a:rPr>
                            </m:ctrlPr>
                          </m:sSubPr>
                          <m:e>
                            <m:r>
                              <a:rPr lang="en-US" sz="2844" i="1">
                                <a:latin typeface="Cambria Math" charset="0"/>
                              </a:rPr>
                              <m:t>𝜖</m:t>
                            </m:r>
                          </m:e>
                          <m:sub>
                            <m:r>
                              <a:rPr lang="en-US" sz="2844" i="1">
                                <a:latin typeface="Cambria Math" charset="0"/>
                              </a:rPr>
                              <m:t>0</m:t>
                            </m:r>
                          </m:sub>
                        </m:sSub>
                      </m:den>
                    </m:f>
                    <m:r>
                      <a:rPr lang="en-US" sz="2844" i="1">
                        <a:latin typeface="Cambria Math" charset="0"/>
                      </a:rPr>
                      <m:t>𝜌</m:t>
                    </m:r>
                    <m:d>
                      <m:dPr>
                        <m:ctrlPr>
                          <a:rPr lang="en-US" sz="2844" i="1">
                            <a:latin typeface="Cambria Math" panose="02040503050406030204" pitchFamily="18" charset="0"/>
                          </a:rPr>
                        </m:ctrlPr>
                      </m:dPr>
                      <m:e>
                        <m:r>
                          <a:rPr lang="en-US" sz="2844" i="1">
                            <a:latin typeface="Cambria Math" charset="0"/>
                          </a:rPr>
                          <m:t>𝑥</m:t>
                        </m:r>
                      </m:e>
                    </m:d>
                  </m:oMath>
                </a14:m>
                <a:endParaRPr lang="en-US" sz="2844" dirty="0"/>
              </a:p>
            </p:txBody>
          </p:sp>
        </mc:Choice>
        <mc:Fallback xmlns="">
          <p:sp>
            <p:nvSpPr>
              <p:cNvPr id="31" name="TextBox 30"/>
              <p:cNvSpPr txBox="1">
                <a:spLocks noRot="1" noChangeAspect="1" noMove="1" noResize="1" noEditPoints="1" noAdjustHandles="1" noChangeArrowheads="1" noChangeShapeType="1" noTextEdit="1"/>
              </p:cNvSpPr>
              <p:nvPr/>
            </p:nvSpPr>
            <p:spPr>
              <a:xfrm>
                <a:off x="6304056" y="2936805"/>
                <a:ext cx="5730223" cy="737189"/>
              </a:xfrm>
              <a:prstGeom prst="rect">
                <a:avLst/>
              </a:prstGeom>
              <a:blipFill>
                <a:blip r:embed="rId5"/>
                <a:stretch>
                  <a:fillRect l="-3532" b="-10169"/>
                </a:stretch>
              </a:blipFill>
            </p:spPr>
            <p:txBody>
              <a:bodyPr/>
              <a:lstStyle/>
              <a:p>
                <a:r>
                  <a:rPr lang="en-CH">
                    <a:noFill/>
                  </a:rPr>
                  <a:t> </a:t>
                </a:r>
              </a:p>
            </p:txBody>
          </p:sp>
        </mc:Fallback>
      </mc:AlternateContent>
      <p:sp>
        <p:nvSpPr>
          <p:cNvPr id="13" name="TextBox 12"/>
          <p:cNvSpPr txBox="1"/>
          <p:nvPr/>
        </p:nvSpPr>
        <p:spPr>
          <a:xfrm>
            <a:off x="5129302" y="3750371"/>
            <a:ext cx="7691529" cy="530017"/>
          </a:xfrm>
          <a:prstGeom prst="rect">
            <a:avLst/>
          </a:prstGeom>
          <a:noFill/>
        </p:spPr>
        <p:txBody>
          <a:bodyPr wrap="none" rtlCol="0">
            <a:spAutoFit/>
          </a:bodyPr>
          <a:lstStyle/>
          <a:p>
            <a:r>
              <a:rPr lang="en-US" sz="2844" dirty="0">
                <a:latin typeface="Symbol" charset="2"/>
                <a:ea typeface="Symbol" charset="2"/>
                <a:cs typeface="Symbol" charset="2"/>
              </a:rPr>
              <a:t>r</a:t>
            </a:r>
            <a:r>
              <a:rPr lang="en-US" sz="2844" dirty="0"/>
              <a:t> </a:t>
            </a:r>
            <a:r>
              <a:rPr lang="en-US" sz="1707" dirty="0"/>
              <a:t>(charge density) </a:t>
            </a:r>
            <a:r>
              <a:rPr lang="en-US" sz="2844" dirty="0"/>
              <a:t>is constant in (+/-) depletion zones</a:t>
            </a:r>
          </a:p>
        </p:txBody>
      </p:sp>
      <mc:AlternateContent xmlns:mc="http://schemas.openxmlformats.org/markup-compatibility/2006" xmlns:a14="http://schemas.microsoft.com/office/drawing/2010/main">
        <mc:Choice Requires="a14">
          <p:sp>
            <p:nvSpPr>
              <p:cNvPr id="14" name="TextBox 13"/>
              <p:cNvSpPr txBox="1"/>
              <p:nvPr/>
            </p:nvSpPr>
            <p:spPr>
              <a:xfrm>
                <a:off x="10104110" y="4743829"/>
                <a:ext cx="1315296" cy="4376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44" i="1">
                          <a:latin typeface="Cambria Math" charset="0"/>
                        </a:rPr>
                        <m:t>𝐸</m:t>
                      </m:r>
                      <m:d>
                        <m:dPr>
                          <m:ctrlPr>
                            <a:rPr lang="en-US" sz="2844" i="1">
                              <a:latin typeface="Cambria Math" panose="02040503050406030204" pitchFamily="18" charset="0"/>
                            </a:rPr>
                          </m:ctrlPr>
                        </m:dPr>
                        <m:e>
                          <m:r>
                            <a:rPr lang="en-US" sz="2844" i="1">
                              <a:latin typeface="Cambria Math" charset="0"/>
                            </a:rPr>
                            <m:t>𝑥</m:t>
                          </m:r>
                        </m:e>
                      </m:d>
                      <m:r>
                        <a:rPr lang="en-US" sz="2844" i="1">
                          <a:latin typeface="Cambria Math" charset="0"/>
                        </a:rPr>
                        <m:t>~</m:t>
                      </m:r>
                      <m:r>
                        <a:rPr lang="en-US" sz="2844" i="1">
                          <a:latin typeface="Cambria Math" charset="0"/>
                        </a:rPr>
                        <m:t>𝑥</m:t>
                      </m:r>
                    </m:oMath>
                  </m:oMathPara>
                </a14:m>
                <a:endParaRPr lang="en-US" sz="2844" dirty="0"/>
              </a:p>
            </p:txBody>
          </p:sp>
        </mc:Choice>
        <mc:Fallback xmlns="">
          <p:sp>
            <p:nvSpPr>
              <p:cNvPr id="14" name="TextBox 13"/>
              <p:cNvSpPr txBox="1">
                <a:spLocks noRot="1" noChangeAspect="1" noMove="1" noResize="1" noEditPoints="1" noAdjustHandles="1" noChangeArrowheads="1" noChangeShapeType="1" noTextEdit="1"/>
              </p:cNvSpPr>
              <p:nvPr/>
            </p:nvSpPr>
            <p:spPr>
              <a:xfrm>
                <a:off x="10104110" y="4743829"/>
                <a:ext cx="1315296" cy="437684"/>
              </a:xfrm>
              <a:prstGeom prst="rect">
                <a:avLst/>
              </a:prstGeom>
              <a:blipFill>
                <a:blip r:embed="rId6"/>
                <a:stretch>
                  <a:fillRect l="-4808" r="-962" b="-8571"/>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10058401" y="6742576"/>
                <a:ext cx="1538305" cy="4376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844">
                          <a:latin typeface="Cambria Math" charset="0"/>
                        </a:rPr>
                        <m:t>Φ</m:t>
                      </m:r>
                      <m:d>
                        <m:dPr>
                          <m:ctrlPr>
                            <a:rPr lang="en-US" sz="2844" i="1">
                              <a:latin typeface="Cambria Math" panose="02040503050406030204" pitchFamily="18" charset="0"/>
                            </a:rPr>
                          </m:ctrlPr>
                        </m:dPr>
                        <m:e>
                          <m:r>
                            <a:rPr lang="en-US" sz="2844" i="1">
                              <a:latin typeface="Cambria Math" charset="0"/>
                            </a:rPr>
                            <m:t>𝑥</m:t>
                          </m:r>
                        </m:e>
                      </m:d>
                      <m:r>
                        <a:rPr lang="en-US" sz="2844" i="1">
                          <a:latin typeface="Cambria Math" charset="0"/>
                        </a:rPr>
                        <m:t>~</m:t>
                      </m:r>
                      <m:sSup>
                        <m:sSupPr>
                          <m:ctrlPr>
                            <a:rPr lang="en-US" sz="2844" i="1">
                              <a:latin typeface="Cambria Math" panose="02040503050406030204" pitchFamily="18" charset="0"/>
                            </a:rPr>
                          </m:ctrlPr>
                        </m:sSupPr>
                        <m:e>
                          <m:r>
                            <a:rPr lang="en-US" sz="2844" i="1">
                              <a:latin typeface="Cambria Math" charset="0"/>
                            </a:rPr>
                            <m:t>𝑥</m:t>
                          </m:r>
                        </m:e>
                        <m:sup>
                          <m:r>
                            <a:rPr lang="en-US" sz="2844" i="1">
                              <a:latin typeface="Cambria Math" charset="0"/>
                            </a:rPr>
                            <m:t>2</m:t>
                          </m:r>
                        </m:sup>
                      </m:sSup>
                    </m:oMath>
                  </m:oMathPara>
                </a14:m>
                <a:endParaRPr lang="en-US" sz="2844" dirty="0"/>
              </a:p>
            </p:txBody>
          </p:sp>
        </mc:Choice>
        <mc:Fallback xmlns="">
          <p:sp>
            <p:nvSpPr>
              <p:cNvPr id="15" name="TextBox 14"/>
              <p:cNvSpPr txBox="1">
                <a:spLocks noRot="1" noChangeAspect="1" noMove="1" noResize="1" noEditPoints="1" noAdjustHandles="1" noChangeArrowheads="1" noChangeShapeType="1" noTextEdit="1"/>
              </p:cNvSpPr>
              <p:nvPr/>
            </p:nvSpPr>
            <p:spPr>
              <a:xfrm>
                <a:off x="10058401" y="6742576"/>
                <a:ext cx="1538305" cy="437684"/>
              </a:xfrm>
              <a:prstGeom prst="rect">
                <a:avLst/>
              </a:prstGeom>
              <a:blipFill>
                <a:blip r:embed="rId7"/>
                <a:stretch>
                  <a:fillRect l="-4959" b="-8571"/>
                </a:stretch>
              </a:blipFill>
            </p:spPr>
            <p:txBody>
              <a:bodyPr/>
              <a:lstStyle/>
              <a:p>
                <a:r>
                  <a:rPr lang="en-CH">
                    <a:noFill/>
                  </a:rPr>
                  <a:t> </a:t>
                </a:r>
              </a:p>
            </p:txBody>
          </p:sp>
        </mc:Fallback>
      </mc:AlternateContent>
      <p:sp>
        <p:nvSpPr>
          <p:cNvPr id="18" name="Rectangle 17"/>
          <p:cNvSpPr/>
          <p:nvPr/>
        </p:nvSpPr>
        <p:spPr>
          <a:xfrm>
            <a:off x="10258598" y="9401565"/>
            <a:ext cx="2710999" cy="355034"/>
          </a:xfrm>
          <a:prstGeom prst="rect">
            <a:avLst/>
          </a:prstGeom>
        </p:spPr>
        <p:txBody>
          <a:bodyPr wrap="none">
            <a:spAutoFit/>
          </a:bodyPr>
          <a:lstStyle/>
          <a:p>
            <a:r>
              <a:rPr lang="en-US" sz="1707"/>
              <a:t>w=width of depletion zone</a:t>
            </a:r>
            <a:endParaRPr lang="en-US" sz="1707" dirty="0"/>
          </a:p>
        </p:txBody>
      </p:sp>
      <p:sp>
        <p:nvSpPr>
          <p:cNvPr id="5" name="Slide Number Placeholder 4"/>
          <p:cNvSpPr>
            <a:spLocks noGrp="1"/>
          </p:cNvSpPr>
          <p:nvPr>
            <p:ph type="sldNum" sz="quarter" idx="12"/>
          </p:nvPr>
        </p:nvSpPr>
        <p:spPr/>
        <p:txBody>
          <a:bodyPr/>
          <a:lstStyle/>
          <a:p>
            <a:fld id="{0312D417-FB8C-224E-9A2D-720D28E246E6}" type="slidenum">
              <a:rPr lang="de-DE" altLang="en-US" smtClean="0"/>
              <a:pPr/>
              <a:t>11</a:t>
            </a:fld>
            <a:endParaRPr lang="de-DE" altLang="en-US" i="1"/>
          </a:p>
        </p:txBody>
      </p:sp>
      <p:sp>
        <p:nvSpPr>
          <p:cNvPr id="17" name="TextBox 16">
            <a:extLst>
              <a:ext uri="{FF2B5EF4-FFF2-40B4-BE49-F238E27FC236}">
                <a16:creationId xmlns:a16="http://schemas.microsoft.com/office/drawing/2014/main" id="{B9A52617-D120-0846-BD22-A76AD1B2D65E}"/>
              </a:ext>
            </a:extLst>
          </p:cNvPr>
          <p:cNvSpPr txBox="1"/>
          <p:nvPr/>
        </p:nvSpPr>
        <p:spPr>
          <a:xfrm>
            <a:off x="6692523" y="26160"/>
            <a:ext cx="6179623" cy="1162113"/>
          </a:xfrm>
          <a:prstGeom prst="rect">
            <a:avLst/>
          </a:prstGeom>
          <a:solidFill>
            <a:schemeClr val="accent3">
              <a:lumMod val="20000"/>
              <a:lumOff val="80000"/>
            </a:schemeClr>
          </a:solidFill>
          <a:ln>
            <a:solidFill>
              <a:srgbClr val="C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276" b="1" dirty="0">
                <a:solidFill>
                  <a:srgbClr val="C00000"/>
                </a:solidFill>
              </a:rPr>
              <a:t>Take home:</a:t>
            </a:r>
          </a:p>
          <a:p>
            <a:r>
              <a:rPr lang="en-US" sz="2276" b="1" u="sng" dirty="0"/>
              <a:t>Fields</a:t>
            </a:r>
            <a:r>
              <a:rPr lang="en-US" sz="2276" b="1" dirty="0"/>
              <a:t> completely defined by 	</a:t>
            </a:r>
            <a:r>
              <a:rPr lang="en-US" sz="2276" b="1" u="sng" dirty="0">
                <a:solidFill>
                  <a:srgbClr val="0070C0"/>
                </a:solidFill>
              </a:rPr>
              <a:t>doping concentration </a:t>
            </a:r>
            <a:r>
              <a:rPr lang="en-US" sz="2400" b="1" i="1" dirty="0">
                <a:solidFill>
                  <a:srgbClr val="0070C0"/>
                </a:solidFill>
              </a:rPr>
              <a:t>(&amp; voltage</a:t>
            </a:r>
            <a:r>
              <a:rPr lang="en-US" sz="2276" b="1" dirty="0">
                <a:solidFill>
                  <a:srgbClr val="0070C0"/>
                </a:solidFill>
              </a:rPr>
              <a:t>)</a:t>
            </a:r>
          </a:p>
        </p:txBody>
      </p:sp>
    </p:spTree>
    <p:extLst>
      <p:ext uri="{BB962C8B-B14F-4D97-AF65-F5344CB8AC3E}">
        <p14:creationId xmlns:p14="http://schemas.microsoft.com/office/powerpoint/2010/main" val="27543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3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3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3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735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734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P spid="13" grpId="0"/>
      <p:bldP spid="14" grpId="0"/>
      <p:bldP spid="15"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bwMode="auto">
          <a:xfrm>
            <a:off x="555413" y="135466"/>
            <a:ext cx="9830365" cy="1273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048" tIns="65024" rIns="130048" bIns="65024" numCol="1" anchor="t" anchorCtr="0" compatLnSpc="1">
            <a:prstTxWarp prst="textNoShape">
              <a:avLst/>
            </a:prstTxWarp>
            <a:normAutofit fontScale="90000"/>
          </a:bodyPr>
          <a:lstStyle/>
          <a:p>
            <a:pPr eaLnBrk="1" hangingPunct="1"/>
            <a:r>
              <a:rPr lang="en-US" altLang="en-US" dirty="0">
                <a:ea typeface="ＭＳ Ｐゴシック" charset="-128"/>
                <a:cs typeface="MS PGothic" charset="-128"/>
              </a:rPr>
              <a:t>The p-n Junction</a:t>
            </a:r>
            <a:br>
              <a:rPr lang="en-US" altLang="en-US" dirty="0">
                <a:ea typeface="ＭＳ Ｐゴシック" charset="-128"/>
                <a:cs typeface="MS PGothic" charset="-128"/>
              </a:rPr>
            </a:br>
            <a:r>
              <a:rPr lang="en-US" altLang="en-US" sz="2844" dirty="0">
                <a:ea typeface="ＭＳ Ｐゴシック" charset="-128"/>
                <a:cs typeface="MS PGothic" charset="-128"/>
              </a:rPr>
              <a:t>Operation with reverse bias</a:t>
            </a:r>
          </a:p>
        </p:txBody>
      </p:sp>
      <p:sp>
        <p:nvSpPr>
          <p:cNvPr id="59395" name="Text Box 5"/>
          <p:cNvSpPr txBox="1">
            <a:spLocks noChangeArrowheads="1"/>
          </p:cNvSpPr>
          <p:nvPr/>
        </p:nvSpPr>
        <p:spPr bwMode="auto">
          <a:xfrm>
            <a:off x="8078330" y="2059094"/>
            <a:ext cx="3776675" cy="442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2276">
                <a:ea typeface="ヒラギノ角ゴ Pro W3" charset="-128"/>
              </a:rPr>
              <a:t>p-n junction with reverse bias</a:t>
            </a:r>
          </a:p>
        </p:txBody>
      </p:sp>
      <p:pic>
        <p:nvPicPr>
          <p:cNvPr id="59396" name="Picture 7" descr="pn-rever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5779" y="2384214"/>
            <a:ext cx="4176889" cy="5285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Text Box 9"/>
          <p:cNvSpPr txBox="1">
            <a:spLocks noChangeArrowheads="1"/>
          </p:cNvSpPr>
          <p:nvPr/>
        </p:nvSpPr>
        <p:spPr bwMode="auto">
          <a:xfrm>
            <a:off x="527475" y="3689950"/>
            <a:ext cx="6935893" cy="3979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buFontTx/>
              <a:buNone/>
            </a:pPr>
            <a:r>
              <a:rPr lang="en-US" altLang="en-US" sz="2844" dirty="0">
                <a:ea typeface="ヒラギノ角ゴ Pro W3" charset="-128"/>
              </a:rPr>
              <a:t>Applying an </a:t>
            </a:r>
            <a:r>
              <a:rPr lang="en-US" altLang="en-US" sz="2844" b="1" dirty="0">
                <a:ea typeface="ヒラギノ角ゴ Pro W3" charset="-128"/>
              </a:rPr>
              <a:t>external voltage V</a:t>
            </a:r>
            <a:r>
              <a:rPr lang="en-US" altLang="en-US" sz="2844" dirty="0">
                <a:ea typeface="ヒラギノ角ゴ Pro W3" charset="-128"/>
              </a:rPr>
              <a:t> with the cathode to p and the anode to n e- and holes are pulled out of the depletion zone. </a:t>
            </a:r>
            <a:r>
              <a:rPr lang="en-US" altLang="en-US" sz="2844" b="1" dirty="0">
                <a:ea typeface="ヒラギノ角ゴ Pro W3" charset="-128"/>
              </a:rPr>
              <a:t>The depletion zone becomes larger</a:t>
            </a:r>
            <a:r>
              <a:rPr lang="en-US" altLang="en-US" sz="2844" dirty="0">
                <a:ea typeface="ヒラギノ角ゴ Pro W3" charset="-128"/>
              </a:rPr>
              <a:t>.</a:t>
            </a:r>
          </a:p>
          <a:p>
            <a:pPr>
              <a:buFontTx/>
              <a:buNone/>
            </a:pPr>
            <a:endParaRPr lang="en-US" altLang="en-US" sz="2844" dirty="0">
              <a:ea typeface="ヒラギノ角ゴ Pro W3" charset="-128"/>
            </a:endParaRPr>
          </a:p>
          <a:p>
            <a:pPr>
              <a:buFontTx/>
              <a:buNone/>
            </a:pPr>
            <a:endParaRPr lang="en-US" altLang="en-US" sz="2844" dirty="0">
              <a:ea typeface="ヒラギノ角ゴ Pro W3" charset="-128"/>
            </a:endParaRPr>
          </a:p>
        </p:txBody>
      </p:sp>
      <p:sp>
        <p:nvSpPr>
          <p:cNvPr id="59398" name="TextBox 8"/>
          <p:cNvSpPr txBox="1">
            <a:spLocks noChangeArrowheads="1"/>
          </p:cNvSpPr>
          <p:nvPr/>
        </p:nvSpPr>
        <p:spPr bwMode="auto">
          <a:xfrm>
            <a:off x="1192108" y="8128001"/>
            <a:ext cx="9578263"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2844" dirty="0">
                <a:solidFill>
                  <a:srgbClr val="FF0000"/>
                </a:solidFill>
                <a:ea typeface="ヒラギノ角ゴ Pro W3" charset="-128"/>
                <a:sym typeface="Wingdings" charset="2"/>
              </a:rPr>
              <a:t></a:t>
            </a:r>
            <a:r>
              <a:rPr lang="en-US" altLang="en-US" sz="2844" dirty="0">
                <a:solidFill>
                  <a:srgbClr val="FF0000"/>
                </a:solidFill>
                <a:ea typeface="ヒラギノ角ゴ Pro W3" charset="-128"/>
                <a:sym typeface="Zapf Dingbats" charset="0"/>
              </a:rPr>
              <a:t> That</a:t>
            </a:r>
            <a:r>
              <a:rPr lang="ja-JP" altLang="en-US" sz="2844">
                <a:solidFill>
                  <a:srgbClr val="FF0000"/>
                </a:solidFill>
                <a:ea typeface="ヒラギノ角ゴ Pro W3" charset="-128"/>
                <a:sym typeface="Zapf Dingbats" charset="0"/>
              </a:rPr>
              <a:t>’</a:t>
            </a:r>
            <a:r>
              <a:rPr lang="en-US" altLang="ja-JP" sz="2844" dirty="0">
                <a:solidFill>
                  <a:srgbClr val="FF0000"/>
                </a:solidFill>
                <a:ea typeface="ヒラギノ角ゴ Pro W3" charset="-128"/>
                <a:sym typeface="Zapf Dingbats" charset="0"/>
              </a:rPr>
              <a:t>s the way we operate our semiconductor detector!</a:t>
            </a:r>
            <a:endParaRPr lang="de-AT" altLang="en-US" sz="2844" dirty="0">
              <a:solidFill>
                <a:srgbClr val="FF0000"/>
              </a:solidFill>
              <a:ea typeface="ヒラギノ角ゴ Pro W3" charset="-128"/>
            </a:endParaRPr>
          </a:p>
        </p:txBody>
      </p:sp>
      <p:sp>
        <p:nvSpPr>
          <p:cNvPr id="4" name="Slide Number Placeholder 3"/>
          <p:cNvSpPr>
            <a:spLocks noGrp="1"/>
          </p:cNvSpPr>
          <p:nvPr>
            <p:ph type="sldNum" sz="quarter" idx="12"/>
          </p:nvPr>
        </p:nvSpPr>
        <p:spPr/>
        <p:txBody>
          <a:bodyPr/>
          <a:lstStyle/>
          <a:p>
            <a:fld id="{0312D417-FB8C-224E-9A2D-720D28E246E6}" type="slidenum">
              <a:rPr lang="de-DE" altLang="en-US" smtClean="0"/>
              <a:pPr/>
              <a:t>12</a:t>
            </a:fld>
            <a:endParaRPr lang="de-DE" altLang="en-US" i="1"/>
          </a:p>
        </p:txBody>
      </p:sp>
      <p:sp>
        <p:nvSpPr>
          <p:cNvPr id="8" name="TextBox 7">
            <a:extLst>
              <a:ext uri="{FF2B5EF4-FFF2-40B4-BE49-F238E27FC236}">
                <a16:creationId xmlns:a16="http://schemas.microsoft.com/office/drawing/2014/main" id="{6442AEF2-5852-6E44-A6D3-41B850458DAD}"/>
              </a:ext>
            </a:extLst>
          </p:cNvPr>
          <p:cNvSpPr txBox="1"/>
          <p:nvPr/>
        </p:nvSpPr>
        <p:spPr>
          <a:xfrm>
            <a:off x="6233625" y="305409"/>
            <a:ext cx="6424863" cy="1162113"/>
          </a:xfrm>
          <a:prstGeom prst="rect">
            <a:avLst/>
          </a:prstGeom>
          <a:solidFill>
            <a:schemeClr val="accent3">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276" dirty="0"/>
              <a:t>Take home:</a:t>
            </a:r>
          </a:p>
          <a:p>
            <a:r>
              <a:rPr lang="en-US" sz="2276" b="1" dirty="0"/>
              <a:t>Fields and potentials completely defined by 	</a:t>
            </a:r>
            <a:r>
              <a:rPr lang="en-US" sz="2276" b="1" dirty="0">
                <a:solidFill>
                  <a:srgbClr val="0070C0"/>
                </a:solidFill>
              </a:rPr>
              <a:t>doping concentration </a:t>
            </a:r>
            <a:r>
              <a:rPr lang="en-US" sz="2400" b="1" dirty="0">
                <a:solidFill>
                  <a:srgbClr val="0070C0"/>
                </a:solidFill>
              </a:rPr>
              <a:t>&amp; voltage</a:t>
            </a:r>
            <a:endParaRPr lang="en-US" sz="2276" b="1" dirty="0">
              <a:solidFill>
                <a:srgbClr val="0070C0"/>
              </a:solidFill>
            </a:endParaRPr>
          </a:p>
        </p:txBody>
      </p:sp>
    </p:spTree>
    <p:extLst>
      <p:ext uri="{BB962C8B-B14F-4D97-AF65-F5344CB8AC3E}">
        <p14:creationId xmlns:p14="http://schemas.microsoft.com/office/powerpoint/2010/main" val="1831205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4"/>
          <p:cNvSpPr>
            <a:spLocks noChangeArrowheads="1"/>
          </p:cNvSpPr>
          <p:nvPr/>
        </p:nvSpPr>
        <p:spPr bwMode="auto">
          <a:xfrm>
            <a:off x="869245" y="7231663"/>
            <a:ext cx="7369387" cy="1740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spcBef>
                <a:spcPct val="50000"/>
              </a:spcBef>
              <a:buFont typeface="Wingdings" charset="2"/>
              <a:buChar char="u"/>
              <a:tabLst>
                <a:tab pos="292100" algn="l"/>
                <a:tab pos="571500" algn="l"/>
                <a:tab pos="4762500" algn="l"/>
                <a:tab pos="5054600" algn="l"/>
                <a:tab pos="5334000" algn="l"/>
              </a:tabLst>
              <a:defRPr>
                <a:solidFill>
                  <a:schemeClr val="tx1"/>
                </a:solidFill>
                <a:latin typeface="Helvetica" charset="0"/>
                <a:ea typeface="ＭＳ Ｐゴシック" charset="-128"/>
                <a:cs typeface="MS PGothic" charset="-128"/>
              </a:defRPr>
            </a:lvl1pPr>
            <a:lvl2pPr marL="742950" indent="-285750">
              <a:spcBef>
                <a:spcPct val="20000"/>
              </a:spcBef>
              <a:buChar char="–"/>
              <a:tabLst>
                <a:tab pos="292100" algn="l"/>
                <a:tab pos="571500" algn="l"/>
                <a:tab pos="4762500" algn="l"/>
                <a:tab pos="5054600" algn="l"/>
                <a:tab pos="5334000" algn="l"/>
              </a:tabLst>
              <a:defRPr>
                <a:solidFill>
                  <a:schemeClr val="tx1"/>
                </a:solidFill>
                <a:latin typeface="Helvetica" charset="0"/>
                <a:ea typeface="MS PGothic" charset="-128"/>
                <a:cs typeface="MS PGothic" charset="-128"/>
              </a:defRPr>
            </a:lvl2pPr>
            <a:lvl3pPr marL="1143000" indent="-228600">
              <a:spcBef>
                <a:spcPct val="10000"/>
              </a:spcBef>
              <a:buChar char="•"/>
              <a:tabLst>
                <a:tab pos="292100" algn="l"/>
                <a:tab pos="571500" algn="l"/>
                <a:tab pos="4762500" algn="l"/>
                <a:tab pos="5054600" algn="l"/>
                <a:tab pos="5334000" algn="l"/>
              </a:tabLst>
              <a:defRPr sz="1600">
                <a:solidFill>
                  <a:schemeClr val="tx1"/>
                </a:solidFill>
                <a:latin typeface="Helvetica" charset="0"/>
                <a:ea typeface="ＭＳ Ｐゴシック" charset="-128"/>
                <a:cs typeface="MS PGothic" charset="-128"/>
              </a:defRPr>
            </a:lvl3pPr>
            <a:lvl4pPr marL="1600200" indent="-228600">
              <a:buChar char="–"/>
              <a:tabLst>
                <a:tab pos="292100" algn="l"/>
                <a:tab pos="571500" algn="l"/>
                <a:tab pos="4762500" algn="l"/>
                <a:tab pos="5054600" algn="l"/>
                <a:tab pos="5334000" algn="l"/>
              </a:tabLst>
              <a:defRPr sz="1400">
                <a:solidFill>
                  <a:schemeClr val="tx1"/>
                </a:solidFill>
                <a:latin typeface="Helvetica" charset="0"/>
                <a:ea typeface="MS PGothic" charset="-128"/>
                <a:cs typeface="MS PGothic" charset="-128"/>
              </a:defRPr>
            </a:lvl4pPr>
            <a:lvl5pPr marL="2057400" indent="-228600">
              <a:buChar char="»"/>
              <a:tabLst>
                <a:tab pos="292100" algn="l"/>
                <a:tab pos="571500" algn="l"/>
                <a:tab pos="4762500" algn="l"/>
                <a:tab pos="5054600" algn="l"/>
                <a:tab pos="5334000" algn="l"/>
              </a:tabLst>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tabLst>
                <a:tab pos="292100" algn="l"/>
                <a:tab pos="571500" algn="l"/>
                <a:tab pos="4762500" algn="l"/>
                <a:tab pos="5054600" algn="l"/>
                <a:tab pos="5334000" algn="l"/>
              </a:tabLst>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tabLst>
                <a:tab pos="292100" algn="l"/>
                <a:tab pos="571500" algn="l"/>
                <a:tab pos="4762500" algn="l"/>
                <a:tab pos="5054600" algn="l"/>
                <a:tab pos="5334000" algn="l"/>
              </a:tabLst>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tabLst>
                <a:tab pos="292100" algn="l"/>
                <a:tab pos="571500" algn="l"/>
                <a:tab pos="4762500" algn="l"/>
                <a:tab pos="5054600" algn="l"/>
                <a:tab pos="5334000" algn="l"/>
              </a:tabLst>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tabLst>
                <a:tab pos="292100" algn="l"/>
                <a:tab pos="571500" algn="l"/>
                <a:tab pos="4762500" algn="l"/>
                <a:tab pos="5054600" algn="l"/>
                <a:tab pos="5334000" algn="l"/>
              </a:tabLst>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1991" dirty="0">
                <a:latin typeface="Symbol" charset="2"/>
                <a:ea typeface="ヒラギノ角ゴ Pro W3" charset="-128"/>
              </a:rPr>
              <a:t>r</a:t>
            </a:r>
            <a:r>
              <a:rPr lang="en-US" altLang="en-US" sz="1991" dirty="0">
                <a:ea typeface="ヒラギノ角ゴ Pro W3" charset="-128"/>
              </a:rPr>
              <a:t>	…	specific resistivity of the bulk</a:t>
            </a:r>
          </a:p>
          <a:p>
            <a:pPr>
              <a:spcBef>
                <a:spcPct val="0"/>
              </a:spcBef>
              <a:buFontTx/>
              <a:buNone/>
            </a:pPr>
            <a:r>
              <a:rPr lang="en-US" altLang="en-US" sz="1991" dirty="0">
                <a:latin typeface="Symbol" charset="2"/>
                <a:ea typeface="ヒラギノ角ゴ Pro W3" charset="-128"/>
              </a:rPr>
              <a:t>m</a:t>
            </a:r>
            <a:r>
              <a:rPr lang="en-US" altLang="en-US" sz="1991" dirty="0">
                <a:ea typeface="ヒラギノ角ゴ Pro W3" charset="-128"/>
              </a:rPr>
              <a:t>	…	mobility of majority charge carrier</a:t>
            </a:r>
          </a:p>
          <a:p>
            <a:pPr>
              <a:spcBef>
                <a:spcPct val="0"/>
              </a:spcBef>
              <a:buFontTx/>
              <a:buNone/>
            </a:pPr>
            <a:r>
              <a:rPr lang="en-US" altLang="en-US" sz="1991" i="1" dirty="0">
                <a:ea typeface="ヒラギノ角ゴ Pro W3" charset="-128"/>
              </a:rPr>
              <a:t>V</a:t>
            </a:r>
            <a:r>
              <a:rPr lang="en-US" altLang="en-US" sz="1991" dirty="0">
                <a:ea typeface="ヒラギノ角ゴ Pro W3" charset="-128"/>
              </a:rPr>
              <a:t>	…	bias voltage	</a:t>
            </a:r>
          </a:p>
          <a:p>
            <a:pPr>
              <a:spcBef>
                <a:spcPct val="0"/>
              </a:spcBef>
              <a:buFontTx/>
              <a:buNone/>
            </a:pPr>
            <a:r>
              <a:rPr lang="en-US" altLang="en-US" sz="1991" dirty="0">
                <a:ea typeface="ヒラギノ角ゴ Pro W3" charset="-128"/>
              </a:rPr>
              <a:t>A	…	detector surface</a:t>
            </a:r>
          </a:p>
          <a:p>
            <a:pPr>
              <a:spcBef>
                <a:spcPct val="0"/>
              </a:spcBef>
              <a:buFontTx/>
              <a:buNone/>
            </a:pPr>
            <a:r>
              <a:rPr lang="en-US" altLang="en-US" sz="1991" dirty="0">
                <a:ea typeface="ヒラギノ角ゴ Pro W3" charset="-128"/>
              </a:rPr>
              <a:t>D 	… detector thickness</a:t>
            </a:r>
          </a:p>
        </p:txBody>
      </p:sp>
      <p:sp>
        <p:nvSpPr>
          <p:cNvPr id="63490" name="Rectangle 5"/>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048" tIns="65024" rIns="130048" bIns="65024" numCol="1" anchor="t" anchorCtr="0" compatLnSpc="1">
            <a:prstTxWarp prst="textNoShape">
              <a:avLst/>
            </a:prstTxWarp>
            <a:normAutofit fontScale="90000"/>
          </a:bodyPr>
          <a:lstStyle/>
          <a:p>
            <a:pPr eaLnBrk="1" hangingPunct="1"/>
            <a:r>
              <a:rPr lang="en-US" altLang="en-US" dirty="0">
                <a:ea typeface="ＭＳ Ｐゴシック" charset="-128"/>
                <a:cs typeface="MS PGothic" charset="-128"/>
              </a:rPr>
              <a:t>Detector Characteristics</a:t>
            </a:r>
            <a:br>
              <a:rPr lang="en-US" altLang="en-US" dirty="0">
                <a:ea typeface="ＭＳ Ｐゴシック" charset="-128"/>
                <a:cs typeface="MS PGothic" charset="-128"/>
              </a:rPr>
            </a:br>
            <a:r>
              <a:rPr lang="en-US" altLang="en-US" sz="2844" dirty="0">
                <a:ea typeface="ＭＳ Ｐゴシック" charset="-128"/>
                <a:cs typeface="MS PGothic" charset="-128"/>
              </a:rPr>
              <a:t>Capacitance  and Depletion Voltage of a detector</a:t>
            </a:r>
          </a:p>
        </p:txBody>
      </p:sp>
      <p:sp>
        <p:nvSpPr>
          <p:cNvPr id="63492" name="Text Box 9"/>
          <p:cNvSpPr txBox="1">
            <a:spLocks noChangeArrowheads="1"/>
          </p:cNvSpPr>
          <p:nvPr/>
        </p:nvSpPr>
        <p:spPr bwMode="auto">
          <a:xfrm>
            <a:off x="356729" y="4995335"/>
            <a:ext cx="6364674" cy="86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buFontTx/>
              <a:buNone/>
            </a:pPr>
            <a:r>
              <a:rPr lang="en-US" altLang="en-US" sz="2400" dirty="0">
                <a:ea typeface="ヒラギノ角ゴ Pro W3" charset="-128"/>
              </a:rPr>
              <a:t>For a typical Si p-n junction (</a:t>
            </a:r>
            <a:r>
              <a:rPr lang="en-US" altLang="en-US" sz="2400" i="1" dirty="0">
                <a:ea typeface="ヒラギノ角ゴ Pro W3" charset="-128"/>
              </a:rPr>
              <a:t>N</a:t>
            </a:r>
            <a:r>
              <a:rPr lang="en-US" altLang="en-US" sz="2400" i="1" baseline="-25000" dirty="0">
                <a:ea typeface="ヒラギノ角ゴ Pro W3" charset="-128"/>
              </a:rPr>
              <a:t>a</a:t>
            </a:r>
            <a:r>
              <a:rPr lang="en-US" altLang="en-US" sz="2400" dirty="0">
                <a:ea typeface="ヒラギノ角ゴ Pro W3" charset="-128"/>
              </a:rPr>
              <a:t> &gt;&gt; </a:t>
            </a:r>
            <a:r>
              <a:rPr lang="en-US" altLang="en-US" sz="2400" i="1" dirty="0" err="1">
                <a:ea typeface="ヒラギノ角ゴ Pro W3" charset="-128"/>
              </a:rPr>
              <a:t>N</a:t>
            </a:r>
            <a:r>
              <a:rPr lang="en-US" altLang="en-US" sz="2400" i="1" baseline="-25000" dirty="0" err="1">
                <a:ea typeface="ヒラギノ角ゴ Pro W3" charset="-128"/>
              </a:rPr>
              <a:t>d</a:t>
            </a:r>
            <a:r>
              <a:rPr lang="en-US" altLang="en-US" sz="2400" dirty="0">
                <a:ea typeface="ヒラギノ角ゴ Pro W3" charset="-128"/>
              </a:rPr>
              <a:t> &gt;&gt; </a:t>
            </a:r>
            <a:r>
              <a:rPr lang="en-US" altLang="en-US" sz="2400" i="1" dirty="0" err="1">
                <a:ea typeface="ヒラギノ角ゴ Pro W3" charset="-128"/>
              </a:rPr>
              <a:t>n</a:t>
            </a:r>
            <a:r>
              <a:rPr lang="en-US" altLang="en-US" sz="2400" i="1" baseline="-25000" dirty="0" err="1">
                <a:ea typeface="ヒラギノ角ゴ Pro W3" charset="-128"/>
              </a:rPr>
              <a:t>i</a:t>
            </a:r>
            <a:r>
              <a:rPr lang="en-US" altLang="en-US" sz="2400" dirty="0">
                <a:ea typeface="ヒラギノ角ゴ Pro W3" charset="-128"/>
              </a:rPr>
              <a:t>) the detector capacitance is given as:</a:t>
            </a:r>
          </a:p>
        </p:txBody>
      </p:sp>
      <p:grpSp>
        <p:nvGrpSpPr>
          <p:cNvPr id="63493" name="Group 17"/>
          <p:cNvGrpSpPr>
            <a:grpSpLocks/>
          </p:cNvGrpSpPr>
          <p:nvPr/>
        </p:nvGrpSpPr>
        <p:grpSpPr bwMode="auto">
          <a:xfrm>
            <a:off x="1587218" y="6003432"/>
            <a:ext cx="3070578" cy="1126630"/>
            <a:chOff x="2306" y="1411"/>
            <a:chExt cx="1360" cy="499"/>
          </a:xfrm>
        </p:grpSpPr>
        <p:sp>
          <p:nvSpPr>
            <p:cNvPr id="63502" name="Rectangle 13"/>
            <p:cNvSpPr>
              <a:spLocks noChangeArrowheads="1"/>
            </p:cNvSpPr>
            <p:nvPr/>
          </p:nvSpPr>
          <p:spPr bwMode="auto">
            <a:xfrm>
              <a:off x="2306" y="1411"/>
              <a:ext cx="1360" cy="499"/>
            </a:xfrm>
            <a:prstGeom prst="rect">
              <a:avLst/>
            </a:prstGeom>
            <a:solidFill>
              <a:srgbClr val="FFFFAC"/>
            </a:solidFill>
            <a:ln w="19050">
              <a:solidFill>
                <a:srgbClr val="FF0000"/>
              </a:solidFill>
              <a:miter lim="800000"/>
              <a:headEnd/>
              <a:tailEnd/>
            </a:ln>
          </p:spPr>
          <p:txBody>
            <a:bodyPr wrap="none" anchor="ct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endParaRPr lang="de-CH" altLang="en-US" sz="2844">
                <a:ea typeface="ヒラギノ角ゴ Pro W3" charset="-128"/>
              </a:endParaRPr>
            </a:p>
          </p:txBody>
        </p:sp>
        <p:graphicFrame>
          <p:nvGraphicFramePr>
            <p:cNvPr id="63503" name="Object 2"/>
            <p:cNvGraphicFramePr>
              <a:graphicFrameLocks noChangeAspect="1"/>
            </p:cNvGraphicFramePr>
            <p:nvPr/>
          </p:nvGraphicFramePr>
          <p:xfrm>
            <a:off x="2496" y="1467"/>
            <a:ext cx="912" cy="405"/>
          </p:xfrm>
          <a:graphic>
            <a:graphicData uri="http://schemas.openxmlformats.org/presentationml/2006/ole">
              <mc:AlternateContent xmlns:mc="http://schemas.openxmlformats.org/markup-compatibility/2006">
                <mc:Choice xmlns:v="urn:schemas-microsoft-com:vml" Requires="v">
                  <p:oleObj spid="_x0000_s473919" name="Equation" r:id="rId4" imgW="1028700" imgH="457200" progId="Equation.3">
                    <p:embed/>
                  </p:oleObj>
                </mc:Choice>
                <mc:Fallback>
                  <p:oleObj name="Equation" r:id="rId4" imgW="1028700" imgH="457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6" y="1467"/>
                          <a:ext cx="912" cy="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sp>
        <p:nvSpPr>
          <p:cNvPr id="63494" name="Text Box 5"/>
          <p:cNvSpPr txBox="1">
            <a:spLocks noChangeArrowheads="1"/>
          </p:cNvSpPr>
          <p:nvPr/>
        </p:nvSpPr>
        <p:spPr bwMode="auto">
          <a:xfrm>
            <a:off x="6366934" y="8075507"/>
            <a:ext cx="6163733" cy="1584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25000"/>
              </a:spcBef>
              <a:buFontTx/>
              <a:buNone/>
            </a:pPr>
            <a:r>
              <a:rPr lang="en-US" altLang="en-US" sz="2276">
                <a:ea typeface="ヒラギノ角ゴ Pro W3" charset="-128"/>
              </a:rPr>
              <a:t>Measured detector capacitance as a function of the bias voltage, CMS strip detector:</a:t>
            </a:r>
          </a:p>
        </p:txBody>
      </p:sp>
      <p:pic>
        <p:nvPicPr>
          <p:cNvPr id="63495"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6935" y="3430129"/>
            <a:ext cx="6046420" cy="4548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6" name="Rectangle 14"/>
          <p:cNvSpPr>
            <a:spLocks noChangeArrowheads="1"/>
          </p:cNvSpPr>
          <p:nvPr/>
        </p:nvSpPr>
        <p:spPr bwMode="auto">
          <a:xfrm>
            <a:off x="0" y="-265008"/>
            <a:ext cx="184731"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endParaRPr lang="en-GB" altLang="en-US" sz="2844">
              <a:ea typeface="ヒラギノ角ゴ Pro W3" charset="-128"/>
            </a:endParaRPr>
          </a:p>
        </p:txBody>
      </p:sp>
      <p:sp>
        <p:nvSpPr>
          <p:cNvPr id="63497" name="Rectangle 16"/>
          <p:cNvSpPr>
            <a:spLocks noChangeArrowheads="1"/>
          </p:cNvSpPr>
          <p:nvPr/>
        </p:nvSpPr>
        <p:spPr bwMode="auto">
          <a:xfrm>
            <a:off x="0" y="-265008"/>
            <a:ext cx="184731"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endParaRPr lang="en-GB" altLang="en-US" sz="2844">
              <a:ea typeface="ヒラギノ角ゴ Pro W3" charset="-128"/>
            </a:endParaRPr>
          </a:p>
        </p:txBody>
      </p:sp>
      <p:grpSp>
        <p:nvGrpSpPr>
          <p:cNvPr id="63498" name="Group 23"/>
          <p:cNvGrpSpPr>
            <a:grpSpLocks/>
          </p:cNvGrpSpPr>
          <p:nvPr/>
        </p:nvGrpSpPr>
        <p:grpSpPr bwMode="auto">
          <a:xfrm>
            <a:off x="1587219" y="3623734"/>
            <a:ext cx="3072835" cy="1192107"/>
            <a:chOff x="1115616" y="2492896"/>
            <a:chExt cx="2232248" cy="936104"/>
          </a:xfrm>
        </p:grpSpPr>
        <p:sp>
          <p:nvSpPr>
            <p:cNvPr id="63500" name="Rectangle 13"/>
            <p:cNvSpPr>
              <a:spLocks noChangeArrowheads="1"/>
            </p:cNvSpPr>
            <p:nvPr/>
          </p:nvSpPr>
          <p:spPr bwMode="auto">
            <a:xfrm>
              <a:off x="1115616" y="2492896"/>
              <a:ext cx="2232248" cy="936104"/>
            </a:xfrm>
            <a:prstGeom prst="rect">
              <a:avLst/>
            </a:prstGeom>
            <a:solidFill>
              <a:srgbClr val="FFFFAC"/>
            </a:solidFill>
            <a:ln w="19050">
              <a:solidFill>
                <a:srgbClr val="FF0000"/>
              </a:solidFill>
              <a:miter lim="800000"/>
              <a:headEnd/>
              <a:tailEnd/>
            </a:ln>
          </p:spPr>
          <p:txBody>
            <a:bodyPr wrap="none" anchor="ct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endParaRPr lang="de-CH" altLang="en-US" sz="2844">
                <a:ea typeface="ヒラギノ角ゴ Pro W3" charset="-128"/>
              </a:endParaRPr>
            </a:p>
          </p:txBody>
        </p:sp>
        <p:graphicFrame>
          <p:nvGraphicFramePr>
            <p:cNvPr id="63501" name="Object 18"/>
            <p:cNvGraphicFramePr>
              <a:graphicFrameLocks noChangeAspect="1"/>
            </p:cNvGraphicFramePr>
            <p:nvPr/>
          </p:nvGraphicFramePr>
          <p:xfrm>
            <a:off x="1558572" y="2586508"/>
            <a:ext cx="1297118" cy="690178"/>
          </p:xfrm>
          <a:graphic>
            <a:graphicData uri="http://schemas.openxmlformats.org/presentationml/2006/ole">
              <mc:AlternateContent xmlns:mc="http://schemas.openxmlformats.org/markup-compatibility/2006">
                <mc:Choice xmlns:v="urn:schemas-microsoft-com:vml" Requires="v">
                  <p:oleObj spid="_x0000_s473920" name="Equation" r:id="rId7" imgW="749300" imgH="419100" progId="Equation.3">
                    <p:embed/>
                  </p:oleObj>
                </mc:Choice>
                <mc:Fallback>
                  <p:oleObj name="Equation" r:id="rId7" imgW="749300" imgH="4191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58572" y="2586508"/>
                          <a:ext cx="1297118" cy="690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sp>
        <p:nvSpPr>
          <p:cNvPr id="63499" name="Text Box 15"/>
          <p:cNvSpPr txBox="1">
            <a:spLocks noChangeArrowheads="1"/>
          </p:cNvSpPr>
          <p:nvPr/>
        </p:nvSpPr>
        <p:spPr bwMode="auto">
          <a:xfrm>
            <a:off x="184731" y="1907824"/>
            <a:ext cx="12820069" cy="1436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25000"/>
              </a:spcBef>
              <a:buFontTx/>
              <a:buNone/>
            </a:pPr>
            <a:r>
              <a:rPr lang="en-US" altLang="en-US" sz="2400" dirty="0">
                <a:ea typeface="ヒラギノ角ゴ Pro W3" charset="-128"/>
              </a:rPr>
              <a:t>Depletion voltage V</a:t>
            </a:r>
            <a:r>
              <a:rPr lang="en-US" altLang="en-US" sz="2400" baseline="-25000" dirty="0">
                <a:ea typeface="ヒラギノ角ゴ Pro W3" charset="-128"/>
              </a:rPr>
              <a:t>FD</a:t>
            </a:r>
            <a:r>
              <a:rPr lang="en-US" altLang="en-US" sz="2400" dirty="0">
                <a:ea typeface="ヒラギノ角ゴ Pro W3" charset="-128"/>
              </a:rPr>
              <a:t> is the minimum voltage at which the bulk of the sensor is fully depleted. The operating voltage is usually chosen to be higher (</a:t>
            </a:r>
            <a:r>
              <a:rPr lang="en-US" altLang="en-US" sz="2400" dirty="0" err="1">
                <a:ea typeface="ヒラギノ角ゴ Pro W3" charset="-128"/>
              </a:rPr>
              <a:t>overdepletion</a:t>
            </a:r>
            <a:r>
              <a:rPr lang="en-US" altLang="en-US" sz="2400" dirty="0">
                <a:ea typeface="ヒラギノ角ゴ Pro W3" charset="-128"/>
              </a:rPr>
              <a:t>).</a:t>
            </a:r>
          </a:p>
          <a:p>
            <a:pPr>
              <a:spcBef>
                <a:spcPct val="25000"/>
              </a:spcBef>
              <a:buFontTx/>
              <a:buNone/>
            </a:pPr>
            <a:r>
              <a:rPr lang="en-US" altLang="en-US" sz="2400" dirty="0">
                <a:ea typeface="ヒラギノ角ゴ Pro W3" charset="-128"/>
              </a:rPr>
              <a:t>- High resistivity material (i.e. low doping) requires low depletion voltage.</a:t>
            </a:r>
          </a:p>
        </p:txBody>
      </p:sp>
      <p:sp>
        <p:nvSpPr>
          <p:cNvPr id="4" name="Slide Number Placeholder 3"/>
          <p:cNvSpPr>
            <a:spLocks noGrp="1"/>
          </p:cNvSpPr>
          <p:nvPr>
            <p:ph type="sldNum" sz="quarter" idx="12"/>
          </p:nvPr>
        </p:nvSpPr>
        <p:spPr/>
        <p:txBody>
          <a:bodyPr/>
          <a:lstStyle/>
          <a:p>
            <a:fld id="{0312D417-FB8C-224E-9A2D-720D28E246E6}" type="slidenum">
              <a:rPr lang="de-DE" altLang="en-US" smtClean="0"/>
              <a:pPr/>
              <a:t>13</a:t>
            </a:fld>
            <a:endParaRPr lang="de-DE" altLang="en-US" i="1"/>
          </a:p>
        </p:txBody>
      </p:sp>
    </p:spTree>
    <p:extLst>
      <p:ext uri="{BB962C8B-B14F-4D97-AF65-F5344CB8AC3E}">
        <p14:creationId xmlns:p14="http://schemas.microsoft.com/office/powerpoint/2010/main" val="171335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 Box 9"/>
          <p:cNvSpPr txBox="1">
            <a:spLocks noChangeArrowheads="1"/>
          </p:cNvSpPr>
          <p:nvPr/>
        </p:nvSpPr>
        <p:spPr bwMode="auto">
          <a:xfrm>
            <a:off x="626537" y="1591174"/>
            <a:ext cx="11516925"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buFontTx/>
              <a:buNone/>
            </a:pPr>
            <a:r>
              <a:rPr lang="en-US" altLang="en-US" sz="2844" dirty="0">
                <a:ea typeface="ヒラギノ角ゴ Pro W3" charset="-128"/>
              </a:rPr>
              <a:t>Example of a typical p</a:t>
            </a:r>
            <a:r>
              <a:rPr lang="en-US" altLang="en-US" sz="2844" baseline="30000" dirty="0">
                <a:ea typeface="ヒラギノ角ゴ Pro W3" charset="-128"/>
              </a:rPr>
              <a:t>+</a:t>
            </a:r>
            <a:r>
              <a:rPr lang="en-US" altLang="en-US" sz="2844" dirty="0">
                <a:ea typeface="ヒラギノ角ゴ Pro W3" charset="-128"/>
              </a:rPr>
              <a:t>-n junction in a silicon detector:</a:t>
            </a:r>
          </a:p>
          <a:p>
            <a:pPr>
              <a:buFontTx/>
              <a:buNone/>
            </a:pPr>
            <a:r>
              <a:rPr lang="en-US" altLang="en-US" sz="2844" dirty="0">
                <a:ea typeface="ヒラギノ角ゴ Pro W3" charset="-128"/>
              </a:rPr>
              <a:t>Effective doping concentration 				   </a:t>
            </a:r>
            <a:r>
              <a:rPr lang="en-US" altLang="en-US" sz="2844" i="1" dirty="0">
                <a:ea typeface="ヒラギノ角ゴ Pro W3" charset="-128"/>
              </a:rPr>
              <a:t>N</a:t>
            </a:r>
            <a:r>
              <a:rPr lang="en-US" altLang="en-US" sz="2844" i="1" baseline="-25000" dirty="0">
                <a:ea typeface="ヒラギノ角ゴ Pro W3" charset="-128"/>
              </a:rPr>
              <a:t>a</a:t>
            </a:r>
            <a:r>
              <a:rPr lang="en-US" altLang="en-US" sz="2844" dirty="0">
                <a:ea typeface="ヒラギノ角ゴ Pro W3" charset="-128"/>
              </a:rPr>
              <a:t> = 10</a:t>
            </a:r>
            <a:r>
              <a:rPr lang="en-US" altLang="en-US" sz="2844" baseline="30000" dirty="0">
                <a:ea typeface="ヒラギノ角ゴ Pro W3" charset="-128"/>
              </a:rPr>
              <a:t>15</a:t>
            </a:r>
            <a:r>
              <a:rPr lang="en-US" altLang="en-US" sz="2844" dirty="0">
                <a:ea typeface="ヒラギノ角ゴ Pro W3" charset="-128"/>
              </a:rPr>
              <a:t> cm</a:t>
            </a:r>
            <a:r>
              <a:rPr lang="en-US" altLang="en-US" sz="2844" baseline="30000" dirty="0">
                <a:ea typeface="ヒラギノ角ゴ Pro W3" charset="-128"/>
              </a:rPr>
              <a:t>–3</a:t>
            </a:r>
            <a:r>
              <a:rPr lang="en-US" altLang="en-US" sz="2844" dirty="0">
                <a:ea typeface="ヒラギノ角ゴ Pro W3" charset="-128"/>
              </a:rPr>
              <a:t> in p+ region and </a:t>
            </a:r>
            <a:r>
              <a:rPr lang="en-US" altLang="en-US" sz="2844" i="1" dirty="0" err="1">
                <a:ea typeface="ヒラギノ角ゴ Pro W3" charset="-128"/>
              </a:rPr>
              <a:t>N</a:t>
            </a:r>
            <a:r>
              <a:rPr lang="en-US" altLang="en-US" sz="2844" i="1" baseline="-25000" dirty="0" err="1">
                <a:ea typeface="ヒラギノ角ゴ Pro W3" charset="-128"/>
              </a:rPr>
              <a:t>d</a:t>
            </a:r>
            <a:r>
              <a:rPr lang="en-US" altLang="en-US" sz="2844" dirty="0">
                <a:ea typeface="ヒラギノ角ゴ Pro W3" charset="-128"/>
              </a:rPr>
              <a:t> = 10</a:t>
            </a:r>
            <a:r>
              <a:rPr lang="en-US" altLang="en-US" sz="2844" baseline="30000" dirty="0">
                <a:ea typeface="ヒラギノ角ゴ Pro W3" charset="-128"/>
              </a:rPr>
              <a:t>12</a:t>
            </a:r>
            <a:r>
              <a:rPr lang="en-US" altLang="en-US" sz="2844" dirty="0">
                <a:ea typeface="ヒラギノ角ゴ Pro W3" charset="-128"/>
              </a:rPr>
              <a:t> cm</a:t>
            </a:r>
            <a:r>
              <a:rPr lang="en-US" altLang="en-US" sz="2844" baseline="30000" dirty="0">
                <a:ea typeface="ヒラギノ角ゴ Pro W3" charset="-128"/>
              </a:rPr>
              <a:t>–3</a:t>
            </a:r>
            <a:r>
              <a:rPr lang="en-US" altLang="en-US" sz="2844" dirty="0">
                <a:ea typeface="ヒラギノ角ゴ Pro W3" charset="-128"/>
              </a:rPr>
              <a:t> in n bulk.</a:t>
            </a:r>
          </a:p>
        </p:txBody>
      </p:sp>
      <p:sp>
        <p:nvSpPr>
          <p:cNvPr id="61442" name="Rectangle 2"/>
          <p:cNvSpPr>
            <a:spLocks noGrp="1" noChangeArrowheads="1"/>
          </p:cNvSpPr>
          <p:nvPr>
            <p:ph type="title"/>
          </p:nvPr>
        </p:nvSpPr>
        <p:spPr bwMode="auto">
          <a:xfrm>
            <a:off x="304799" y="89646"/>
            <a:ext cx="9931965" cy="168430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048" tIns="65024" rIns="130048" bIns="65024" numCol="1" anchor="t" anchorCtr="0" compatLnSpc="1">
            <a:prstTxWarp prst="textNoShape">
              <a:avLst/>
            </a:prstTxWarp>
          </a:bodyPr>
          <a:lstStyle/>
          <a:p>
            <a:pPr eaLnBrk="1" hangingPunct="1"/>
            <a:r>
              <a:rPr lang="en-US" altLang="en-US" dirty="0">
                <a:ea typeface="ＭＳ Ｐゴシック" charset="-128"/>
                <a:cs typeface="MS PGothic" charset="-128"/>
              </a:rPr>
              <a:t>The p-n Junction</a:t>
            </a:r>
            <a:br>
              <a:rPr lang="en-US" altLang="en-US" dirty="0">
                <a:ea typeface="ＭＳ Ｐゴシック" charset="-128"/>
                <a:cs typeface="MS PGothic" charset="-128"/>
              </a:rPr>
            </a:br>
            <a:r>
              <a:rPr lang="en-US" altLang="en-US" sz="2844" dirty="0">
                <a:ea typeface="ＭＳ Ｐゴシック" charset="-128"/>
                <a:cs typeface="MS PGothic" charset="-128"/>
              </a:rPr>
              <a:t>Width of the depletion zone</a:t>
            </a:r>
          </a:p>
        </p:txBody>
      </p:sp>
      <p:sp>
        <p:nvSpPr>
          <p:cNvPr id="61444" name="Text Box 4"/>
          <p:cNvSpPr txBox="1">
            <a:spLocks noChangeArrowheads="1"/>
          </p:cNvSpPr>
          <p:nvPr/>
        </p:nvSpPr>
        <p:spPr bwMode="auto">
          <a:xfrm>
            <a:off x="9956801" y="6295885"/>
            <a:ext cx="1522853" cy="442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2276">
                <a:ea typeface="ヒラギノ角ゴ Pro W3" charset="-128"/>
              </a:rPr>
              <a:t>p</a:t>
            </a:r>
            <a:r>
              <a:rPr lang="en-US" altLang="en-US" sz="2276" baseline="30000">
                <a:ea typeface="ヒラギノ角ゴ Pro W3" charset="-128"/>
              </a:rPr>
              <a:t>+</a:t>
            </a:r>
            <a:r>
              <a:rPr lang="en-US" altLang="en-US" sz="2276">
                <a:ea typeface="ヒラギノ角ゴ Pro W3" charset="-128"/>
              </a:rPr>
              <a:t>n junction</a:t>
            </a:r>
          </a:p>
        </p:txBody>
      </p:sp>
      <p:sp>
        <p:nvSpPr>
          <p:cNvPr id="61445" name="Text Box 10"/>
          <p:cNvSpPr txBox="1">
            <a:spLocks noChangeArrowheads="1"/>
          </p:cNvSpPr>
          <p:nvPr/>
        </p:nvSpPr>
        <p:spPr bwMode="auto">
          <a:xfrm>
            <a:off x="1571417" y="3308774"/>
            <a:ext cx="5373511" cy="1517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114300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25000"/>
              </a:spcBef>
              <a:buFontTx/>
              <a:buNone/>
            </a:pPr>
            <a:r>
              <a:rPr lang="en-US" altLang="en-US" sz="2844" dirty="0">
                <a:ea typeface="ヒラギノ角ゴ Pro W3" charset="-128"/>
              </a:rPr>
              <a:t>Without external voltage:</a:t>
            </a:r>
          </a:p>
          <a:p>
            <a:pPr lvl="1">
              <a:spcBef>
                <a:spcPct val="25000"/>
              </a:spcBef>
              <a:buFontTx/>
              <a:buNone/>
            </a:pPr>
            <a:r>
              <a:rPr lang="en-US" altLang="en-US" sz="2844" i="1" dirty="0" err="1">
                <a:ea typeface="ヒラギノ角ゴ Pro W3" charset="-128"/>
              </a:rPr>
              <a:t>W</a:t>
            </a:r>
            <a:r>
              <a:rPr lang="en-US" altLang="en-US" sz="2844" i="1" baseline="-25000" dirty="0" err="1">
                <a:ea typeface="ヒラギノ角ゴ Pro W3" charset="-128"/>
              </a:rPr>
              <a:t>p</a:t>
            </a:r>
            <a:r>
              <a:rPr lang="en-US" altLang="en-US" sz="2844" dirty="0">
                <a:ea typeface="ヒラギノ角ゴ Pro W3" charset="-128"/>
              </a:rPr>
              <a:t> = 0.02 µm </a:t>
            </a:r>
          </a:p>
          <a:p>
            <a:pPr lvl="1">
              <a:spcBef>
                <a:spcPct val="25000"/>
              </a:spcBef>
              <a:buFontTx/>
              <a:buNone/>
            </a:pPr>
            <a:r>
              <a:rPr lang="en-US" altLang="en-US" sz="2844" i="1" dirty="0" err="1">
                <a:ea typeface="ヒラギノ角ゴ Pro W3" charset="-128"/>
              </a:rPr>
              <a:t>W</a:t>
            </a:r>
            <a:r>
              <a:rPr lang="en-US" altLang="en-US" sz="2844" i="1" baseline="-25000" dirty="0" err="1">
                <a:ea typeface="ヒラギノ角ゴ Pro W3" charset="-128"/>
              </a:rPr>
              <a:t>n</a:t>
            </a:r>
            <a:r>
              <a:rPr lang="en-US" altLang="en-US" sz="2844" dirty="0">
                <a:ea typeface="ヒラギノ角ゴ Pro W3" charset="-128"/>
              </a:rPr>
              <a:t> = 23 µm</a:t>
            </a:r>
          </a:p>
        </p:txBody>
      </p:sp>
      <p:sp>
        <p:nvSpPr>
          <p:cNvPr id="61446" name="Text Box 11"/>
          <p:cNvSpPr txBox="1">
            <a:spLocks noChangeArrowheads="1"/>
          </p:cNvSpPr>
          <p:nvPr/>
        </p:nvSpPr>
        <p:spPr bwMode="auto">
          <a:xfrm>
            <a:off x="1571416" y="5042748"/>
            <a:ext cx="6895254" cy="1517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114300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25000"/>
              </a:spcBef>
              <a:buFontTx/>
              <a:buNone/>
            </a:pPr>
            <a:r>
              <a:rPr lang="en-US" altLang="en-US" sz="2844" dirty="0">
                <a:ea typeface="ヒラギノ角ゴ Pro W3" charset="-128"/>
              </a:rPr>
              <a:t>Applying a reverse bias voltage of 100 V:</a:t>
            </a:r>
          </a:p>
          <a:p>
            <a:pPr lvl="1">
              <a:spcBef>
                <a:spcPct val="25000"/>
              </a:spcBef>
              <a:buFontTx/>
              <a:buNone/>
            </a:pPr>
            <a:r>
              <a:rPr lang="en-US" altLang="en-US" sz="2844" i="1" dirty="0" err="1">
                <a:ea typeface="ヒラギノ角ゴ Pro W3" charset="-128"/>
              </a:rPr>
              <a:t>W</a:t>
            </a:r>
            <a:r>
              <a:rPr lang="en-US" altLang="en-US" sz="2844" i="1" baseline="-25000" dirty="0" err="1">
                <a:ea typeface="ヒラギノ角ゴ Pro W3" charset="-128"/>
              </a:rPr>
              <a:t>p</a:t>
            </a:r>
            <a:r>
              <a:rPr lang="en-US" altLang="en-US" sz="2844" dirty="0">
                <a:ea typeface="ヒラギノ角ゴ Pro W3" charset="-128"/>
              </a:rPr>
              <a:t> = 0.4 µm </a:t>
            </a:r>
          </a:p>
          <a:p>
            <a:pPr lvl="1">
              <a:spcBef>
                <a:spcPct val="25000"/>
              </a:spcBef>
              <a:buFontTx/>
              <a:buNone/>
            </a:pPr>
            <a:r>
              <a:rPr lang="en-US" altLang="en-US" sz="2844" i="1" dirty="0" err="1">
                <a:ea typeface="ヒラギノ角ゴ Pro W3" charset="-128"/>
              </a:rPr>
              <a:t>W</a:t>
            </a:r>
            <a:r>
              <a:rPr lang="en-US" altLang="en-US" sz="2844" i="1" baseline="-25000" dirty="0" err="1">
                <a:ea typeface="ヒラギノ角ゴ Pro W3" charset="-128"/>
              </a:rPr>
              <a:t>n</a:t>
            </a:r>
            <a:r>
              <a:rPr lang="en-US" altLang="en-US" sz="2844" dirty="0">
                <a:ea typeface="ヒラギノ角ゴ Pro W3" charset="-128"/>
              </a:rPr>
              <a:t> = 363 µm</a:t>
            </a:r>
          </a:p>
        </p:txBody>
      </p:sp>
      <p:pic>
        <p:nvPicPr>
          <p:cNvPr id="61447" name="Picture 12" descr="p+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1012" y="3455601"/>
            <a:ext cx="3445369" cy="2840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48" name="Group 24"/>
          <p:cNvGrpSpPr>
            <a:grpSpLocks/>
          </p:cNvGrpSpPr>
          <p:nvPr/>
        </p:nvGrpSpPr>
        <p:grpSpPr bwMode="auto">
          <a:xfrm>
            <a:off x="1535290" y="7515401"/>
            <a:ext cx="6093743" cy="1022773"/>
            <a:chOff x="2297" y="2793"/>
            <a:chExt cx="2699" cy="453"/>
          </a:xfrm>
        </p:grpSpPr>
        <p:sp>
          <p:nvSpPr>
            <p:cNvPr id="61453" name="Rectangle 8"/>
            <p:cNvSpPr>
              <a:spLocks noChangeArrowheads="1"/>
            </p:cNvSpPr>
            <p:nvPr/>
          </p:nvSpPr>
          <p:spPr bwMode="auto">
            <a:xfrm>
              <a:off x="2297" y="2832"/>
              <a:ext cx="1292" cy="408"/>
            </a:xfrm>
            <a:prstGeom prst="rect">
              <a:avLst/>
            </a:prstGeom>
            <a:solidFill>
              <a:srgbClr val="FFFFAC"/>
            </a:solidFill>
            <a:ln w="19050">
              <a:solidFill>
                <a:srgbClr val="FF0000"/>
              </a:solidFill>
              <a:miter lim="800000"/>
              <a:headEnd/>
              <a:tailEnd/>
            </a:ln>
          </p:spPr>
          <p:txBody>
            <a:bodyPr wrap="none" anchor="ct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endParaRPr lang="de-CH" altLang="en-US" sz="2844">
                <a:ea typeface="ヒラギノ角ゴ Pro W3" charset="-128"/>
              </a:endParaRPr>
            </a:p>
          </p:txBody>
        </p:sp>
        <p:graphicFrame>
          <p:nvGraphicFramePr>
            <p:cNvPr id="61454" name="Object 3"/>
            <p:cNvGraphicFramePr>
              <a:graphicFrameLocks noChangeAspect="1"/>
            </p:cNvGraphicFramePr>
            <p:nvPr/>
          </p:nvGraphicFramePr>
          <p:xfrm>
            <a:off x="2383" y="2924"/>
            <a:ext cx="1120" cy="224"/>
          </p:xfrm>
          <a:graphic>
            <a:graphicData uri="http://schemas.openxmlformats.org/presentationml/2006/ole">
              <mc:AlternateContent xmlns:mc="http://schemas.openxmlformats.org/markup-compatibility/2006">
                <mc:Choice xmlns:v="urn:schemas-microsoft-com:vml" Requires="v">
                  <p:oleObj spid="_x0000_s3901" name="Equation" r:id="rId5" imgW="1778000" imgH="355600" progId="Equation.3">
                    <p:embed/>
                  </p:oleObj>
                </mc:Choice>
                <mc:Fallback>
                  <p:oleObj name="Equation" r:id="rId5" imgW="1778000" imgH="355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3" y="2924"/>
                          <a:ext cx="1120" cy="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1455" name="Rectangle 8"/>
            <p:cNvSpPr>
              <a:spLocks noChangeArrowheads="1"/>
            </p:cNvSpPr>
            <p:nvPr/>
          </p:nvSpPr>
          <p:spPr bwMode="auto">
            <a:xfrm>
              <a:off x="4134" y="2793"/>
              <a:ext cx="862" cy="453"/>
            </a:xfrm>
            <a:prstGeom prst="rect">
              <a:avLst/>
            </a:prstGeom>
            <a:solidFill>
              <a:srgbClr val="FFFFAC"/>
            </a:solidFill>
            <a:ln w="19050">
              <a:solidFill>
                <a:srgbClr val="FF0000"/>
              </a:solidFill>
              <a:miter lim="800000"/>
              <a:headEnd/>
              <a:tailEnd/>
            </a:ln>
          </p:spPr>
          <p:txBody>
            <a:bodyPr wrap="none" anchor="ct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endParaRPr lang="de-CH" altLang="en-US" sz="2844">
                <a:ea typeface="ヒラギノ角ゴ Pro W3" charset="-128"/>
              </a:endParaRPr>
            </a:p>
          </p:txBody>
        </p:sp>
      </p:grpSp>
      <p:graphicFrame>
        <p:nvGraphicFramePr>
          <p:cNvPr id="61449" name="Object 2"/>
          <p:cNvGraphicFramePr>
            <a:graphicFrameLocks noChangeAspect="1"/>
          </p:cNvGraphicFramePr>
          <p:nvPr>
            <p:extLst>
              <p:ext uri="{D42A27DB-BD31-4B8C-83A1-F6EECF244321}">
                <p14:modId xmlns:p14="http://schemas.microsoft.com/office/powerpoint/2010/main" val="3963877562"/>
              </p:ext>
            </p:extLst>
          </p:nvPr>
        </p:nvGraphicFramePr>
        <p:xfrm>
          <a:off x="5761849" y="7603453"/>
          <a:ext cx="1715911" cy="830862"/>
        </p:xfrm>
        <a:graphic>
          <a:graphicData uri="http://schemas.openxmlformats.org/presentationml/2006/ole">
            <mc:AlternateContent xmlns:mc="http://schemas.openxmlformats.org/markup-compatibility/2006">
              <mc:Choice xmlns:v="urn:schemas-microsoft-com:vml" Requires="v">
                <p:oleObj spid="_x0000_s3902" name="Equation" r:id="rId7" imgW="1206500" imgH="584200" progId="Equation.3">
                  <p:embed/>
                </p:oleObj>
              </mc:Choice>
              <mc:Fallback>
                <p:oleObj name="Equation" r:id="rId7" imgW="1206500" imgH="5842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61849" y="7603453"/>
                        <a:ext cx="1715911" cy="83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1450" name="TextBox 15"/>
          <p:cNvSpPr txBox="1">
            <a:spLocks noChangeArrowheads="1"/>
          </p:cNvSpPr>
          <p:nvPr/>
        </p:nvSpPr>
        <p:spPr bwMode="auto">
          <a:xfrm>
            <a:off x="4761840" y="7711827"/>
            <a:ext cx="833883"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de-AT" altLang="en-US" sz="2844" dirty="0" err="1">
                <a:ea typeface="ヒラギノ角ゴ Pro W3" charset="-128"/>
              </a:rPr>
              <a:t>with</a:t>
            </a:r>
            <a:endParaRPr lang="de-AT" altLang="en-US" sz="2844" dirty="0">
              <a:ea typeface="ヒラギノ角ゴ Pro W3" charset="-128"/>
            </a:endParaRPr>
          </a:p>
        </p:txBody>
      </p:sp>
      <p:sp>
        <p:nvSpPr>
          <p:cNvPr id="61451" name="Rectangle 15"/>
          <p:cNvSpPr>
            <a:spLocks noChangeArrowheads="1"/>
          </p:cNvSpPr>
          <p:nvPr/>
        </p:nvSpPr>
        <p:spPr bwMode="auto">
          <a:xfrm>
            <a:off x="7911254" y="7152640"/>
            <a:ext cx="6285653" cy="1517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spcBef>
                <a:spcPct val="50000"/>
              </a:spcBef>
              <a:buFont typeface="Wingdings" charset="2"/>
              <a:buChar char="u"/>
              <a:tabLst>
                <a:tab pos="292100" algn="l"/>
                <a:tab pos="571500" algn="l"/>
                <a:tab pos="4102100" algn="l"/>
                <a:tab pos="4381500" algn="l"/>
                <a:tab pos="4673600" algn="l"/>
              </a:tabLst>
              <a:defRPr>
                <a:solidFill>
                  <a:schemeClr val="tx1"/>
                </a:solidFill>
                <a:latin typeface="Helvetica" charset="0"/>
                <a:ea typeface="ＭＳ Ｐゴシック" charset="-128"/>
                <a:cs typeface="MS PGothic" charset="-128"/>
              </a:defRPr>
            </a:lvl1pPr>
            <a:lvl2pPr marL="742950" indent="-285750">
              <a:spcBef>
                <a:spcPct val="20000"/>
              </a:spcBef>
              <a:buChar char="–"/>
              <a:tabLst>
                <a:tab pos="292100" algn="l"/>
                <a:tab pos="571500" algn="l"/>
                <a:tab pos="4102100" algn="l"/>
                <a:tab pos="4381500" algn="l"/>
                <a:tab pos="4673600" algn="l"/>
              </a:tabLst>
              <a:defRPr>
                <a:solidFill>
                  <a:schemeClr val="tx1"/>
                </a:solidFill>
                <a:latin typeface="Helvetica" charset="0"/>
                <a:ea typeface="MS PGothic" charset="-128"/>
                <a:cs typeface="MS PGothic" charset="-128"/>
              </a:defRPr>
            </a:lvl2pPr>
            <a:lvl3pPr marL="1143000" indent="-228600">
              <a:spcBef>
                <a:spcPct val="10000"/>
              </a:spcBef>
              <a:buChar char="•"/>
              <a:tabLst>
                <a:tab pos="292100" algn="l"/>
                <a:tab pos="571500" algn="l"/>
                <a:tab pos="4102100" algn="l"/>
                <a:tab pos="4381500" algn="l"/>
                <a:tab pos="4673600" algn="l"/>
              </a:tabLst>
              <a:defRPr sz="1600">
                <a:solidFill>
                  <a:schemeClr val="tx1"/>
                </a:solidFill>
                <a:latin typeface="Helvetica" charset="0"/>
                <a:ea typeface="ＭＳ Ｐゴシック" charset="-128"/>
                <a:cs typeface="MS PGothic" charset="-128"/>
              </a:defRPr>
            </a:lvl3pPr>
            <a:lvl4pPr marL="1600200" indent="-228600">
              <a:buChar char="–"/>
              <a:tabLst>
                <a:tab pos="292100" algn="l"/>
                <a:tab pos="571500" algn="l"/>
                <a:tab pos="4102100" algn="l"/>
                <a:tab pos="4381500" algn="l"/>
                <a:tab pos="4673600" algn="l"/>
              </a:tabLst>
              <a:defRPr sz="1400">
                <a:solidFill>
                  <a:schemeClr val="tx1"/>
                </a:solidFill>
                <a:latin typeface="Helvetica" charset="0"/>
                <a:ea typeface="MS PGothic" charset="-128"/>
                <a:cs typeface="MS PGothic" charset="-128"/>
              </a:defRPr>
            </a:lvl4pPr>
            <a:lvl5pPr marL="2057400" indent="-228600">
              <a:buChar char="»"/>
              <a:tabLst>
                <a:tab pos="292100" algn="l"/>
                <a:tab pos="571500" algn="l"/>
                <a:tab pos="4102100" algn="l"/>
                <a:tab pos="4381500" algn="l"/>
                <a:tab pos="4673600" algn="l"/>
              </a:tabLst>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tabLst>
                <a:tab pos="292100" algn="l"/>
                <a:tab pos="571500" algn="l"/>
                <a:tab pos="4102100" algn="l"/>
                <a:tab pos="4381500" algn="l"/>
                <a:tab pos="4673600" algn="l"/>
              </a:tabLst>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tabLst>
                <a:tab pos="292100" algn="l"/>
                <a:tab pos="571500" algn="l"/>
                <a:tab pos="4102100" algn="l"/>
                <a:tab pos="4381500" algn="l"/>
                <a:tab pos="4673600" algn="l"/>
              </a:tabLst>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tabLst>
                <a:tab pos="292100" algn="l"/>
                <a:tab pos="571500" algn="l"/>
                <a:tab pos="4102100" algn="l"/>
                <a:tab pos="4381500" algn="l"/>
                <a:tab pos="4673600" algn="l"/>
              </a:tabLst>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tabLst>
                <a:tab pos="292100" algn="l"/>
                <a:tab pos="571500" algn="l"/>
                <a:tab pos="4102100" algn="l"/>
                <a:tab pos="4381500" algn="l"/>
                <a:tab pos="4673600" algn="l"/>
              </a:tabLst>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1991" i="1" dirty="0">
                <a:ea typeface="ヒラギノ角ゴ Pro W3" charset="-128"/>
              </a:rPr>
              <a:t>V</a:t>
            </a:r>
            <a:r>
              <a:rPr lang="en-US" altLang="en-US" sz="1991" i="1" baseline="-25000" dirty="0">
                <a:ea typeface="ヒラギノ角ゴ Pro W3" charset="-128"/>
              </a:rPr>
              <a:t>	</a:t>
            </a:r>
            <a:r>
              <a:rPr lang="en-US" altLang="en-US" sz="1991" dirty="0">
                <a:ea typeface="ヒラギノ角ゴ Pro W3" charset="-128"/>
              </a:rPr>
              <a:t>…	External voltage</a:t>
            </a:r>
            <a:endParaRPr lang="en-US" altLang="en-US" sz="1991" dirty="0">
              <a:latin typeface="Symbol" charset="2"/>
              <a:ea typeface="ヒラギノ角ゴ Pro W3" charset="-128"/>
            </a:endParaRPr>
          </a:p>
          <a:p>
            <a:pPr>
              <a:spcBef>
                <a:spcPct val="0"/>
              </a:spcBef>
              <a:buFontTx/>
              <a:buNone/>
            </a:pPr>
            <a:r>
              <a:rPr lang="en-US" altLang="en-US" sz="1991" dirty="0">
                <a:latin typeface="Symbol" charset="2"/>
                <a:ea typeface="ヒラギノ角ゴ Pro W3" charset="-128"/>
              </a:rPr>
              <a:t>r </a:t>
            </a:r>
            <a:r>
              <a:rPr lang="en-US" altLang="en-US" sz="1991" dirty="0">
                <a:ea typeface="ヒラギノ角ゴ Pro W3" charset="-128"/>
              </a:rPr>
              <a:t>	…	specific resistivity</a:t>
            </a:r>
          </a:p>
          <a:p>
            <a:pPr>
              <a:spcBef>
                <a:spcPct val="0"/>
              </a:spcBef>
              <a:buFont typeface="Symbol" charset="2"/>
              <a:buChar char="m"/>
            </a:pPr>
            <a:r>
              <a:rPr lang="en-US" altLang="en-US" sz="1991" dirty="0">
                <a:ea typeface="ヒラギノ角ゴ Pro W3" charset="-128"/>
              </a:rPr>
              <a:t>	…	mobility of majority charge carriers</a:t>
            </a:r>
          </a:p>
          <a:p>
            <a:pPr>
              <a:spcBef>
                <a:spcPct val="0"/>
              </a:spcBef>
              <a:buFontTx/>
              <a:buNone/>
            </a:pPr>
            <a:r>
              <a:rPr lang="en-US" altLang="en-US" sz="1991" i="1" dirty="0">
                <a:ea typeface="ヒラギノ角ゴ Pro W3" charset="-128"/>
              </a:rPr>
              <a:t>N</a:t>
            </a:r>
            <a:r>
              <a:rPr lang="en-US" altLang="en-US" sz="1991" i="1" baseline="-25000" dirty="0">
                <a:ea typeface="ヒラギノ角ゴ Pro W3" charset="-128"/>
              </a:rPr>
              <a:t>eff	</a:t>
            </a:r>
            <a:r>
              <a:rPr lang="en-US" altLang="en-US" sz="1991" dirty="0">
                <a:ea typeface="ヒラギノ角ゴ Pro W3" charset="-128"/>
              </a:rPr>
              <a:t>…effective doping concentration</a:t>
            </a:r>
          </a:p>
        </p:txBody>
      </p:sp>
      <p:sp>
        <p:nvSpPr>
          <p:cNvPr id="61452" name="TextBox 16"/>
          <p:cNvSpPr txBox="1">
            <a:spLocks noChangeArrowheads="1"/>
          </p:cNvSpPr>
          <p:nvPr/>
        </p:nvSpPr>
        <p:spPr bwMode="auto">
          <a:xfrm>
            <a:off x="433493" y="7007401"/>
            <a:ext cx="5570756"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de-AT" altLang="en-US" sz="2844" dirty="0">
                <a:ea typeface="ヒラギノ角ゴ Pro W3" charset="-128"/>
              </a:rPr>
              <a:t>Width </a:t>
            </a:r>
            <a:r>
              <a:rPr lang="de-AT" altLang="en-US" sz="2844" dirty="0" err="1">
                <a:ea typeface="ヒラギノ角ゴ Pro W3" charset="-128"/>
              </a:rPr>
              <a:t>of</a:t>
            </a:r>
            <a:r>
              <a:rPr lang="de-AT" altLang="en-US" sz="2844" dirty="0">
                <a:ea typeface="ヒラギノ角ゴ Pro W3" charset="-128"/>
              </a:rPr>
              <a:t> </a:t>
            </a:r>
            <a:r>
              <a:rPr lang="de-AT" altLang="en-US" sz="2844" dirty="0" err="1">
                <a:ea typeface="ヒラギノ角ゴ Pro W3" charset="-128"/>
              </a:rPr>
              <a:t>depletion</a:t>
            </a:r>
            <a:r>
              <a:rPr lang="de-AT" altLang="en-US" sz="2844" dirty="0">
                <a:ea typeface="ヒラギノ角ゴ Pro W3" charset="-128"/>
              </a:rPr>
              <a:t> </a:t>
            </a:r>
            <a:r>
              <a:rPr lang="de-AT" altLang="en-US" sz="2844" dirty="0" err="1">
                <a:ea typeface="ヒラギノ角ゴ Pro W3" charset="-128"/>
              </a:rPr>
              <a:t>zone</a:t>
            </a:r>
            <a:r>
              <a:rPr lang="de-AT" altLang="en-US" sz="2844" dirty="0">
                <a:ea typeface="ヒラギノ角ゴ Pro W3" charset="-128"/>
              </a:rPr>
              <a:t> in </a:t>
            </a:r>
            <a:r>
              <a:rPr lang="de-AT" altLang="en-US" sz="2844" dirty="0" err="1">
                <a:ea typeface="ヒラギノ角ゴ Pro W3" charset="-128"/>
              </a:rPr>
              <a:t>n</a:t>
            </a:r>
            <a:r>
              <a:rPr lang="de-AT" altLang="en-US" sz="2844" dirty="0">
                <a:ea typeface="ヒラギノ角ゴ Pro W3" charset="-128"/>
              </a:rPr>
              <a:t> </a:t>
            </a:r>
            <a:r>
              <a:rPr lang="de-AT" altLang="en-US" sz="2844" dirty="0" err="1">
                <a:ea typeface="ヒラギノ角ゴ Pro W3" charset="-128"/>
              </a:rPr>
              <a:t>bulk</a:t>
            </a:r>
            <a:r>
              <a:rPr lang="de-AT" altLang="en-US" sz="2844" dirty="0">
                <a:ea typeface="ヒラギノ角ゴ Pro W3" charset="-128"/>
              </a:rPr>
              <a:t>:</a:t>
            </a:r>
          </a:p>
        </p:txBody>
      </p:sp>
      <p:sp>
        <p:nvSpPr>
          <p:cNvPr id="4" name="Slide Number Placeholder 3"/>
          <p:cNvSpPr>
            <a:spLocks noGrp="1"/>
          </p:cNvSpPr>
          <p:nvPr>
            <p:ph type="sldNum" sz="quarter" idx="12"/>
          </p:nvPr>
        </p:nvSpPr>
        <p:spPr/>
        <p:txBody>
          <a:bodyPr/>
          <a:lstStyle/>
          <a:p>
            <a:fld id="{0312D417-FB8C-224E-9A2D-720D28E246E6}" type="slidenum">
              <a:rPr lang="de-DE" altLang="en-US" smtClean="0"/>
              <a:pPr/>
              <a:t>14</a:t>
            </a:fld>
            <a:endParaRPr lang="de-DE" altLang="en-US" i="1"/>
          </a:p>
        </p:txBody>
      </p:sp>
      <p:sp>
        <p:nvSpPr>
          <p:cNvPr id="2" name="Rectangle 1"/>
          <p:cNvSpPr/>
          <p:nvPr/>
        </p:nvSpPr>
        <p:spPr>
          <a:xfrm rot="5400000">
            <a:off x="11489551" y="4680985"/>
            <a:ext cx="1757212" cy="530017"/>
          </a:xfrm>
          <a:prstGeom prst="rect">
            <a:avLst/>
          </a:prstGeom>
        </p:spPr>
        <p:txBody>
          <a:bodyPr wrap="none">
            <a:spAutoFit/>
          </a:bodyPr>
          <a:lstStyle/>
          <a:p>
            <a:pPr lvl="1">
              <a:spcBef>
                <a:spcPct val="25000"/>
              </a:spcBef>
            </a:pPr>
            <a:r>
              <a:rPr lang="en-US" altLang="en-US" sz="2844">
                <a:ea typeface="ヒラギノ角ゴ Pro W3" charset="-128"/>
              </a:rPr>
              <a:t>300</a:t>
            </a:r>
            <a:r>
              <a:rPr lang="en-US" altLang="en-US" sz="2844" dirty="0">
                <a:ea typeface="ヒラギノ角ゴ Pro W3" charset="-128"/>
              </a:rPr>
              <a:t> µm</a:t>
            </a:r>
          </a:p>
        </p:txBody>
      </p:sp>
      <p:sp>
        <p:nvSpPr>
          <p:cNvPr id="3" name="Rectangle 2"/>
          <p:cNvSpPr/>
          <p:nvPr/>
        </p:nvSpPr>
        <p:spPr>
          <a:xfrm>
            <a:off x="11693133" y="3339812"/>
            <a:ext cx="1350050" cy="530017"/>
          </a:xfrm>
          <a:prstGeom prst="rect">
            <a:avLst/>
          </a:prstGeom>
        </p:spPr>
        <p:txBody>
          <a:bodyPr wrap="none">
            <a:spAutoFit/>
          </a:bodyPr>
          <a:lstStyle/>
          <a:p>
            <a:pPr lvl="1">
              <a:spcBef>
                <a:spcPct val="25000"/>
              </a:spcBef>
            </a:pPr>
            <a:r>
              <a:rPr lang="en-US" altLang="en-US" sz="2844">
                <a:ea typeface="ヒラギノ角ゴ Pro W3" charset="-128"/>
              </a:rPr>
              <a:t>1</a:t>
            </a:r>
            <a:r>
              <a:rPr lang="en-US" altLang="en-US" sz="2844" dirty="0">
                <a:ea typeface="ヒラギノ角ゴ Pro W3" charset="-128"/>
              </a:rPr>
              <a:t> µm</a:t>
            </a:r>
          </a:p>
        </p:txBody>
      </p:sp>
      <p:sp>
        <p:nvSpPr>
          <p:cNvPr id="5" name="Oval 4">
            <a:extLst>
              <a:ext uri="{FF2B5EF4-FFF2-40B4-BE49-F238E27FC236}">
                <a16:creationId xmlns:a16="http://schemas.microsoft.com/office/drawing/2014/main" id="{EF01C7D1-70B9-5D43-8775-4CA417E39AD6}"/>
              </a:ext>
            </a:extLst>
          </p:cNvPr>
          <p:cNvSpPr/>
          <p:nvPr/>
        </p:nvSpPr>
        <p:spPr>
          <a:xfrm>
            <a:off x="6820524" y="7974767"/>
            <a:ext cx="687216" cy="563407"/>
          </a:xfrm>
          <a:prstGeom prst="ellipse">
            <a:avLst/>
          </a:prstGeom>
          <a:noFill/>
          <a:ln w="25400" cap="flat">
            <a:solidFill>
              <a:srgbClr val="15947D"/>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l" defTabSz="1295400" rtl="0" fontAlgn="auto" latinLnBrk="0" hangingPunct="0">
              <a:lnSpc>
                <a:spcPct val="100000"/>
              </a:lnSpc>
              <a:spcBef>
                <a:spcPts val="0"/>
              </a:spcBef>
              <a:spcAft>
                <a:spcPts val="0"/>
              </a:spcAft>
              <a:buClr>
                <a:srgbClr val="000000"/>
              </a:buClr>
              <a:buSzTx/>
              <a:buFontTx/>
              <a:buNone/>
              <a:tabLst/>
            </a:pPr>
            <a:endParaRPr kumimoji="0" lang="en-CH" sz="2400" b="0" i="0" u="none" strike="noStrike" cap="none" spc="0" normalizeH="0" baseline="0">
              <a:ln>
                <a:noFill/>
              </a:ln>
              <a:solidFill>
                <a:srgbClr val="000000"/>
              </a:solidFill>
              <a:effectLst/>
              <a:uFill>
                <a:solidFill>
                  <a:srgbClr val="000000"/>
                </a:solidFill>
              </a:uFill>
              <a:latin typeface="+mn-lt"/>
              <a:ea typeface="+mn-ea"/>
              <a:cs typeface="+mn-cs"/>
              <a:sym typeface="Arial"/>
            </a:endParaRPr>
          </a:p>
        </p:txBody>
      </p:sp>
    </p:spTree>
    <p:extLst>
      <p:ext uri="{BB962C8B-B14F-4D97-AF65-F5344CB8AC3E}">
        <p14:creationId xmlns:p14="http://schemas.microsoft.com/office/powerpoint/2010/main" val="1105170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bwMode="auto">
          <a:xfrm>
            <a:off x="555413" y="67732"/>
            <a:ext cx="9830365" cy="1273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048" tIns="65024" rIns="130048" bIns="65024" numCol="1" anchor="t" anchorCtr="0" compatLnSpc="1">
            <a:prstTxWarp prst="textNoShape">
              <a:avLst/>
            </a:prstTxWarp>
            <a:normAutofit fontScale="90000"/>
          </a:bodyPr>
          <a:lstStyle/>
          <a:p>
            <a:pPr eaLnBrk="1" hangingPunct="1"/>
            <a:r>
              <a:rPr lang="en-US" altLang="en-US" dirty="0">
                <a:ea typeface="ＭＳ Ｐゴシック" charset="-128"/>
                <a:cs typeface="MS PGothic" charset="-128"/>
              </a:rPr>
              <a:t>The p-n Junction</a:t>
            </a:r>
            <a:br>
              <a:rPr lang="en-US" altLang="en-US" dirty="0">
                <a:ea typeface="ＭＳ Ｐゴシック" charset="-128"/>
                <a:cs typeface="MS PGothic" charset="-128"/>
              </a:rPr>
            </a:br>
            <a:r>
              <a:rPr lang="en-US" altLang="en-US" sz="2844" dirty="0">
                <a:ea typeface="ＭＳ Ｐゴシック" charset="-128"/>
                <a:cs typeface="MS PGothic" charset="-128"/>
              </a:rPr>
              <a:t>Current-voltage characteristics</a:t>
            </a:r>
          </a:p>
        </p:txBody>
      </p:sp>
      <p:sp>
        <p:nvSpPr>
          <p:cNvPr id="68611" name="Text Box 5"/>
          <p:cNvSpPr txBox="1">
            <a:spLocks noChangeArrowheads="1"/>
          </p:cNvSpPr>
          <p:nvPr/>
        </p:nvSpPr>
        <p:spPr bwMode="auto">
          <a:xfrm>
            <a:off x="975361" y="1950720"/>
            <a:ext cx="11259538" cy="2059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2844">
                <a:ea typeface="ヒラギノ角ゴ Pro W3" charset="-128"/>
              </a:rPr>
              <a:t>Typical current-voltage of a p-n junction (diode): exponential current increase in forward bias, small saturation in reverse bias.</a:t>
            </a:r>
          </a:p>
          <a:p>
            <a:pPr>
              <a:spcBef>
                <a:spcPct val="0"/>
              </a:spcBef>
              <a:buFontTx/>
              <a:buNone/>
            </a:pPr>
            <a:endParaRPr lang="en-US" altLang="en-US" sz="2844">
              <a:ea typeface="ヒラギノ角ゴ Pro W3" charset="-128"/>
            </a:endParaRPr>
          </a:p>
        </p:txBody>
      </p:sp>
      <p:pic>
        <p:nvPicPr>
          <p:cNvPr id="68612" name="Picture 6" descr="pn-dio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0720" y="3251201"/>
            <a:ext cx="7044267" cy="4809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Rectangle 7"/>
          <p:cNvSpPr>
            <a:spLocks noChangeArrowheads="1"/>
          </p:cNvSpPr>
          <p:nvPr/>
        </p:nvSpPr>
        <p:spPr bwMode="auto">
          <a:xfrm>
            <a:off x="6394027" y="8344747"/>
            <a:ext cx="5960533" cy="433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marL="571500" indent="-571500">
              <a:spcBef>
                <a:spcPct val="50000"/>
              </a:spcBef>
              <a:buFont typeface="Wingdings" charset="2"/>
              <a:buChar char="u"/>
              <a:tabLst>
                <a:tab pos="571500" algn="l"/>
              </a:tabLst>
              <a:defRPr>
                <a:solidFill>
                  <a:schemeClr val="tx1"/>
                </a:solidFill>
                <a:latin typeface="Helvetica" charset="0"/>
                <a:ea typeface="ＭＳ Ｐゴシック" charset="-128"/>
                <a:cs typeface="MS PGothic" charset="-128"/>
              </a:defRPr>
            </a:lvl1pPr>
            <a:lvl2pPr marL="742950" indent="-285750">
              <a:spcBef>
                <a:spcPct val="20000"/>
              </a:spcBef>
              <a:buChar char="–"/>
              <a:tabLst>
                <a:tab pos="571500" algn="l"/>
              </a:tabLst>
              <a:defRPr>
                <a:solidFill>
                  <a:schemeClr val="tx1"/>
                </a:solidFill>
                <a:latin typeface="Helvetica" charset="0"/>
                <a:ea typeface="MS PGothic" charset="-128"/>
                <a:cs typeface="MS PGothic" charset="-128"/>
              </a:defRPr>
            </a:lvl2pPr>
            <a:lvl3pPr marL="1143000" indent="-228600">
              <a:spcBef>
                <a:spcPct val="10000"/>
              </a:spcBef>
              <a:buChar char="•"/>
              <a:tabLst>
                <a:tab pos="571500" algn="l"/>
              </a:tabLst>
              <a:defRPr sz="1600">
                <a:solidFill>
                  <a:schemeClr val="tx1"/>
                </a:solidFill>
                <a:latin typeface="Helvetica" charset="0"/>
                <a:ea typeface="ＭＳ Ｐゴシック" charset="-128"/>
                <a:cs typeface="MS PGothic" charset="-128"/>
              </a:defRPr>
            </a:lvl3pPr>
            <a:lvl4pPr marL="1600200" indent="-228600">
              <a:buChar char="–"/>
              <a:tabLst>
                <a:tab pos="571500" algn="l"/>
              </a:tabLst>
              <a:defRPr sz="1400">
                <a:solidFill>
                  <a:schemeClr val="tx1"/>
                </a:solidFill>
                <a:latin typeface="Helvetica" charset="0"/>
                <a:ea typeface="MS PGothic" charset="-128"/>
                <a:cs typeface="MS PGothic" charset="-128"/>
              </a:defRPr>
            </a:lvl4pPr>
            <a:lvl5pPr marL="2057400" indent="-228600">
              <a:buChar char="»"/>
              <a:tabLst>
                <a:tab pos="571500" algn="l"/>
              </a:tabLst>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tabLst>
                <a:tab pos="571500" algn="l"/>
              </a:tabLst>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tabLst>
                <a:tab pos="571500" algn="l"/>
              </a:tabLst>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tabLst>
                <a:tab pos="571500" algn="l"/>
              </a:tabLst>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tabLst>
                <a:tab pos="571500" algn="l"/>
              </a:tabLst>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1707">
                <a:ea typeface="ヒラギノ角ゴ Pro W3" charset="-128"/>
              </a:rPr>
              <a:t>S.M. Sze, </a:t>
            </a:r>
            <a:r>
              <a:rPr lang="en-US" altLang="en-US" sz="1707" i="1">
                <a:ea typeface="ヒラギノ角ゴ Pro W3" charset="-128"/>
              </a:rPr>
              <a:t>Semiconductor Devices </a:t>
            </a:r>
            <a:r>
              <a:rPr lang="en-US" altLang="en-US" sz="1707">
                <a:ea typeface="ヒラギノ角ゴ Pro W3" charset="-128"/>
              </a:rPr>
              <a:t>, J. Wiley &amp; Sons, 1985</a:t>
            </a:r>
          </a:p>
        </p:txBody>
      </p:sp>
      <p:sp>
        <p:nvSpPr>
          <p:cNvPr id="68614" name="Left Brace 13"/>
          <p:cNvSpPr>
            <a:spLocks/>
          </p:cNvSpPr>
          <p:nvPr/>
        </p:nvSpPr>
        <p:spPr bwMode="auto">
          <a:xfrm rot="5400000">
            <a:off x="4058356" y="3527779"/>
            <a:ext cx="1126632" cy="3174436"/>
          </a:xfrm>
          <a:prstGeom prst="leftBrace">
            <a:avLst>
              <a:gd name="adj1" fmla="val 8335"/>
              <a:gd name="adj2" fmla="val 50000"/>
            </a:avLst>
          </a:prstGeom>
          <a:solidFill>
            <a:schemeClr val="accent1"/>
          </a:solidFill>
          <a:ln w="9525">
            <a:solidFill>
              <a:schemeClr val="tx1"/>
            </a:solidFill>
            <a:round/>
            <a:headEnd/>
            <a:tailEnd/>
          </a:ln>
        </p:spPr>
        <p:txBody>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endParaRPr lang="en-GB" altLang="en-US" sz="2844">
              <a:ea typeface="ヒラギノ角ゴ Pro W3" charset="-128"/>
            </a:endParaRPr>
          </a:p>
        </p:txBody>
      </p:sp>
      <p:sp>
        <p:nvSpPr>
          <p:cNvPr id="68615" name="TextBox 14"/>
          <p:cNvSpPr txBox="1">
            <a:spLocks noChangeArrowheads="1"/>
          </p:cNvSpPr>
          <p:nvPr/>
        </p:nvSpPr>
        <p:spPr bwMode="auto">
          <a:xfrm>
            <a:off x="3386668" y="4009814"/>
            <a:ext cx="2807179"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2844">
                <a:ea typeface="ヒラギノ角ゴ Pro W3" charset="-128"/>
              </a:rPr>
              <a:t>Operation mode</a:t>
            </a:r>
          </a:p>
        </p:txBody>
      </p:sp>
      <p:grpSp>
        <p:nvGrpSpPr>
          <p:cNvPr id="68616" name="Group 15"/>
          <p:cNvGrpSpPr>
            <a:grpSpLocks/>
          </p:cNvGrpSpPr>
          <p:nvPr/>
        </p:nvGrpSpPr>
        <p:grpSpPr bwMode="auto">
          <a:xfrm>
            <a:off x="9048045" y="3443112"/>
            <a:ext cx="3583093" cy="1280159"/>
            <a:chOff x="1920" y="1344"/>
            <a:chExt cx="1587" cy="567"/>
          </a:xfrm>
        </p:grpSpPr>
        <p:sp>
          <p:nvSpPr>
            <p:cNvPr id="68617" name="Rectangle 12"/>
            <p:cNvSpPr>
              <a:spLocks noChangeArrowheads="1"/>
            </p:cNvSpPr>
            <p:nvPr/>
          </p:nvSpPr>
          <p:spPr bwMode="auto">
            <a:xfrm>
              <a:off x="1920" y="1344"/>
              <a:ext cx="1587" cy="567"/>
            </a:xfrm>
            <a:prstGeom prst="rect">
              <a:avLst/>
            </a:prstGeom>
            <a:solidFill>
              <a:srgbClr val="FFFFAC"/>
            </a:solidFill>
            <a:ln w="19050">
              <a:solidFill>
                <a:srgbClr val="FF0000"/>
              </a:solidFill>
              <a:miter lim="800000"/>
              <a:headEnd/>
              <a:tailEnd/>
            </a:ln>
          </p:spPr>
          <p:txBody>
            <a:bodyPr wrap="none" anchor="ct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endParaRPr lang="de-CH" altLang="en-US" sz="2844">
                <a:ea typeface="ヒラギノ角ゴ Pro W3" charset="-128"/>
              </a:endParaRPr>
            </a:p>
          </p:txBody>
        </p:sp>
        <p:graphicFrame>
          <p:nvGraphicFramePr>
            <p:cNvPr id="68618" name="Object 2"/>
            <p:cNvGraphicFramePr>
              <a:graphicFrameLocks noChangeAspect="1"/>
            </p:cNvGraphicFramePr>
            <p:nvPr/>
          </p:nvGraphicFramePr>
          <p:xfrm>
            <a:off x="2045" y="1435"/>
            <a:ext cx="1336" cy="384"/>
          </p:xfrm>
          <a:graphic>
            <a:graphicData uri="http://schemas.openxmlformats.org/presentationml/2006/ole">
              <mc:AlternateContent xmlns:mc="http://schemas.openxmlformats.org/markup-compatibility/2006">
                <mc:Choice xmlns:v="urn:schemas-microsoft-com:vml" Requires="v">
                  <p:oleObj spid="_x0000_s252873" name="Equation" r:id="rId5" imgW="2120900" imgH="609600" progId="Equation.3">
                    <p:embed/>
                  </p:oleObj>
                </mc:Choice>
                <mc:Fallback>
                  <p:oleObj name="Equation" r:id="rId5" imgW="2120900" imgH="609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5" y="1435"/>
                          <a:ext cx="1336"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sp>
        <p:nvSpPr>
          <p:cNvPr id="4" name="Slide Number Placeholder 3"/>
          <p:cNvSpPr>
            <a:spLocks noGrp="1"/>
          </p:cNvSpPr>
          <p:nvPr>
            <p:ph type="sldNum" sz="quarter" idx="12"/>
          </p:nvPr>
        </p:nvSpPr>
        <p:spPr/>
        <p:txBody>
          <a:bodyPr/>
          <a:lstStyle/>
          <a:p>
            <a:fld id="{0312D417-FB8C-224E-9A2D-720D28E246E6}" type="slidenum">
              <a:rPr lang="de-DE" altLang="en-US" smtClean="0"/>
              <a:pPr/>
              <a:t>15</a:t>
            </a:fld>
            <a:endParaRPr lang="de-DE" altLang="en-US" i="1"/>
          </a:p>
        </p:txBody>
      </p:sp>
    </p:spTree>
    <p:extLst>
      <p:ext uri="{BB962C8B-B14F-4D97-AF65-F5344CB8AC3E}">
        <p14:creationId xmlns:p14="http://schemas.microsoft.com/office/powerpoint/2010/main" val="1831345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bwMode="auto">
          <a:xfrm>
            <a:off x="555413" y="50799"/>
            <a:ext cx="9830365" cy="1273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048" tIns="65024" rIns="130048" bIns="65024" numCol="1" anchor="t" anchorCtr="0" compatLnSpc="1">
            <a:prstTxWarp prst="textNoShape">
              <a:avLst/>
            </a:prstTxWarp>
            <a:normAutofit fontScale="90000"/>
          </a:bodyPr>
          <a:lstStyle/>
          <a:p>
            <a:pPr eaLnBrk="1" hangingPunct="1"/>
            <a:r>
              <a:rPr lang="en-US" altLang="en-US" dirty="0">
                <a:ea typeface="ＭＳ Ｐゴシック" charset="-128"/>
                <a:cs typeface="MS PGothic" charset="-128"/>
              </a:rPr>
              <a:t>Detector Characteristics</a:t>
            </a:r>
            <a:br>
              <a:rPr lang="en-US" altLang="en-US" dirty="0">
                <a:ea typeface="ＭＳ Ｐゴシック" charset="-128"/>
                <a:cs typeface="MS PGothic" charset="-128"/>
              </a:rPr>
            </a:br>
            <a:r>
              <a:rPr lang="en-US" altLang="en-US" sz="2844" dirty="0">
                <a:ea typeface="ＭＳ Ｐゴシック" charset="-128"/>
                <a:cs typeface="MS PGothic" charset="-128"/>
              </a:rPr>
              <a:t>Leakage Current</a:t>
            </a:r>
          </a:p>
        </p:txBody>
      </p:sp>
      <p:pic>
        <p:nvPicPr>
          <p:cNvPr id="70659" name="Picture 8" descr="Picture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52160" y="3684694"/>
            <a:ext cx="6610773" cy="5161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Text Box 14"/>
          <p:cNvSpPr txBox="1">
            <a:spLocks noChangeArrowheads="1"/>
          </p:cNvSpPr>
          <p:nvPr/>
        </p:nvSpPr>
        <p:spPr bwMode="auto">
          <a:xfrm>
            <a:off x="975360" y="7545494"/>
            <a:ext cx="5418667" cy="2246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25000"/>
              </a:spcBef>
              <a:buFontTx/>
              <a:buNone/>
            </a:pPr>
            <a:r>
              <a:rPr lang="en-US" altLang="en-US" sz="2276" dirty="0">
                <a:ea typeface="ヒラギノ角ゴ Pro W3" charset="-128"/>
              </a:rPr>
              <a:t>Measured detector leakage current, CMS strip detector (measurement at room temperature):</a:t>
            </a:r>
          </a:p>
        </p:txBody>
      </p:sp>
      <p:sp>
        <p:nvSpPr>
          <p:cNvPr id="70661" name="TextBox 9"/>
          <p:cNvSpPr txBox="1">
            <a:spLocks noChangeArrowheads="1"/>
          </p:cNvSpPr>
          <p:nvPr/>
        </p:nvSpPr>
        <p:spPr bwMode="auto">
          <a:xfrm>
            <a:off x="356730" y="1350278"/>
            <a:ext cx="1250558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2400" dirty="0">
                <a:ea typeface="ヒラギノ角ゴ Pro W3" charset="-128"/>
              </a:rPr>
              <a:t>A silicon detector is operated with reverse bias, </a:t>
            </a:r>
            <a:br>
              <a:rPr lang="en-US" altLang="en-US" sz="2400" dirty="0">
                <a:ea typeface="ヒラギノ角ゴ Pro W3" charset="-128"/>
              </a:rPr>
            </a:br>
            <a:r>
              <a:rPr lang="en-US" altLang="en-US" sz="2400" dirty="0">
                <a:ea typeface="ヒラギノ角ゴ Pro W3" charset="-128"/>
              </a:rPr>
              <a:t>hence reverse saturation current is relevant (leakage current). </a:t>
            </a:r>
            <a:br>
              <a:rPr lang="en-US" altLang="en-US" sz="2400" dirty="0">
                <a:ea typeface="ヒラギノ角ゴ Pro W3" charset="-128"/>
              </a:rPr>
            </a:br>
            <a:endParaRPr lang="en-US" altLang="en-US" sz="2400" dirty="0">
              <a:ea typeface="ヒラギノ角ゴ Pro W3" charset="-128"/>
            </a:endParaRPr>
          </a:p>
          <a:p>
            <a:pPr>
              <a:spcBef>
                <a:spcPct val="0"/>
              </a:spcBef>
              <a:buFontTx/>
              <a:buNone/>
            </a:pPr>
            <a:r>
              <a:rPr lang="en-US" altLang="en-US" sz="2400" dirty="0">
                <a:ea typeface="ヒラギノ角ゴ Pro W3" charset="-128"/>
              </a:rPr>
              <a:t>This current is dominated by thermally generated e</a:t>
            </a:r>
            <a:r>
              <a:rPr lang="en-US" altLang="en-US" sz="2400" baseline="30000" dirty="0">
                <a:ea typeface="ヒラギノ角ゴ Pro W3" charset="-128"/>
              </a:rPr>
              <a:t>-</a:t>
            </a:r>
            <a:r>
              <a:rPr lang="en-US" altLang="en-US" sz="2400" dirty="0">
                <a:ea typeface="ヒラギノ角ゴ Pro W3" charset="-128"/>
              </a:rPr>
              <a:t>h</a:t>
            </a:r>
            <a:r>
              <a:rPr lang="en-US" altLang="en-US" sz="2400" baseline="30000" dirty="0">
                <a:ea typeface="ヒラギノ角ゴ Pro W3" charset="-128"/>
              </a:rPr>
              <a:t>+</a:t>
            </a:r>
            <a:r>
              <a:rPr lang="en-US" altLang="en-US" sz="2400" dirty="0">
                <a:ea typeface="ヒラギノ角ゴ Pro W3" charset="-128"/>
              </a:rPr>
              <a:t> pair </a:t>
            </a:r>
            <a:r>
              <a:rPr lang="en-US" altLang="en-US" sz="2400" i="1" dirty="0">
                <a:ea typeface="ヒラギノ角ゴ Pro W3" charset="-128"/>
              </a:rPr>
              <a:t>(</a:t>
            </a:r>
            <a:r>
              <a:rPr lang="en-US" altLang="en-US" sz="2400" b="1" i="1" dirty="0">
                <a:solidFill>
                  <a:srgbClr val="0070C0"/>
                </a:solidFill>
                <a:ea typeface="ヒラギノ角ゴ Pro W3" charset="-128"/>
              </a:rPr>
              <a:t>totally</a:t>
            </a:r>
            <a:r>
              <a:rPr lang="en-US" altLang="en-US" sz="2400" i="1" dirty="0">
                <a:solidFill>
                  <a:srgbClr val="0070C0"/>
                </a:solidFill>
                <a:ea typeface="ヒラギノ角ゴ Pro W3" charset="-128"/>
              </a:rPr>
              <a:t> dominated by defects</a:t>
            </a:r>
            <a:r>
              <a:rPr lang="en-US" altLang="en-US" sz="2400" i="1" dirty="0">
                <a:ea typeface="ヒラギノ角ゴ Pro W3" charset="-128"/>
              </a:rPr>
              <a:t>)</a:t>
            </a:r>
            <a:r>
              <a:rPr lang="en-US" altLang="en-US" sz="2400" dirty="0">
                <a:ea typeface="ヒラギノ角ゴ Pro W3" charset="-128"/>
              </a:rPr>
              <a:t>. </a:t>
            </a:r>
            <a:br>
              <a:rPr lang="en-US" altLang="en-US" sz="2400" dirty="0">
                <a:ea typeface="ヒラギノ角ゴ Pro W3" charset="-128"/>
              </a:rPr>
            </a:br>
            <a:r>
              <a:rPr lang="en-US" altLang="en-US" sz="2400" dirty="0">
                <a:ea typeface="ヒラギノ角ゴ Pro W3" charset="-128"/>
              </a:rPr>
              <a:t>Due to the applied electric field they cannot recombine and are separated. </a:t>
            </a:r>
            <a:br>
              <a:rPr lang="en-US" altLang="en-US" sz="2400" dirty="0">
                <a:ea typeface="ヒラギノ角ゴ Pro W3" charset="-128"/>
              </a:rPr>
            </a:br>
            <a:r>
              <a:rPr lang="en-US" altLang="en-US" sz="2400" dirty="0">
                <a:ea typeface="ヒラギノ角ゴ Pro W3" charset="-128"/>
              </a:rPr>
              <a:t>The drift of the e</a:t>
            </a:r>
            <a:r>
              <a:rPr lang="en-US" altLang="en-US" sz="2400" baseline="30000" dirty="0">
                <a:ea typeface="ヒラギノ角ゴ Pro W3" charset="-128"/>
              </a:rPr>
              <a:t>-</a:t>
            </a:r>
            <a:r>
              <a:rPr lang="en-US" altLang="en-US" sz="2400" dirty="0">
                <a:ea typeface="ヒラギノ角ゴ Pro W3" charset="-128"/>
              </a:rPr>
              <a:t> and h</a:t>
            </a:r>
            <a:r>
              <a:rPr lang="en-US" altLang="en-US" sz="2400" baseline="30000" dirty="0">
                <a:ea typeface="ヒラギノ角ゴ Pro W3" charset="-128"/>
              </a:rPr>
              <a:t>+</a:t>
            </a:r>
            <a:r>
              <a:rPr lang="en-US" altLang="en-US" sz="2400" dirty="0">
                <a:ea typeface="ヒラギノ角ゴ Pro W3" charset="-128"/>
              </a:rPr>
              <a:t> to the electrodes causes the leakage current.  </a:t>
            </a:r>
            <a:endParaRPr lang="de-AT" altLang="en-US" sz="2400" dirty="0">
              <a:ea typeface="ヒラギノ角ゴ Pro W3" charset="-128"/>
            </a:endParaRPr>
          </a:p>
        </p:txBody>
      </p:sp>
      <p:pic>
        <p:nvPicPr>
          <p:cNvPr id="70662"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730" y="4463628"/>
            <a:ext cx="5928924" cy="307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3" name="Rectangle 13"/>
          <p:cNvSpPr>
            <a:spLocks noChangeArrowheads="1"/>
          </p:cNvSpPr>
          <p:nvPr/>
        </p:nvSpPr>
        <p:spPr bwMode="auto">
          <a:xfrm>
            <a:off x="2302934" y="4775202"/>
            <a:ext cx="1025031" cy="101599"/>
          </a:xfrm>
          <a:prstGeom prst="rect">
            <a:avLst/>
          </a:prstGeom>
          <a:solidFill>
            <a:schemeClr val="bg1"/>
          </a:solidFill>
          <a:ln w="9525">
            <a:solidFill>
              <a:schemeClr val="bg1"/>
            </a:solidFill>
            <a:round/>
            <a:headEnd/>
            <a:tailEnd/>
          </a:ln>
        </p:spPr>
        <p:txBody>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endParaRPr lang="en-GB" altLang="en-US" sz="2844">
              <a:ea typeface="ヒラギノ角ゴ Pro W3" charset="-128"/>
            </a:endParaRPr>
          </a:p>
        </p:txBody>
      </p:sp>
      <p:sp>
        <p:nvSpPr>
          <p:cNvPr id="70664" name="TextBox 9"/>
          <p:cNvSpPr txBox="1">
            <a:spLocks noChangeArrowheads="1"/>
          </p:cNvSpPr>
          <p:nvPr/>
        </p:nvSpPr>
        <p:spPr bwMode="auto">
          <a:xfrm>
            <a:off x="2174242" y="4671343"/>
            <a:ext cx="870751" cy="26744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1138">
                <a:solidFill>
                  <a:srgbClr val="FF0000"/>
                </a:solidFill>
                <a:ea typeface="ヒラギノ角ゴ Pro W3" charset="-128"/>
              </a:rPr>
              <a:t>Backplane</a:t>
            </a:r>
          </a:p>
        </p:txBody>
      </p:sp>
      <p:sp>
        <p:nvSpPr>
          <p:cNvPr id="70665" name="Freeform 17"/>
          <p:cNvSpPr>
            <a:spLocks/>
          </p:cNvSpPr>
          <p:nvPr/>
        </p:nvSpPr>
        <p:spPr bwMode="auto">
          <a:xfrm>
            <a:off x="4224303" y="5779912"/>
            <a:ext cx="1090506" cy="257387"/>
          </a:xfrm>
          <a:custGeom>
            <a:avLst/>
            <a:gdLst>
              <a:gd name="T0" fmla="*/ 91332 w 766404"/>
              <a:gd name="T1" fmla="*/ 20274 h 179709"/>
              <a:gd name="T2" fmla="*/ 48347 w 766404"/>
              <a:gd name="T3" fmla="*/ 27030 h 179709"/>
              <a:gd name="T4" fmla="*/ 32238 w 766404"/>
              <a:gd name="T5" fmla="*/ 33787 h 179709"/>
              <a:gd name="T6" fmla="*/ 21492 w 766404"/>
              <a:gd name="T7" fmla="*/ 60819 h 179709"/>
              <a:gd name="T8" fmla="*/ 5356 w 766404"/>
              <a:gd name="T9" fmla="*/ 81092 h 179709"/>
              <a:gd name="T10" fmla="*/ 0 w 766404"/>
              <a:gd name="T11" fmla="*/ 108122 h 179709"/>
              <a:gd name="T12" fmla="*/ 5356 w 766404"/>
              <a:gd name="T13" fmla="*/ 162186 h 179709"/>
              <a:gd name="T14" fmla="*/ 16107 w 766404"/>
              <a:gd name="T15" fmla="*/ 182457 h 179709"/>
              <a:gd name="T16" fmla="*/ 80586 w 766404"/>
              <a:gd name="T17" fmla="*/ 223004 h 179709"/>
              <a:gd name="T18" fmla="*/ 107455 w 766404"/>
              <a:gd name="T19" fmla="*/ 229762 h 179709"/>
              <a:gd name="T20" fmla="*/ 316987 w 766404"/>
              <a:gd name="T21" fmla="*/ 223004 h 179709"/>
              <a:gd name="T22" fmla="*/ 408321 w 766404"/>
              <a:gd name="T23" fmla="*/ 216246 h 179709"/>
              <a:gd name="T24" fmla="*/ 435184 w 766404"/>
              <a:gd name="T25" fmla="*/ 209489 h 179709"/>
              <a:gd name="T26" fmla="*/ 741426 w 766404"/>
              <a:gd name="T27" fmla="*/ 202730 h 179709"/>
              <a:gd name="T28" fmla="*/ 768290 w 766404"/>
              <a:gd name="T29" fmla="*/ 195971 h 179709"/>
              <a:gd name="T30" fmla="*/ 779036 w 766404"/>
              <a:gd name="T31" fmla="*/ 155428 h 179709"/>
              <a:gd name="T32" fmla="*/ 773664 w 766404"/>
              <a:gd name="T33" fmla="*/ 114878 h 179709"/>
              <a:gd name="T34" fmla="*/ 757544 w 766404"/>
              <a:gd name="T35" fmla="*/ 94606 h 179709"/>
              <a:gd name="T36" fmla="*/ 741426 w 766404"/>
              <a:gd name="T37" fmla="*/ 81092 h 179709"/>
              <a:gd name="T38" fmla="*/ 650091 w 766404"/>
              <a:gd name="T39" fmla="*/ 67579 h 179709"/>
              <a:gd name="T40" fmla="*/ 542637 w 766404"/>
              <a:gd name="T41" fmla="*/ 60819 h 179709"/>
              <a:gd name="T42" fmla="*/ 526519 w 766404"/>
              <a:gd name="T43" fmla="*/ 54064 h 179709"/>
              <a:gd name="T44" fmla="*/ 343848 w 766404"/>
              <a:gd name="T45" fmla="*/ 40548 h 179709"/>
              <a:gd name="T46" fmla="*/ 306242 w 766404"/>
              <a:gd name="T47" fmla="*/ 13517 h 179709"/>
              <a:gd name="T48" fmla="*/ 274006 w 766404"/>
              <a:gd name="T49" fmla="*/ 6758 h 179709"/>
              <a:gd name="T50" fmla="*/ 252514 w 766404"/>
              <a:gd name="T51" fmla="*/ 0 h 179709"/>
              <a:gd name="T52" fmla="*/ 112824 w 766404"/>
              <a:gd name="T53" fmla="*/ 6758 h 179709"/>
              <a:gd name="T54" fmla="*/ 91332 w 766404"/>
              <a:gd name="T55" fmla="*/ 20274 h 17970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66404"/>
              <a:gd name="T85" fmla="*/ 0 h 179709"/>
              <a:gd name="T86" fmla="*/ 766404 w 766404"/>
              <a:gd name="T87" fmla="*/ 179709 h 17970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66404" h="179709">
                <a:moveTo>
                  <a:pt x="89854" y="15857"/>
                </a:moveTo>
                <a:cubicBezTo>
                  <a:pt x="79283" y="18500"/>
                  <a:pt x="61545" y="18601"/>
                  <a:pt x="47570" y="21142"/>
                </a:cubicBezTo>
                <a:cubicBezTo>
                  <a:pt x="42088" y="22139"/>
                  <a:pt x="35653" y="22488"/>
                  <a:pt x="31713" y="26428"/>
                </a:cubicBezTo>
                <a:cubicBezTo>
                  <a:pt x="26142" y="31999"/>
                  <a:pt x="25722" y="41158"/>
                  <a:pt x="21142" y="47570"/>
                </a:cubicBezTo>
                <a:cubicBezTo>
                  <a:pt x="16797" y="53653"/>
                  <a:pt x="10571" y="58141"/>
                  <a:pt x="5285" y="63427"/>
                </a:cubicBezTo>
                <a:cubicBezTo>
                  <a:pt x="3523" y="70474"/>
                  <a:pt x="0" y="77305"/>
                  <a:pt x="0" y="84569"/>
                </a:cubicBezTo>
                <a:cubicBezTo>
                  <a:pt x="0" y="98773"/>
                  <a:pt x="1548" y="113149"/>
                  <a:pt x="5285" y="126853"/>
                </a:cubicBezTo>
                <a:cubicBezTo>
                  <a:pt x="6956" y="132982"/>
                  <a:pt x="10719" y="138974"/>
                  <a:pt x="15856" y="142710"/>
                </a:cubicBezTo>
                <a:cubicBezTo>
                  <a:pt x="30641" y="153463"/>
                  <a:pt x="57783" y="169048"/>
                  <a:pt x="79283" y="174423"/>
                </a:cubicBezTo>
                <a:cubicBezTo>
                  <a:pt x="87999" y="176602"/>
                  <a:pt x="96902" y="177947"/>
                  <a:pt x="105711" y="179709"/>
                </a:cubicBezTo>
                <a:lnTo>
                  <a:pt x="311847" y="174423"/>
                </a:lnTo>
                <a:cubicBezTo>
                  <a:pt x="341831" y="173352"/>
                  <a:pt x="371821" y="171854"/>
                  <a:pt x="401701" y="169138"/>
                </a:cubicBezTo>
                <a:cubicBezTo>
                  <a:pt x="410648" y="168325"/>
                  <a:pt x="419150" y="164142"/>
                  <a:pt x="428129" y="163852"/>
                </a:cubicBezTo>
                <a:cubicBezTo>
                  <a:pt x="528518" y="160614"/>
                  <a:pt x="628980" y="160329"/>
                  <a:pt x="729405" y="158567"/>
                </a:cubicBezTo>
                <a:cubicBezTo>
                  <a:pt x="738214" y="156805"/>
                  <a:pt x="749480" y="159634"/>
                  <a:pt x="755833" y="153281"/>
                </a:cubicBezTo>
                <a:cubicBezTo>
                  <a:pt x="763712" y="145402"/>
                  <a:pt x="766404" y="121568"/>
                  <a:pt x="766404" y="121568"/>
                </a:cubicBezTo>
                <a:cubicBezTo>
                  <a:pt x="764642" y="110997"/>
                  <a:pt x="765471" y="99648"/>
                  <a:pt x="761119" y="89855"/>
                </a:cubicBezTo>
                <a:cubicBezTo>
                  <a:pt x="758083" y="83024"/>
                  <a:pt x="751005" y="78783"/>
                  <a:pt x="745262" y="73998"/>
                </a:cubicBezTo>
                <a:cubicBezTo>
                  <a:pt x="740382" y="69931"/>
                  <a:pt x="735087" y="66268"/>
                  <a:pt x="729405" y="63427"/>
                </a:cubicBezTo>
                <a:cubicBezTo>
                  <a:pt x="705451" y="51450"/>
                  <a:pt x="650923" y="53525"/>
                  <a:pt x="639551" y="52856"/>
                </a:cubicBezTo>
                <a:lnTo>
                  <a:pt x="533840" y="47570"/>
                </a:lnTo>
                <a:cubicBezTo>
                  <a:pt x="528554" y="45808"/>
                  <a:pt x="523545" y="42612"/>
                  <a:pt x="517983" y="42285"/>
                </a:cubicBezTo>
                <a:cubicBezTo>
                  <a:pt x="332168" y="31355"/>
                  <a:pt x="407644" y="54836"/>
                  <a:pt x="338275" y="31714"/>
                </a:cubicBezTo>
                <a:cubicBezTo>
                  <a:pt x="327658" y="24635"/>
                  <a:pt x="313470" y="14229"/>
                  <a:pt x="301276" y="10571"/>
                </a:cubicBezTo>
                <a:cubicBezTo>
                  <a:pt x="291011" y="7492"/>
                  <a:pt x="280072" y="7388"/>
                  <a:pt x="269563" y="5286"/>
                </a:cubicBezTo>
                <a:cubicBezTo>
                  <a:pt x="262439" y="3861"/>
                  <a:pt x="255468" y="1762"/>
                  <a:pt x="248420" y="0"/>
                </a:cubicBezTo>
                <a:cubicBezTo>
                  <a:pt x="202612" y="1762"/>
                  <a:pt x="156729" y="2132"/>
                  <a:pt x="110996" y="5286"/>
                </a:cubicBezTo>
                <a:cubicBezTo>
                  <a:pt x="26286" y="11128"/>
                  <a:pt x="100425" y="13214"/>
                  <a:pt x="89854" y="15857"/>
                </a:cubicBezTo>
                <a:close/>
              </a:path>
            </a:pathLst>
          </a:custGeom>
          <a:solidFill>
            <a:schemeClr val="bg1"/>
          </a:solidFill>
          <a:ln w="9525">
            <a:solidFill>
              <a:schemeClr val="bg1"/>
            </a:solidFill>
            <a:round/>
            <a:headEnd/>
            <a:tailEnd/>
          </a:ln>
        </p:spPr>
        <p:txBody>
          <a:bodyPr/>
          <a:lstStyle/>
          <a:p>
            <a:endParaRPr lang="en-US" sz="2844"/>
          </a:p>
        </p:txBody>
      </p:sp>
      <p:sp>
        <p:nvSpPr>
          <p:cNvPr id="70666" name="Freeform 18"/>
          <p:cNvSpPr>
            <a:spLocks/>
          </p:cNvSpPr>
          <p:nvPr/>
        </p:nvSpPr>
        <p:spPr bwMode="auto">
          <a:xfrm>
            <a:off x="4237850" y="6310490"/>
            <a:ext cx="1036319" cy="205457"/>
          </a:xfrm>
          <a:custGeom>
            <a:avLst/>
            <a:gdLst>
              <a:gd name="T0" fmla="*/ 585846127 w 582050"/>
              <a:gd name="T1" fmla="*/ 69463196 h 110996"/>
              <a:gd name="T2" fmla="*/ 173774114 w 582050"/>
              <a:gd name="T3" fmla="*/ 138942587 h 110996"/>
              <a:gd name="T4" fmla="*/ 2079687 w 582050"/>
              <a:gd name="T5" fmla="*/ 277886924 h 110996"/>
              <a:gd name="T6" fmla="*/ 19246961 w 582050"/>
              <a:gd name="T7" fmla="*/ 903142474 h 110996"/>
              <a:gd name="T8" fmla="*/ 70758080 w 582050"/>
              <a:gd name="T9" fmla="*/ 972624410 h 110996"/>
              <a:gd name="T10" fmla="*/ 379813467 w 582050"/>
              <a:gd name="T11" fmla="*/ 1042092224 h 110996"/>
              <a:gd name="T12" fmla="*/ 740375619 w 582050"/>
              <a:gd name="T13" fmla="*/ 1319968468 h 110996"/>
              <a:gd name="T14" fmla="*/ 843392962 w 582050"/>
              <a:gd name="T15" fmla="*/ 1389459603 h 110996"/>
              <a:gd name="T16" fmla="*/ 1444333076 w 582050"/>
              <a:gd name="T17" fmla="*/ 1458925506 h 110996"/>
              <a:gd name="T18" fmla="*/ 1839236661 w 582050"/>
              <a:gd name="T19" fmla="*/ 1389459603 h 110996"/>
              <a:gd name="T20" fmla="*/ 1873576431 w 582050"/>
              <a:gd name="T21" fmla="*/ 1250515741 h 110996"/>
              <a:gd name="T22" fmla="*/ 1890745486 w 582050"/>
              <a:gd name="T23" fmla="*/ 1042092224 h 110996"/>
              <a:gd name="T24" fmla="*/ 1856404069 w 582050"/>
              <a:gd name="T25" fmla="*/ 694721247 h 110996"/>
              <a:gd name="T26" fmla="*/ 1804894521 w 582050"/>
              <a:gd name="T27" fmla="*/ 555777300 h 110996"/>
              <a:gd name="T28" fmla="*/ 1495838861 w 582050"/>
              <a:gd name="T29" fmla="*/ 486309912 h 110996"/>
              <a:gd name="T30" fmla="*/ 1341316276 w 582050"/>
              <a:gd name="T31" fmla="*/ 347368770 h 110996"/>
              <a:gd name="T32" fmla="*/ 1083769009 w 582050"/>
              <a:gd name="T33" fmla="*/ 208413817 h 110996"/>
              <a:gd name="T34" fmla="*/ 997922900 w 582050"/>
              <a:gd name="T35" fmla="*/ 138942587 h 110996"/>
              <a:gd name="T36" fmla="*/ 877731126 w 582050"/>
              <a:gd name="T37" fmla="*/ 69463196 h 110996"/>
              <a:gd name="T38" fmla="*/ 826224898 w 582050"/>
              <a:gd name="T39" fmla="*/ 0 h 110996"/>
              <a:gd name="T40" fmla="*/ 671697165 w 582050"/>
              <a:gd name="T41" fmla="*/ 69463196 h 110996"/>
              <a:gd name="T42" fmla="*/ 585846127 w 582050"/>
              <a:gd name="T43" fmla="*/ 69463196 h 11099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2050"/>
              <a:gd name="T67" fmla="*/ 0 h 110996"/>
              <a:gd name="T68" fmla="*/ 582050 w 582050"/>
              <a:gd name="T69" fmla="*/ 110996 h 11099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2050" h="110996">
                <a:moveTo>
                  <a:pt x="180348" y="5285"/>
                </a:moveTo>
                <a:cubicBezTo>
                  <a:pt x="154801" y="6166"/>
                  <a:pt x="95652" y="6851"/>
                  <a:pt x="53495" y="10571"/>
                </a:cubicBezTo>
                <a:cubicBezTo>
                  <a:pt x="35597" y="12150"/>
                  <a:pt x="640" y="21142"/>
                  <a:pt x="640" y="21142"/>
                </a:cubicBezTo>
                <a:cubicBezTo>
                  <a:pt x="2402" y="36999"/>
                  <a:pt x="0" y="53899"/>
                  <a:pt x="5925" y="68712"/>
                </a:cubicBezTo>
                <a:cubicBezTo>
                  <a:pt x="7994" y="73885"/>
                  <a:pt x="16235" y="73470"/>
                  <a:pt x="21782" y="73998"/>
                </a:cubicBezTo>
                <a:cubicBezTo>
                  <a:pt x="53401" y="77009"/>
                  <a:pt x="85209" y="77521"/>
                  <a:pt x="116922" y="79283"/>
                </a:cubicBezTo>
                <a:cubicBezTo>
                  <a:pt x="189505" y="91381"/>
                  <a:pt x="102201" y="76479"/>
                  <a:pt x="227918" y="100425"/>
                </a:cubicBezTo>
                <a:cubicBezTo>
                  <a:pt x="238446" y="102430"/>
                  <a:pt x="248928" y="105189"/>
                  <a:pt x="259632" y="105711"/>
                </a:cubicBezTo>
                <a:cubicBezTo>
                  <a:pt x="321249" y="108717"/>
                  <a:pt x="382961" y="109234"/>
                  <a:pt x="444626" y="110996"/>
                </a:cubicBezTo>
                <a:cubicBezTo>
                  <a:pt x="485148" y="109234"/>
                  <a:pt x="525921" y="110543"/>
                  <a:pt x="566193" y="105711"/>
                </a:cubicBezTo>
                <a:cubicBezTo>
                  <a:pt x="571141" y="105117"/>
                  <a:pt x="574201" y="99413"/>
                  <a:pt x="576765" y="95140"/>
                </a:cubicBezTo>
                <a:cubicBezTo>
                  <a:pt x="579632" y="90362"/>
                  <a:pt x="580288" y="84569"/>
                  <a:pt x="582050" y="79283"/>
                </a:cubicBezTo>
                <a:cubicBezTo>
                  <a:pt x="578526" y="70474"/>
                  <a:pt x="576994" y="60576"/>
                  <a:pt x="571479" y="52855"/>
                </a:cubicBezTo>
                <a:cubicBezTo>
                  <a:pt x="567787" y="47686"/>
                  <a:pt x="561911" y="43182"/>
                  <a:pt x="555622" y="42284"/>
                </a:cubicBezTo>
                <a:cubicBezTo>
                  <a:pt x="524179" y="37792"/>
                  <a:pt x="492195" y="38761"/>
                  <a:pt x="460482" y="36999"/>
                </a:cubicBezTo>
                <a:cubicBezTo>
                  <a:pt x="432524" y="27678"/>
                  <a:pt x="453845" y="33870"/>
                  <a:pt x="412913" y="26428"/>
                </a:cubicBezTo>
                <a:cubicBezTo>
                  <a:pt x="359383" y="16695"/>
                  <a:pt x="414619" y="23955"/>
                  <a:pt x="333629" y="15857"/>
                </a:cubicBezTo>
                <a:cubicBezTo>
                  <a:pt x="324820" y="14095"/>
                  <a:pt x="316063" y="12048"/>
                  <a:pt x="307202" y="10571"/>
                </a:cubicBezTo>
                <a:cubicBezTo>
                  <a:pt x="294913" y="8523"/>
                  <a:pt x="282419" y="7728"/>
                  <a:pt x="270203" y="5285"/>
                </a:cubicBezTo>
                <a:cubicBezTo>
                  <a:pt x="264740" y="4192"/>
                  <a:pt x="259632" y="1762"/>
                  <a:pt x="254346" y="0"/>
                </a:cubicBezTo>
                <a:cubicBezTo>
                  <a:pt x="238489" y="1762"/>
                  <a:pt x="222570" y="3029"/>
                  <a:pt x="206776" y="5285"/>
                </a:cubicBezTo>
                <a:cubicBezTo>
                  <a:pt x="164936" y="11262"/>
                  <a:pt x="205895" y="4404"/>
                  <a:pt x="180348" y="5285"/>
                </a:cubicBezTo>
                <a:close/>
              </a:path>
            </a:pathLst>
          </a:custGeom>
          <a:solidFill>
            <a:schemeClr val="bg1"/>
          </a:solidFill>
          <a:ln w="9525">
            <a:solidFill>
              <a:schemeClr val="bg1"/>
            </a:solidFill>
            <a:round/>
            <a:headEnd/>
            <a:tailEnd/>
          </a:ln>
        </p:spPr>
        <p:txBody>
          <a:bodyPr/>
          <a:lstStyle/>
          <a:p>
            <a:endParaRPr lang="en-US" sz="2844"/>
          </a:p>
        </p:txBody>
      </p:sp>
      <p:sp>
        <p:nvSpPr>
          <p:cNvPr id="70667" name="TextBox 10"/>
          <p:cNvSpPr txBox="1">
            <a:spLocks noChangeArrowheads="1"/>
          </p:cNvSpPr>
          <p:nvPr/>
        </p:nvSpPr>
        <p:spPr bwMode="auto">
          <a:xfrm>
            <a:off x="4120445" y="5777654"/>
            <a:ext cx="1277914" cy="2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1280">
                <a:ea typeface="ヒラギノ角ゴ Pro W3" charset="-128"/>
              </a:rPr>
              <a:t>Voltage source</a:t>
            </a:r>
          </a:p>
        </p:txBody>
      </p:sp>
      <p:sp>
        <p:nvSpPr>
          <p:cNvPr id="70668" name="TextBox 11"/>
          <p:cNvSpPr txBox="1">
            <a:spLocks noChangeArrowheads="1"/>
          </p:cNvSpPr>
          <p:nvPr/>
        </p:nvSpPr>
        <p:spPr bwMode="auto">
          <a:xfrm>
            <a:off x="4147539" y="6310490"/>
            <a:ext cx="984565" cy="2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1280">
                <a:ea typeface="ヒラギノ角ゴ Pro W3" charset="-128"/>
              </a:rPr>
              <a:t>Amp meter</a:t>
            </a:r>
          </a:p>
        </p:txBody>
      </p:sp>
      <p:sp>
        <p:nvSpPr>
          <p:cNvPr id="4" name="Slide Number Placeholder 3"/>
          <p:cNvSpPr>
            <a:spLocks noGrp="1"/>
          </p:cNvSpPr>
          <p:nvPr>
            <p:ph type="sldNum" sz="quarter" idx="12"/>
          </p:nvPr>
        </p:nvSpPr>
        <p:spPr/>
        <p:txBody>
          <a:bodyPr/>
          <a:lstStyle/>
          <a:p>
            <a:fld id="{0312D417-FB8C-224E-9A2D-720D28E246E6}" type="slidenum">
              <a:rPr lang="de-DE" altLang="en-US" smtClean="0"/>
              <a:pPr/>
              <a:t>16</a:t>
            </a:fld>
            <a:endParaRPr lang="de-DE" altLang="en-US" i="1"/>
          </a:p>
        </p:txBody>
      </p:sp>
    </p:spTree>
    <p:extLst>
      <p:ext uri="{BB962C8B-B14F-4D97-AF65-F5344CB8AC3E}">
        <p14:creationId xmlns:p14="http://schemas.microsoft.com/office/powerpoint/2010/main" val="1167078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extBox 6"/>
          <p:cNvSpPr txBox="1">
            <a:spLocks noChangeArrowheads="1"/>
          </p:cNvSpPr>
          <p:nvPr/>
        </p:nvSpPr>
        <p:spPr bwMode="auto">
          <a:xfrm>
            <a:off x="1408854" y="4118187"/>
            <a:ext cx="9613529" cy="1405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de-AT" altLang="en-US" sz="8533" dirty="0" err="1">
                <a:solidFill>
                  <a:srgbClr val="800000"/>
                </a:solidFill>
                <a:ea typeface="ヒラギノ角ゴ Pro W3" charset="-128"/>
              </a:rPr>
              <a:t>Detector</a:t>
            </a:r>
            <a:r>
              <a:rPr lang="de-AT" altLang="en-US" sz="8533" dirty="0">
                <a:solidFill>
                  <a:srgbClr val="800000"/>
                </a:solidFill>
                <a:ea typeface="ヒラギノ角ゴ Pro W3" charset="-128"/>
              </a:rPr>
              <a:t> </a:t>
            </a:r>
            <a:r>
              <a:rPr lang="de-AT" altLang="en-US" sz="8533" dirty="0" err="1">
                <a:solidFill>
                  <a:srgbClr val="800000"/>
                </a:solidFill>
                <a:ea typeface="ヒラギノ角ゴ Pro W3" charset="-128"/>
              </a:rPr>
              <a:t>Structures</a:t>
            </a:r>
            <a:endParaRPr lang="de-AT" altLang="en-US" sz="8533" dirty="0">
              <a:solidFill>
                <a:srgbClr val="800000"/>
              </a:solidFill>
              <a:ea typeface="ヒラギノ角ゴ Pro W3" charset="-128"/>
            </a:endParaRPr>
          </a:p>
        </p:txBody>
      </p:sp>
      <p:sp>
        <p:nvSpPr>
          <p:cNvPr id="4" name="Slide Number Placeholder 3"/>
          <p:cNvSpPr>
            <a:spLocks noGrp="1"/>
          </p:cNvSpPr>
          <p:nvPr>
            <p:ph type="sldNum" sz="quarter" idx="12"/>
          </p:nvPr>
        </p:nvSpPr>
        <p:spPr/>
        <p:txBody>
          <a:bodyPr/>
          <a:lstStyle/>
          <a:p>
            <a:fld id="{0312D417-FB8C-224E-9A2D-720D28E246E6}" type="slidenum">
              <a:rPr lang="de-DE" altLang="en-US" smtClean="0"/>
              <a:pPr/>
              <a:t>17</a:t>
            </a:fld>
            <a:endParaRPr lang="de-DE" altLang="en-US" i="1"/>
          </a:p>
        </p:txBody>
      </p:sp>
    </p:spTree>
    <p:extLst>
      <p:ext uri="{BB962C8B-B14F-4D97-AF65-F5344CB8AC3E}">
        <p14:creationId xmlns:p14="http://schemas.microsoft.com/office/powerpoint/2010/main" val="16154412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bwMode="auto">
          <a:xfrm>
            <a:off x="555413" y="67732"/>
            <a:ext cx="9830365" cy="1273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048" tIns="65024" rIns="130048" bIns="65024" numCol="1" anchor="t" anchorCtr="0" compatLnSpc="1">
            <a:prstTxWarp prst="textNoShape">
              <a:avLst/>
            </a:prstTxWarp>
            <a:normAutofit fontScale="90000"/>
          </a:bodyPr>
          <a:lstStyle/>
          <a:p>
            <a:r>
              <a:rPr lang="en-US" altLang="en-US" dirty="0">
                <a:ea typeface="ＭＳ Ｐゴシック" charset="-128"/>
                <a:cs typeface="MS PGothic" charset="-128"/>
              </a:rPr>
              <a:t>Pad Detector</a:t>
            </a:r>
            <a:br>
              <a:rPr lang="en-US" altLang="en-US" dirty="0">
                <a:ea typeface="ＭＳ Ｐゴシック" charset="-128"/>
                <a:cs typeface="MS PGothic" charset="-128"/>
              </a:rPr>
            </a:br>
            <a:endParaRPr lang="en-US" altLang="en-US" dirty="0">
              <a:ea typeface="ＭＳ Ｐゴシック" charset="-128"/>
              <a:cs typeface="MS PGothic" charset="-128"/>
            </a:endParaRPr>
          </a:p>
        </p:txBody>
      </p:sp>
      <p:sp>
        <p:nvSpPr>
          <p:cNvPr id="73731" name="TextBox 8"/>
          <p:cNvSpPr txBox="1">
            <a:spLocks noChangeArrowheads="1"/>
          </p:cNvSpPr>
          <p:nvPr/>
        </p:nvSpPr>
        <p:spPr bwMode="auto">
          <a:xfrm>
            <a:off x="433493" y="1950721"/>
            <a:ext cx="6683022" cy="1843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2844" dirty="0">
                <a:ea typeface="ヒラギノ角ゴ Pro W3" charset="-128"/>
              </a:rPr>
              <a:t>The most simple detector is a large surface diode with guard ring(s).</a:t>
            </a:r>
          </a:p>
          <a:p>
            <a:pPr>
              <a:spcBef>
                <a:spcPct val="0"/>
              </a:spcBef>
              <a:buFontTx/>
              <a:buNone/>
            </a:pPr>
            <a:endParaRPr lang="en-US" altLang="en-US" sz="2844" dirty="0">
              <a:ea typeface="ヒラギノ角ゴ Pro W3" charset="-128"/>
            </a:endParaRPr>
          </a:p>
          <a:p>
            <a:pPr>
              <a:spcBef>
                <a:spcPct val="0"/>
              </a:spcBef>
              <a:buFontTx/>
              <a:buNone/>
            </a:pPr>
            <a:endParaRPr lang="de-AT" altLang="en-US" sz="2844" dirty="0">
              <a:ea typeface="ヒラギノ角ゴ Pro W3" charset="-128"/>
            </a:endParaRPr>
          </a:p>
        </p:txBody>
      </p:sp>
      <p:pic>
        <p:nvPicPr>
          <p:cNvPr id="73732" name="Picture 10" descr="C:\daten\dropbox\My Dropbox\Manfred.Krammer\P1120018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9387" y="3230882"/>
            <a:ext cx="5093547" cy="5116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8" descr="Screen shot 2011-01-28 at 10.19.46.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1867" y="3901440"/>
            <a:ext cx="6186311" cy="4562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fld id="{0312D417-FB8C-224E-9A2D-720D28E246E6}" type="slidenum">
              <a:rPr lang="de-DE" altLang="en-US" smtClean="0"/>
              <a:pPr/>
              <a:t>18</a:t>
            </a:fld>
            <a:endParaRPr lang="de-DE" altLang="en-US" i="1"/>
          </a:p>
        </p:txBody>
      </p:sp>
    </p:spTree>
    <p:extLst>
      <p:ext uri="{BB962C8B-B14F-4D97-AF65-F5344CB8AC3E}">
        <p14:creationId xmlns:p14="http://schemas.microsoft.com/office/powerpoint/2010/main" val="84936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1" name="Picture 8" descr="Screen shot 2011-01-07 at 12.23.3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91242" y="2271713"/>
            <a:ext cx="5081721"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7"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048" tIns="65024" rIns="130048" bIns="65024" numCol="1" anchor="t" anchorCtr="0" compatLnSpc="1">
            <a:prstTxWarp prst="textNoShape">
              <a:avLst/>
            </a:prstTxWarp>
            <a:normAutofit fontScale="90000"/>
          </a:bodyPr>
          <a:lstStyle/>
          <a:p>
            <a:r>
              <a:rPr lang="en-US" altLang="en-US" dirty="0" err="1">
                <a:ea typeface="ＭＳ Ｐゴシック" charset="-128"/>
                <a:cs typeface="MS PGothic" charset="-128"/>
              </a:rPr>
              <a:t>Microstrip</a:t>
            </a:r>
            <a:r>
              <a:rPr lang="en-US" altLang="en-US" dirty="0">
                <a:ea typeface="ＭＳ Ｐゴシック" charset="-128"/>
                <a:cs typeface="MS PGothic" charset="-128"/>
              </a:rPr>
              <a:t> Detector</a:t>
            </a:r>
            <a:br>
              <a:rPr lang="en-US" altLang="en-US" dirty="0">
                <a:ea typeface="ＭＳ Ｐゴシック" charset="-128"/>
                <a:cs typeface="MS PGothic" charset="-128"/>
              </a:rPr>
            </a:br>
            <a:r>
              <a:rPr lang="en-US" altLang="en-US" sz="2900" u="sng" dirty="0">
                <a:ea typeface="ＭＳ Ｐゴシック" charset="-128"/>
                <a:cs typeface="MS PGothic" charset="-128"/>
              </a:rPr>
              <a:t>DC</a:t>
            </a:r>
            <a:r>
              <a:rPr lang="en-US" altLang="en-US" sz="2900" dirty="0">
                <a:ea typeface="ＭＳ Ｐゴシック" charset="-128"/>
                <a:cs typeface="MS PGothic" charset="-128"/>
              </a:rPr>
              <a:t> coupled strip detector</a:t>
            </a:r>
          </a:p>
        </p:txBody>
      </p:sp>
      <p:sp>
        <p:nvSpPr>
          <p:cNvPr id="75779" name="Text Box 7"/>
          <p:cNvSpPr txBox="1">
            <a:spLocks noChangeArrowheads="1"/>
          </p:cNvSpPr>
          <p:nvPr/>
        </p:nvSpPr>
        <p:spPr bwMode="auto">
          <a:xfrm>
            <a:off x="541867" y="4768427"/>
            <a:ext cx="6187546" cy="455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marL="381000" indent="-381000">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40000"/>
              </a:spcBef>
              <a:buClr>
                <a:schemeClr val="tx1"/>
              </a:buClr>
              <a:buFont typeface="Courier New" charset="0"/>
              <a:buChar char="o"/>
            </a:pPr>
            <a:r>
              <a:rPr lang="en-US" altLang="en-US" sz="2844" dirty="0" err="1">
                <a:ea typeface="ヒラギノ角ゴ Pro W3" charset="-128"/>
              </a:rPr>
              <a:t>p</a:t>
            </a:r>
            <a:r>
              <a:rPr lang="en-US" altLang="en-US" sz="2844" baseline="30000" dirty="0" err="1">
                <a:ea typeface="ヒラギノ角ゴ Pro W3" charset="-128"/>
              </a:rPr>
              <a:t>+</a:t>
            </a:r>
            <a:r>
              <a:rPr lang="en-US" altLang="en-US" sz="2844" dirty="0" err="1">
                <a:ea typeface="ヒラギノ角ゴ Pro W3" charset="-128"/>
              </a:rPr>
              <a:t>n</a:t>
            </a:r>
            <a:r>
              <a:rPr lang="en-US" altLang="en-US" sz="2844" dirty="0">
                <a:ea typeface="ヒラギノ角ゴ Pro W3" charset="-128"/>
              </a:rPr>
              <a:t> junction: </a:t>
            </a:r>
            <a:br>
              <a:rPr lang="en-US" altLang="en-US" sz="2844" dirty="0">
                <a:ea typeface="ヒラギノ角ゴ Pro W3" charset="-128"/>
              </a:rPr>
            </a:br>
            <a:r>
              <a:rPr lang="en-US" altLang="en-US" sz="2844" i="1" dirty="0">
                <a:ea typeface="ヒラギノ角ゴ Pro W3" charset="-128"/>
              </a:rPr>
              <a:t>N</a:t>
            </a:r>
            <a:r>
              <a:rPr lang="en-US" altLang="en-US" sz="2844" i="1" baseline="-25000" dirty="0">
                <a:ea typeface="ヒラギノ角ゴ Pro W3" charset="-128"/>
              </a:rPr>
              <a:t>a</a:t>
            </a:r>
            <a:r>
              <a:rPr lang="en-US" altLang="en-US" sz="2844" dirty="0">
                <a:ea typeface="ヒラギノ角ゴ Pro W3" charset="-128"/>
              </a:rPr>
              <a:t> ≈ 10</a:t>
            </a:r>
            <a:r>
              <a:rPr lang="en-US" altLang="en-US" sz="2844" baseline="30000" dirty="0">
                <a:ea typeface="ヒラギノ角ゴ Pro W3" charset="-128"/>
              </a:rPr>
              <a:t>15</a:t>
            </a:r>
            <a:r>
              <a:rPr lang="en-US" altLang="en-US" sz="2844" dirty="0">
                <a:ea typeface="ヒラギノ角ゴ Pro W3" charset="-128"/>
              </a:rPr>
              <a:t> cm</a:t>
            </a:r>
            <a:r>
              <a:rPr lang="en-US" altLang="en-US" sz="2844" baseline="30000" dirty="0">
                <a:ea typeface="ヒラギノ角ゴ Pro W3" charset="-128"/>
              </a:rPr>
              <a:t>-3</a:t>
            </a:r>
            <a:r>
              <a:rPr lang="en-US" altLang="en-US" sz="2844" dirty="0">
                <a:ea typeface="ヒラギノ角ゴ Pro W3" charset="-128"/>
              </a:rPr>
              <a:t>, </a:t>
            </a:r>
            <a:r>
              <a:rPr lang="en-US" altLang="en-US" sz="2844" i="1" dirty="0">
                <a:ea typeface="ヒラギノ角ゴ Pro W3" charset="-128"/>
              </a:rPr>
              <a:t>N</a:t>
            </a:r>
            <a:r>
              <a:rPr lang="en-US" altLang="en-US" sz="2844" i="1" baseline="-25000" dirty="0">
                <a:ea typeface="ヒラギノ角ゴ Pro W3" charset="-128"/>
              </a:rPr>
              <a:t>d</a:t>
            </a:r>
            <a:r>
              <a:rPr lang="en-US" altLang="en-US" sz="2844" dirty="0">
                <a:ea typeface="ヒラギノ角ゴ Pro W3" charset="-128"/>
              </a:rPr>
              <a:t> ≈ 1 - 5·10</a:t>
            </a:r>
            <a:r>
              <a:rPr lang="en-US" altLang="en-US" sz="2844" baseline="30000" dirty="0">
                <a:ea typeface="ヒラギノ角ゴ Pro W3" charset="-128"/>
              </a:rPr>
              <a:t>12</a:t>
            </a:r>
            <a:r>
              <a:rPr lang="en-US" altLang="en-US" sz="2844" dirty="0">
                <a:ea typeface="ヒラギノ角ゴ Pro W3" charset="-128"/>
              </a:rPr>
              <a:t> cm</a:t>
            </a:r>
            <a:r>
              <a:rPr lang="en-US" altLang="en-US" sz="2844" baseline="30000" dirty="0">
                <a:ea typeface="ヒラギノ角ゴ Pro W3" charset="-128"/>
              </a:rPr>
              <a:t>-3</a:t>
            </a:r>
            <a:endParaRPr lang="en-US" altLang="en-US" sz="2844" dirty="0">
              <a:ea typeface="ヒラギノ角ゴ Pro W3" charset="-128"/>
            </a:endParaRPr>
          </a:p>
          <a:p>
            <a:pPr>
              <a:spcBef>
                <a:spcPct val="40000"/>
              </a:spcBef>
              <a:buClr>
                <a:schemeClr val="tx1"/>
              </a:buClr>
              <a:buFont typeface="Courier New" charset="0"/>
              <a:buChar char="o"/>
            </a:pPr>
            <a:r>
              <a:rPr lang="en-US" altLang="en-US" sz="2844" dirty="0">
                <a:ea typeface="ヒラギノ角ゴ Pro W3" charset="-128"/>
              </a:rPr>
              <a:t>n-type bulk: </a:t>
            </a:r>
            <a:r>
              <a:rPr lang="en-US" altLang="en-US" sz="2844" i="1" dirty="0">
                <a:latin typeface="Symbol" charset="2"/>
                <a:ea typeface="ヒラギノ角ゴ Pro W3" charset="-128"/>
              </a:rPr>
              <a:t>r</a:t>
            </a:r>
            <a:r>
              <a:rPr lang="en-US" altLang="en-US" sz="2844" dirty="0">
                <a:ea typeface="ヒラギノ角ゴ Pro W3" charset="-128"/>
              </a:rPr>
              <a:t> &gt; 2 </a:t>
            </a:r>
            <a:r>
              <a:rPr lang="en-US" altLang="en-US" sz="2844" dirty="0" err="1">
                <a:ea typeface="ヒラギノ角ゴ Pro W3" charset="-128"/>
              </a:rPr>
              <a:t>k</a:t>
            </a:r>
            <a:r>
              <a:rPr lang="en-US" altLang="en-US" sz="2844" dirty="0" err="1">
                <a:latin typeface="Symbol" charset="2"/>
                <a:ea typeface="ヒラギノ角ゴ Pro W3" charset="-128"/>
              </a:rPr>
              <a:t>W</a:t>
            </a:r>
            <a:r>
              <a:rPr lang="en-US" altLang="en-US" sz="2844" dirty="0" err="1">
                <a:ea typeface="ヒラギノ角ゴ Pro W3" charset="-128"/>
              </a:rPr>
              <a:t>cm</a:t>
            </a:r>
            <a:br>
              <a:rPr lang="en-US" altLang="en-US" sz="2844" dirty="0">
                <a:ea typeface="ヒラギノ角ゴ Pro W3" charset="-128"/>
              </a:rPr>
            </a:br>
            <a:r>
              <a:rPr lang="en-US" altLang="en-US" sz="2844" dirty="0">
                <a:ea typeface="ヒラギノ角ゴ Pro W3" charset="-128"/>
                <a:sym typeface="Wingdings" charset="2"/>
              </a:rPr>
              <a:t></a:t>
            </a:r>
            <a:r>
              <a:rPr lang="en-US" altLang="en-US" sz="2844" dirty="0">
                <a:ea typeface="ヒラギノ角ゴ Pro W3" charset="-128"/>
              </a:rPr>
              <a:t> thickness 300 µm </a:t>
            </a:r>
          </a:p>
          <a:p>
            <a:pPr>
              <a:spcBef>
                <a:spcPct val="40000"/>
              </a:spcBef>
              <a:buClr>
                <a:schemeClr val="tx1"/>
              </a:buClr>
              <a:buFont typeface="Courier New" charset="0"/>
              <a:buChar char="o"/>
            </a:pPr>
            <a:r>
              <a:rPr lang="en-US" altLang="en-US" sz="2844" dirty="0">
                <a:ea typeface="ヒラギノ角ゴ Pro W3" charset="-128"/>
              </a:rPr>
              <a:t>Operating voltage &lt; 100 - 600 V .</a:t>
            </a:r>
          </a:p>
          <a:p>
            <a:pPr>
              <a:spcBef>
                <a:spcPct val="40000"/>
              </a:spcBef>
              <a:buClr>
                <a:schemeClr val="tx1"/>
              </a:buClr>
              <a:buFont typeface="Courier New" charset="0"/>
              <a:buChar char="o"/>
            </a:pPr>
            <a:r>
              <a:rPr lang="en-US" altLang="en-US" sz="2844" dirty="0">
                <a:ea typeface="ヒラギノ角ゴ Pro W3" charset="-128"/>
              </a:rPr>
              <a:t>n</a:t>
            </a:r>
            <a:r>
              <a:rPr lang="en-US" altLang="en-US" sz="2844" baseline="30000" dirty="0">
                <a:ea typeface="ヒラギノ角ゴ Pro W3" charset="-128"/>
              </a:rPr>
              <a:t>+</a:t>
            </a:r>
            <a:r>
              <a:rPr lang="en-US" altLang="en-US" sz="2844" dirty="0">
                <a:ea typeface="ヒラギノ角ゴ Pro W3" charset="-128"/>
              </a:rPr>
              <a:t> layer on backplane to improve </a:t>
            </a:r>
            <a:r>
              <a:rPr lang="en-US" altLang="en-US" sz="2844" dirty="0" err="1">
                <a:ea typeface="ヒラギノ角ゴ Pro W3" charset="-128"/>
              </a:rPr>
              <a:t>ohmic</a:t>
            </a:r>
            <a:r>
              <a:rPr lang="en-US" altLang="en-US" sz="2844" dirty="0">
                <a:ea typeface="ヒラギノ角ゴ Pro W3" charset="-128"/>
              </a:rPr>
              <a:t> contact</a:t>
            </a:r>
          </a:p>
          <a:p>
            <a:pPr>
              <a:spcBef>
                <a:spcPct val="40000"/>
              </a:spcBef>
              <a:buClr>
                <a:schemeClr val="tx1"/>
              </a:buClr>
              <a:buFont typeface="Courier New" charset="0"/>
              <a:buChar char="o"/>
            </a:pPr>
            <a:r>
              <a:rPr lang="en-US" altLang="en-US" sz="2844" dirty="0">
                <a:ea typeface="ヒラギノ角ゴ Pro W3" charset="-128"/>
              </a:rPr>
              <a:t>Aluminum metallization </a:t>
            </a:r>
          </a:p>
        </p:txBody>
      </p:sp>
      <p:sp>
        <p:nvSpPr>
          <p:cNvPr id="75780" name="TextBox 8"/>
          <p:cNvSpPr txBox="1">
            <a:spLocks noChangeArrowheads="1"/>
          </p:cNvSpPr>
          <p:nvPr/>
        </p:nvSpPr>
        <p:spPr bwMode="auto">
          <a:xfrm>
            <a:off x="309467" y="1273387"/>
            <a:ext cx="12137813"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2600" dirty="0">
                <a:ea typeface="ヒラギノ角ゴ Pro W3" charset="-128"/>
              </a:rPr>
              <a:t>Traversing charged particles create e</a:t>
            </a:r>
            <a:r>
              <a:rPr lang="en-US" altLang="en-US" sz="2600" baseline="30000" dirty="0">
                <a:ea typeface="ヒラギノ角ゴ Pro W3" charset="-128"/>
              </a:rPr>
              <a:t>-</a:t>
            </a:r>
            <a:r>
              <a:rPr lang="en-US" altLang="en-US" sz="2600" dirty="0">
                <a:ea typeface="ヒラギノ角ゴ Pro W3" charset="-128"/>
              </a:rPr>
              <a:t>h</a:t>
            </a:r>
            <a:r>
              <a:rPr lang="en-US" altLang="en-US" sz="2600" baseline="30000" dirty="0">
                <a:ea typeface="ヒラギノ角ゴ Pro W3" charset="-128"/>
              </a:rPr>
              <a:t>+</a:t>
            </a:r>
            <a:r>
              <a:rPr lang="en-US" altLang="en-US" sz="2600" dirty="0">
                <a:ea typeface="ヒラギノ角ゴ Pro W3" charset="-128"/>
              </a:rPr>
              <a:t> pairs in the depletion zone (about 30.000 pairs in </a:t>
            </a:r>
            <a:r>
              <a:rPr lang="en-US" altLang="en-US" sz="2600" dirty="0">
                <a:latin typeface="Symbol" pitchFamily="2" charset="2"/>
                <a:ea typeface="ヒラギノ角ゴ Pro W3" charset="-128"/>
              </a:rPr>
              <a:t>300m</a:t>
            </a:r>
            <a:r>
              <a:rPr lang="en-US" altLang="en-US" sz="2600" dirty="0">
                <a:ea typeface="ヒラギノ角ゴ Pro W3" charset="-128"/>
              </a:rPr>
              <a:t>m thickness). These charges drift to the electrodes. </a:t>
            </a:r>
            <a:br>
              <a:rPr lang="en-US" altLang="en-US" sz="2600" dirty="0">
                <a:ea typeface="ヒラギノ角ゴ Pro W3" charset="-128"/>
              </a:rPr>
            </a:br>
            <a:r>
              <a:rPr lang="en-US" altLang="en-US" sz="2600" b="1" dirty="0">
                <a:ea typeface="ヒラギノ角ゴ Pro W3" charset="-128"/>
              </a:rPr>
              <a:t>The drift (current) creates the signal </a:t>
            </a:r>
            <a:r>
              <a:rPr lang="en-US" altLang="en-US" sz="2600" dirty="0">
                <a:ea typeface="ヒラギノ角ゴ Pro W3" charset="-128"/>
              </a:rPr>
              <a:t>which is amplified by an amplifier connected to each strip. </a:t>
            </a:r>
          </a:p>
          <a:p>
            <a:pPr>
              <a:spcBef>
                <a:spcPct val="0"/>
              </a:spcBef>
              <a:buFontTx/>
              <a:buNone/>
            </a:pPr>
            <a:endParaRPr lang="en-US" altLang="en-US" sz="2600" dirty="0">
              <a:ea typeface="ヒラギノ角ゴ Pro W3" charset="-128"/>
            </a:endParaRPr>
          </a:p>
          <a:p>
            <a:pPr>
              <a:spcBef>
                <a:spcPct val="0"/>
              </a:spcBef>
              <a:buFontTx/>
              <a:buNone/>
            </a:pPr>
            <a:r>
              <a:rPr lang="en-US" altLang="en-US" sz="2600" dirty="0">
                <a:ea typeface="ヒラギノ角ゴ Pro W3" charset="-128"/>
              </a:rPr>
              <a:t>A typical n-type Si strip detector:</a:t>
            </a:r>
          </a:p>
          <a:p>
            <a:pPr>
              <a:spcBef>
                <a:spcPct val="0"/>
              </a:spcBef>
              <a:buFontTx/>
              <a:buNone/>
            </a:pPr>
            <a:endParaRPr lang="de-AT" altLang="en-US" sz="2600" dirty="0">
              <a:ea typeface="ヒラギノ角ゴ Pro W3" charset="-128"/>
            </a:endParaRPr>
          </a:p>
        </p:txBody>
      </p:sp>
      <p:sp>
        <p:nvSpPr>
          <p:cNvPr id="4" name="Slide Number Placeholder 3"/>
          <p:cNvSpPr>
            <a:spLocks noGrp="1"/>
          </p:cNvSpPr>
          <p:nvPr>
            <p:ph type="sldNum" sz="quarter" idx="12"/>
          </p:nvPr>
        </p:nvSpPr>
        <p:spPr/>
        <p:txBody>
          <a:bodyPr/>
          <a:lstStyle/>
          <a:p>
            <a:fld id="{0312D417-FB8C-224E-9A2D-720D28E246E6}" type="slidenum">
              <a:rPr lang="de-DE" altLang="en-US" smtClean="0"/>
              <a:pPr/>
              <a:t>19</a:t>
            </a:fld>
            <a:endParaRPr lang="de-DE" altLang="en-US" i="1"/>
          </a:p>
        </p:txBody>
      </p:sp>
      <p:pic>
        <p:nvPicPr>
          <p:cNvPr id="7" name="Picture 2" descr="animated_silicon">
            <a:extLst>
              <a:ext uri="{FF2B5EF4-FFF2-40B4-BE49-F238E27FC236}">
                <a16:creationId xmlns:a16="http://schemas.microsoft.com/office/drawing/2014/main" id="{4991D557-BE5B-224B-A896-58F3759724CE}"/>
              </a:ext>
            </a:extLst>
          </p:cNvPr>
          <p:cNvPicPr>
            <a:picLocks noChangeAspect="1" noChangeArrowheads="1" noCrop="1"/>
          </p:cNvPicPr>
          <p:nvPr/>
        </p:nvPicPr>
        <p:blipFill>
          <a:blip r:embed="rId4" cstate="print"/>
          <a:srcRect/>
          <a:stretch>
            <a:fillRect/>
          </a:stretch>
        </p:blipFill>
        <p:spPr bwMode="auto">
          <a:xfrm>
            <a:off x="7349924" y="6505522"/>
            <a:ext cx="5213103" cy="3160444"/>
          </a:xfrm>
          <a:prstGeom prst="rect">
            <a:avLst/>
          </a:prstGeom>
          <a:noFill/>
          <a:ln w="9525">
            <a:noFill/>
            <a:miter lim="800000"/>
            <a:headEnd/>
            <a:tailEnd/>
          </a:ln>
        </p:spPr>
      </p:pic>
    </p:spTree>
    <p:extLst>
      <p:ext uri="{BB962C8B-B14F-4D97-AF65-F5344CB8AC3E}">
        <p14:creationId xmlns:p14="http://schemas.microsoft.com/office/powerpoint/2010/main" val="126421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txBox="1">
            <a:spLocks/>
          </p:cNvSpPr>
          <p:nvPr/>
        </p:nvSpPr>
        <p:spPr bwMode="auto">
          <a:xfrm>
            <a:off x="0" y="812772"/>
            <a:ext cx="12700043" cy="6436925"/>
          </a:xfrm>
          <a:prstGeom prst="rect">
            <a:avLst/>
          </a:prstGeom>
          <a:noFill/>
          <a:ln w="9525">
            <a:noFill/>
            <a:miter lim="800000"/>
            <a:headEnd/>
            <a:tailEnd/>
          </a:ln>
        </p:spPr>
        <p:txBody>
          <a:bodyPr vert="horz" wrap="square" lIns="130048" tIns="65024" rIns="130048" bIns="65024" numCol="1" anchor="t" anchorCtr="0" compatLnSpc="1">
            <a:prstTxWarp prst="textNoShape">
              <a:avLst/>
            </a:prstTxWarp>
          </a:bodyPr>
          <a:lstStyle/>
          <a:p>
            <a:pPr marL="487672" indent="-487672" defTabSz="1300460" eaLnBrk="0" fontAlgn="base">
              <a:spcBef>
                <a:spcPct val="20000"/>
              </a:spcBef>
              <a:spcAft>
                <a:spcPct val="0"/>
              </a:spcAft>
              <a:buClrTx/>
              <a:buFont typeface="Arial" charset="0"/>
              <a:buChar char="•"/>
              <a:defRPr/>
            </a:pPr>
            <a:r>
              <a:rPr lang="en-GB" sz="3982" kern="1200" dirty="0">
                <a:solidFill>
                  <a:prstClr val="black"/>
                </a:solidFill>
                <a:uFillTx/>
                <a:latin typeface="Calibri"/>
              </a:rPr>
              <a:t>Since </a:t>
            </a:r>
            <a:r>
              <a:rPr lang="en-GB" sz="3982" kern="1200" dirty="0">
                <a:solidFill>
                  <a:srgbClr val="7030A0"/>
                </a:solidFill>
                <a:uFillTx/>
                <a:latin typeface="Calibri"/>
              </a:rPr>
              <a:t>50ies</a:t>
            </a:r>
            <a:r>
              <a:rPr lang="en-GB" sz="3982" kern="1200" dirty="0">
                <a:solidFill>
                  <a:prstClr val="black"/>
                </a:solidFill>
                <a:uFillTx/>
                <a:latin typeface="Calibri"/>
              </a:rPr>
              <a:t> large crystals for energy measurements  </a:t>
            </a:r>
          </a:p>
          <a:p>
            <a:pPr marL="487672" indent="-487672" defTabSz="1300460" eaLnBrk="0" fontAlgn="base">
              <a:spcBef>
                <a:spcPct val="20000"/>
              </a:spcBef>
              <a:spcAft>
                <a:spcPct val="0"/>
              </a:spcAft>
              <a:buClrTx/>
              <a:buFont typeface="Arial" charset="0"/>
              <a:buChar char="•"/>
              <a:defRPr/>
            </a:pPr>
            <a:r>
              <a:rPr lang="en-GB" sz="3982" kern="1200" dirty="0">
                <a:solidFill>
                  <a:prstClr val="black"/>
                </a:solidFill>
                <a:uFillTx/>
                <a:latin typeface="Calibri"/>
              </a:rPr>
              <a:t>Need for fast and precise position measurements </a:t>
            </a:r>
          </a:p>
          <a:p>
            <a:pPr marL="1137902" lvl="1" indent="-487672" defTabSz="650230" eaLnBrk="0">
              <a:spcBef>
                <a:spcPct val="20000"/>
              </a:spcBef>
              <a:buClrTx/>
              <a:buFont typeface="Arial" charset="0"/>
              <a:buChar char="•"/>
            </a:pPr>
            <a:endParaRPr lang="en-GB" sz="3982" kern="1200" dirty="0">
              <a:solidFill>
                <a:srgbClr val="7030A0"/>
              </a:solidFill>
              <a:uFillTx/>
              <a:latin typeface="Calibri"/>
            </a:endParaRPr>
          </a:p>
          <a:p>
            <a:pPr marL="1137902" lvl="1" indent="-487672" defTabSz="650230" eaLnBrk="0">
              <a:spcBef>
                <a:spcPct val="20000"/>
              </a:spcBef>
              <a:buClrTx/>
              <a:buFont typeface="Arial" charset="0"/>
              <a:buChar char="•"/>
            </a:pPr>
            <a:endParaRPr lang="en-GB" sz="3982" kern="1200" dirty="0">
              <a:solidFill>
                <a:srgbClr val="7030A0"/>
              </a:solidFill>
              <a:uFillTx/>
              <a:latin typeface="Calibri"/>
            </a:endParaRPr>
          </a:p>
          <a:p>
            <a:pPr marL="1137902" lvl="1" indent="-487672" defTabSz="650230" eaLnBrk="0">
              <a:spcBef>
                <a:spcPct val="20000"/>
              </a:spcBef>
              <a:buClrTx/>
              <a:buFont typeface="Arial" pitchFamily="34" charset="0"/>
              <a:buChar char="•"/>
            </a:pPr>
            <a:r>
              <a:rPr lang="en-GB" sz="3982" kern="1200" dirty="0">
                <a:solidFill>
                  <a:srgbClr val="7030A0"/>
                </a:solidFill>
                <a:uFillTx/>
                <a:latin typeface="Calibri"/>
              </a:rPr>
              <a:t>80ies</a:t>
            </a:r>
            <a:r>
              <a:rPr lang="en-GB" sz="3982" kern="1200" dirty="0">
                <a:solidFill>
                  <a:prstClr val="black"/>
                </a:solidFill>
                <a:uFillTx/>
                <a:latin typeface="Calibri"/>
              </a:rPr>
              <a:t> charm quark tagging</a:t>
            </a:r>
          </a:p>
          <a:p>
            <a:pPr marL="1137902" lvl="1" indent="-487672" defTabSz="650230" eaLnBrk="0">
              <a:spcBef>
                <a:spcPct val="20000"/>
              </a:spcBef>
              <a:buClrTx/>
              <a:buFont typeface="Arial" charset="0"/>
              <a:buChar char="•"/>
            </a:pPr>
            <a:r>
              <a:rPr lang="en-GB" sz="3982" kern="1200" dirty="0">
                <a:solidFill>
                  <a:srgbClr val="7030A0"/>
                </a:solidFill>
                <a:uFillTx/>
                <a:latin typeface="Calibri"/>
              </a:rPr>
              <a:t>Late 80ies </a:t>
            </a:r>
            <a:r>
              <a:rPr lang="en-GB" sz="3982" kern="1200" dirty="0">
                <a:solidFill>
                  <a:prstClr val="black"/>
                </a:solidFill>
                <a:uFillTx/>
                <a:latin typeface="Calibri"/>
              </a:rPr>
              <a:t>LEP experiments, vertex tracker</a:t>
            </a:r>
          </a:p>
          <a:p>
            <a:pPr marL="1137902" lvl="1" indent="-487672" defTabSz="650230" eaLnBrk="0">
              <a:spcBef>
                <a:spcPct val="20000"/>
              </a:spcBef>
              <a:buClrTx/>
              <a:buFont typeface="Arial" charset="0"/>
              <a:buChar char="•"/>
            </a:pPr>
            <a:r>
              <a:rPr lang="en-GB" sz="3982" kern="1200" dirty="0">
                <a:solidFill>
                  <a:srgbClr val="7030A0"/>
                </a:solidFill>
                <a:uFillTx/>
                <a:latin typeface="Calibri"/>
              </a:rPr>
              <a:t>90ies</a:t>
            </a:r>
            <a:r>
              <a:rPr lang="en-GB" sz="3982" kern="1200" dirty="0">
                <a:solidFill>
                  <a:prstClr val="black"/>
                </a:solidFill>
                <a:uFillTx/>
                <a:latin typeface="Calibri"/>
              </a:rPr>
              <a:t> in </a:t>
            </a:r>
            <a:r>
              <a:rPr lang="en-GB" sz="3982" kern="1200" dirty="0" err="1">
                <a:solidFill>
                  <a:prstClr val="black"/>
                </a:solidFill>
                <a:uFillTx/>
                <a:latin typeface="Calibri"/>
              </a:rPr>
              <a:t>hadron</a:t>
            </a:r>
            <a:r>
              <a:rPr lang="en-GB" sz="3982" kern="1200" dirty="0">
                <a:solidFill>
                  <a:prstClr val="black"/>
                </a:solidFill>
                <a:uFillTx/>
                <a:latin typeface="Calibri"/>
              </a:rPr>
              <a:t> machines FERMILAB </a:t>
            </a:r>
          </a:p>
          <a:p>
            <a:pPr marL="1137902" lvl="1" indent="-487672" defTabSz="650230" eaLnBrk="0">
              <a:spcBef>
                <a:spcPct val="20000"/>
              </a:spcBef>
              <a:buClrTx/>
              <a:buFont typeface="Arial" charset="0"/>
              <a:buChar char="•"/>
            </a:pPr>
            <a:r>
              <a:rPr lang="en-GB" sz="3982" kern="1200" dirty="0">
                <a:solidFill>
                  <a:srgbClr val="7030A0"/>
                </a:solidFill>
                <a:uFillTx/>
                <a:latin typeface="Calibri"/>
              </a:rPr>
              <a:t>Today</a:t>
            </a:r>
            <a:r>
              <a:rPr lang="en-GB" sz="3982" kern="1200" dirty="0">
                <a:solidFill>
                  <a:prstClr val="black"/>
                </a:solidFill>
                <a:uFillTx/>
                <a:latin typeface="Calibri"/>
              </a:rPr>
              <a:t> in all LHC experiments </a:t>
            </a:r>
          </a:p>
        </p:txBody>
      </p:sp>
      <p:sp>
        <p:nvSpPr>
          <p:cNvPr id="7" name="Foliennummernplatzhalter 5"/>
          <p:cNvSpPr>
            <a:spLocks noGrp="1"/>
          </p:cNvSpPr>
          <p:nvPr>
            <p:ph type="sldNum" sz="quarter" idx="12"/>
          </p:nvPr>
        </p:nvSpPr>
        <p:spPr/>
        <p:txBody>
          <a:bodyPr/>
          <a:lstStyle/>
          <a:p>
            <a:pPr defTabSz="650230" hangingPunct="1">
              <a:buClrTx/>
            </a:pPr>
            <a:fld id="{948BD985-C33D-486F-8C77-E7677BD5EA4B}" type="slidenum">
              <a:rPr lang="en-US" altLang="en-US" kern="1200">
                <a:solidFill>
                  <a:prstClr val="black">
                    <a:tint val="75000"/>
                  </a:prstClr>
                </a:solidFill>
                <a:uFillTx/>
                <a:latin typeface="Calibri"/>
              </a:rPr>
              <a:pPr defTabSz="650230" hangingPunct="1">
                <a:buClrTx/>
              </a:pPr>
              <a:t>2</a:t>
            </a:fld>
            <a:endParaRPr lang="en-US" altLang="en-US" kern="1200">
              <a:solidFill>
                <a:prstClr val="black">
                  <a:tint val="75000"/>
                </a:prstClr>
              </a:solidFill>
              <a:uFillTx/>
              <a:latin typeface="Calibri"/>
            </a:endParaRPr>
          </a:p>
        </p:txBody>
      </p:sp>
      <p:sp>
        <p:nvSpPr>
          <p:cNvPr id="8" name="Titel 7"/>
          <p:cNvSpPr>
            <a:spLocks noGrp="1"/>
          </p:cNvSpPr>
          <p:nvPr>
            <p:ph type="title"/>
          </p:nvPr>
        </p:nvSpPr>
        <p:spPr>
          <a:xfrm>
            <a:off x="0" y="-406437"/>
            <a:ext cx="13004800" cy="1625600"/>
          </a:xfrm>
        </p:spPr>
        <p:txBody>
          <a:bodyPr/>
          <a:lstStyle/>
          <a:p>
            <a:r>
              <a:rPr lang="en-GB" sz="5120" dirty="0">
                <a:solidFill>
                  <a:srgbClr val="0000FF"/>
                </a:solidFill>
              </a:rPr>
              <a:t>Historical aspects </a:t>
            </a:r>
            <a:r>
              <a:rPr lang="de-DE" sz="5120" dirty="0">
                <a:solidFill>
                  <a:srgbClr val="0000FF"/>
                </a:solidFill>
              </a:rPr>
              <a:t>– </a:t>
            </a:r>
            <a:r>
              <a:rPr lang="de-DE" sz="5120" dirty="0" err="1">
                <a:solidFill>
                  <a:srgbClr val="0000FF"/>
                </a:solidFill>
              </a:rPr>
              <a:t>Why</a:t>
            </a:r>
            <a:r>
              <a:rPr lang="de-DE" sz="5120" dirty="0">
                <a:solidFill>
                  <a:srgbClr val="0000FF"/>
                </a:solidFill>
              </a:rPr>
              <a:t> </a:t>
            </a:r>
            <a:r>
              <a:rPr lang="de-DE" sz="5120" dirty="0" err="1">
                <a:solidFill>
                  <a:srgbClr val="0000FF"/>
                </a:solidFill>
              </a:rPr>
              <a:t>use</a:t>
            </a:r>
            <a:r>
              <a:rPr lang="de-DE" sz="5120" dirty="0">
                <a:solidFill>
                  <a:srgbClr val="0000FF"/>
                </a:solidFill>
              </a:rPr>
              <a:t> </a:t>
            </a:r>
            <a:r>
              <a:rPr lang="de-DE" sz="5120" dirty="0" err="1">
                <a:solidFill>
                  <a:srgbClr val="0000FF"/>
                </a:solidFill>
              </a:rPr>
              <a:t>silicon</a:t>
            </a:r>
            <a:r>
              <a:rPr lang="de-DE" sz="5120" dirty="0">
                <a:solidFill>
                  <a:srgbClr val="0000FF"/>
                </a:solidFill>
              </a:rPr>
              <a:t>?</a:t>
            </a:r>
            <a:endParaRPr lang="en-GB" sz="5120" dirty="0">
              <a:solidFill>
                <a:srgbClr val="0000FF"/>
              </a:solidFill>
            </a:endParaRPr>
          </a:p>
        </p:txBody>
      </p:sp>
      <p:sp>
        <p:nvSpPr>
          <p:cNvPr id="9" name="Textfeld 8"/>
          <p:cNvSpPr txBox="1"/>
          <p:nvPr/>
        </p:nvSpPr>
        <p:spPr>
          <a:xfrm>
            <a:off x="662282" y="2438384"/>
            <a:ext cx="12342564" cy="101149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650230" hangingPunct="1">
              <a:buClrTx/>
            </a:pPr>
            <a:r>
              <a:rPr lang="en-GB" sz="2560" kern="1200" dirty="0">
                <a:solidFill>
                  <a:prstClr val="black"/>
                </a:solidFill>
                <a:uFillTx/>
                <a:latin typeface="Calibri"/>
              </a:rPr>
              <a:t>Where are silicon sensors better suited than gas detectors?</a:t>
            </a:r>
            <a:endParaRPr lang="en-GB" sz="3413" kern="1200" dirty="0">
              <a:solidFill>
                <a:srgbClr val="C00000"/>
              </a:solidFill>
              <a:uFillTx/>
              <a:latin typeface="Calibri"/>
            </a:endParaRPr>
          </a:p>
          <a:p>
            <a:pPr defTabSz="650230" hangingPunct="1">
              <a:buClrTx/>
            </a:pPr>
            <a:r>
              <a:rPr lang="en-GB" sz="3413" kern="1200" dirty="0">
                <a:solidFill>
                  <a:srgbClr val="C00000"/>
                </a:solidFill>
                <a:uFillTx/>
                <a:latin typeface="Calibri"/>
              </a:rPr>
              <a:t>Fast</a:t>
            </a:r>
            <a:r>
              <a:rPr lang="en-GB" sz="3413" kern="1200" dirty="0">
                <a:solidFill>
                  <a:prstClr val="black"/>
                </a:solidFill>
                <a:uFillTx/>
                <a:latin typeface="Calibri"/>
              </a:rPr>
              <a:t> ~O(10ns); </a:t>
            </a:r>
            <a:r>
              <a:rPr lang="en-GB" sz="3413" kern="1200" dirty="0">
                <a:solidFill>
                  <a:srgbClr val="C00000"/>
                </a:solidFill>
                <a:uFillTx/>
                <a:latin typeface="Calibri"/>
              </a:rPr>
              <a:t>Precise</a:t>
            </a:r>
            <a:r>
              <a:rPr lang="en-GB" sz="3413" kern="1200" dirty="0">
                <a:solidFill>
                  <a:prstClr val="black"/>
                </a:solidFill>
                <a:uFillTx/>
                <a:latin typeface="Calibri"/>
              </a:rPr>
              <a:t> O(5µm); very good </a:t>
            </a:r>
            <a:r>
              <a:rPr lang="en-GB" sz="3413" kern="1200" dirty="0">
                <a:solidFill>
                  <a:srgbClr val="C00000"/>
                </a:solidFill>
                <a:uFillTx/>
                <a:latin typeface="Calibri"/>
              </a:rPr>
              <a:t>energy resolution </a:t>
            </a:r>
            <a:r>
              <a:rPr lang="en-GB" sz="3413" kern="1200" dirty="0">
                <a:solidFill>
                  <a:prstClr val="black"/>
                </a:solidFill>
                <a:uFillTx/>
                <a:latin typeface="Calibri"/>
              </a:rPr>
              <a:t>~O(</a:t>
            </a:r>
            <a:r>
              <a:rPr lang="en-GB" sz="3413" kern="1200" dirty="0" err="1">
                <a:solidFill>
                  <a:prstClr val="black"/>
                </a:solidFill>
                <a:uFillTx/>
                <a:latin typeface="Calibri"/>
              </a:rPr>
              <a:t>eV</a:t>
            </a:r>
            <a:r>
              <a:rPr lang="en-GB" sz="3413" kern="1200" dirty="0">
                <a:solidFill>
                  <a:prstClr val="black"/>
                </a:solidFill>
                <a:uFillTx/>
                <a:latin typeface="Calibri"/>
              </a:rPr>
              <a:t>)</a:t>
            </a:r>
          </a:p>
        </p:txBody>
      </p:sp>
      <p:sp>
        <p:nvSpPr>
          <p:cNvPr id="10" name="Rechteck 4"/>
          <p:cNvSpPr/>
          <p:nvPr/>
        </p:nvSpPr>
        <p:spPr>
          <a:xfrm>
            <a:off x="143053" y="6714821"/>
            <a:ext cx="4673678" cy="2850011"/>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defTabSz="650230" hangingPunct="1">
              <a:buClrTx/>
            </a:pPr>
            <a:r>
              <a:rPr lang="en-GB" sz="2560" kern="1200" dirty="0">
                <a:solidFill>
                  <a:prstClr val="black"/>
                </a:solidFill>
                <a:uFillTx/>
                <a:latin typeface="Calibri"/>
              </a:rPr>
              <a:t>Silicon detectors gives momentum &amp; </a:t>
            </a:r>
            <a:r>
              <a:rPr lang="en-GB" sz="2560" kern="1200" dirty="0" err="1">
                <a:solidFill>
                  <a:prstClr val="black"/>
                </a:solidFill>
                <a:uFillTx/>
                <a:latin typeface="Calibri"/>
              </a:rPr>
              <a:t>vertexing</a:t>
            </a:r>
            <a:r>
              <a:rPr lang="en-GB" sz="2560" kern="1200" dirty="0">
                <a:solidFill>
                  <a:prstClr val="black"/>
                </a:solidFill>
                <a:uFillTx/>
                <a:latin typeface="Calibri"/>
              </a:rPr>
              <a:t>, </a:t>
            </a:r>
          </a:p>
          <a:p>
            <a:pPr defTabSz="650230" hangingPunct="1">
              <a:buClrTx/>
            </a:pPr>
            <a:r>
              <a:rPr lang="en-GB" sz="2560" kern="1200" dirty="0">
                <a:solidFill>
                  <a:prstClr val="black"/>
                </a:solidFill>
                <a:uFillTx/>
                <a:latin typeface="Calibri"/>
              </a:rPr>
              <a:t>which gives </a:t>
            </a:r>
          </a:p>
          <a:p>
            <a:pPr defTabSz="650230" hangingPunct="1">
              <a:buClrTx/>
              <a:buFont typeface="Arial" pitchFamily="34" charset="0"/>
              <a:buChar char="•"/>
            </a:pPr>
            <a:r>
              <a:rPr lang="en-GB" sz="2560" kern="1200" dirty="0">
                <a:solidFill>
                  <a:prstClr val="black"/>
                </a:solidFill>
                <a:uFillTx/>
                <a:latin typeface="Calibri"/>
              </a:rPr>
              <a:t> b tagging </a:t>
            </a:r>
          </a:p>
          <a:p>
            <a:pPr defTabSz="650230" hangingPunct="1">
              <a:buClrTx/>
              <a:buFont typeface="Arial" pitchFamily="34" charset="0"/>
              <a:buChar char="•"/>
            </a:pPr>
            <a:r>
              <a:rPr lang="en-GB" sz="2560" kern="1200" dirty="0">
                <a:solidFill>
                  <a:prstClr val="black"/>
                </a:solidFill>
                <a:uFillTx/>
                <a:latin typeface="Calibri"/>
              </a:rPr>
              <a:t> lifetimes </a:t>
            </a:r>
          </a:p>
          <a:p>
            <a:pPr defTabSz="650230" hangingPunct="1">
              <a:buClrTx/>
              <a:buFont typeface="Arial" pitchFamily="34" charset="0"/>
              <a:buChar char="•"/>
            </a:pPr>
            <a:r>
              <a:rPr lang="en-GB" sz="2560" kern="1200" dirty="0">
                <a:solidFill>
                  <a:prstClr val="black"/>
                </a:solidFill>
                <a:uFillTx/>
                <a:latin typeface="Calibri"/>
              </a:rPr>
              <a:t> mixing background suppression</a:t>
            </a:r>
          </a:p>
          <a:p>
            <a:pPr defTabSz="650230" hangingPunct="1">
              <a:buClrTx/>
            </a:pPr>
            <a:r>
              <a:rPr lang="en-GB" sz="2560" kern="1200" dirty="0">
                <a:solidFill>
                  <a:prstClr val="black"/>
                </a:solidFill>
                <a:uFillTx/>
                <a:latin typeface="Calibri"/>
              </a:rPr>
              <a:t>…… </a:t>
            </a:r>
            <a:r>
              <a:rPr lang="en-GB" sz="2560" kern="1200" dirty="0">
                <a:solidFill>
                  <a:srgbClr val="C00000"/>
                </a:solidFill>
                <a:uFillTx/>
                <a:latin typeface="Calibri"/>
              </a:rPr>
              <a:t>and a lot of great physics!</a:t>
            </a:r>
          </a:p>
        </p:txBody>
      </p:sp>
      <p:sp>
        <p:nvSpPr>
          <p:cNvPr id="15" name="Rectangle 14"/>
          <p:cNvSpPr/>
          <p:nvPr/>
        </p:nvSpPr>
        <p:spPr>
          <a:xfrm>
            <a:off x="4978389" y="7245503"/>
            <a:ext cx="8026456" cy="2105833"/>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650230" lvl="1" indent="0" defTabSz="650230" hangingPunct="1">
              <a:buClrTx/>
            </a:pPr>
            <a:r>
              <a:rPr lang="en-US" altLang="en-US" sz="2844" kern="1200" dirty="0">
                <a:solidFill>
                  <a:prstClr val="black"/>
                </a:solidFill>
                <a:uFillTx/>
                <a:latin typeface="Calibri"/>
              </a:rPr>
              <a:t>Why wasn’t silicon used earlier?</a:t>
            </a:r>
          </a:p>
          <a:p>
            <a:pPr marL="1300460" lvl="2" indent="0" defTabSz="650230" hangingPunct="1">
              <a:buClrTx/>
              <a:buFont typeface="Arial" pitchFamily="34" charset="0"/>
              <a:buChar char="•"/>
            </a:pPr>
            <a:r>
              <a:rPr lang="en-US" altLang="en-US" sz="2560" kern="1200" dirty="0">
                <a:solidFill>
                  <a:prstClr val="black"/>
                </a:solidFill>
                <a:uFillTx/>
                <a:latin typeface="Calibri"/>
              </a:rPr>
              <a:t> Needed micro-lithography technology </a:t>
            </a:r>
            <a:r>
              <a:rPr lang="en-US" altLang="en-US" sz="2560" kern="1200" dirty="0">
                <a:solidFill>
                  <a:prstClr val="black"/>
                </a:solidFill>
                <a:uFillTx/>
                <a:latin typeface="Calibri"/>
                <a:sym typeface="Symbol" pitchFamily="18" charset="2"/>
              </a:rPr>
              <a:t> cost</a:t>
            </a:r>
          </a:p>
          <a:p>
            <a:pPr marL="1300460" lvl="2" indent="0" defTabSz="650230" hangingPunct="1">
              <a:buClrTx/>
              <a:buFont typeface="Arial" pitchFamily="34" charset="0"/>
              <a:buChar char="•"/>
            </a:pPr>
            <a:r>
              <a:rPr lang="en-US" altLang="en-US" sz="2560" kern="1200" dirty="0">
                <a:solidFill>
                  <a:prstClr val="black"/>
                </a:solidFill>
                <a:uFillTx/>
                <a:latin typeface="Calibri"/>
                <a:sym typeface="Symbol" pitchFamily="18" charset="2"/>
              </a:rPr>
              <a:t> Small signal size (need low noise amplifiers)</a:t>
            </a:r>
          </a:p>
          <a:p>
            <a:pPr marL="1300460" lvl="2" indent="0" defTabSz="650230" hangingPunct="1">
              <a:buClrTx/>
              <a:buFont typeface="Arial" pitchFamily="34" charset="0"/>
              <a:buChar char="•"/>
            </a:pPr>
            <a:r>
              <a:rPr lang="en-US" altLang="en-US" sz="2560" kern="1200" dirty="0">
                <a:solidFill>
                  <a:prstClr val="black"/>
                </a:solidFill>
                <a:uFillTx/>
                <a:latin typeface="Calibri"/>
                <a:sym typeface="Symbol" pitchFamily="18" charset="2"/>
              </a:rPr>
              <a:t> Needed read-out electronics miniaturization </a:t>
            </a:r>
          </a:p>
          <a:p>
            <a:pPr marL="1950690" lvl="3" indent="0" defTabSz="650230" hangingPunct="1">
              <a:buClrTx/>
              <a:buFont typeface="Arial" pitchFamily="34" charset="0"/>
              <a:buChar char="•"/>
            </a:pPr>
            <a:r>
              <a:rPr lang="en-US" altLang="en-US" sz="2560" kern="1200" dirty="0">
                <a:solidFill>
                  <a:prstClr val="black"/>
                </a:solidFill>
                <a:uFillTx/>
                <a:latin typeface="Calibri"/>
                <a:sym typeface="Symbol" pitchFamily="18" charset="2"/>
              </a:rPr>
              <a:t> (transistors, ICs)</a:t>
            </a:r>
          </a:p>
        </p:txBody>
      </p:sp>
      <p:sp>
        <p:nvSpPr>
          <p:cNvPr id="2" name="TextBox 1"/>
          <p:cNvSpPr txBox="1"/>
          <p:nvPr/>
        </p:nvSpPr>
        <p:spPr>
          <a:xfrm>
            <a:off x="10833233" y="3620246"/>
            <a:ext cx="2103268" cy="617541"/>
          </a:xfrm>
          <a:prstGeom prst="rect">
            <a:avLst/>
          </a:prstGeom>
          <a:noFill/>
        </p:spPr>
        <p:txBody>
          <a:bodyPr wrap="none" rtlCol="0">
            <a:spAutoFit/>
          </a:bodyPr>
          <a:lstStyle/>
          <a:p>
            <a:pPr defTabSz="650230" hangingPunct="1">
              <a:buClrTx/>
            </a:pPr>
            <a:r>
              <a:rPr lang="en-US" sz="3413" kern="1200" dirty="0">
                <a:solidFill>
                  <a:srgbClr val="F79646">
                    <a:lumMod val="50000"/>
                  </a:srgbClr>
                </a:solidFill>
                <a:uFillTx/>
                <a:latin typeface="Calibri"/>
              </a:rPr>
              <a:t>Take home</a:t>
            </a:r>
          </a:p>
        </p:txBody>
      </p:sp>
    </p:spTree>
    <p:extLst>
      <p:ext uri="{BB962C8B-B14F-4D97-AF65-F5344CB8AC3E}">
        <p14:creationId xmlns:p14="http://schemas.microsoft.com/office/powerpoint/2010/main" val="417133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048" tIns="65024" rIns="130048" bIns="65024" numCol="1" anchor="t" anchorCtr="0" compatLnSpc="1">
            <a:prstTxWarp prst="textNoShape">
              <a:avLst/>
            </a:prstTxWarp>
            <a:normAutofit fontScale="90000"/>
          </a:bodyPr>
          <a:lstStyle/>
          <a:p>
            <a:pPr eaLnBrk="1" hangingPunct="1"/>
            <a:r>
              <a:rPr lang="en-US" altLang="en-US" dirty="0" err="1">
                <a:ea typeface="ＭＳ Ｐゴシック" charset="-128"/>
                <a:cs typeface="MS PGothic" charset="-128"/>
              </a:rPr>
              <a:t>Microstrip</a:t>
            </a:r>
            <a:r>
              <a:rPr lang="en-US" altLang="en-US" dirty="0">
                <a:ea typeface="ＭＳ Ｐゴシック" charset="-128"/>
                <a:cs typeface="MS PGothic" charset="-128"/>
              </a:rPr>
              <a:t> Detector</a:t>
            </a:r>
            <a:br>
              <a:rPr lang="en-US" altLang="en-US" dirty="0">
                <a:ea typeface="ＭＳ Ｐゴシック" charset="-128"/>
                <a:cs typeface="MS PGothic" charset="-128"/>
              </a:rPr>
            </a:br>
            <a:r>
              <a:rPr lang="en-US" altLang="en-US" sz="2844" u="sng" dirty="0">
                <a:ea typeface="ＭＳ Ｐゴシック" charset="-128"/>
                <a:cs typeface="MS PGothic" charset="-128"/>
              </a:rPr>
              <a:t>AC</a:t>
            </a:r>
            <a:r>
              <a:rPr lang="en-US" altLang="en-US" sz="2844" dirty="0">
                <a:ea typeface="ＭＳ Ｐゴシック" charset="-128"/>
                <a:cs typeface="MS PGothic" charset="-128"/>
              </a:rPr>
              <a:t> coupled strip detector</a:t>
            </a:r>
          </a:p>
        </p:txBody>
      </p:sp>
      <p:sp>
        <p:nvSpPr>
          <p:cNvPr id="104451" name="Text Box 8"/>
          <p:cNvSpPr txBox="1">
            <a:spLocks noChangeArrowheads="1"/>
          </p:cNvSpPr>
          <p:nvPr/>
        </p:nvSpPr>
        <p:spPr bwMode="auto">
          <a:xfrm>
            <a:off x="309468" y="2759147"/>
            <a:ext cx="7679856" cy="5310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marL="355600" indent="-355600">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40000"/>
              </a:spcBef>
              <a:buFont typeface="Courier New" charset="0"/>
              <a:buChar char="o"/>
            </a:pPr>
            <a:r>
              <a:rPr lang="en-US" altLang="en-US" sz="2400" dirty="0">
                <a:ea typeface="ヒラギノ角ゴ Pro W3" charset="-128"/>
              </a:rPr>
              <a:t>Integration of coupling capacitances </a:t>
            </a:r>
            <a:br>
              <a:rPr lang="en-US" altLang="en-US" sz="2400" dirty="0">
                <a:ea typeface="ヒラギノ角ゴ Pro W3" charset="-128"/>
              </a:rPr>
            </a:br>
            <a:r>
              <a:rPr lang="en-US" altLang="en-US" sz="2400" b="1" dirty="0">
                <a:ea typeface="ヒラギノ角ゴ Pro W3" charset="-128"/>
              </a:rPr>
              <a:t>in standard planar process.</a:t>
            </a:r>
          </a:p>
          <a:p>
            <a:pPr>
              <a:spcBef>
                <a:spcPct val="40000"/>
              </a:spcBef>
              <a:buFont typeface="Courier New" charset="0"/>
              <a:buChar char="o"/>
            </a:pPr>
            <a:r>
              <a:rPr lang="en-US" altLang="en-US" sz="2400" dirty="0">
                <a:ea typeface="ヒラギノ角ゴ Pro W3" charset="-128"/>
              </a:rPr>
              <a:t>Deposition of </a:t>
            </a:r>
            <a:r>
              <a:rPr lang="en-US" altLang="en-US" sz="2400" dirty="0">
                <a:solidFill>
                  <a:srgbClr val="FF0000"/>
                </a:solidFill>
                <a:ea typeface="ヒラギノ角ゴ Pro W3" charset="-128"/>
              </a:rPr>
              <a:t>SiO</a:t>
            </a:r>
            <a:r>
              <a:rPr lang="en-US" altLang="en-US" sz="2400" baseline="-25000" dirty="0">
                <a:solidFill>
                  <a:srgbClr val="FF0000"/>
                </a:solidFill>
                <a:ea typeface="ヒラギノ角ゴ Pro W3" charset="-128"/>
              </a:rPr>
              <a:t>2</a:t>
            </a:r>
            <a:r>
              <a:rPr lang="en-US" altLang="en-US" sz="2400" dirty="0">
                <a:ea typeface="ヒラギノ角ゴ Pro W3" charset="-128"/>
              </a:rPr>
              <a:t> with a thickness of </a:t>
            </a:r>
            <a:r>
              <a:rPr lang="en-US" altLang="en-US" sz="2400" dirty="0">
                <a:solidFill>
                  <a:srgbClr val="FF0000"/>
                </a:solidFill>
                <a:ea typeface="ヒラギノ角ゴ Pro W3" charset="-128"/>
              </a:rPr>
              <a:t>100 - 200 nm</a:t>
            </a:r>
            <a:r>
              <a:rPr lang="en-US" altLang="en-US" sz="2400" dirty="0">
                <a:ea typeface="ヒラギノ角ゴ Pro W3" charset="-128"/>
              </a:rPr>
              <a:t> between p+ and aluminum strip</a:t>
            </a:r>
          </a:p>
          <a:p>
            <a:pPr>
              <a:spcBef>
                <a:spcPct val="40000"/>
              </a:spcBef>
              <a:buFont typeface="Courier New" charset="0"/>
              <a:buChar char="o"/>
            </a:pPr>
            <a:r>
              <a:rPr lang="en-US" altLang="en-US" sz="2400" dirty="0">
                <a:ea typeface="ヒラギノ角ゴ Pro W3" charset="-128"/>
              </a:rPr>
              <a:t>Depending on oxide thickness and strip width the capacitances are in the range of 8–32 pF/cm.</a:t>
            </a:r>
          </a:p>
          <a:p>
            <a:pPr>
              <a:spcBef>
                <a:spcPct val="40000"/>
              </a:spcBef>
              <a:buFont typeface="Courier New" charset="0"/>
              <a:buChar char="o"/>
            </a:pPr>
            <a:r>
              <a:rPr lang="en-US" altLang="en-US" sz="2400" dirty="0">
                <a:ea typeface="ヒラギノ角ゴ Pro W3" charset="-128"/>
              </a:rPr>
              <a:t>Problems are shorts through the dielectric (pinholes). Usually avoided by a second layer of Si</a:t>
            </a:r>
            <a:r>
              <a:rPr lang="en-US" altLang="en-US" sz="2400" baseline="-25000" dirty="0">
                <a:ea typeface="ヒラギノ角ゴ Pro W3" charset="-128"/>
              </a:rPr>
              <a:t>3</a:t>
            </a:r>
            <a:r>
              <a:rPr lang="en-US" altLang="en-US" sz="2400" dirty="0">
                <a:ea typeface="ヒラギノ角ゴ Pro W3" charset="-128"/>
              </a:rPr>
              <a:t>N</a:t>
            </a:r>
            <a:r>
              <a:rPr lang="en-US" altLang="en-US" sz="2400" baseline="-25000" dirty="0">
                <a:ea typeface="ヒラギノ角ゴ Pro W3" charset="-128"/>
              </a:rPr>
              <a:t>4</a:t>
            </a:r>
            <a:r>
              <a:rPr lang="en-US" altLang="en-US" sz="2400" dirty="0">
                <a:ea typeface="ヒラギノ角ゴ Pro W3" charset="-128"/>
              </a:rPr>
              <a:t>.</a:t>
            </a:r>
          </a:p>
        </p:txBody>
      </p:sp>
      <p:grpSp>
        <p:nvGrpSpPr>
          <p:cNvPr id="104452" name="Group 12"/>
          <p:cNvGrpSpPr>
            <a:grpSpLocks/>
          </p:cNvGrpSpPr>
          <p:nvPr/>
        </p:nvGrpSpPr>
        <p:grpSpPr bwMode="auto">
          <a:xfrm>
            <a:off x="8151708" y="2385611"/>
            <a:ext cx="4768427" cy="5093547"/>
            <a:chOff x="3643" y="1231"/>
            <a:chExt cx="1850" cy="1903"/>
          </a:xfrm>
        </p:grpSpPr>
        <p:sp>
          <p:nvSpPr>
            <p:cNvPr id="104455" name="Text Box 9"/>
            <p:cNvSpPr txBox="1">
              <a:spLocks noChangeArrowheads="1"/>
            </p:cNvSpPr>
            <p:nvPr/>
          </p:nvSpPr>
          <p:spPr bwMode="auto">
            <a:xfrm>
              <a:off x="3707" y="1231"/>
              <a:ext cx="1723" cy="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2276">
                  <a:ea typeface="ヒラギノ角ゴ Pro W3" charset="-128"/>
                </a:rPr>
                <a:t>AC coupled strip detector:</a:t>
              </a:r>
            </a:p>
          </p:txBody>
        </p:sp>
        <p:pic>
          <p:nvPicPr>
            <p:cNvPr id="104456" name="Picture 11" descr="Microstrip-Det_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3" y="1392"/>
              <a:ext cx="1850" cy="1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4453" name="TextBox 10"/>
          <p:cNvSpPr txBox="1">
            <a:spLocks noChangeArrowheads="1"/>
          </p:cNvSpPr>
          <p:nvPr/>
        </p:nvSpPr>
        <p:spPr bwMode="auto">
          <a:xfrm>
            <a:off x="433494" y="1782439"/>
            <a:ext cx="83447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GB" altLang="en-US" sz="2400" dirty="0">
                <a:ea typeface="ヒラギノ角ゴ Pro W3" charset="-128"/>
              </a:rPr>
              <a:t>AC coupling blocks leakage current towards the amplifier.</a:t>
            </a:r>
          </a:p>
        </p:txBody>
      </p:sp>
      <p:sp>
        <p:nvSpPr>
          <p:cNvPr id="104454" name="TextBox 10"/>
          <p:cNvSpPr txBox="1">
            <a:spLocks noChangeArrowheads="1"/>
          </p:cNvSpPr>
          <p:nvPr/>
        </p:nvSpPr>
        <p:spPr bwMode="auto">
          <a:xfrm>
            <a:off x="661528" y="7693679"/>
            <a:ext cx="1258925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GB" altLang="en-US" sz="2400" b="1" dirty="0">
                <a:ea typeface="ヒラギノ角ゴ Pro W3" charset="-128"/>
              </a:rPr>
              <a:t>However, the dielectric cuts the bias connection to the strips!</a:t>
            </a:r>
          </a:p>
          <a:p>
            <a:pPr>
              <a:spcBef>
                <a:spcPct val="0"/>
              </a:spcBef>
              <a:buFontTx/>
              <a:buNone/>
            </a:pPr>
            <a:r>
              <a:rPr lang="en-GB" altLang="en-US" sz="2400" dirty="0">
                <a:ea typeface="ヒラギノ角ゴ Pro W3" charset="-128"/>
              </a:rPr>
              <a:t>Several methods to connect the bias voltage: </a:t>
            </a:r>
            <a:br>
              <a:rPr lang="en-GB" altLang="en-US" sz="2400" dirty="0">
                <a:ea typeface="ヒラギノ角ゴ Pro W3" charset="-128"/>
              </a:rPr>
            </a:br>
            <a:r>
              <a:rPr lang="en-GB" altLang="en-US" sz="2400" dirty="0">
                <a:ea typeface="ヒラギノ角ゴ Pro W3" charset="-128"/>
              </a:rPr>
              <a:t>	polysilicon resistor, punch through bias, FOXFET bias.</a:t>
            </a:r>
          </a:p>
        </p:txBody>
      </p:sp>
      <p:sp>
        <p:nvSpPr>
          <p:cNvPr id="4" name="Slide Number Placeholder 3"/>
          <p:cNvSpPr>
            <a:spLocks noGrp="1"/>
          </p:cNvSpPr>
          <p:nvPr>
            <p:ph type="sldNum" sz="quarter" idx="12"/>
          </p:nvPr>
        </p:nvSpPr>
        <p:spPr/>
        <p:txBody>
          <a:bodyPr/>
          <a:lstStyle/>
          <a:p>
            <a:fld id="{0312D417-FB8C-224E-9A2D-720D28E246E6}" type="slidenum">
              <a:rPr lang="de-DE" altLang="en-US" smtClean="0"/>
              <a:pPr/>
              <a:t>20</a:t>
            </a:fld>
            <a:endParaRPr lang="de-DE" altLang="en-US" i="1"/>
          </a:p>
        </p:txBody>
      </p:sp>
    </p:spTree>
    <p:extLst>
      <p:ext uri="{BB962C8B-B14F-4D97-AF65-F5344CB8AC3E}">
        <p14:creationId xmlns:p14="http://schemas.microsoft.com/office/powerpoint/2010/main" val="41928198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048" tIns="65024" rIns="130048" bIns="65024" numCol="1" anchor="t" anchorCtr="0" compatLnSpc="1">
            <a:prstTxWarp prst="textNoShape">
              <a:avLst/>
            </a:prstTxWarp>
            <a:normAutofit fontScale="90000"/>
          </a:bodyPr>
          <a:lstStyle/>
          <a:p>
            <a:r>
              <a:rPr lang="en-US" altLang="en-US" dirty="0">
                <a:ea typeface="ＭＳ Ｐゴシック" charset="-128"/>
                <a:cs typeface="MS PGothic" charset="-128"/>
              </a:rPr>
              <a:t>Microstrip Detector</a:t>
            </a:r>
            <a:br>
              <a:rPr lang="en-US" altLang="en-US" dirty="0">
                <a:ea typeface="ＭＳ Ｐゴシック" charset="-128"/>
                <a:cs typeface="MS PGothic" charset="-128"/>
              </a:rPr>
            </a:br>
            <a:r>
              <a:rPr lang="en-US" altLang="en-US" sz="3413" dirty="0">
                <a:ea typeface="ＭＳ Ｐゴシック" charset="-128"/>
                <a:cs typeface="MS PGothic" charset="-128"/>
              </a:rPr>
              <a:t>a real life case  - </a:t>
            </a:r>
            <a:r>
              <a:rPr lang="en-US" altLang="en-US" sz="4000" dirty="0">
                <a:solidFill>
                  <a:srgbClr val="C00000"/>
                </a:solidFill>
                <a:ea typeface="ＭＳ Ｐゴシック" charset="-128"/>
                <a:cs typeface="MS PGothic" charset="-128"/>
              </a:rPr>
              <a:t>p</a:t>
            </a:r>
            <a:r>
              <a:rPr lang="en-US" altLang="en-US" sz="4000" dirty="0">
                <a:solidFill>
                  <a:schemeClr val="tx1"/>
                </a:solidFill>
                <a:ea typeface="ＭＳ Ｐゴシック" charset="-128"/>
                <a:cs typeface="MS PGothic" charset="-128"/>
              </a:rPr>
              <a:t>-in-</a:t>
            </a:r>
            <a:r>
              <a:rPr lang="en-US" altLang="en-US" sz="4000" dirty="0">
                <a:solidFill>
                  <a:schemeClr val="accent2"/>
                </a:solidFill>
                <a:ea typeface="ＭＳ Ｐゴシック" charset="-128"/>
                <a:cs typeface="MS PGothic" charset="-128"/>
              </a:rPr>
              <a:t>n</a:t>
            </a:r>
            <a:endParaRPr lang="en-US" altLang="en-US" dirty="0">
              <a:solidFill>
                <a:schemeClr val="accent2"/>
              </a:solidFill>
              <a:ea typeface="ＭＳ Ｐゴシック" charset="-128"/>
              <a:cs typeface="MS PGothic" charset="-128"/>
            </a:endParaRPr>
          </a:p>
        </p:txBody>
      </p:sp>
      <p:sp>
        <p:nvSpPr>
          <p:cNvPr id="77826" name="Slide Number Placeholder 2"/>
          <p:cNvSpPr>
            <a:spLocks noGrp="1"/>
          </p:cNvSpPr>
          <p:nvPr>
            <p:ph type="sldNum" sz="quarter" idx="4294967295"/>
          </p:nvPr>
        </p:nvSpPr>
        <p:spPr>
          <a:xfrm>
            <a:off x="4348481" y="9103360"/>
            <a:ext cx="7030720" cy="65024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1056623" indent="-406394">
              <a:spcBef>
                <a:spcPct val="20000"/>
              </a:spcBef>
              <a:buChar char="–"/>
              <a:defRPr>
                <a:solidFill>
                  <a:schemeClr val="tx1"/>
                </a:solidFill>
                <a:latin typeface="Helvetica" charset="0"/>
                <a:ea typeface="MS PGothic" charset="-128"/>
                <a:cs typeface="MS PGothic" charset="-128"/>
              </a:defRPr>
            </a:lvl2pPr>
            <a:lvl3pPr marL="1625575" indent="-325115">
              <a:spcBef>
                <a:spcPct val="10000"/>
              </a:spcBef>
              <a:buChar char="•"/>
              <a:defRPr sz="2276">
                <a:solidFill>
                  <a:schemeClr val="tx1"/>
                </a:solidFill>
                <a:latin typeface="Helvetica" charset="0"/>
                <a:ea typeface="ＭＳ Ｐゴシック" charset="-128"/>
                <a:cs typeface="MS PGothic" charset="-128"/>
              </a:defRPr>
            </a:lvl3pPr>
            <a:lvl4pPr marL="2275804" indent="-325115">
              <a:buChar char="–"/>
              <a:defRPr sz="1991">
                <a:solidFill>
                  <a:schemeClr val="tx1"/>
                </a:solidFill>
                <a:latin typeface="Helvetica" charset="0"/>
                <a:ea typeface="MS PGothic" charset="-128"/>
                <a:cs typeface="MS PGothic" charset="-128"/>
              </a:defRPr>
            </a:lvl4pPr>
            <a:lvl5pPr marL="2926034" indent="-325115">
              <a:buChar char="»"/>
              <a:defRPr sz="1707">
                <a:solidFill>
                  <a:schemeClr val="tx1"/>
                </a:solidFill>
                <a:latin typeface="Helvetica" charset="0"/>
                <a:ea typeface="ＭＳ Ｐゴシック" charset="-128"/>
                <a:cs typeface="MS PGothic" charset="-128"/>
              </a:defRPr>
            </a:lvl5pPr>
            <a:lvl6pPr marL="3576264" indent="-325115" eaLnBrk="0" fontAlgn="base" hangingPunct="0">
              <a:spcBef>
                <a:spcPct val="0"/>
              </a:spcBef>
              <a:spcAft>
                <a:spcPct val="0"/>
              </a:spcAft>
              <a:buChar char="»"/>
              <a:defRPr sz="1707">
                <a:solidFill>
                  <a:schemeClr val="tx1"/>
                </a:solidFill>
                <a:latin typeface="Helvetica" charset="0"/>
                <a:ea typeface="ＭＳ Ｐゴシック" charset="-128"/>
                <a:cs typeface="MS PGothic" charset="-128"/>
              </a:defRPr>
            </a:lvl6pPr>
            <a:lvl7pPr marL="4226494" indent="-325115" eaLnBrk="0" fontAlgn="base" hangingPunct="0">
              <a:spcBef>
                <a:spcPct val="0"/>
              </a:spcBef>
              <a:spcAft>
                <a:spcPct val="0"/>
              </a:spcAft>
              <a:buChar char="»"/>
              <a:defRPr sz="1707">
                <a:solidFill>
                  <a:schemeClr val="tx1"/>
                </a:solidFill>
                <a:latin typeface="Helvetica" charset="0"/>
                <a:ea typeface="ＭＳ Ｐゴシック" charset="-128"/>
                <a:cs typeface="MS PGothic" charset="-128"/>
              </a:defRPr>
            </a:lvl7pPr>
            <a:lvl8pPr marL="4876724" indent="-325115" eaLnBrk="0" fontAlgn="base" hangingPunct="0">
              <a:spcBef>
                <a:spcPct val="0"/>
              </a:spcBef>
              <a:spcAft>
                <a:spcPct val="0"/>
              </a:spcAft>
              <a:buChar char="»"/>
              <a:defRPr sz="1707">
                <a:solidFill>
                  <a:schemeClr val="tx1"/>
                </a:solidFill>
                <a:latin typeface="Helvetica" charset="0"/>
                <a:ea typeface="ＭＳ Ｐゴシック" charset="-128"/>
                <a:cs typeface="MS PGothic" charset="-128"/>
              </a:defRPr>
            </a:lvl8pPr>
            <a:lvl9pPr marL="5526954" indent="-325115" eaLnBrk="0" fontAlgn="base" hangingPunct="0">
              <a:spcBef>
                <a:spcPct val="0"/>
              </a:spcBef>
              <a:spcAft>
                <a:spcPct val="0"/>
              </a:spcAft>
              <a:buChar char="»"/>
              <a:defRPr sz="1707">
                <a:solidFill>
                  <a:schemeClr val="tx1"/>
                </a:solidFill>
                <a:latin typeface="Helvetica" charset="0"/>
                <a:ea typeface="ＭＳ Ｐゴシック" charset="-128"/>
                <a:cs typeface="MS PGothic" charset="-128"/>
              </a:defRPr>
            </a:lvl9pPr>
          </a:lstStyle>
          <a:p>
            <a:pPr>
              <a:spcBef>
                <a:spcPct val="0"/>
              </a:spcBef>
              <a:buFontTx/>
              <a:buNone/>
            </a:pPr>
            <a:fld id="{D3FEFF44-CBB1-7445-9AC3-3171AB3A91DB}" type="slidenum">
              <a:rPr lang="en-US" altLang="en-US">
                <a:solidFill>
                  <a:srgbClr val="000080"/>
                </a:solidFill>
                <a:ea typeface="ヒラギノ角ゴ Pro W3" charset="-128"/>
              </a:rPr>
              <a:pPr>
                <a:spcBef>
                  <a:spcPct val="0"/>
                </a:spcBef>
                <a:buFontTx/>
                <a:buNone/>
              </a:pPr>
              <a:t>21</a:t>
            </a:fld>
            <a:endParaRPr lang="en-US" altLang="en-US" i="1">
              <a:solidFill>
                <a:srgbClr val="4A2300"/>
              </a:solidFill>
              <a:ea typeface="ヒラギノ角ゴ Pro W3" charset="-128"/>
            </a:endParaRPr>
          </a:p>
        </p:txBody>
      </p:sp>
      <p:pic>
        <p:nvPicPr>
          <p:cNvPr id="778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0729" y="1803966"/>
            <a:ext cx="8636001" cy="777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2"/>
          <p:cNvPicPr>
            <a:picLocks noChangeAspect="1" noChangeArrowheads="1"/>
          </p:cNvPicPr>
          <p:nvPr/>
        </p:nvPicPr>
        <p:blipFill>
          <a:blip r:embed="rId3">
            <a:extLst>
              <a:ext uri="{28A0092B-C50C-407E-A947-70E740481C1C}">
                <a14:useLocalDpi xmlns:a14="http://schemas.microsoft.com/office/drawing/2010/main" val="0"/>
              </a:ext>
            </a:extLst>
          </a:blip>
          <a:srcRect r="33046" b="29068"/>
          <a:stretch>
            <a:fillRect/>
          </a:stretch>
        </p:blipFill>
        <p:spPr bwMode="auto">
          <a:xfrm>
            <a:off x="-45156" y="1803965"/>
            <a:ext cx="4572001" cy="3718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close up of a device&#10;&#10;Description automatically generated">
            <a:extLst>
              <a:ext uri="{FF2B5EF4-FFF2-40B4-BE49-F238E27FC236}">
                <a16:creationId xmlns:a16="http://schemas.microsoft.com/office/drawing/2014/main" id="{D5ECF52D-E903-D449-8AF7-FC8A72E507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0728" y="1591539"/>
            <a:ext cx="8584071" cy="5948781"/>
          </a:xfrm>
          <a:prstGeom prst="rect">
            <a:avLst/>
          </a:prstGeom>
        </p:spPr>
      </p:pic>
    </p:spTree>
    <p:extLst>
      <p:ext uri="{BB962C8B-B14F-4D97-AF65-F5344CB8AC3E}">
        <p14:creationId xmlns:p14="http://schemas.microsoft.com/office/powerpoint/2010/main" val="3817103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A1BF5-C15D-9944-AC04-EDB0E8C9DB35}"/>
              </a:ext>
            </a:extLst>
          </p:cNvPr>
          <p:cNvSpPr>
            <a:spLocks noGrp="1"/>
          </p:cNvSpPr>
          <p:nvPr>
            <p:ph type="title"/>
          </p:nvPr>
        </p:nvSpPr>
        <p:spPr>
          <a:xfrm>
            <a:off x="555413" y="0"/>
            <a:ext cx="11219492" cy="1273387"/>
          </a:xfrm>
        </p:spPr>
        <p:txBody>
          <a:bodyPr>
            <a:normAutofit fontScale="90000"/>
          </a:bodyPr>
          <a:lstStyle/>
          <a:p>
            <a:r>
              <a:rPr lang="en-GB" dirty="0">
                <a:solidFill>
                  <a:schemeClr val="accent2"/>
                </a:solidFill>
              </a:rPr>
              <a:t>n</a:t>
            </a:r>
            <a:r>
              <a:rPr lang="en-CH" dirty="0">
                <a:solidFill>
                  <a:schemeClr val="tx1"/>
                </a:solidFill>
              </a:rPr>
              <a:t>-in-</a:t>
            </a:r>
            <a:r>
              <a:rPr lang="en-CH" dirty="0">
                <a:solidFill>
                  <a:srgbClr val="C00000"/>
                </a:solidFill>
              </a:rPr>
              <a:t>p</a:t>
            </a:r>
            <a:r>
              <a:rPr lang="en-CH" dirty="0"/>
              <a:t> sensor  (for Phase 2 aka HL-LHC)</a:t>
            </a:r>
          </a:p>
        </p:txBody>
      </p:sp>
      <p:sp>
        <p:nvSpPr>
          <p:cNvPr id="3" name="Slide Number Placeholder 2">
            <a:extLst>
              <a:ext uri="{FF2B5EF4-FFF2-40B4-BE49-F238E27FC236}">
                <a16:creationId xmlns:a16="http://schemas.microsoft.com/office/drawing/2014/main" id="{583B37F0-31C0-2746-ABAF-09121253B8CC}"/>
              </a:ext>
            </a:extLst>
          </p:cNvPr>
          <p:cNvSpPr>
            <a:spLocks noGrp="1"/>
          </p:cNvSpPr>
          <p:nvPr>
            <p:ph type="sldNum" sz="quarter" idx="12"/>
          </p:nvPr>
        </p:nvSpPr>
        <p:spPr/>
        <p:txBody>
          <a:bodyPr/>
          <a:lstStyle/>
          <a:p>
            <a:fld id="{0312D417-FB8C-224E-9A2D-720D28E246E6}" type="slidenum">
              <a:rPr lang="de-DE" altLang="en-US" smtClean="0"/>
              <a:pPr/>
              <a:t>22</a:t>
            </a:fld>
            <a:endParaRPr lang="de-DE" altLang="en-US" i="1"/>
          </a:p>
        </p:txBody>
      </p:sp>
      <p:pic>
        <p:nvPicPr>
          <p:cNvPr id="4" name="Picture 3">
            <a:extLst>
              <a:ext uri="{FF2B5EF4-FFF2-40B4-BE49-F238E27FC236}">
                <a16:creationId xmlns:a16="http://schemas.microsoft.com/office/drawing/2014/main" id="{5A376F30-0BA5-DD4F-B8D5-A02E7D817F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7958" y="2935705"/>
            <a:ext cx="9777431" cy="6817895"/>
          </a:xfrm>
          <a:prstGeom prst="rect">
            <a:avLst/>
          </a:prstGeom>
        </p:spPr>
      </p:pic>
      <p:pic>
        <p:nvPicPr>
          <p:cNvPr id="5" name="Picture 4" descr="A close up of a device&#10;&#10;Description automatically generated">
            <a:extLst>
              <a:ext uri="{FF2B5EF4-FFF2-40B4-BE49-F238E27FC236}">
                <a16:creationId xmlns:a16="http://schemas.microsoft.com/office/drawing/2014/main" id="{EDFF6407-9968-D44C-9971-1F828EEE0C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43530"/>
            <a:ext cx="3750092" cy="2598822"/>
          </a:xfrm>
          <a:prstGeom prst="rect">
            <a:avLst/>
          </a:prstGeom>
        </p:spPr>
      </p:pic>
      <p:sp>
        <p:nvSpPr>
          <p:cNvPr id="6" name="TextBox 5">
            <a:extLst>
              <a:ext uri="{FF2B5EF4-FFF2-40B4-BE49-F238E27FC236}">
                <a16:creationId xmlns:a16="http://schemas.microsoft.com/office/drawing/2014/main" id="{CA4496D7-F10F-2F46-9790-FDD6F60D0D3E}"/>
              </a:ext>
            </a:extLst>
          </p:cNvPr>
          <p:cNvSpPr txBox="1"/>
          <p:nvPr/>
        </p:nvSpPr>
        <p:spPr>
          <a:xfrm>
            <a:off x="4964524" y="1678574"/>
            <a:ext cx="6923370"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1295400" rtl="0" fontAlgn="auto" latinLnBrk="0" hangingPunct="0">
              <a:lnSpc>
                <a:spcPct val="100000"/>
              </a:lnSpc>
              <a:spcBef>
                <a:spcPts val="0"/>
              </a:spcBef>
              <a:spcAft>
                <a:spcPts val="0"/>
              </a:spcAft>
              <a:buClr>
                <a:srgbClr val="000000"/>
              </a:buClr>
              <a:buSzTx/>
              <a:buFontTx/>
              <a:buNone/>
              <a:tabLst/>
            </a:pPr>
            <a:r>
              <a:rPr kumimoji="0" lang="en-GB" sz="2800" b="0" i="0" u="none" strike="noStrike" cap="none" spc="0" normalizeH="0" baseline="0" dirty="0">
                <a:ln>
                  <a:noFill/>
                </a:ln>
                <a:solidFill>
                  <a:srgbClr val="000000"/>
                </a:solidFill>
                <a:effectLst/>
                <a:uFill>
                  <a:solidFill>
                    <a:srgbClr val="000000"/>
                  </a:solidFill>
                </a:uFill>
                <a:latin typeface="+mn-lt"/>
                <a:ea typeface="+mn-ea"/>
                <a:cs typeface="+mn-cs"/>
                <a:sym typeface="Arial"/>
              </a:rPr>
              <a:t>I</a:t>
            </a:r>
            <a:r>
              <a:rPr kumimoji="0" lang="en-CH" sz="2800" b="0" i="0" u="none" strike="noStrike" cap="none" spc="0" normalizeH="0" baseline="0" dirty="0">
                <a:ln>
                  <a:noFill/>
                </a:ln>
                <a:solidFill>
                  <a:srgbClr val="000000"/>
                </a:solidFill>
                <a:effectLst/>
                <a:uFill>
                  <a:solidFill>
                    <a:srgbClr val="000000"/>
                  </a:solidFill>
                </a:uFill>
                <a:latin typeface="+mn-lt"/>
                <a:ea typeface="+mn-ea"/>
                <a:cs typeface="+mn-cs"/>
                <a:sym typeface="Arial"/>
              </a:rPr>
              <a:t>nvert everything</a:t>
            </a:r>
          </a:p>
          <a:p>
            <a:pPr marL="0" marR="0" indent="0" algn="l" defTabSz="1295400" rtl="0" fontAlgn="auto" latinLnBrk="0" hangingPunct="0">
              <a:lnSpc>
                <a:spcPct val="100000"/>
              </a:lnSpc>
              <a:spcBef>
                <a:spcPts val="0"/>
              </a:spcBef>
              <a:spcAft>
                <a:spcPts val="0"/>
              </a:spcAft>
              <a:buClr>
                <a:srgbClr val="000000"/>
              </a:buClr>
              <a:buSzTx/>
              <a:buFontTx/>
              <a:buNone/>
              <a:tabLst/>
            </a:pPr>
            <a:r>
              <a:rPr lang="en-GB" sz="2800" dirty="0"/>
              <a:t>... a</a:t>
            </a:r>
            <a:r>
              <a:rPr lang="en-CH" sz="2800" dirty="0"/>
              <a:t>nd add channel isolation (here p-stops)</a:t>
            </a:r>
            <a:endParaRPr kumimoji="0" lang="en-CH" sz="2800" b="0" i="0" u="none" strike="noStrike" cap="none" spc="0" normalizeH="0" baseline="0" dirty="0">
              <a:ln>
                <a:noFill/>
              </a:ln>
              <a:solidFill>
                <a:srgbClr val="000000"/>
              </a:solidFill>
              <a:effectLst/>
              <a:uFill>
                <a:solidFill>
                  <a:srgbClr val="000000"/>
                </a:solidFill>
              </a:uFill>
              <a:latin typeface="+mn-lt"/>
              <a:ea typeface="+mn-ea"/>
              <a:cs typeface="+mn-cs"/>
              <a:sym typeface="Arial"/>
            </a:endParaRPr>
          </a:p>
        </p:txBody>
      </p:sp>
    </p:spTree>
    <p:extLst>
      <p:ext uri="{BB962C8B-B14F-4D97-AF65-F5344CB8AC3E}">
        <p14:creationId xmlns:p14="http://schemas.microsoft.com/office/powerpoint/2010/main" val="13419432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048" tIns="65024" rIns="130048" bIns="65024" numCol="1" anchor="t" anchorCtr="0" compatLnSpc="1">
            <a:prstTxWarp prst="textNoShape">
              <a:avLst/>
            </a:prstTxWarp>
            <a:normAutofit fontScale="90000"/>
          </a:bodyPr>
          <a:lstStyle/>
          <a:p>
            <a:r>
              <a:rPr lang="en-US" altLang="en-US" dirty="0">
                <a:ea typeface="ＭＳ Ｐゴシック" charset="-128"/>
                <a:cs typeface="MS PGothic" charset="-128"/>
              </a:rPr>
              <a:t>Electrical Field Configuration of a Strip Sensor </a:t>
            </a:r>
            <a:r>
              <a:rPr lang="en-US" altLang="en-US" dirty="0">
                <a:solidFill>
                  <a:srgbClr val="C00000"/>
                </a:solidFill>
                <a:ea typeface="ＭＳ Ｐゴシック" charset="-128"/>
                <a:cs typeface="MS PGothic" charset="-128"/>
              </a:rPr>
              <a:t>p</a:t>
            </a:r>
            <a:r>
              <a:rPr lang="en-US" altLang="en-US" dirty="0">
                <a:solidFill>
                  <a:schemeClr val="tx1"/>
                </a:solidFill>
                <a:ea typeface="ＭＳ Ｐゴシック" charset="-128"/>
                <a:cs typeface="MS PGothic" charset="-128"/>
              </a:rPr>
              <a:t>-in-</a:t>
            </a:r>
            <a:r>
              <a:rPr lang="en-US" altLang="en-US" dirty="0">
                <a:solidFill>
                  <a:schemeClr val="accent2"/>
                </a:solidFill>
                <a:ea typeface="ＭＳ Ｐゴシック" charset="-128"/>
                <a:cs typeface="MS PGothic" charset="-128"/>
              </a:rPr>
              <a:t>n</a:t>
            </a:r>
            <a:endParaRPr lang="en-US" altLang="en-US" dirty="0">
              <a:ea typeface="ＭＳ Ｐゴシック" charset="-128"/>
              <a:cs typeface="MS PGothic" charset="-128"/>
            </a:endParaRPr>
          </a:p>
        </p:txBody>
      </p:sp>
      <p:pic>
        <p:nvPicPr>
          <p:cNvPr id="78851" name="Picture 7" descr="C:\daten\annual review\Pics\in review\New Figure 3\45deg_400V_300K\efield_neu.png"/>
          <p:cNvPicPr>
            <a:picLocks noChangeAspect="1" noChangeArrowheads="1"/>
          </p:cNvPicPr>
          <p:nvPr/>
        </p:nvPicPr>
        <p:blipFill>
          <a:blip r:embed="rId2">
            <a:extLst>
              <a:ext uri="{28A0092B-C50C-407E-A947-70E740481C1C}">
                <a14:useLocalDpi xmlns:a14="http://schemas.microsoft.com/office/drawing/2010/main" val="0"/>
              </a:ext>
            </a:extLst>
          </a:blip>
          <a:srcRect t="10020" r="18019"/>
          <a:stretch>
            <a:fillRect/>
          </a:stretch>
        </p:blipFill>
        <p:spPr bwMode="auto">
          <a:xfrm>
            <a:off x="255130" y="1864924"/>
            <a:ext cx="9421706" cy="7215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2" descr="C:\daten\annual review\Pics\in review\feldstreifen.png"/>
          <p:cNvPicPr>
            <a:picLocks noChangeAspect="1" noChangeArrowheads="1"/>
          </p:cNvPicPr>
          <p:nvPr/>
        </p:nvPicPr>
        <p:blipFill>
          <a:blip r:embed="rId3">
            <a:extLst>
              <a:ext uri="{28A0092B-C50C-407E-A947-70E740481C1C}">
                <a14:useLocalDpi xmlns:a14="http://schemas.microsoft.com/office/drawing/2010/main" val="0"/>
              </a:ext>
            </a:extLst>
          </a:blip>
          <a:srcRect l="72142" t="54210" r="2979" b="15836"/>
          <a:stretch>
            <a:fillRect/>
          </a:stretch>
        </p:blipFill>
        <p:spPr bwMode="auto">
          <a:xfrm>
            <a:off x="8243148" y="5696374"/>
            <a:ext cx="2560320" cy="2149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fld id="{0312D417-FB8C-224E-9A2D-720D28E246E6}" type="slidenum">
              <a:rPr lang="de-DE" altLang="en-US" smtClean="0"/>
              <a:pPr/>
              <a:t>23</a:t>
            </a:fld>
            <a:endParaRPr lang="de-DE" altLang="en-US" i="1"/>
          </a:p>
        </p:txBody>
      </p:sp>
    </p:spTree>
    <p:extLst>
      <p:ext uri="{BB962C8B-B14F-4D97-AF65-F5344CB8AC3E}">
        <p14:creationId xmlns:p14="http://schemas.microsoft.com/office/powerpoint/2010/main" val="8714761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nvPr>
        </p:nvSpPr>
        <p:spPr bwMode="auto">
          <a:xfrm>
            <a:off x="555413" y="67732"/>
            <a:ext cx="9830365" cy="1273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048" tIns="65024" rIns="130048" bIns="65024" numCol="1" anchor="t" anchorCtr="0" compatLnSpc="1">
            <a:prstTxWarp prst="textNoShape">
              <a:avLst/>
            </a:prstTxWarp>
          </a:bodyPr>
          <a:lstStyle/>
          <a:p>
            <a:r>
              <a:rPr lang="en-US" altLang="en-US" dirty="0">
                <a:ea typeface="ＭＳ Ｐゴシック" charset="-128"/>
                <a:cs typeface="MS PGothic" charset="-128"/>
              </a:rPr>
              <a:t>Electrical Field across a Strip</a:t>
            </a:r>
          </a:p>
        </p:txBody>
      </p:sp>
      <p:pic>
        <p:nvPicPr>
          <p:cNvPr id="79875" name="Picture 2" descr="C:\daten\annual review\Pics\in review\45deg_400V\efield.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59" y="1873956"/>
            <a:ext cx="10290951" cy="7179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TextBox 7"/>
          <p:cNvSpPr txBox="1">
            <a:spLocks noChangeArrowheads="1"/>
          </p:cNvSpPr>
          <p:nvPr/>
        </p:nvSpPr>
        <p:spPr bwMode="auto">
          <a:xfrm rot="-5400000">
            <a:off x="-1931885" y="5020714"/>
            <a:ext cx="4520789" cy="6175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3413">
                <a:ea typeface="ヒラギノ角ゴ Pro W3" charset="-128"/>
              </a:rPr>
              <a:t>Electrical Field [ V/cm]</a:t>
            </a:r>
          </a:p>
        </p:txBody>
      </p:sp>
      <p:sp>
        <p:nvSpPr>
          <p:cNvPr id="79877" name="TextBox 3"/>
          <p:cNvSpPr txBox="1">
            <a:spLocks noChangeArrowheads="1"/>
          </p:cNvSpPr>
          <p:nvPr/>
        </p:nvSpPr>
        <p:spPr bwMode="auto">
          <a:xfrm>
            <a:off x="6400801" y="4057228"/>
            <a:ext cx="2763520" cy="967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2800" dirty="0">
                <a:solidFill>
                  <a:srgbClr val="0070C0"/>
                </a:solidFill>
                <a:latin typeface="+mj-lt"/>
                <a:ea typeface="ヒラギノ角ゴ Pro W3" charset="-128"/>
              </a:rPr>
              <a:t>Increase near strip electrode</a:t>
            </a:r>
          </a:p>
        </p:txBody>
      </p:sp>
      <p:sp>
        <p:nvSpPr>
          <p:cNvPr id="4" name="Slide Number Placeholder 3"/>
          <p:cNvSpPr>
            <a:spLocks noGrp="1"/>
          </p:cNvSpPr>
          <p:nvPr>
            <p:ph type="sldNum" sz="quarter" idx="12"/>
          </p:nvPr>
        </p:nvSpPr>
        <p:spPr/>
        <p:txBody>
          <a:bodyPr/>
          <a:lstStyle/>
          <a:p>
            <a:fld id="{0312D417-FB8C-224E-9A2D-720D28E246E6}" type="slidenum">
              <a:rPr lang="de-DE" altLang="en-US" smtClean="0"/>
              <a:pPr/>
              <a:t>24</a:t>
            </a:fld>
            <a:endParaRPr lang="de-DE" altLang="en-US" i="1"/>
          </a:p>
        </p:txBody>
      </p:sp>
      <p:sp>
        <p:nvSpPr>
          <p:cNvPr id="2" name="TextBox 1">
            <a:extLst>
              <a:ext uri="{FF2B5EF4-FFF2-40B4-BE49-F238E27FC236}">
                <a16:creationId xmlns:a16="http://schemas.microsoft.com/office/drawing/2014/main" id="{320D062F-4341-F245-B90E-6EDB0568E111}"/>
              </a:ext>
            </a:extLst>
          </p:cNvPr>
          <p:cNvSpPr txBox="1"/>
          <p:nvPr/>
        </p:nvSpPr>
        <p:spPr>
          <a:xfrm rot="21048411">
            <a:off x="3299400" y="6476960"/>
            <a:ext cx="110447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1295400" rtl="0" fontAlgn="auto" latinLnBrk="0" hangingPunct="0">
              <a:lnSpc>
                <a:spcPct val="100000"/>
              </a:lnSpc>
              <a:spcBef>
                <a:spcPts val="0"/>
              </a:spcBef>
              <a:spcAft>
                <a:spcPts val="0"/>
              </a:spcAft>
              <a:buClr>
                <a:srgbClr val="000000"/>
              </a:buClr>
              <a:buSzTx/>
              <a:buFontTx/>
              <a:buNone/>
              <a:tabLst/>
            </a:pPr>
            <a:r>
              <a:rPr kumimoji="0" lang="en-CH" sz="2800" b="0" i="0" u="none" strike="noStrike" cap="none" spc="0" normalizeH="0" baseline="0" dirty="0">
                <a:ln>
                  <a:noFill/>
                </a:ln>
                <a:solidFill>
                  <a:srgbClr val="0070C0"/>
                </a:solidFill>
                <a:effectLst/>
                <a:uFill>
                  <a:solidFill>
                    <a:srgbClr val="000000"/>
                  </a:solidFill>
                </a:uFill>
                <a:latin typeface="+mj-lt"/>
                <a:ea typeface="+mn-ea"/>
                <a:cs typeface="+mn-cs"/>
                <a:sym typeface="Arial"/>
              </a:rPr>
              <a:t>Linear</a:t>
            </a:r>
          </a:p>
        </p:txBody>
      </p:sp>
    </p:spTree>
    <p:extLst>
      <p:ext uri="{BB962C8B-B14F-4D97-AF65-F5344CB8AC3E}">
        <p14:creationId xmlns:p14="http://schemas.microsoft.com/office/powerpoint/2010/main" val="1061348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048" tIns="65024" rIns="130048" bIns="65024" numCol="1" anchor="t" anchorCtr="0" compatLnSpc="1">
            <a:prstTxWarp prst="textNoShape">
              <a:avLst/>
            </a:prstTxWarp>
            <a:normAutofit fontScale="90000"/>
          </a:bodyPr>
          <a:lstStyle/>
          <a:p>
            <a:r>
              <a:rPr lang="en-US" altLang="en-US" sz="4000" dirty="0">
                <a:ea typeface="ＭＳ Ｐゴシック" charset="-128"/>
                <a:cs typeface="MS PGothic" charset="-128"/>
              </a:rPr>
              <a:t>Simulated Current Density</a:t>
            </a:r>
            <a:br>
              <a:rPr lang="en-US" altLang="en-US" sz="4000" dirty="0">
                <a:ea typeface="ＭＳ Ｐゴシック" charset="-128"/>
                <a:cs typeface="MS PGothic" charset="-128"/>
              </a:rPr>
            </a:br>
            <a:r>
              <a:rPr lang="en-US" altLang="en-US" sz="4000" dirty="0">
                <a:ea typeface="ＭＳ Ｐゴシック" charset="-128"/>
                <a:cs typeface="MS PGothic" charset="-128"/>
              </a:rPr>
              <a:t>Ionizing particle with 45</a:t>
            </a:r>
            <a:r>
              <a:rPr lang="en-US" altLang="en-US" sz="4000" baseline="30000" dirty="0">
                <a:ea typeface="ＭＳ Ｐゴシック" charset="-128"/>
                <a:cs typeface="MS PGothic" charset="-128"/>
              </a:rPr>
              <a:t>o</a:t>
            </a:r>
            <a:r>
              <a:rPr lang="en-US" altLang="en-US" sz="4000" dirty="0">
                <a:ea typeface="ＭＳ Ｐゴシック" charset="-128"/>
                <a:cs typeface="MS PGothic" charset="-128"/>
              </a:rPr>
              <a:t> angle t=0 s</a:t>
            </a:r>
          </a:p>
        </p:txBody>
      </p:sp>
      <p:pic>
        <p:nvPicPr>
          <p:cNvPr id="80899" name="Picture 2" descr="C:\daten\annual review\Pics\in review\45deg_400V\abssum\time0_to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455" y="1803966"/>
            <a:ext cx="10514470" cy="7335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TextBox 6"/>
          <p:cNvSpPr txBox="1">
            <a:spLocks noChangeArrowheads="1"/>
          </p:cNvSpPr>
          <p:nvPr/>
        </p:nvSpPr>
        <p:spPr bwMode="auto">
          <a:xfrm rot="-5400000">
            <a:off x="-1222008" y="6961577"/>
            <a:ext cx="2980303" cy="35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1707" dirty="0">
                <a:ea typeface="ヒラギノ角ゴ Pro W3" charset="-128"/>
              </a:rPr>
              <a:t>Simulation </a:t>
            </a:r>
            <a:r>
              <a:rPr lang="en-US" altLang="en-US" sz="1707" dirty="0" err="1">
                <a:ea typeface="ヒラギノ角ゴ Pro W3" charset="-128"/>
              </a:rPr>
              <a:t>Thomas.Eichhorn</a:t>
            </a:r>
            <a:endParaRPr lang="en-US" altLang="en-US" sz="1707" dirty="0">
              <a:ea typeface="ヒラギノ角ゴ Pro W3" charset="-128"/>
            </a:endParaRPr>
          </a:p>
        </p:txBody>
      </p:sp>
      <p:sp>
        <p:nvSpPr>
          <p:cNvPr id="80901" name="TextBox 1"/>
          <p:cNvSpPr txBox="1">
            <a:spLocks noChangeArrowheads="1"/>
          </p:cNvSpPr>
          <p:nvPr/>
        </p:nvSpPr>
        <p:spPr bwMode="auto">
          <a:xfrm>
            <a:off x="7834490" y="6105032"/>
            <a:ext cx="2956259"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2844">
                <a:ea typeface="ヒラギノ角ゴ Pro W3" charset="-128"/>
              </a:rPr>
              <a:t>|Absolute values|</a:t>
            </a:r>
          </a:p>
        </p:txBody>
      </p:sp>
      <p:sp>
        <p:nvSpPr>
          <p:cNvPr id="4" name="Slide Number Placeholder 3"/>
          <p:cNvSpPr>
            <a:spLocks noGrp="1"/>
          </p:cNvSpPr>
          <p:nvPr>
            <p:ph type="sldNum" sz="quarter" idx="12"/>
          </p:nvPr>
        </p:nvSpPr>
        <p:spPr/>
        <p:txBody>
          <a:bodyPr/>
          <a:lstStyle/>
          <a:p>
            <a:fld id="{0312D417-FB8C-224E-9A2D-720D28E246E6}" type="slidenum">
              <a:rPr lang="de-DE" altLang="en-US" smtClean="0"/>
              <a:pPr/>
              <a:t>25</a:t>
            </a:fld>
            <a:endParaRPr lang="de-DE" altLang="en-US" i="1"/>
          </a:p>
        </p:txBody>
      </p:sp>
      <p:sp>
        <p:nvSpPr>
          <p:cNvPr id="2" name="Rectangle 1">
            <a:extLst>
              <a:ext uri="{FF2B5EF4-FFF2-40B4-BE49-F238E27FC236}">
                <a16:creationId xmlns:a16="http://schemas.microsoft.com/office/drawing/2014/main" id="{C35F4805-490E-5245-99E5-1D1B51056142}"/>
              </a:ext>
            </a:extLst>
          </p:cNvPr>
          <p:cNvSpPr/>
          <p:nvPr/>
        </p:nvSpPr>
        <p:spPr>
          <a:xfrm>
            <a:off x="555413" y="1802838"/>
            <a:ext cx="1231427" cy="584775"/>
          </a:xfrm>
          <a:prstGeom prst="rect">
            <a:avLst/>
          </a:prstGeom>
        </p:spPr>
        <p:txBody>
          <a:bodyPr wrap="none">
            <a:spAutoFit/>
          </a:bodyPr>
          <a:lstStyle/>
          <a:p>
            <a:r>
              <a:rPr lang="en-US" altLang="en-US" sz="3200" dirty="0">
                <a:solidFill>
                  <a:srgbClr val="C00000"/>
                </a:solidFill>
                <a:ea typeface="ＭＳ Ｐゴシック" charset="-128"/>
                <a:cs typeface="MS PGothic" charset="-128"/>
              </a:rPr>
              <a:t>p</a:t>
            </a:r>
            <a:r>
              <a:rPr lang="en-US" altLang="en-US" sz="3200" dirty="0">
                <a:solidFill>
                  <a:schemeClr val="tx1"/>
                </a:solidFill>
                <a:ea typeface="ＭＳ Ｐゴシック" charset="-128"/>
                <a:cs typeface="MS PGothic" charset="-128"/>
              </a:rPr>
              <a:t>-in-</a:t>
            </a:r>
            <a:r>
              <a:rPr lang="en-US" altLang="en-US" sz="3200" dirty="0">
                <a:solidFill>
                  <a:schemeClr val="accent2"/>
                </a:solidFill>
                <a:ea typeface="ＭＳ Ｐゴシック" charset="-128"/>
                <a:cs typeface="MS PGothic" charset="-128"/>
              </a:rPr>
              <a:t>n</a:t>
            </a:r>
            <a:endParaRPr lang="en-CH" sz="3200" dirty="0"/>
          </a:p>
        </p:txBody>
      </p:sp>
    </p:spTree>
    <p:extLst>
      <p:ext uri="{BB962C8B-B14F-4D97-AF65-F5344CB8AC3E}">
        <p14:creationId xmlns:p14="http://schemas.microsoft.com/office/powerpoint/2010/main" val="10864120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ChangeArrowheads="1"/>
          </p:cNvSpPr>
          <p:nvPr/>
        </p:nvSpPr>
        <p:spPr bwMode="auto">
          <a:xfrm>
            <a:off x="10496410" y="1"/>
            <a:ext cx="2508390" cy="231648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endParaRPr lang="en-US" altLang="en-US" sz="2844">
              <a:ea typeface="ヒラギノ角ゴ Pro W3" charset="-128"/>
            </a:endParaRPr>
          </a:p>
        </p:txBody>
      </p:sp>
      <p:sp>
        <p:nvSpPr>
          <p:cNvPr id="81922" name="Title 1"/>
          <p:cNvSpPr txBox="1">
            <a:spLocks/>
          </p:cNvSpPr>
          <p:nvPr/>
        </p:nvSpPr>
        <p:spPr bwMode="auto">
          <a:xfrm>
            <a:off x="1" y="1"/>
            <a:ext cx="10236764" cy="1684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2000" anchor="ct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3982" b="1">
                <a:solidFill>
                  <a:srgbClr val="800000"/>
                </a:solidFill>
                <a:ea typeface="ヒラギノ角ゴ Pro W3" charset="-128"/>
              </a:rPr>
              <a:t>2.2. Simulated Current Density</a:t>
            </a:r>
            <a:br>
              <a:rPr lang="en-US" altLang="en-US" sz="3982" b="1">
                <a:solidFill>
                  <a:srgbClr val="800000"/>
                </a:solidFill>
                <a:ea typeface="ヒラギノ角ゴ Pro W3" charset="-128"/>
              </a:rPr>
            </a:br>
            <a:r>
              <a:rPr lang="en-US" altLang="en-US" sz="3413" b="1">
                <a:solidFill>
                  <a:srgbClr val="800000"/>
                </a:solidFill>
                <a:ea typeface="ヒラギノ角ゴ Pro W3" charset="-128"/>
              </a:rPr>
              <a:t>Ionizing particle with 45</a:t>
            </a:r>
            <a:r>
              <a:rPr lang="en-US" altLang="en-US" sz="3413" b="1" baseline="30000">
                <a:solidFill>
                  <a:srgbClr val="800000"/>
                </a:solidFill>
                <a:ea typeface="ヒラギノ角ゴ Pro W3" charset="-128"/>
              </a:rPr>
              <a:t>o</a:t>
            </a:r>
            <a:r>
              <a:rPr lang="en-US" altLang="en-US" sz="3413" b="1">
                <a:solidFill>
                  <a:srgbClr val="800000"/>
                </a:solidFill>
                <a:ea typeface="ヒラギノ角ゴ Pro W3" charset="-128"/>
              </a:rPr>
              <a:t> angle t=1 ns</a:t>
            </a:r>
          </a:p>
        </p:txBody>
      </p:sp>
      <p:pic>
        <p:nvPicPr>
          <p:cNvPr id="81923" name="Picture 8" descr="C:\daten\annual review\Pics\in review\New Figure 3\45deg_400V_300K\tot_1.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0321"/>
            <a:ext cx="10058401" cy="9780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TextBox 1"/>
          <p:cNvSpPr txBox="1">
            <a:spLocks noChangeArrowheads="1"/>
          </p:cNvSpPr>
          <p:nvPr/>
        </p:nvSpPr>
        <p:spPr bwMode="auto">
          <a:xfrm>
            <a:off x="10767344" y="338666"/>
            <a:ext cx="2125903" cy="1536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9387">
                <a:solidFill>
                  <a:srgbClr val="800000"/>
                </a:solidFill>
                <a:ea typeface="ヒラギノ角ゴ Pro W3" charset="-128"/>
              </a:rPr>
              <a:t>1ns</a:t>
            </a:r>
          </a:p>
        </p:txBody>
      </p:sp>
      <p:sp>
        <p:nvSpPr>
          <p:cNvPr id="4" name="Slide Number Placeholder 3"/>
          <p:cNvSpPr>
            <a:spLocks noGrp="1"/>
          </p:cNvSpPr>
          <p:nvPr>
            <p:ph type="sldNum" sz="quarter" idx="12"/>
          </p:nvPr>
        </p:nvSpPr>
        <p:spPr/>
        <p:txBody>
          <a:bodyPr/>
          <a:lstStyle/>
          <a:p>
            <a:fld id="{0312D417-FB8C-224E-9A2D-720D28E246E6}" type="slidenum">
              <a:rPr lang="de-DE" altLang="en-US" smtClean="0"/>
              <a:pPr/>
              <a:t>26</a:t>
            </a:fld>
            <a:endParaRPr lang="de-DE" altLang="en-US" i="1"/>
          </a:p>
        </p:txBody>
      </p:sp>
    </p:spTree>
    <p:extLst>
      <p:ext uri="{BB962C8B-B14F-4D97-AF65-F5344CB8AC3E}">
        <p14:creationId xmlns:p14="http://schemas.microsoft.com/office/powerpoint/2010/main" val="14218281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5"/>
          <p:cNvSpPr>
            <a:spLocks noChangeArrowheads="1"/>
          </p:cNvSpPr>
          <p:nvPr/>
        </p:nvSpPr>
        <p:spPr bwMode="auto">
          <a:xfrm>
            <a:off x="10496410" y="1"/>
            <a:ext cx="2508390" cy="231648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endParaRPr lang="en-US" altLang="en-US" sz="2844">
              <a:ea typeface="ヒラギノ角ゴ Pro W3" charset="-128"/>
            </a:endParaRPr>
          </a:p>
        </p:txBody>
      </p:sp>
      <p:pic>
        <p:nvPicPr>
          <p:cNvPr id="82947" name="Picture 8" descr="C:\daten\annual review\Pics\in review\New Figure 3\45deg_400V_300K\tot_1_1.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0873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TextBox 7"/>
          <p:cNvSpPr txBox="1">
            <a:spLocks noChangeArrowheads="1"/>
          </p:cNvSpPr>
          <p:nvPr/>
        </p:nvSpPr>
        <p:spPr bwMode="auto">
          <a:xfrm>
            <a:off x="9961316" y="338666"/>
            <a:ext cx="3130985" cy="1536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9387">
                <a:solidFill>
                  <a:srgbClr val="800000"/>
                </a:solidFill>
                <a:ea typeface="ヒラギノ角ゴ Pro W3" charset="-128"/>
              </a:rPr>
              <a:t>1.1ns</a:t>
            </a:r>
          </a:p>
        </p:txBody>
      </p:sp>
      <p:sp>
        <p:nvSpPr>
          <p:cNvPr id="2" name="Slide Number Placeholder 1"/>
          <p:cNvSpPr>
            <a:spLocks noGrp="1"/>
          </p:cNvSpPr>
          <p:nvPr>
            <p:ph type="sldNum" sz="quarter" idx="12"/>
          </p:nvPr>
        </p:nvSpPr>
        <p:spPr/>
        <p:txBody>
          <a:bodyPr/>
          <a:lstStyle/>
          <a:p>
            <a:fld id="{0312D417-FB8C-224E-9A2D-720D28E246E6}" type="slidenum">
              <a:rPr lang="de-DE" altLang="en-US" smtClean="0"/>
              <a:pPr/>
              <a:t>27</a:t>
            </a:fld>
            <a:endParaRPr lang="de-DE" altLang="en-US" i="1"/>
          </a:p>
        </p:txBody>
      </p:sp>
    </p:spTree>
    <p:extLst>
      <p:ext uri="{BB962C8B-B14F-4D97-AF65-F5344CB8AC3E}">
        <p14:creationId xmlns:p14="http://schemas.microsoft.com/office/powerpoint/2010/main" val="16152104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4"/>
          <p:cNvSpPr>
            <a:spLocks noChangeArrowheads="1"/>
          </p:cNvSpPr>
          <p:nvPr/>
        </p:nvSpPr>
        <p:spPr bwMode="auto">
          <a:xfrm>
            <a:off x="10496410" y="1"/>
            <a:ext cx="2508390" cy="231648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endParaRPr lang="en-US" altLang="en-US" sz="2844">
              <a:ea typeface="ヒラギノ角ゴ Pro W3" charset="-128"/>
            </a:endParaRPr>
          </a:p>
        </p:txBody>
      </p:sp>
      <p:pic>
        <p:nvPicPr>
          <p:cNvPr id="83971" name="Picture 8" descr="C:\daten\annual review\Pics\in review\New Figure 3\45deg_400V_300K\tot_1_2.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44854"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TextBox 5"/>
          <p:cNvSpPr txBox="1">
            <a:spLocks noChangeArrowheads="1"/>
          </p:cNvSpPr>
          <p:nvPr/>
        </p:nvSpPr>
        <p:spPr bwMode="auto">
          <a:xfrm>
            <a:off x="9961316" y="338666"/>
            <a:ext cx="3130985" cy="1536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9387">
                <a:solidFill>
                  <a:srgbClr val="800000"/>
                </a:solidFill>
                <a:ea typeface="ヒラギノ角ゴ Pro W3" charset="-128"/>
              </a:rPr>
              <a:t>1.2ns</a:t>
            </a:r>
          </a:p>
        </p:txBody>
      </p:sp>
      <p:sp>
        <p:nvSpPr>
          <p:cNvPr id="2" name="Slide Number Placeholder 1"/>
          <p:cNvSpPr>
            <a:spLocks noGrp="1"/>
          </p:cNvSpPr>
          <p:nvPr>
            <p:ph type="sldNum" sz="quarter" idx="12"/>
          </p:nvPr>
        </p:nvSpPr>
        <p:spPr/>
        <p:txBody>
          <a:bodyPr/>
          <a:lstStyle/>
          <a:p>
            <a:fld id="{0312D417-FB8C-224E-9A2D-720D28E246E6}" type="slidenum">
              <a:rPr lang="de-DE" altLang="en-US" smtClean="0"/>
              <a:pPr/>
              <a:t>28</a:t>
            </a:fld>
            <a:endParaRPr lang="de-DE" altLang="en-US" i="1"/>
          </a:p>
        </p:txBody>
      </p:sp>
    </p:spTree>
    <p:extLst>
      <p:ext uri="{BB962C8B-B14F-4D97-AF65-F5344CB8AC3E}">
        <p14:creationId xmlns:p14="http://schemas.microsoft.com/office/powerpoint/2010/main" val="5020077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4"/>
          <p:cNvSpPr>
            <a:spLocks noChangeArrowheads="1"/>
          </p:cNvSpPr>
          <p:nvPr/>
        </p:nvSpPr>
        <p:spPr bwMode="auto">
          <a:xfrm>
            <a:off x="10496410" y="1"/>
            <a:ext cx="2508390" cy="231648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endParaRPr lang="en-US" altLang="en-US" sz="2844">
              <a:ea typeface="ヒラギノ角ゴ Pro W3" charset="-128"/>
            </a:endParaRPr>
          </a:p>
        </p:txBody>
      </p:sp>
      <p:pic>
        <p:nvPicPr>
          <p:cNvPr id="84995" name="Picture 8" descr="C:\daten\annual review\Pics\in review\New Figure 3\45deg_400V_300K\tot_1_3.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0056142"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TextBox 5"/>
          <p:cNvSpPr txBox="1">
            <a:spLocks noChangeArrowheads="1"/>
          </p:cNvSpPr>
          <p:nvPr/>
        </p:nvSpPr>
        <p:spPr bwMode="auto">
          <a:xfrm>
            <a:off x="9983894" y="338666"/>
            <a:ext cx="3130985" cy="1536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9387">
                <a:solidFill>
                  <a:srgbClr val="800000"/>
                </a:solidFill>
                <a:ea typeface="ヒラギノ角ゴ Pro W3" charset="-128"/>
              </a:rPr>
              <a:t>1.3ns</a:t>
            </a:r>
          </a:p>
        </p:txBody>
      </p:sp>
      <p:sp>
        <p:nvSpPr>
          <p:cNvPr id="2" name="Slide Number Placeholder 1"/>
          <p:cNvSpPr>
            <a:spLocks noGrp="1"/>
          </p:cNvSpPr>
          <p:nvPr>
            <p:ph type="sldNum" sz="quarter" idx="12"/>
          </p:nvPr>
        </p:nvSpPr>
        <p:spPr/>
        <p:txBody>
          <a:bodyPr/>
          <a:lstStyle/>
          <a:p>
            <a:fld id="{0312D417-FB8C-224E-9A2D-720D28E246E6}" type="slidenum">
              <a:rPr lang="de-DE" altLang="en-US" smtClean="0"/>
              <a:pPr/>
              <a:t>29</a:t>
            </a:fld>
            <a:endParaRPr lang="de-DE" altLang="en-US" i="1"/>
          </a:p>
        </p:txBody>
      </p:sp>
    </p:spTree>
    <p:extLst>
      <p:ext uri="{BB962C8B-B14F-4D97-AF65-F5344CB8AC3E}">
        <p14:creationId xmlns:p14="http://schemas.microsoft.com/office/powerpoint/2010/main" val="1928287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12801644" cy="1117574"/>
          </a:xfrm>
        </p:spPr>
        <p:txBody>
          <a:bodyPr/>
          <a:lstStyle/>
          <a:p>
            <a:r>
              <a:rPr lang="en-US" sz="4551" dirty="0">
                <a:solidFill>
                  <a:srgbClr val="0000FF"/>
                </a:solidFill>
              </a:rPr>
              <a:t>Historical aspects II – Why use silicon?</a:t>
            </a:r>
          </a:p>
        </p:txBody>
      </p:sp>
      <p:sp>
        <p:nvSpPr>
          <p:cNvPr id="3" name="Inhaltsplatzhalter 2"/>
          <p:cNvSpPr>
            <a:spLocks noGrp="1"/>
          </p:cNvSpPr>
          <p:nvPr>
            <p:ph idx="1"/>
          </p:nvPr>
        </p:nvSpPr>
        <p:spPr>
          <a:xfrm>
            <a:off x="0" y="923844"/>
            <a:ext cx="13004800" cy="1422410"/>
          </a:xfrm>
        </p:spPr>
        <p:style>
          <a:lnRef idx="1">
            <a:schemeClr val="dk1"/>
          </a:lnRef>
          <a:fillRef idx="3">
            <a:schemeClr val="dk1"/>
          </a:fillRef>
          <a:effectRef idx="2">
            <a:schemeClr val="dk1"/>
          </a:effectRef>
          <a:fontRef idx="minor">
            <a:schemeClr val="lt1"/>
          </a:fontRef>
        </p:style>
        <p:txBody>
          <a:bodyPr>
            <a:normAutofit/>
          </a:bodyPr>
          <a:lstStyle/>
          <a:p>
            <a:pPr marL="0">
              <a:buNone/>
            </a:pPr>
            <a:r>
              <a:rPr lang="en-GB" sz="2844" dirty="0"/>
              <a:t>In the post era of the </a:t>
            </a:r>
            <a:r>
              <a:rPr lang="en-GB" sz="2844" i="1" dirty="0"/>
              <a:t>Z and W discovery, after the observation of Jets at UA1 and </a:t>
            </a:r>
            <a:r>
              <a:rPr lang="en-GB" sz="2844" dirty="0"/>
              <a:t>UA2 at CERN, John Ellis </a:t>
            </a:r>
            <a:r>
              <a:rPr lang="en-GB" sz="2844" dirty="0" err="1"/>
              <a:t>visioned</a:t>
            </a:r>
            <a:r>
              <a:rPr lang="en-GB" sz="2844" dirty="0"/>
              <a:t> at a HEP conference at Lake Tahoe, California in 1983 “To proceed with high energy particle physics, one has to tag the flavour of the quarks!”</a:t>
            </a:r>
          </a:p>
        </p:txBody>
      </p:sp>
      <p:sp>
        <p:nvSpPr>
          <p:cNvPr id="4" name="Foliennummernplatzhalter 3"/>
          <p:cNvSpPr>
            <a:spLocks noGrp="1"/>
          </p:cNvSpPr>
          <p:nvPr>
            <p:ph type="sldNum" sz="quarter" idx="12"/>
          </p:nvPr>
        </p:nvSpPr>
        <p:spPr>
          <a:xfrm>
            <a:off x="9320107" y="9234346"/>
            <a:ext cx="3034453" cy="519289"/>
          </a:xfrm>
        </p:spPr>
        <p:txBody>
          <a:bodyPr/>
          <a:lstStyle/>
          <a:p>
            <a:pPr defTabSz="650230" hangingPunct="1">
              <a:buClrTx/>
              <a:defRPr/>
            </a:pPr>
            <a:fld id="{1DE2D115-8573-4777-90D4-5D066C40B1C4}" type="slidenum">
              <a:rPr lang="de-DE" kern="1200">
                <a:solidFill>
                  <a:prstClr val="black">
                    <a:tint val="75000"/>
                  </a:prstClr>
                </a:solidFill>
                <a:uFillTx/>
                <a:latin typeface="Calibri"/>
              </a:rPr>
              <a:pPr defTabSz="650230" hangingPunct="1">
                <a:buClrTx/>
                <a:defRPr/>
              </a:pPr>
              <a:t>3</a:t>
            </a:fld>
            <a:endParaRPr lang="de-DE" kern="1200" dirty="0">
              <a:solidFill>
                <a:prstClr val="black">
                  <a:tint val="75000"/>
                </a:prstClr>
              </a:solidFill>
              <a:uFillTx/>
              <a:latin typeface="Calibri"/>
            </a:endParaRPr>
          </a:p>
        </p:txBody>
      </p:sp>
      <p:pic>
        <p:nvPicPr>
          <p:cNvPr id="461827" name="Picture 3"/>
          <p:cNvPicPr>
            <a:picLocks noChangeAspect="1" noChangeArrowheads="1"/>
          </p:cNvPicPr>
          <p:nvPr/>
        </p:nvPicPr>
        <p:blipFill>
          <a:blip r:embed="rId2" cstate="print"/>
          <a:srcRect r="1" b="25531"/>
          <a:stretch>
            <a:fillRect/>
          </a:stretch>
        </p:blipFill>
        <p:spPr bwMode="auto">
          <a:xfrm>
            <a:off x="5993247" y="2759629"/>
            <a:ext cx="7049712" cy="3366901"/>
          </a:xfrm>
          <a:prstGeom prst="rect">
            <a:avLst/>
          </a:prstGeom>
          <a:noFill/>
          <a:ln w="9525">
            <a:noFill/>
            <a:miter lim="800000"/>
            <a:headEnd/>
            <a:tailEnd/>
          </a:ln>
        </p:spPr>
      </p:pic>
      <p:pic>
        <p:nvPicPr>
          <p:cNvPr id="461828" name="Picture 4"/>
          <p:cNvPicPr>
            <a:picLocks noChangeAspect="1" noChangeArrowheads="1"/>
          </p:cNvPicPr>
          <p:nvPr/>
        </p:nvPicPr>
        <p:blipFill>
          <a:blip r:embed="rId3" cstate="print"/>
          <a:srcRect/>
          <a:stretch>
            <a:fillRect/>
          </a:stretch>
        </p:blipFill>
        <p:spPr bwMode="auto">
          <a:xfrm>
            <a:off x="0" y="3548015"/>
            <a:ext cx="5384747" cy="5597392"/>
          </a:xfrm>
          <a:prstGeom prst="rect">
            <a:avLst/>
          </a:prstGeom>
          <a:noFill/>
          <a:ln w="9525">
            <a:noFill/>
            <a:miter lim="800000"/>
            <a:headEnd/>
            <a:tailEnd/>
          </a:ln>
        </p:spPr>
      </p:pic>
      <p:sp>
        <p:nvSpPr>
          <p:cNvPr id="9" name="Textfeld 8"/>
          <p:cNvSpPr txBox="1"/>
          <p:nvPr/>
        </p:nvSpPr>
        <p:spPr>
          <a:xfrm>
            <a:off x="406357" y="2946387"/>
            <a:ext cx="3500254" cy="486287"/>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pPr defTabSz="650230" hangingPunct="1">
              <a:buClrTx/>
            </a:pPr>
            <a:r>
              <a:rPr lang="de-DE" sz="2560" kern="1200" dirty="0">
                <a:solidFill>
                  <a:prstClr val="white"/>
                </a:solidFill>
                <a:uFillTx/>
                <a:latin typeface="Calibri"/>
              </a:rPr>
              <a:t>CDF; top </a:t>
            </a:r>
            <a:r>
              <a:rPr lang="de-DE" sz="2560" kern="1200" dirty="0" err="1">
                <a:solidFill>
                  <a:prstClr val="white"/>
                </a:solidFill>
                <a:uFillTx/>
                <a:latin typeface="Calibri"/>
              </a:rPr>
              <a:t>quark</a:t>
            </a:r>
            <a:r>
              <a:rPr lang="de-DE" sz="2560" kern="1200" dirty="0">
                <a:solidFill>
                  <a:prstClr val="white"/>
                </a:solidFill>
                <a:uFillTx/>
                <a:latin typeface="Calibri"/>
              </a:rPr>
              <a:t> </a:t>
            </a:r>
            <a:r>
              <a:rPr lang="de-DE" sz="2560" kern="1200" dirty="0" err="1">
                <a:solidFill>
                  <a:prstClr val="white"/>
                </a:solidFill>
                <a:uFillTx/>
                <a:latin typeface="Calibri"/>
              </a:rPr>
              <a:t>discovery</a:t>
            </a:r>
            <a:endParaRPr lang="en-GB" sz="2560" kern="1200" dirty="0">
              <a:solidFill>
                <a:prstClr val="white"/>
              </a:solidFill>
              <a:uFillTx/>
              <a:latin typeface="Calibri"/>
            </a:endParaRPr>
          </a:p>
        </p:txBody>
      </p:sp>
      <p:sp>
        <p:nvSpPr>
          <p:cNvPr id="10" name="Textfeld 9"/>
          <p:cNvSpPr txBox="1"/>
          <p:nvPr/>
        </p:nvSpPr>
        <p:spPr>
          <a:xfrm>
            <a:off x="6502400" y="4589552"/>
            <a:ext cx="652743" cy="486287"/>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defTabSz="650230" hangingPunct="1">
              <a:buClrTx/>
            </a:pPr>
            <a:r>
              <a:rPr lang="de-DE" sz="2560" kern="1200" dirty="0">
                <a:solidFill>
                  <a:prstClr val="black"/>
                </a:solidFill>
                <a:uFillTx/>
                <a:latin typeface="Calibri"/>
              </a:rPr>
              <a:t>LEP</a:t>
            </a:r>
            <a:endParaRPr lang="en-GB" sz="2560" kern="1200" dirty="0">
              <a:solidFill>
                <a:prstClr val="black"/>
              </a:solidFill>
              <a:uFillTx/>
              <a:latin typeface="Calibri"/>
            </a:endParaRPr>
          </a:p>
        </p:txBody>
      </p:sp>
      <p:sp>
        <p:nvSpPr>
          <p:cNvPr id="11" name="TextBox 10"/>
          <p:cNvSpPr txBox="1"/>
          <p:nvPr/>
        </p:nvSpPr>
        <p:spPr>
          <a:xfrm>
            <a:off x="5751932" y="2422046"/>
            <a:ext cx="3127716" cy="486287"/>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pPr defTabSz="650230" hangingPunct="1">
              <a:buClrTx/>
            </a:pPr>
            <a:r>
              <a:rPr lang="en-GB" sz="2560" kern="1200" dirty="0">
                <a:solidFill>
                  <a:prstClr val="white"/>
                </a:solidFill>
                <a:uFillTx/>
                <a:latin typeface="Calibri"/>
              </a:rPr>
              <a:t>Background reduction</a:t>
            </a:r>
          </a:p>
        </p:txBody>
      </p:sp>
      <p:grpSp>
        <p:nvGrpSpPr>
          <p:cNvPr id="16" name="Group 15">
            <a:extLst>
              <a:ext uri="{FF2B5EF4-FFF2-40B4-BE49-F238E27FC236}">
                <a16:creationId xmlns:a16="http://schemas.microsoft.com/office/drawing/2014/main" id="{878A74D0-3666-B540-AA93-4D2BF3C95460}"/>
              </a:ext>
            </a:extLst>
          </p:cNvPr>
          <p:cNvGrpSpPr/>
          <p:nvPr/>
        </p:nvGrpSpPr>
        <p:grpSpPr>
          <a:xfrm>
            <a:off x="5751932" y="6196427"/>
            <a:ext cx="7049712" cy="3543330"/>
            <a:chOff x="5796845" y="5267742"/>
            <a:chExt cx="7049712" cy="3543330"/>
          </a:xfrm>
        </p:grpSpPr>
        <p:pic>
          <p:nvPicPr>
            <p:cNvPr id="17" name="Picture 16">
              <a:extLst>
                <a:ext uri="{FF2B5EF4-FFF2-40B4-BE49-F238E27FC236}">
                  <a16:creationId xmlns:a16="http://schemas.microsoft.com/office/drawing/2014/main" id="{E55E3203-08FB-6746-961E-29625167915C}"/>
                </a:ext>
              </a:extLst>
            </p:cNvPr>
            <p:cNvPicPr>
              <a:picLocks noChangeAspect="1"/>
            </p:cNvPicPr>
            <p:nvPr/>
          </p:nvPicPr>
          <p:blipFill>
            <a:blip r:embed="rId4"/>
            <a:stretch>
              <a:fillRect/>
            </a:stretch>
          </p:blipFill>
          <p:spPr>
            <a:xfrm>
              <a:off x="5796845" y="5267742"/>
              <a:ext cx="7049712" cy="3543330"/>
            </a:xfrm>
            <a:prstGeom prst="rect">
              <a:avLst/>
            </a:prstGeom>
          </p:spPr>
        </p:pic>
        <p:sp>
          <p:nvSpPr>
            <p:cNvPr id="18" name="TextBox 17">
              <a:extLst>
                <a:ext uri="{FF2B5EF4-FFF2-40B4-BE49-F238E27FC236}">
                  <a16:creationId xmlns:a16="http://schemas.microsoft.com/office/drawing/2014/main" id="{3A0541D2-C2B0-9B40-A3E8-E84A521A5BD0}"/>
                </a:ext>
              </a:extLst>
            </p:cNvPr>
            <p:cNvSpPr txBox="1"/>
            <p:nvPr/>
          </p:nvSpPr>
          <p:spPr>
            <a:xfrm>
              <a:off x="8677781" y="6661392"/>
              <a:ext cx="94096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1295400" rtl="0" fontAlgn="auto" latinLnBrk="0" hangingPunct="0">
                <a:lnSpc>
                  <a:spcPct val="100000"/>
                </a:lnSpc>
                <a:spcBef>
                  <a:spcPts val="0"/>
                </a:spcBef>
                <a:spcAft>
                  <a:spcPts val="0"/>
                </a:spcAft>
                <a:buClr>
                  <a:srgbClr val="000000"/>
                </a:buClr>
                <a:buSzTx/>
                <a:buFontTx/>
                <a:buNone/>
                <a:tabLst/>
              </a:pPr>
              <a:r>
                <a:rPr kumimoji="0" lang="en-US" sz="2400" b="0" i="0" u="none" strike="noStrike" cap="none" spc="0" normalizeH="0" baseline="0" dirty="0">
                  <a:ln>
                    <a:noFill/>
                  </a:ln>
                  <a:solidFill>
                    <a:schemeClr val="bg1"/>
                  </a:solidFill>
                  <a:effectLst/>
                  <a:uFill>
                    <a:solidFill>
                      <a:srgbClr val="000000"/>
                    </a:solidFill>
                  </a:uFill>
                  <a:latin typeface="+mn-lt"/>
                  <a:ea typeface="+mn-ea"/>
                  <a:cs typeface="+mn-cs"/>
                  <a:sym typeface="Arial"/>
                </a:rPr>
                <a:t>10 cm</a:t>
              </a:r>
            </a:p>
          </p:txBody>
        </p:sp>
        <p:cxnSp>
          <p:nvCxnSpPr>
            <p:cNvPr id="19" name="Straight Arrow Connector 18">
              <a:extLst>
                <a:ext uri="{FF2B5EF4-FFF2-40B4-BE49-F238E27FC236}">
                  <a16:creationId xmlns:a16="http://schemas.microsoft.com/office/drawing/2014/main" id="{3A8B523F-9896-604F-8038-4E3280BF2689}"/>
                </a:ext>
              </a:extLst>
            </p:cNvPr>
            <p:cNvCxnSpPr>
              <a:cxnSpLocks/>
            </p:cNvCxnSpPr>
            <p:nvPr/>
          </p:nvCxnSpPr>
          <p:spPr>
            <a:xfrm flipH="1">
              <a:off x="7876674" y="6898105"/>
              <a:ext cx="689811" cy="0"/>
            </a:xfrm>
            <a:prstGeom prst="straightConnector1">
              <a:avLst/>
            </a:prstGeom>
            <a:noFill/>
            <a:ln w="38100" cap="flat">
              <a:solidFill>
                <a:schemeClr val="bg1"/>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0" name="Straight Arrow Connector 19">
              <a:extLst>
                <a:ext uri="{FF2B5EF4-FFF2-40B4-BE49-F238E27FC236}">
                  <a16:creationId xmlns:a16="http://schemas.microsoft.com/office/drawing/2014/main" id="{99911C36-0372-464B-AF4C-F1D824E5728A}"/>
                </a:ext>
              </a:extLst>
            </p:cNvPr>
            <p:cNvCxnSpPr>
              <a:cxnSpLocks/>
            </p:cNvCxnSpPr>
            <p:nvPr/>
          </p:nvCxnSpPr>
          <p:spPr>
            <a:xfrm flipV="1">
              <a:off x="9666870" y="6897354"/>
              <a:ext cx="947984" cy="11098"/>
            </a:xfrm>
            <a:prstGeom prst="straightConnector1">
              <a:avLst/>
            </a:prstGeom>
            <a:noFill/>
            <a:ln w="38100" cap="flat">
              <a:solidFill>
                <a:schemeClr val="bg1"/>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1" name="TextBox 20">
              <a:extLst>
                <a:ext uri="{FF2B5EF4-FFF2-40B4-BE49-F238E27FC236}">
                  <a16:creationId xmlns:a16="http://schemas.microsoft.com/office/drawing/2014/main" id="{2E0C6B86-AA03-5E44-A33F-F83BB511A102}"/>
                </a:ext>
              </a:extLst>
            </p:cNvPr>
            <p:cNvSpPr txBox="1"/>
            <p:nvPr/>
          </p:nvSpPr>
          <p:spPr>
            <a:xfrm>
              <a:off x="7933030" y="7121195"/>
              <a:ext cx="2553584"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1295400" rtl="0" fontAlgn="auto" latinLnBrk="0" hangingPunct="0">
                <a:lnSpc>
                  <a:spcPct val="100000"/>
                </a:lnSpc>
                <a:spcBef>
                  <a:spcPts val="0"/>
                </a:spcBef>
                <a:spcAft>
                  <a:spcPts val="0"/>
                </a:spcAft>
                <a:buClr>
                  <a:srgbClr val="000000"/>
                </a:buClr>
                <a:buSzTx/>
                <a:buFontTx/>
                <a:buNone/>
                <a:tabLst/>
              </a:pPr>
              <a:r>
                <a:rPr kumimoji="0" lang="en-US" sz="2000" b="0" i="0" u="none" strike="noStrike" cap="none" spc="0" normalizeH="0" baseline="0" dirty="0">
                  <a:ln>
                    <a:noFill/>
                  </a:ln>
                  <a:solidFill>
                    <a:schemeClr val="bg1"/>
                  </a:solidFill>
                  <a:effectLst/>
                  <a:uFill>
                    <a:solidFill>
                      <a:srgbClr val="000000"/>
                    </a:solidFill>
                  </a:uFill>
                  <a:latin typeface="+mn-lt"/>
                  <a:ea typeface="+mn-ea"/>
                  <a:cs typeface="+mn-cs"/>
                  <a:sym typeface="Arial"/>
                </a:rPr>
                <a:t>200 collisions / 40M/s</a:t>
              </a:r>
            </a:p>
          </p:txBody>
        </p:sp>
      </p:grpSp>
      <p:sp>
        <p:nvSpPr>
          <p:cNvPr id="22" name="TextBox 21">
            <a:extLst>
              <a:ext uri="{FF2B5EF4-FFF2-40B4-BE49-F238E27FC236}">
                <a16:creationId xmlns:a16="http://schemas.microsoft.com/office/drawing/2014/main" id="{1D749B4D-BDBD-6641-844A-6525E448C903}"/>
              </a:ext>
            </a:extLst>
          </p:cNvPr>
          <p:cNvSpPr txBox="1"/>
          <p:nvPr/>
        </p:nvSpPr>
        <p:spPr>
          <a:xfrm>
            <a:off x="5825206" y="9045518"/>
            <a:ext cx="3550459" cy="486287"/>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pPr defTabSz="650230" hangingPunct="1">
              <a:buClrTx/>
            </a:pPr>
            <a:r>
              <a:rPr lang="en-GB" sz="2560" kern="1200" dirty="0">
                <a:solidFill>
                  <a:prstClr val="white"/>
                </a:solidFill>
                <a:uFillTx/>
                <a:latin typeface="Calibri"/>
              </a:rPr>
              <a:t>Resolution to resolve this</a:t>
            </a:r>
          </a:p>
        </p:txBody>
      </p:sp>
    </p:spTree>
    <p:extLst>
      <p:ext uri="{BB962C8B-B14F-4D97-AF65-F5344CB8AC3E}">
        <p14:creationId xmlns:p14="http://schemas.microsoft.com/office/powerpoint/2010/main" val="4293680422"/>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61828"/>
                                        </p:tgtEl>
                                        <p:attrNameLst>
                                          <p:attrName>style.visibility</p:attrName>
                                        </p:attrNameLst>
                                      </p:cBhvr>
                                      <p:to>
                                        <p:strVal val="visible"/>
                                      </p:to>
                                    </p:set>
                                    <p:animEffect transition="in" filter="blinds(horizontal)">
                                      <p:cBhvr>
                                        <p:cTn id="7" dur="500"/>
                                        <p:tgtEl>
                                          <p:spTgt spid="46182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461827"/>
                                        </p:tgtEl>
                                        <p:attrNameLst>
                                          <p:attrName>style.visibility</p:attrName>
                                        </p:attrNameLst>
                                      </p:cBhvr>
                                      <p:to>
                                        <p:strVal val="visible"/>
                                      </p:to>
                                    </p:set>
                                    <p:animEffect transition="in" filter="box(in)">
                                      <p:cBhvr>
                                        <p:cTn id="15" dur="500"/>
                                        <p:tgtEl>
                                          <p:spTgt spid="461827"/>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ox(in)">
                                      <p:cBhvr>
                                        <p:cTn id="18" dur="500"/>
                                        <p:tgtEl>
                                          <p:spTgt spid="10"/>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ox(i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additive="base">
                                        <p:cTn id="26" dur="500" fill="hold"/>
                                        <p:tgtEl>
                                          <p:spTgt spid="22"/>
                                        </p:tgtEl>
                                        <p:attrNameLst>
                                          <p:attrName>ppt_x</p:attrName>
                                        </p:attrNameLst>
                                      </p:cBhvr>
                                      <p:tavLst>
                                        <p:tav tm="0">
                                          <p:val>
                                            <p:strVal val="#ppt_x"/>
                                          </p:val>
                                        </p:tav>
                                        <p:tav tm="100000">
                                          <p:val>
                                            <p:strVal val="#ppt_x"/>
                                          </p:val>
                                        </p:tav>
                                      </p:tavLst>
                                    </p:anim>
                                    <p:anim calcmode="lin" valueType="num">
                                      <p:cBhvr additive="base">
                                        <p:cTn id="27" dur="500" fill="hold"/>
                                        <p:tgtEl>
                                          <p:spTgt spid="22"/>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4"/>
          <p:cNvSpPr>
            <a:spLocks noChangeArrowheads="1"/>
          </p:cNvSpPr>
          <p:nvPr/>
        </p:nvSpPr>
        <p:spPr bwMode="auto">
          <a:xfrm>
            <a:off x="10496410" y="1"/>
            <a:ext cx="2508390" cy="231648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endParaRPr lang="en-US" altLang="en-US" sz="2844">
              <a:ea typeface="ヒラギノ角ゴ Pro W3" charset="-128"/>
            </a:endParaRPr>
          </a:p>
        </p:txBody>
      </p:sp>
      <p:pic>
        <p:nvPicPr>
          <p:cNvPr id="86019" name="Picture 8" descr="C:\daten\annual review\Pics\in review\New Figure 3\45deg_400V_300K\tot_1_4.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25" y="0"/>
            <a:ext cx="10173547"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0" name="TextBox 5"/>
          <p:cNvSpPr txBox="1">
            <a:spLocks noChangeArrowheads="1"/>
          </p:cNvSpPr>
          <p:nvPr/>
        </p:nvSpPr>
        <p:spPr bwMode="auto">
          <a:xfrm>
            <a:off x="9983894" y="338666"/>
            <a:ext cx="3130985" cy="1536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9387">
                <a:solidFill>
                  <a:srgbClr val="800000"/>
                </a:solidFill>
                <a:ea typeface="ヒラギノ角ゴ Pro W3" charset="-128"/>
              </a:rPr>
              <a:t>1.4ns</a:t>
            </a:r>
          </a:p>
        </p:txBody>
      </p:sp>
      <p:sp>
        <p:nvSpPr>
          <p:cNvPr id="2" name="Slide Number Placeholder 1"/>
          <p:cNvSpPr>
            <a:spLocks noGrp="1"/>
          </p:cNvSpPr>
          <p:nvPr>
            <p:ph type="sldNum" sz="quarter" idx="12"/>
          </p:nvPr>
        </p:nvSpPr>
        <p:spPr/>
        <p:txBody>
          <a:bodyPr/>
          <a:lstStyle/>
          <a:p>
            <a:fld id="{0312D417-FB8C-224E-9A2D-720D28E246E6}" type="slidenum">
              <a:rPr lang="de-DE" altLang="en-US" smtClean="0"/>
              <a:pPr/>
              <a:t>30</a:t>
            </a:fld>
            <a:endParaRPr lang="de-DE" altLang="en-US" i="1"/>
          </a:p>
        </p:txBody>
      </p:sp>
    </p:spTree>
    <p:extLst>
      <p:ext uri="{BB962C8B-B14F-4D97-AF65-F5344CB8AC3E}">
        <p14:creationId xmlns:p14="http://schemas.microsoft.com/office/powerpoint/2010/main" val="10464131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4"/>
          <p:cNvSpPr>
            <a:spLocks noChangeArrowheads="1"/>
          </p:cNvSpPr>
          <p:nvPr/>
        </p:nvSpPr>
        <p:spPr bwMode="auto">
          <a:xfrm>
            <a:off x="10496410" y="1"/>
            <a:ext cx="2508390" cy="231648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endParaRPr lang="en-US" altLang="en-US" sz="2844">
              <a:ea typeface="ヒラギノ角ゴ Pro W3" charset="-128"/>
            </a:endParaRPr>
          </a:p>
        </p:txBody>
      </p:sp>
      <p:pic>
        <p:nvPicPr>
          <p:cNvPr id="87043" name="Picture 8" descr="C:\daten\annual review\Pics\in review\New Figure 3\45deg_400V_300K\tot_1_5.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87" y="0"/>
            <a:ext cx="10058401" cy="9728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TextBox 5"/>
          <p:cNvSpPr txBox="1">
            <a:spLocks noChangeArrowheads="1"/>
          </p:cNvSpPr>
          <p:nvPr/>
        </p:nvSpPr>
        <p:spPr bwMode="auto">
          <a:xfrm>
            <a:off x="9983894" y="338666"/>
            <a:ext cx="3130985" cy="1536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9387">
                <a:solidFill>
                  <a:srgbClr val="800000"/>
                </a:solidFill>
                <a:ea typeface="ヒラギノ角ゴ Pro W3" charset="-128"/>
              </a:rPr>
              <a:t>1.5ns</a:t>
            </a:r>
          </a:p>
        </p:txBody>
      </p:sp>
      <p:sp>
        <p:nvSpPr>
          <p:cNvPr id="2" name="Slide Number Placeholder 1"/>
          <p:cNvSpPr>
            <a:spLocks noGrp="1"/>
          </p:cNvSpPr>
          <p:nvPr>
            <p:ph type="sldNum" sz="quarter" idx="12"/>
          </p:nvPr>
        </p:nvSpPr>
        <p:spPr/>
        <p:txBody>
          <a:bodyPr/>
          <a:lstStyle/>
          <a:p>
            <a:fld id="{0312D417-FB8C-224E-9A2D-720D28E246E6}" type="slidenum">
              <a:rPr lang="de-DE" altLang="en-US" smtClean="0"/>
              <a:pPr/>
              <a:t>31</a:t>
            </a:fld>
            <a:endParaRPr lang="de-DE" altLang="en-US" i="1"/>
          </a:p>
        </p:txBody>
      </p:sp>
    </p:spTree>
    <p:extLst>
      <p:ext uri="{BB962C8B-B14F-4D97-AF65-F5344CB8AC3E}">
        <p14:creationId xmlns:p14="http://schemas.microsoft.com/office/powerpoint/2010/main" val="13226133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4"/>
          <p:cNvSpPr>
            <a:spLocks noChangeArrowheads="1"/>
          </p:cNvSpPr>
          <p:nvPr/>
        </p:nvSpPr>
        <p:spPr bwMode="auto">
          <a:xfrm>
            <a:off x="10496410" y="1"/>
            <a:ext cx="2508390" cy="231648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endParaRPr lang="en-US" altLang="en-US" sz="2844">
              <a:ea typeface="ヒラギノ角ゴ Pro W3" charset="-128"/>
            </a:endParaRPr>
          </a:p>
        </p:txBody>
      </p:sp>
      <p:pic>
        <p:nvPicPr>
          <p:cNvPr id="88067" name="Picture 8" descr="C:\daten\annual review\Pics\in review\New Figure 3\45deg_400V_300K\tot_1_6.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0067432"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TextBox 5"/>
          <p:cNvSpPr txBox="1">
            <a:spLocks noChangeArrowheads="1"/>
          </p:cNvSpPr>
          <p:nvPr/>
        </p:nvSpPr>
        <p:spPr bwMode="auto">
          <a:xfrm>
            <a:off x="9983894" y="338666"/>
            <a:ext cx="3130985" cy="1536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9387">
                <a:solidFill>
                  <a:srgbClr val="800000"/>
                </a:solidFill>
                <a:ea typeface="ヒラギノ角ゴ Pro W3" charset="-128"/>
              </a:rPr>
              <a:t>1.6ns</a:t>
            </a:r>
          </a:p>
        </p:txBody>
      </p:sp>
      <p:sp>
        <p:nvSpPr>
          <p:cNvPr id="2" name="Slide Number Placeholder 1"/>
          <p:cNvSpPr>
            <a:spLocks noGrp="1"/>
          </p:cNvSpPr>
          <p:nvPr>
            <p:ph type="sldNum" sz="quarter" idx="12"/>
          </p:nvPr>
        </p:nvSpPr>
        <p:spPr/>
        <p:txBody>
          <a:bodyPr/>
          <a:lstStyle/>
          <a:p>
            <a:fld id="{0312D417-FB8C-224E-9A2D-720D28E246E6}" type="slidenum">
              <a:rPr lang="de-DE" altLang="en-US" smtClean="0"/>
              <a:pPr/>
              <a:t>32</a:t>
            </a:fld>
            <a:endParaRPr lang="de-DE" altLang="en-US" i="1"/>
          </a:p>
        </p:txBody>
      </p:sp>
    </p:spTree>
    <p:extLst>
      <p:ext uri="{BB962C8B-B14F-4D97-AF65-F5344CB8AC3E}">
        <p14:creationId xmlns:p14="http://schemas.microsoft.com/office/powerpoint/2010/main" val="5589735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4"/>
          <p:cNvSpPr>
            <a:spLocks noChangeArrowheads="1"/>
          </p:cNvSpPr>
          <p:nvPr/>
        </p:nvSpPr>
        <p:spPr bwMode="auto">
          <a:xfrm>
            <a:off x="10496410" y="1"/>
            <a:ext cx="2508390" cy="231648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endParaRPr lang="en-US" altLang="en-US" sz="2844">
              <a:ea typeface="ヒラギノ角ゴ Pro W3" charset="-128"/>
            </a:endParaRPr>
          </a:p>
        </p:txBody>
      </p:sp>
      <p:pic>
        <p:nvPicPr>
          <p:cNvPr id="89091" name="Picture 8" descr="C:\daten\annual review\Pics\in review\New Figure 3\45deg_400V_300K\tot_1_7.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78" y="0"/>
            <a:ext cx="10141938"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TextBox 5"/>
          <p:cNvSpPr txBox="1">
            <a:spLocks noChangeArrowheads="1"/>
          </p:cNvSpPr>
          <p:nvPr/>
        </p:nvSpPr>
        <p:spPr bwMode="auto">
          <a:xfrm>
            <a:off x="9983894" y="338666"/>
            <a:ext cx="3130985" cy="1536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9387">
                <a:solidFill>
                  <a:srgbClr val="800000"/>
                </a:solidFill>
                <a:ea typeface="ヒラギノ角ゴ Pro W3" charset="-128"/>
              </a:rPr>
              <a:t>1.7ns</a:t>
            </a:r>
          </a:p>
        </p:txBody>
      </p:sp>
      <p:sp>
        <p:nvSpPr>
          <p:cNvPr id="2" name="Slide Number Placeholder 1"/>
          <p:cNvSpPr>
            <a:spLocks noGrp="1"/>
          </p:cNvSpPr>
          <p:nvPr>
            <p:ph type="sldNum" sz="quarter" idx="12"/>
          </p:nvPr>
        </p:nvSpPr>
        <p:spPr/>
        <p:txBody>
          <a:bodyPr/>
          <a:lstStyle/>
          <a:p>
            <a:fld id="{0312D417-FB8C-224E-9A2D-720D28E246E6}" type="slidenum">
              <a:rPr lang="de-DE" altLang="en-US" smtClean="0"/>
              <a:pPr/>
              <a:t>33</a:t>
            </a:fld>
            <a:endParaRPr lang="de-DE" altLang="en-US" i="1"/>
          </a:p>
        </p:txBody>
      </p:sp>
    </p:spTree>
    <p:extLst>
      <p:ext uri="{BB962C8B-B14F-4D97-AF65-F5344CB8AC3E}">
        <p14:creationId xmlns:p14="http://schemas.microsoft.com/office/powerpoint/2010/main" val="15758064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4"/>
          <p:cNvSpPr>
            <a:spLocks noChangeArrowheads="1"/>
          </p:cNvSpPr>
          <p:nvPr/>
        </p:nvSpPr>
        <p:spPr bwMode="auto">
          <a:xfrm>
            <a:off x="10496410" y="1"/>
            <a:ext cx="2508390" cy="231648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endParaRPr lang="en-US" altLang="en-US" sz="2844">
              <a:ea typeface="ヒラギノ角ゴ Pro W3" charset="-128"/>
            </a:endParaRPr>
          </a:p>
        </p:txBody>
      </p:sp>
      <p:pic>
        <p:nvPicPr>
          <p:cNvPr id="90115" name="Picture 8" descr="C:\daten\annual review\Pics\in review\New Figure 3\45deg_400V_300K\tot_1_8.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00764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TextBox 5"/>
          <p:cNvSpPr txBox="1">
            <a:spLocks noChangeArrowheads="1"/>
          </p:cNvSpPr>
          <p:nvPr/>
        </p:nvSpPr>
        <p:spPr bwMode="auto">
          <a:xfrm>
            <a:off x="9983894" y="338666"/>
            <a:ext cx="3130985" cy="1536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9387">
                <a:solidFill>
                  <a:srgbClr val="800000"/>
                </a:solidFill>
                <a:ea typeface="ヒラギノ角ゴ Pro W3" charset="-128"/>
              </a:rPr>
              <a:t>1.8ns</a:t>
            </a:r>
          </a:p>
        </p:txBody>
      </p:sp>
      <p:sp>
        <p:nvSpPr>
          <p:cNvPr id="2" name="Slide Number Placeholder 1"/>
          <p:cNvSpPr>
            <a:spLocks noGrp="1"/>
          </p:cNvSpPr>
          <p:nvPr>
            <p:ph type="sldNum" sz="quarter" idx="12"/>
          </p:nvPr>
        </p:nvSpPr>
        <p:spPr/>
        <p:txBody>
          <a:bodyPr/>
          <a:lstStyle/>
          <a:p>
            <a:fld id="{0312D417-FB8C-224E-9A2D-720D28E246E6}" type="slidenum">
              <a:rPr lang="de-DE" altLang="en-US" smtClean="0"/>
              <a:pPr/>
              <a:t>34</a:t>
            </a:fld>
            <a:endParaRPr lang="de-DE" altLang="en-US" i="1"/>
          </a:p>
        </p:txBody>
      </p:sp>
    </p:spTree>
    <p:extLst>
      <p:ext uri="{BB962C8B-B14F-4D97-AF65-F5344CB8AC3E}">
        <p14:creationId xmlns:p14="http://schemas.microsoft.com/office/powerpoint/2010/main" val="18100821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4"/>
          <p:cNvSpPr>
            <a:spLocks noChangeArrowheads="1"/>
          </p:cNvSpPr>
          <p:nvPr/>
        </p:nvSpPr>
        <p:spPr bwMode="auto">
          <a:xfrm>
            <a:off x="10496410" y="1"/>
            <a:ext cx="2508390" cy="231648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endParaRPr lang="en-US" altLang="en-US" sz="2844">
              <a:ea typeface="ヒラギノ角ゴ Pro W3" charset="-128"/>
            </a:endParaRPr>
          </a:p>
        </p:txBody>
      </p:sp>
      <p:pic>
        <p:nvPicPr>
          <p:cNvPr id="91139" name="Picture 8" descr="C:\daten\annual review\Pics\in review\New Figure 3\45deg_400V_300K\tot_1_9.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69689"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TextBox 5"/>
          <p:cNvSpPr txBox="1">
            <a:spLocks noChangeArrowheads="1"/>
          </p:cNvSpPr>
          <p:nvPr/>
        </p:nvSpPr>
        <p:spPr bwMode="auto">
          <a:xfrm>
            <a:off x="9983894" y="338666"/>
            <a:ext cx="3130985" cy="1536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9387">
                <a:solidFill>
                  <a:srgbClr val="800000"/>
                </a:solidFill>
                <a:ea typeface="ヒラギノ角ゴ Pro W3" charset="-128"/>
              </a:rPr>
              <a:t>1.9ns</a:t>
            </a:r>
          </a:p>
        </p:txBody>
      </p:sp>
      <p:sp>
        <p:nvSpPr>
          <p:cNvPr id="2" name="Slide Number Placeholder 1"/>
          <p:cNvSpPr>
            <a:spLocks noGrp="1"/>
          </p:cNvSpPr>
          <p:nvPr>
            <p:ph type="sldNum" sz="quarter" idx="12"/>
          </p:nvPr>
        </p:nvSpPr>
        <p:spPr/>
        <p:txBody>
          <a:bodyPr/>
          <a:lstStyle/>
          <a:p>
            <a:fld id="{0312D417-FB8C-224E-9A2D-720D28E246E6}" type="slidenum">
              <a:rPr lang="de-DE" altLang="en-US" smtClean="0"/>
              <a:pPr/>
              <a:t>35</a:t>
            </a:fld>
            <a:endParaRPr lang="de-DE" altLang="en-US" i="1"/>
          </a:p>
        </p:txBody>
      </p:sp>
    </p:spTree>
    <p:extLst>
      <p:ext uri="{BB962C8B-B14F-4D97-AF65-F5344CB8AC3E}">
        <p14:creationId xmlns:p14="http://schemas.microsoft.com/office/powerpoint/2010/main" val="7965281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4"/>
          <p:cNvSpPr>
            <a:spLocks noChangeArrowheads="1"/>
          </p:cNvSpPr>
          <p:nvPr/>
        </p:nvSpPr>
        <p:spPr bwMode="auto">
          <a:xfrm>
            <a:off x="10496410" y="1"/>
            <a:ext cx="2508390" cy="231648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endParaRPr lang="en-US" altLang="en-US" sz="2844">
              <a:ea typeface="ヒラギノ角ゴ Pro W3" charset="-128"/>
            </a:endParaRPr>
          </a:p>
        </p:txBody>
      </p:sp>
      <p:pic>
        <p:nvPicPr>
          <p:cNvPr id="92163" name="Picture 9" descr="C:\daten\annual review\Pics\in review\New Figure 3\45deg_400V_300K\tot_2.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83" y="0"/>
            <a:ext cx="10214187" cy="982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extBox 5"/>
          <p:cNvSpPr txBox="1">
            <a:spLocks noChangeArrowheads="1"/>
          </p:cNvSpPr>
          <p:nvPr/>
        </p:nvSpPr>
        <p:spPr bwMode="auto">
          <a:xfrm>
            <a:off x="10252570" y="338666"/>
            <a:ext cx="2460930" cy="1536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9387">
                <a:solidFill>
                  <a:srgbClr val="800000"/>
                </a:solidFill>
                <a:ea typeface="ヒラギノ角ゴ Pro W3" charset="-128"/>
              </a:rPr>
              <a:t>2 ns</a:t>
            </a:r>
          </a:p>
        </p:txBody>
      </p:sp>
      <p:sp>
        <p:nvSpPr>
          <p:cNvPr id="2" name="Slide Number Placeholder 1"/>
          <p:cNvSpPr>
            <a:spLocks noGrp="1"/>
          </p:cNvSpPr>
          <p:nvPr>
            <p:ph type="sldNum" sz="quarter" idx="12"/>
          </p:nvPr>
        </p:nvSpPr>
        <p:spPr/>
        <p:txBody>
          <a:bodyPr/>
          <a:lstStyle/>
          <a:p>
            <a:fld id="{0312D417-FB8C-224E-9A2D-720D28E246E6}" type="slidenum">
              <a:rPr lang="de-DE" altLang="en-US" smtClean="0"/>
              <a:pPr/>
              <a:t>36</a:t>
            </a:fld>
            <a:endParaRPr lang="de-DE" altLang="en-US" i="1"/>
          </a:p>
        </p:txBody>
      </p:sp>
    </p:spTree>
    <p:extLst>
      <p:ext uri="{BB962C8B-B14F-4D97-AF65-F5344CB8AC3E}">
        <p14:creationId xmlns:p14="http://schemas.microsoft.com/office/powerpoint/2010/main" val="19822889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4"/>
          <p:cNvSpPr>
            <a:spLocks noChangeArrowheads="1"/>
          </p:cNvSpPr>
          <p:nvPr/>
        </p:nvSpPr>
        <p:spPr bwMode="auto">
          <a:xfrm>
            <a:off x="10496410" y="1"/>
            <a:ext cx="2508390" cy="231648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endParaRPr lang="en-US" altLang="en-US" sz="2844">
              <a:ea typeface="ヒラギノ角ゴ Pro W3" charset="-128"/>
            </a:endParaRPr>
          </a:p>
        </p:txBody>
      </p:sp>
      <p:pic>
        <p:nvPicPr>
          <p:cNvPr id="93187" name="Picture 8" descr="C:\daten\annual review\Pics\in review\New Figure 3\45deg_400V_300K\tot_3.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011936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TextBox 5"/>
          <p:cNvSpPr txBox="1">
            <a:spLocks noChangeArrowheads="1"/>
          </p:cNvSpPr>
          <p:nvPr/>
        </p:nvSpPr>
        <p:spPr bwMode="auto">
          <a:xfrm>
            <a:off x="10252570" y="338666"/>
            <a:ext cx="2460930" cy="1536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9387">
                <a:solidFill>
                  <a:srgbClr val="800000"/>
                </a:solidFill>
                <a:ea typeface="ヒラギノ角ゴ Pro W3" charset="-128"/>
              </a:rPr>
              <a:t>3 ns</a:t>
            </a:r>
          </a:p>
        </p:txBody>
      </p:sp>
      <p:sp>
        <p:nvSpPr>
          <p:cNvPr id="2" name="Slide Number Placeholder 1"/>
          <p:cNvSpPr>
            <a:spLocks noGrp="1"/>
          </p:cNvSpPr>
          <p:nvPr>
            <p:ph type="sldNum" sz="quarter" idx="12"/>
          </p:nvPr>
        </p:nvSpPr>
        <p:spPr/>
        <p:txBody>
          <a:bodyPr/>
          <a:lstStyle/>
          <a:p>
            <a:fld id="{0312D417-FB8C-224E-9A2D-720D28E246E6}" type="slidenum">
              <a:rPr lang="de-DE" altLang="en-US" smtClean="0"/>
              <a:pPr/>
              <a:t>37</a:t>
            </a:fld>
            <a:endParaRPr lang="de-DE" altLang="en-US" i="1"/>
          </a:p>
        </p:txBody>
      </p:sp>
    </p:spTree>
    <p:extLst>
      <p:ext uri="{BB962C8B-B14F-4D97-AF65-F5344CB8AC3E}">
        <p14:creationId xmlns:p14="http://schemas.microsoft.com/office/powerpoint/2010/main" val="2696545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4"/>
          <p:cNvSpPr>
            <a:spLocks noChangeArrowheads="1"/>
          </p:cNvSpPr>
          <p:nvPr/>
        </p:nvSpPr>
        <p:spPr bwMode="auto">
          <a:xfrm>
            <a:off x="10496410" y="1"/>
            <a:ext cx="2508390" cy="231648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endParaRPr lang="en-US" altLang="en-US" sz="2844">
              <a:ea typeface="ヒラギノ角ゴ Pro W3" charset="-128"/>
            </a:endParaRPr>
          </a:p>
        </p:txBody>
      </p:sp>
      <p:pic>
        <p:nvPicPr>
          <p:cNvPr id="94211" name="Picture 8" descr="C:\daten\annual review\Pics\in review\New Figure 3\45deg_400V_300K\tot_4.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24" y="0"/>
            <a:ext cx="10189352"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TextBox 5"/>
          <p:cNvSpPr txBox="1">
            <a:spLocks noChangeArrowheads="1"/>
          </p:cNvSpPr>
          <p:nvPr/>
        </p:nvSpPr>
        <p:spPr bwMode="auto">
          <a:xfrm>
            <a:off x="10252570" y="338666"/>
            <a:ext cx="2460930" cy="1536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9387">
                <a:solidFill>
                  <a:srgbClr val="800000"/>
                </a:solidFill>
                <a:ea typeface="ヒラギノ角ゴ Pro W3" charset="-128"/>
              </a:rPr>
              <a:t>4 ns</a:t>
            </a:r>
          </a:p>
        </p:txBody>
      </p:sp>
      <p:sp>
        <p:nvSpPr>
          <p:cNvPr id="2" name="Slide Number Placeholder 1"/>
          <p:cNvSpPr>
            <a:spLocks noGrp="1"/>
          </p:cNvSpPr>
          <p:nvPr>
            <p:ph type="sldNum" sz="quarter" idx="12"/>
          </p:nvPr>
        </p:nvSpPr>
        <p:spPr/>
        <p:txBody>
          <a:bodyPr/>
          <a:lstStyle/>
          <a:p>
            <a:fld id="{0312D417-FB8C-224E-9A2D-720D28E246E6}" type="slidenum">
              <a:rPr lang="de-DE" altLang="en-US" smtClean="0"/>
              <a:pPr/>
              <a:t>38</a:t>
            </a:fld>
            <a:endParaRPr lang="de-DE" altLang="en-US" i="1"/>
          </a:p>
        </p:txBody>
      </p:sp>
    </p:spTree>
    <p:extLst>
      <p:ext uri="{BB962C8B-B14F-4D97-AF65-F5344CB8AC3E}">
        <p14:creationId xmlns:p14="http://schemas.microsoft.com/office/powerpoint/2010/main" val="8931905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4"/>
          <p:cNvSpPr>
            <a:spLocks noChangeArrowheads="1"/>
          </p:cNvSpPr>
          <p:nvPr/>
        </p:nvSpPr>
        <p:spPr bwMode="auto">
          <a:xfrm>
            <a:off x="10496410" y="1"/>
            <a:ext cx="2508390" cy="231648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endParaRPr lang="en-US" altLang="en-US" sz="2844">
              <a:ea typeface="ヒラギノ角ゴ Pro W3" charset="-128"/>
            </a:endParaRPr>
          </a:p>
        </p:txBody>
      </p:sp>
      <p:pic>
        <p:nvPicPr>
          <p:cNvPr id="95235" name="Picture 8" descr="C:\daten\annual review\Pics\in review\New Figure 3\45deg_400V_300K\tot_5.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011936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TextBox 5"/>
          <p:cNvSpPr txBox="1">
            <a:spLocks noChangeArrowheads="1"/>
          </p:cNvSpPr>
          <p:nvPr/>
        </p:nvSpPr>
        <p:spPr bwMode="auto">
          <a:xfrm>
            <a:off x="10252570" y="338666"/>
            <a:ext cx="2460930" cy="1536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9387">
                <a:solidFill>
                  <a:srgbClr val="800000"/>
                </a:solidFill>
                <a:ea typeface="ヒラギノ角ゴ Pro W3" charset="-128"/>
              </a:rPr>
              <a:t>5 ns</a:t>
            </a:r>
          </a:p>
        </p:txBody>
      </p:sp>
      <p:sp>
        <p:nvSpPr>
          <p:cNvPr id="2" name="Slide Number Placeholder 1"/>
          <p:cNvSpPr>
            <a:spLocks noGrp="1"/>
          </p:cNvSpPr>
          <p:nvPr>
            <p:ph type="sldNum" sz="quarter" idx="12"/>
          </p:nvPr>
        </p:nvSpPr>
        <p:spPr/>
        <p:txBody>
          <a:bodyPr/>
          <a:lstStyle/>
          <a:p>
            <a:fld id="{0312D417-FB8C-224E-9A2D-720D28E246E6}" type="slidenum">
              <a:rPr lang="de-DE" altLang="en-US" smtClean="0"/>
              <a:pPr/>
              <a:t>39</a:t>
            </a:fld>
            <a:endParaRPr lang="de-DE" altLang="en-US" i="1"/>
          </a:p>
        </p:txBody>
      </p:sp>
    </p:spTree>
    <p:extLst>
      <p:ext uri="{BB962C8B-B14F-4D97-AF65-F5344CB8AC3E}">
        <p14:creationId xmlns:p14="http://schemas.microsoft.com/office/powerpoint/2010/main" val="942713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048" tIns="65024" rIns="130048" bIns="65024" numCol="1" anchor="t" anchorCtr="0" compatLnSpc="1">
            <a:prstTxWarp prst="textNoShape">
              <a:avLst/>
            </a:prstTxWarp>
          </a:bodyPr>
          <a:lstStyle/>
          <a:p>
            <a:pPr eaLnBrk="1" hangingPunct="1"/>
            <a:r>
              <a:rPr lang="en-US" altLang="en-US" sz="5120" dirty="0">
                <a:ea typeface="ＭＳ Ｐゴシック" charset="-128"/>
                <a:cs typeface="MS PGothic" charset="-128"/>
              </a:rPr>
              <a:t>Content</a:t>
            </a:r>
          </a:p>
        </p:txBody>
      </p:sp>
      <p:sp>
        <p:nvSpPr>
          <p:cNvPr id="29698" name="Rectangle 4"/>
          <p:cNvSpPr>
            <a:spLocks noChangeArrowheads="1"/>
          </p:cNvSpPr>
          <p:nvPr/>
        </p:nvSpPr>
        <p:spPr bwMode="auto">
          <a:xfrm>
            <a:off x="309467" y="1763653"/>
            <a:ext cx="12667664" cy="702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00" rIns="0" anchor="ctr"/>
          <a:lstStyle>
            <a:lvl1pPr marL="381000" indent="-381000">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marL="742950" indent="-742950" eaLnBrk="1" hangingPunct="1">
              <a:spcBef>
                <a:spcPts val="1200"/>
              </a:spcBef>
              <a:buFont typeface="+mj-lt"/>
              <a:buAutoNum type="arabicPeriod"/>
            </a:pPr>
            <a:r>
              <a:rPr lang="en-US" altLang="en-US" sz="3600" dirty="0">
                <a:ea typeface="ヒラギノ角ゴ Pro W3" charset="-128"/>
              </a:rPr>
              <a:t>Material Properties – ‘get the numbers’</a:t>
            </a:r>
          </a:p>
          <a:p>
            <a:pPr marL="742950" indent="-742950" eaLnBrk="1" hangingPunct="1">
              <a:spcBef>
                <a:spcPts val="1200"/>
              </a:spcBef>
              <a:buFont typeface="+mj-lt"/>
              <a:buAutoNum type="arabicPeriod"/>
            </a:pPr>
            <a:r>
              <a:rPr lang="en-US" altLang="en-US" sz="3600" dirty="0">
                <a:ea typeface="ヒラギノ角ゴ Pro W3" charset="-128"/>
              </a:rPr>
              <a:t>Detector Structures – strips, pads and pixel </a:t>
            </a:r>
            <a:br>
              <a:rPr lang="en-US" altLang="en-US" sz="3600" dirty="0">
                <a:ea typeface="ヒラギノ角ゴ Pro W3" charset="-128"/>
              </a:rPr>
            </a:br>
            <a:r>
              <a:rPr lang="en-US" altLang="en-US" sz="3600" dirty="0">
                <a:ea typeface="ヒラギノ角ゴ Pro W3" charset="-128"/>
              </a:rPr>
              <a:t>- workhorse</a:t>
            </a:r>
          </a:p>
          <a:p>
            <a:pPr marL="742950" indent="-742950" eaLnBrk="1" hangingPunct="1">
              <a:spcBef>
                <a:spcPts val="1200"/>
              </a:spcBef>
              <a:buFont typeface="+mj-lt"/>
              <a:buAutoNum type="arabicPeriod"/>
            </a:pPr>
            <a:r>
              <a:rPr lang="en-US" altLang="en-US" sz="3600" dirty="0">
                <a:ea typeface="ヒラギノ角ゴ Pro W3" charset="-128"/>
              </a:rPr>
              <a:t>What can go wrong – rushed examples</a:t>
            </a:r>
          </a:p>
          <a:p>
            <a:pPr marL="742950" indent="-742950" eaLnBrk="1" hangingPunct="1">
              <a:spcBef>
                <a:spcPts val="1200"/>
              </a:spcBef>
              <a:buFont typeface="+mj-lt"/>
              <a:buAutoNum type="arabicPeriod"/>
            </a:pPr>
            <a:r>
              <a:rPr lang="en-US" altLang="en-US" sz="3600" dirty="0">
                <a:ea typeface="ヒラギノ角ゴ Pro W3" charset="-128"/>
              </a:rPr>
              <a:t>Performance – very short</a:t>
            </a:r>
          </a:p>
          <a:p>
            <a:pPr marL="742950" indent="-742950" eaLnBrk="1" hangingPunct="1">
              <a:spcBef>
                <a:spcPts val="1200"/>
              </a:spcBef>
              <a:buFont typeface="+mj-lt"/>
              <a:buAutoNum type="arabicPeriod"/>
            </a:pPr>
            <a:r>
              <a:rPr lang="en-US" altLang="en-US" sz="3600" dirty="0">
                <a:ea typeface="ヒラギノ角ゴ Pro W3" charset="-128"/>
              </a:rPr>
              <a:t>Radiation – very brief</a:t>
            </a:r>
          </a:p>
          <a:p>
            <a:pPr marL="742950" indent="-742950" eaLnBrk="1" hangingPunct="1">
              <a:spcBef>
                <a:spcPts val="1200"/>
              </a:spcBef>
              <a:buFont typeface="+mj-lt"/>
              <a:buAutoNum type="arabicPeriod"/>
            </a:pPr>
            <a:endParaRPr lang="en-US" altLang="en-US" sz="3600" dirty="0">
              <a:ea typeface="ヒラギノ角ゴ Pro W3" charset="-128"/>
            </a:endParaRPr>
          </a:p>
          <a:p>
            <a:pPr marL="742950" indent="-742950" eaLnBrk="1" hangingPunct="1">
              <a:spcBef>
                <a:spcPts val="1200"/>
              </a:spcBef>
              <a:buFont typeface="+mj-lt"/>
              <a:buAutoNum type="arabicPeriod"/>
            </a:pPr>
            <a:endParaRPr lang="en-US" altLang="en-US" sz="3600" dirty="0">
              <a:ea typeface="ヒラギノ角ゴ Pro W3" charset="-128"/>
            </a:endParaRPr>
          </a:p>
          <a:p>
            <a:pPr marL="742950" indent="-742950" eaLnBrk="1" hangingPunct="1">
              <a:spcBef>
                <a:spcPts val="1200"/>
              </a:spcBef>
              <a:buFont typeface="+mj-lt"/>
              <a:buAutoNum type="arabicPeriod"/>
            </a:pPr>
            <a:r>
              <a:rPr lang="en-US" altLang="en-US" sz="3600" dirty="0">
                <a:ea typeface="ヒラギノ角ゴ Pro W3" charset="-128"/>
              </a:rPr>
              <a:t>More Detector Concepts</a:t>
            </a:r>
          </a:p>
          <a:p>
            <a:pPr marL="742950" indent="-742950" eaLnBrk="1" hangingPunct="1">
              <a:spcBef>
                <a:spcPts val="1200"/>
              </a:spcBef>
              <a:buFont typeface="+mj-lt"/>
              <a:buAutoNum type="arabicPeriod"/>
            </a:pPr>
            <a:r>
              <a:rPr lang="en-US" altLang="en-US" sz="3600" dirty="0">
                <a:ea typeface="ヒラギノ角ゴ Pro W3" charset="-128"/>
              </a:rPr>
              <a:t>Detector systems</a:t>
            </a:r>
          </a:p>
          <a:p>
            <a:pPr marL="742950" indent="-742950" hangingPunct="1">
              <a:spcBef>
                <a:spcPts val="1200"/>
              </a:spcBef>
              <a:buFont typeface="+mj-lt"/>
              <a:buAutoNum type="arabicPeriod"/>
            </a:pPr>
            <a:r>
              <a:rPr lang="en-US" altLang="en-US" sz="3600" dirty="0">
                <a:ea typeface="ヒラギノ角ゴ Pro W3" charset="-128"/>
              </a:rPr>
              <a:t>What can go wrong – rushed examples</a:t>
            </a:r>
          </a:p>
          <a:p>
            <a:pPr eaLnBrk="1" hangingPunct="1">
              <a:buFontTx/>
              <a:buNone/>
            </a:pPr>
            <a:r>
              <a:rPr lang="en-US" altLang="en-US" sz="3600" dirty="0">
                <a:ea typeface="ヒラギノ角ゴ Pro W3" charset="-128"/>
              </a:rPr>
              <a:t>	</a:t>
            </a:r>
            <a:endParaRPr lang="en-US" altLang="en-US" sz="2800" dirty="0">
              <a:ea typeface="ヒラギノ角ゴ Pro W3" charset="-128"/>
            </a:endParaRPr>
          </a:p>
        </p:txBody>
      </p:sp>
      <p:sp>
        <p:nvSpPr>
          <p:cNvPr id="8" name="Slide Number Placeholder 7"/>
          <p:cNvSpPr>
            <a:spLocks noGrp="1"/>
          </p:cNvSpPr>
          <p:nvPr>
            <p:ph type="sldNum" sz="quarter" idx="12"/>
          </p:nvPr>
        </p:nvSpPr>
        <p:spPr/>
        <p:txBody>
          <a:bodyPr/>
          <a:lstStyle/>
          <a:p>
            <a:fld id="{0312D417-FB8C-224E-9A2D-720D28E246E6}" type="slidenum">
              <a:rPr lang="de-DE" altLang="en-US" smtClean="0"/>
              <a:pPr/>
              <a:t>4</a:t>
            </a:fld>
            <a:endParaRPr lang="de-DE" altLang="en-US" i="1"/>
          </a:p>
        </p:txBody>
      </p:sp>
      <p:sp>
        <p:nvSpPr>
          <p:cNvPr id="3" name="TextBox 2">
            <a:extLst>
              <a:ext uri="{FF2B5EF4-FFF2-40B4-BE49-F238E27FC236}">
                <a16:creationId xmlns:a16="http://schemas.microsoft.com/office/drawing/2014/main" id="{2449BEEB-7E17-7E48-AA59-CC490B4C935D}"/>
              </a:ext>
            </a:extLst>
          </p:cNvPr>
          <p:cNvSpPr txBox="1"/>
          <p:nvPr/>
        </p:nvSpPr>
        <p:spPr>
          <a:xfrm>
            <a:off x="8229454" y="8996984"/>
            <a:ext cx="4775346"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1295400" rtl="0" fontAlgn="auto" latinLnBrk="0" hangingPunct="0">
              <a:lnSpc>
                <a:spcPct val="100000"/>
              </a:lnSpc>
              <a:spcBef>
                <a:spcPts val="0"/>
              </a:spcBef>
              <a:spcAft>
                <a:spcPts val="0"/>
              </a:spcAft>
              <a:buClr>
                <a:srgbClr val="000000"/>
              </a:buClr>
              <a:buSzTx/>
              <a:buFontTx/>
              <a:buNone/>
              <a:tabLst/>
            </a:pPr>
            <a:r>
              <a:rPr kumimoji="0" lang="en-CH" sz="2000" b="0" i="0" u="none" strike="noStrike" cap="none" spc="0" normalizeH="0" baseline="0" dirty="0">
                <a:ln>
                  <a:noFill/>
                </a:ln>
                <a:solidFill>
                  <a:srgbClr val="000000"/>
                </a:solidFill>
                <a:effectLst/>
                <a:uFill>
                  <a:solidFill>
                    <a:srgbClr val="000000"/>
                  </a:solidFill>
                </a:uFill>
                <a:latin typeface="+mn-lt"/>
                <a:ea typeface="+mn-ea"/>
                <a:cs typeface="+mn-cs"/>
                <a:sym typeface="Arial"/>
              </a:rPr>
              <a:t>Homework – learn about signal formation</a:t>
            </a:r>
          </a:p>
          <a:p>
            <a:pPr marL="0" marR="0" indent="0" algn="l" defTabSz="1295400" rtl="0" fontAlgn="auto" latinLnBrk="0" hangingPunct="0">
              <a:lnSpc>
                <a:spcPct val="100000"/>
              </a:lnSpc>
              <a:spcBef>
                <a:spcPts val="0"/>
              </a:spcBef>
              <a:spcAft>
                <a:spcPts val="0"/>
              </a:spcAft>
              <a:buClr>
                <a:srgbClr val="000000"/>
              </a:buClr>
              <a:buSzTx/>
              <a:buFontTx/>
              <a:buNone/>
              <a:tabLst/>
            </a:pPr>
            <a:r>
              <a:rPr lang="en-CH" dirty="0"/>
              <a:t>Shockley-Ramo</a:t>
            </a:r>
            <a:endParaRPr kumimoji="0" lang="en-CH" sz="2000" b="0" i="0" u="none" strike="noStrike" cap="none" spc="0" normalizeH="0" baseline="0" dirty="0">
              <a:ln>
                <a:noFill/>
              </a:ln>
              <a:solidFill>
                <a:srgbClr val="000000"/>
              </a:solidFill>
              <a:effectLst/>
              <a:uFill>
                <a:solidFill>
                  <a:srgbClr val="000000"/>
                </a:solidFill>
              </a:uFill>
              <a:latin typeface="+mn-lt"/>
              <a:ea typeface="+mn-ea"/>
              <a:cs typeface="+mn-cs"/>
              <a:sym typeface="Arial"/>
            </a:endParaRPr>
          </a:p>
        </p:txBody>
      </p:sp>
      <p:sp>
        <p:nvSpPr>
          <p:cNvPr id="2" name="TextBox 1">
            <a:extLst>
              <a:ext uri="{FF2B5EF4-FFF2-40B4-BE49-F238E27FC236}">
                <a16:creationId xmlns:a16="http://schemas.microsoft.com/office/drawing/2014/main" id="{FE2A3F1C-0908-0046-BF89-B5A7697017B6}"/>
              </a:ext>
            </a:extLst>
          </p:cNvPr>
          <p:cNvSpPr txBox="1"/>
          <p:nvPr/>
        </p:nvSpPr>
        <p:spPr>
          <a:xfrm rot="20346046">
            <a:off x="10603026" y="2828227"/>
            <a:ext cx="1384995" cy="656590"/>
          </a:xfrm>
          <a:prstGeom prst="rect">
            <a:avLst/>
          </a:prstGeom>
          <a:ln/>
        </p:spPr>
        <p:style>
          <a:lnRef idx="1">
            <a:schemeClr val="accent2"/>
          </a:lnRef>
          <a:fillRef idx="2">
            <a:schemeClr val="accent2"/>
          </a:fillRef>
          <a:effectRef idx="1">
            <a:schemeClr val="accent2"/>
          </a:effectRef>
          <a:fontRef idx="minor">
            <a:schemeClr val="dk1"/>
          </a:fontRef>
        </p:style>
        <p:txBody>
          <a:bodyPr rot="0" spcFirstLastPara="1" vertOverflow="overflow" horzOverflow="overflow" vert="horz" wrap="none" lIns="50800" tIns="50800" rIns="50800" bIns="50800" numCol="1" spcCol="38100" rtlCol="0" anchor="ctr">
            <a:spAutoFit/>
          </a:bodyPr>
          <a:lstStyle/>
          <a:p>
            <a:pPr marL="0" marR="0" indent="0" algn="l" defTabSz="1295400" rtl="0" fontAlgn="auto" latinLnBrk="0" hangingPunct="0">
              <a:lnSpc>
                <a:spcPct val="100000"/>
              </a:lnSpc>
              <a:spcBef>
                <a:spcPts val="0"/>
              </a:spcBef>
              <a:spcAft>
                <a:spcPts val="0"/>
              </a:spcAft>
              <a:buClr>
                <a:srgbClr val="000000"/>
              </a:buClr>
              <a:buSzTx/>
              <a:buFontTx/>
              <a:buNone/>
              <a:tabLst/>
            </a:pPr>
            <a:r>
              <a:rPr kumimoji="0" lang="en-CH" sz="3600" b="0" i="0" u="none" strike="noStrike" cap="none" spc="0" normalizeH="0" baseline="0" dirty="0">
                <a:ln>
                  <a:noFill/>
                </a:ln>
                <a:solidFill>
                  <a:srgbClr val="000000"/>
                </a:solidFill>
                <a:effectLst/>
                <a:uFill>
                  <a:solidFill>
                    <a:srgbClr val="000000"/>
                  </a:solidFill>
                </a:uFill>
                <a:latin typeface="+mn-lt"/>
                <a:ea typeface="+mn-ea"/>
                <a:cs typeface="+mn-cs"/>
                <a:sym typeface="Arial"/>
              </a:rPr>
              <a:t>Today</a:t>
            </a:r>
          </a:p>
        </p:txBody>
      </p:sp>
      <p:sp>
        <p:nvSpPr>
          <p:cNvPr id="7" name="TextBox 6">
            <a:extLst>
              <a:ext uri="{FF2B5EF4-FFF2-40B4-BE49-F238E27FC236}">
                <a16:creationId xmlns:a16="http://schemas.microsoft.com/office/drawing/2014/main" id="{183CAEE3-5667-EC42-9966-4C081A3F7DEA}"/>
              </a:ext>
            </a:extLst>
          </p:cNvPr>
          <p:cNvSpPr txBox="1"/>
          <p:nvPr/>
        </p:nvSpPr>
        <p:spPr>
          <a:xfrm rot="20346046">
            <a:off x="8160297" y="6675407"/>
            <a:ext cx="2180084" cy="656590"/>
          </a:xfrm>
          <a:prstGeom prst="rect">
            <a:avLst/>
          </a:prstGeom>
          <a:ln/>
        </p:spPr>
        <p:style>
          <a:lnRef idx="1">
            <a:schemeClr val="accent2"/>
          </a:lnRef>
          <a:fillRef idx="2">
            <a:schemeClr val="accent2"/>
          </a:fillRef>
          <a:effectRef idx="1">
            <a:schemeClr val="accent2"/>
          </a:effectRef>
          <a:fontRef idx="minor">
            <a:schemeClr val="dk1"/>
          </a:fontRef>
        </p:style>
        <p:txBody>
          <a:bodyPr rot="0" spcFirstLastPara="1" vertOverflow="overflow" horzOverflow="overflow" vert="horz" wrap="none" lIns="50800" tIns="50800" rIns="50800" bIns="50800" numCol="1" spcCol="38100" rtlCol="0" anchor="ctr">
            <a:spAutoFit/>
          </a:bodyPr>
          <a:lstStyle/>
          <a:p>
            <a:pPr marL="0" marR="0" indent="0" algn="l" defTabSz="1295400" rtl="0" fontAlgn="auto" latinLnBrk="0" hangingPunct="0">
              <a:lnSpc>
                <a:spcPct val="100000"/>
              </a:lnSpc>
              <a:spcBef>
                <a:spcPts val="0"/>
              </a:spcBef>
              <a:spcAft>
                <a:spcPts val="0"/>
              </a:spcAft>
              <a:buClr>
                <a:srgbClr val="000000"/>
              </a:buClr>
              <a:buSzTx/>
              <a:buFontTx/>
              <a:buNone/>
              <a:tabLst/>
            </a:pPr>
            <a:r>
              <a:rPr kumimoji="0" lang="en-CH" sz="3600" b="0" i="0" u="none" strike="noStrike" cap="none" spc="0" normalizeH="0" baseline="0" dirty="0">
                <a:ln>
                  <a:noFill/>
                </a:ln>
                <a:solidFill>
                  <a:srgbClr val="000000"/>
                </a:solidFill>
                <a:effectLst/>
                <a:uFill>
                  <a:solidFill>
                    <a:srgbClr val="000000"/>
                  </a:solidFill>
                </a:uFill>
                <a:latin typeface="+mn-lt"/>
                <a:ea typeface="+mn-ea"/>
                <a:cs typeface="+mn-cs"/>
                <a:sym typeface="Arial"/>
              </a:rPr>
              <a:t>Tomorrow</a:t>
            </a:r>
          </a:p>
        </p:txBody>
      </p:sp>
    </p:spTree>
    <p:extLst>
      <p:ext uri="{BB962C8B-B14F-4D97-AF65-F5344CB8AC3E}">
        <p14:creationId xmlns:p14="http://schemas.microsoft.com/office/powerpoint/2010/main" val="18743533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4"/>
          <p:cNvSpPr>
            <a:spLocks noChangeArrowheads="1"/>
          </p:cNvSpPr>
          <p:nvPr/>
        </p:nvSpPr>
        <p:spPr bwMode="auto">
          <a:xfrm>
            <a:off x="10496410" y="1"/>
            <a:ext cx="2508390" cy="231648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endParaRPr lang="en-US" altLang="en-US" sz="2844">
              <a:ea typeface="ヒラギノ角ゴ Pro W3" charset="-128"/>
            </a:endParaRPr>
          </a:p>
        </p:txBody>
      </p:sp>
      <p:pic>
        <p:nvPicPr>
          <p:cNvPr id="96259" name="Picture 9" descr="C:\daten\annual review\Pics\in review\New Figure 3\45deg_400V_300K\tot_6.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0058401" cy="9731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0" name="TextBox 5"/>
          <p:cNvSpPr txBox="1">
            <a:spLocks noChangeArrowheads="1"/>
          </p:cNvSpPr>
          <p:nvPr/>
        </p:nvSpPr>
        <p:spPr bwMode="auto">
          <a:xfrm>
            <a:off x="10252570" y="338666"/>
            <a:ext cx="2460930" cy="1536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9387">
                <a:solidFill>
                  <a:srgbClr val="800000"/>
                </a:solidFill>
                <a:ea typeface="ヒラギノ角ゴ Pro W3" charset="-128"/>
              </a:rPr>
              <a:t>6 ns</a:t>
            </a:r>
          </a:p>
        </p:txBody>
      </p:sp>
      <p:sp>
        <p:nvSpPr>
          <p:cNvPr id="2" name="Slide Number Placeholder 1"/>
          <p:cNvSpPr>
            <a:spLocks noGrp="1"/>
          </p:cNvSpPr>
          <p:nvPr>
            <p:ph type="sldNum" sz="quarter" idx="12"/>
          </p:nvPr>
        </p:nvSpPr>
        <p:spPr/>
        <p:txBody>
          <a:bodyPr/>
          <a:lstStyle/>
          <a:p>
            <a:fld id="{0312D417-FB8C-224E-9A2D-720D28E246E6}" type="slidenum">
              <a:rPr lang="de-DE" altLang="en-US" smtClean="0"/>
              <a:pPr/>
              <a:t>40</a:t>
            </a:fld>
            <a:endParaRPr lang="de-DE" altLang="en-US" i="1"/>
          </a:p>
        </p:txBody>
      </p:sp>
    </p:spTree>
    <p:extLst>
      <p:ext uri="{BB962C8B-B14F-4D97-AF65-F5344CB8AC3E}">
        <p14:creationId xmlns:p14="http://schemas.microsoft.com/office/powerpoint/2010/main" val="472451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5"/>
          <p:cNvSpPr>
            <a:spLocks noChangeArrowheads="1"/>
          </p:cNvSpPr>
          <p:nvPr/>
        </p:nvSpPr>
        <p:spPr bwMode="auto">
          <a:xfrm>
            <a:off x="10496410" y="1"/>
            <a:ext cx="2508390" cy="231648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endParaRPr lang="en-US" altLang="en-US" sz="2844">
              <a:ea typeface="ヒラギノ角ゴ Pro W3" charset="-128"/>
            </a:endParaRPr>
          </a:p>
        </p:txBody>
      </p:sp>
      <p:sp>
        <p:nvSpPr>
          <p:cNvPr id="8" name="TextBox 7"/>
          <p:cNvSpPr txBox="1"/>
          <p:nvPr/>
        </p:nvSpPr>
        <p:spPr>
          <a:xfrm>
            <a:off x="10394808" y="3955627"/>
            <a:ext cx="2508389" cy="140538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en-US" sz="2844" dirty="0">
                <a:solidFill>
                  <a:srgbClr val="000000"/>
                </a:solidFill>
                <a:ea typeface="ヒラギノ角ゴ Pro W3" charset="-128"/>
              </a:rPr>
              <a:t>Mind:</a:t>
            </a:r>
          </a:p>
          <a:p>
            <a:pPr>
              <a:defRPr/>
            </a:pPr>
            <a:r>
              <a:rPr lang="en-US" sz="2844" dirty="0">
                <a:solidFill>
                  <a:srgbClr val="000000"/>
                </a:solidFill>
                <a:ea typeface="ヒラギノ角ゴ Pro W3" charset="-128"/>
              </a:rPr>
              <a:t> all electrons collected</a:t>
            </a:r>
          </a:p>
        </p:txBody>
      </p:sp>
      <p:pic>
        <p:nvPicPr>
          <p:cNvPr id="97284" name="Picture 8" descr="C:\daten\annual review\Pics\in review\New Figure 3\45deg_400V_300K\tot_7.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42596"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5" name="TextBox 6"/>
          <p:cNvSpPr txBox="1">
            <a:spLocks noChangeArrowheads="1"/>
          </p:cNvSpPr>
          <p:nvPr/>
        </p:nvSpPr>
        <p:spPr bwMode="auto">
          <a:xfrm>
            <a:off x="10252570" y="338666"/>
            <a:ext cx="2460930" cy="1536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9387">
                <a:solidFill>
                  <a:srgbClr val="800000"/>
                </a:solidFill>
                <a:ea typeface="ヒラギノ角ゴ Pro W3" charset="-128"/>
              </a:rPr>
              <a:t>7 ns</a:t>
            </a:r>
          </a:p>
        </p:txBody>
      </p:sp>
      <p:sp>
        <p:nvSpPr>
          <p:cNvPr id="2" name="Slide Number Placeholder 1"/>
          <p:cNvSpPr>
            <a:spLocks noGrp="1"/>
          </p:cNvSpPr>
          <p:nvPr>
            <p:ph type="sldNum" sz="quarter" idx="12"/>
          </p:nvPr>
        </p:nvSpPr>
        <p:spPr/>
        <p:txBody>
          <a:bodyPr/>
          <a:lstStyle/>
          <a:p>
            <a:fld id="{0312D417-FB8C-224E-9A2D-720D28E246E6}" type="slidenum">
              <a:rPr lang="de-DE" altLang="en-US" smtClean="0"/>
              <a:pPr/>
              <a:t>41</a:t>
            </a:fld>
            <a:endParaRPr lang="de-DE" altLang="en-US" i="1"/>
          </a:p>
        </p:txBody>
      </p:sp>
    </p:spTree>
    <p:extLst>
      <p:ext uri="{BB962C8B-B14F-4D97-AF65-F5344CB8AC3E}">
        <p14:creationId xmlns:p14="http://schemas.microsoft.com/office/powerpoint/2010/main" val="16283417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8305" name="Title 1"/>
          <p:cNvSpPr>
            <a:spLocks noGrp="1"/>
          </p:cNvSpPr>
          <p:nvPr>
            <p:ph type="title"/>
          </p:nvPr>
        </p:nvSpPr>
        <p:spPr bwMode="auto">
          <a:xfrm>
            <a:off x="186267" y="49672"/>
            <a:ext cx="10924258" cy="168430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048" tIns="65024" rIns="130048" bIns="65024" numCol="1" anchor="t" anchorCtr="0" compatLnSpc="1">
            <a:prstTxWarp prst="textNoShape">
              <a:avLst/>
            </a:prstTxWarp>
          </a:bodyPr>
          <a:lstStyle/>
          <a:p>
            <a:r>
              <a:rPr lang="en-US" altLang="en-US" dirty="0">
                <a:ea typeface="ＭＳ Ｐゴシック" charset="-128"/>
                <a:cs typeface="MS PGothic" charset="-128"/>
              </a:rPr>
              <a:t>Hole Charge Collection </a:t>
            </a:r>
            <a:br>
              <a:rPr lang="en-US" altLang="en-US" dirty="0">
                <a:ea typeface="ＭＳ Ｐゴシック" charset="-128"/>
                <a:cs typeface="MS PGothic" charset="-128"/>
              </a:rPr>
            </a:br>
            <a:r>
              <a:rPr lang="en-US" altLang="en-US" dirty="0">
                <a:ea typeface="ＭＳ Ｐゴシック" charset="-128"/>
                <a:cs typeface="MS PGothic" charset="-128"/>
              </a:rPr>
              <a:t>(strip &amp; time resolved)</a:t>
            </a:r>
          </a:p>
        </p:txBody>
      </p:sp>
      <p:pic>
        <p:nvPicPr>
          <p:cNvPr id="98307" name="Picture 2" descr="C:\daten\annual review\Pics\in review\45deg_400V\hsign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375" y="1907824"/>
            <a:ext cx="11110525" cy="7121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Rectangle 8"/>
          <p:cNvSpPr>
            <a:spLocks noChangeArrowheads="1"/>
          </p:cNvSpPr>
          <p:nvPr/>
        </p:nvSpPr>
        <p:spPr bwMode="auto">
          <a:xfrm>
            <a:off x="2101194" y="2214881"/>
            <a:ext cx="1891865"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2844">
                <a:solidFill>
                  <a:srgbClr val="FF0000"/>
                </a:solidFill>
                <a:ea typeface="ヒラギノ角ゴ Pro W3" charset="-128"/>
              </a:rPr>
              <a:t>2,27e-15C</a:t>
            </a:r>
          </a:p>
        </p:txBody>
      </p:sp>
      <p:sp>
        <p:nvSpPr>
          <p:cNvPr id="98309" name="Rectangle 9"/>
          <p:cNvSpPr>
            <a:spLocks noChangeArrowheads="1"/>
          </p:cNvSpPr>
          <p:nvPr/>
        </p:nvSpPr>
        <p:spPr bwMode="auto">
          <a:xfrm>
            <a:off x="4456057" y="5285459"/>
            <a:ext cx="1891865"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2844" dirty="0">
                <a:solidFill>
                  <a:srgbClr val="92D050"/>
                </a:solidFill>
                <a:ea typeface="ヒラギノ角ゴ Pro W3" charset="-128"/>
              </a:rPr>
              <a:t>3,27e-15C</a:t>
            </a:r>
          </a:p>
        </p:txBody>
      </p:sp>
      <p:sp>
        <p:nvSpPr>
          <p:cNvPr id="98310" name="Rectangle 10"/>
          <p:cNvSpPr>
            <a:spLocks noChangeArrowheads="1"/>
          </p:cNvSpPr>
          <p:nvPr/>
        </p:nvSpPr>
        <p:spPr bwMode="auto">
          <a:xfrm>
            <a:off x="3227826" y="3750170"/>
            <a:ext cx="1891865"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2844">
                <a:solidFill>
                  <a:srgbClr val="1509B7"/>
                </a:solidFill>
                <a:ea typeface="ヒラギノ角ゴ Pro W3" charset="-128"/>
              </a:rPr>
              <a:t>3,04e-15C</a:t>
            </a:r>
          </a:p>
        </p:txBody>
      </p:sp>
      <p:sp>
        <p:nvSpPr>
          <p:cNvPr id="98311" name="Rectangle 11"/>
          <p:cNvSpPr>
            <a:spLocks noChangeArrowheads="1"/>
          </p:cNvSpPr>
          <p:nvPr/>
        </p:nvSpPr>
        <p:spPr bwMode="auto">
          <a:xfrm>
            <a:off x="7528891" y="7538721"/>
            <a:ext cx="1891865"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2844">
                <a:solidFill>
                  <a:srgbClr val="FF6161"/>
                </a:solidFill>
                <a:ea typeface="ヒラギノ角ゴ Pro W3" charset="-128"/>
              </a:rPr>
              <a:t>1,08e-15C</a:t>
            </a:r>
          </a:p>
        </p:txBody>
      </p:sp>
      <p:pic>
        <p:nvPicPr>
          <p:cNvPr id="98312" name="Picture 2" descr="C:\daten\annual review\Pics\in review\45deg_400V\abssum\time11_tot.png"/>
          <p:cNvPicPr>
            <a:picLocks noChangeAspect="1" noChangeArrowheads="1"/>
          </p:cNvPicPr>
          <p:nvPr/>
        </p:nvPicPr>
        <p:blipFill>
          <a:blip r:embed="rId3">
            <a:extLst>
              <a:ext uri="{28A0092B-C50C-407E-A947-70E740481C1C}">
                <a14:useLocalDpi xmlns:a14="http://schemas.microsoft.com/office/drawing/2010/main" val="0"/>
              </a:ext>
            </a:extLst>
          </a:blip>
          <a:srcRect l="1486" t="10117" r="32838"/>
          <a:stretch>
            <a:fillRect/>
          </a:stretch>
        </p:blipFill>
        <p:spPr bwMode="auto">
          <a:xfrm>
            <a:off x="6506119" y="2009423"/>
            <a:ext cx="3587608" cy="3427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8313" name="Straight Connector 15"/>
          <p:cNvCxnSpPr>
            <a:cxnSpLocks noChangeShapeType="1"/>
            <a:stCxn id="98308" idx="3"/>
          </p:cNvCxnSpPr>
          <p:nvPr/>
        </p:nvCxnSpPr>
        <p:spPr bwMode="auto">
          <a:xfrm>
            <a:off x="3993059" y="2479890"/>
            <a:ext cx="3842890" cy="2396911"/>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98314" name="Straight Connector 17"/>
          <p:cNvCxnSpPr>
            <a:cxnSpLocks noChangeShapeType="1"/>
          </p:cNvCxnSpPr>
          <p:nvPr/>
        </p:nvCxnSpPr>
        <p:spPr bwMode="auto">
          <a:xfrm flipV="1">
            <a:off x="3945799" y="5082259"/>
            <a:ext cx="4608124" cy="203200"/>
          </a:xfrm>
          <a:prstGeom prst="line">
            <a:avLst/>
          </a:prstGeom>
          <a:noFill/>
          <a:ln w="9525">
            <a:solidFill>
              <a:srgbClr val="1509B7"/>
            </a:solidFill>
            <a:round/>
            <a:headEnd/>
            <a:tailEnd/>
          </a:ln>
          <a:extLst>
            <a:ext uri="{909E8E84-426E-40DD-AFC4-6F175D3DCCD1}">
              <a14:hiddenFill xmlns:a14="http://schemas.microsoft.com/office/drawing/2010/main">
                <a:noFill/>
              </a14:hiddenFill>
            </a:ext>
          </a:extLst>
        </p:spPr>
      </p:cxnSp>
      <p:cxnSp>
        <p:nvCxnSpPr>
          <p:cNvPr id="98315" name="Straight Connector 19"/>
          <p:cNvCxnSpPr>
            <a:cxnSpLocks noChangeShapeType="1"/>
          </p:cNvCxnSpPr>
          <p:nvPr/>
        </p:nvCxnSpPr>
        <p:spPr bwMode="auto">
          <a:xfrm rot="10800000" flipV="1">
            <a:off x="5788145" y="5082259"/>
            <a:ext cx="3481493" cy="1636888"/>
          </a:xfrm>
          <a:prstGeom prst="line">
            <a:avLst/>
          </a:prstGeom>
          <a:noFill/>
          <a:ln w="9525">
            <a:solidFill>
              <a:srgbClr val="92D050"/>
            </a:solidFill>
            <a:round/>
            <a:headEnd/>
            <a:tailEnd/>
          </a:ln>
          <a:extLst>
            <a:ext uri="{909E8E84-426E-40DD-AFC4-6F175D3DCCD1}">
              <a14:hiddenFill xmlns:a14="http://schemas.microsoft.com/office/drawing/2010/main">
                <a:noFill/>
              </a14:hiddenFill>
            </a:ext>
          </a:extLst>
        </p:spPr>
      </p:cxnSp>
      <p:cxnSp>
        <p:nvCxnSpPr>
          <p:cNvPr id="22" name="Straight Connector 21"/>
          <p:cNvCxnSpPr/>
          <p:nvPr/>
        </p:nvCxnSpPr>
        <p:spPr bwMode="auto">
          <a:xfrm rot="5400000" flipH="1" flipV="1">
            <a:off x="7990608" y="5440116"/>
            <a:ext cx="2354862" cy="1639147"/>
          </a:xfrm>
          <a:prstGeom prst="line">
            <a:avLst/>
          </a:prstGeom>
          <a:solidFill>
            <a:schemeClr val="accent1"/>
          </a:solidFill>
          <a:ln w="9525" cap="flat" cmpd="sng" algn="ctr">
            <a:solidFill>
              <a:schemeClr val="accent6">
                <a:lumMod val="40000"/>
                <a:lumOff val="60000"/>
              </a:schemeClr>
            </a:solidFill>
            <a:prstDash val="solid"/>
            <a:round/>
            <a:headEnd type="none" w="med" len="med"/>
            <a:tailEnd type="none" w="med" len="med"/>
          </a:ln>
          <a:effectLst/>
        </p:spPr>
      </p:cxnSp>
      <p:sp>
        <p:nvSpPr>
          <p:cNvPr id="98317" name="TextBox 15"/>
          <p:cNvSpPr txBox="1">
            <a:spLocks noChangeArrowheads="1"/>
          </p:cNvSpPr>
          <p:nvPr/>
        </p:nvSpPr>
        <p:spPr bwMode="auto">
          <a:xfrm rot="-5400000">
            <a:off x="-881349" y="3787142"/>
            <a:ext cx="2980303" cy="35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1707">
                <a:ea typeface="ヒラギノ角ゴ Pro W3" charset="-128"/>
              </a:rPr>
              <a:t>Simulation Thomas.Eichhorn</a:t>
            </a:r>
          </a:p>
        </p:txBody>
      </p:sp>
      <p:sp>
        <p:nvSpPr>
          <p:cNvPr id="4" name="Slide Number Placeholder 3"/>
          <p:cNvSpPr>
            <a:spLocks noGrp="1"/>
          </p:cNvSpPr>
          <p:nvPr>
            <p:ph type="sldNum" sz="quarter" idx="12"/>
          </p:nvPr>
        </p:nvSpPr>
        <p:spPr/>
        <p:txBody>
          <a:bodyPr/>
          <a:lstStyle/>
          <a:p>
            <a:fld id="{0312D417-FB8C-224E-9A2D-720D28E246E6}" type="slidenum">
              <a:rPr lang="de-DE" altLang="en-US" smtClean="0"/>
              <a:pPr/>
              <a:t>42</a:t>
            </a:fld>
            <a:endParaRPr lang="de-DE" altLang="en-US" i="1"/>
          </a:p>
        </p:txBody>
      </p:sp>
    </p:spTree>
    <p:extLst>
      <p:ext uri="{BB962C8B-B14F-4D97-AF65-F5344CB8AC3E}">
        <p14:creationId xmlns:p14="http://schemas.microsoft.com/office/powerpoint/2010/main" val="81108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193" y="-194457"/>
            <a:ext cx="12209909" cy="1273387"/>
          </a:xfrm>
        </p:spPr>
        <p:txBody>
          <a:bodyPr/>
          <a:lstStyle/>
          <a:p>
            <a:r>
              <a:rPr lang="en-US" dirty="0"/>
              <a:t>Induced current</a:t>
            </a:r>
            <a:r>
              <a:rPr lang="en-US" altLang="en-US" dirty="0">
                <a:ea typeface="ＭＳ Ｐゴシック" charset="-128"/>
                <a:cs typeface="MS PGothic" charset="-128"/>
              </a:rPr>
              <a:t>– Shockley-</a:t>
            </a:r>
            <a:r>
              <a:rPr lang="en-US" altLang="en-US" dirty="0" err="1">
                <a:ea typeface="ＭＳ Ｐゴシック" charset="-128"/>
                <a:cs typeface="MS PGothic" charset="-128"/>
              </a:rPr>
              <a:t>Ramo</a:t>
            </a:r>
            <a:endParaRPr lang="en-US" dirty="0"/>
          </a:p>
        </p:txBody>
      </p:sp>
      <p:sp>
        <p:nvSpPr>
          <p:cNvPr id="10" name="Rectangle 9"/>
          <p:cNvSpPr/>
          <p:nvPr/>
        </p:nvSpPr>
        <p:spPr>
          <a:xfrm>
            <a:off x="7540596" y="4081951"/>
            <a:ext cx="5648454" cy="3785652"/>
          </a:xfrm>
          <a:prstGeom prst="rect">
            <a:avLst/>
          </a:prstGeom>
        </p:spPr>
        <p:txBody>
          <a:bodyPr wrap="square">
            <a:spAutoFit/>
          </a:bodyPr>
          <a:lstStyle/>
          <a:p>
            <a:r>
              <a:rPr lang="en-US" sz="2400" dirty="0">
                <a:latin typeface="Arial" charset="0"/>
                <a:ea typeface="Arial" charset="0"/>
                <a:cs typeface="Arial" charset="0"/>
              </a:rPr>
              <a:t>Si Signals are fast T&lt;10ns. </a:t>
            </a:r>
          </a:p>
          <a:p>
            <a:r>
              <a:rPr lang="en-US" sz="2400" dirty="0">
                <a:latin typeface="Arial" charset="0"/>
                <a:ea typeface="Arial" charset="0"/>
                <a:cs typeface="Arial" charset="0"/>
              </a:rPr>
              <a:t>In case the amplifier peaking time is &gt;20-30ns, the induced current signal shape doesn’t matter. </a:t>
            </a:r>
          </a:p>
          <a:p>
            <a:endParaRPr lang="en-US" sz="2400" dirty="0">
              <a:latin typeface="Arial" charset="0"/>
              <a:ea typeface="Arial" charset="0"/>
              <a:cs typeface="Arial" charset="0"/>
            </a:endParaRPr>
          </a:p>
          <a:p>
            <a:r>
              <a:rPr lang="en-US" sz="2400" b="1" dirty="0">
                <a:latin typeface="Arial" charset="0"/>
                <a:ea typeface="Arial" charset="0"/>
                <a:cs typeface="Arial" charset="0"/>
              </a:rPr>
              <a:t>The entire signal is integrated.</a:t>
            </a:r>
          </a:p>
          <a:p>
            <a:endParaRPr lang="en-US" sz="2400" b="1" dirty="0">
              <a:latin typeface="Arial" charset="0"/>
              <a:ea typeface="Arial" charset="0"/>
              <a:cs typeface="Arial" charset="0"/>
            </a:endParaRPr>
          </a:p>
          <a:p>
            <a:endParaRPr lang="en-US" sz="2400" dirty="0"/>
          </a:p>
          <a:p>
            <a:r>
              <a:rPr lang="en-US" sz="2400" dirty="0">
                <a:solidFill>
                  <a:srgbClr val="7030A0"/>
                </a:solidFill>
              </a:rPr>
              <a:t>E</a:t>
            </a:r>
            <a:r>
              <a:rPr lang="en-US" sz="2400" baseline="-25000" dirty="0">
                <a:solidFill>
                  <a:srgbClr val="7030A0"/>
                </a:solidFill>
              </a:rPr>
              <a:t>W</a:t>
            </a:r>
            <a:r>
              <a:rPr lang="en-US" sz="2400" dirty="0">
                <a:solidFill>
                  <a:srgbClr val="7030A0"/>
                </a:solidFill>
              </a:rPr>
              <a:t> is called weighting field – geometry</a:t>
            </a:r>
          </a:p>
          <a:p>
            <a:r>
              <a:rPr lang="en-US" sz="2400" dirty="0">
                <a:solidFill>
                  <a:srgbClr val="7030A0"/>
                </a:solidFill>
              </a:rPr>
              <a:t>(</a:t>
            </a:r>
            <a:r>
              <a:rPr lang="en-US" sz="2400" i="1" dirty="0">
                <a:solidFill>
                  <a:srgbClr val="7030A0"/>
                </a:solidFill>
              </a:rPr>
              <a:t>distance, capacitance, shape</a:t>
            </a:r>
            <a:r>
              <a:rPr lang="en-US" sz="2400" dirty="0">
                <a:solidFill>
                  <a:srgbClr val="7030A0"/>
                </a:solidFill>
              </a:rPr>
              <a:t>)</a:t>
            </a:r>
          </a:p>
        </p:txBody>
      </p:sp>
      <p:sp>
        <p:nvSpPr>
          <p:cNvPr id="11" name="Slide Number Placeholder 10"/>
          <p:cNvSpPr>
            <a:spLocks noGrp="1"/>
          </p:cNvSpPr>
          <p:nvPr>
            <p:ph type="sldNum" sz="quarter" idx="12"/>
          </p:nvPr>
        </p:nvSpPr>
        <p:spPr>
          <a:xfrm>
            <a:off x="65146" y="9433907"/>
            <a:ext cx="298160" cy="215444"/>
          </a:xfrm>
        </p:spPr>
        <p:txBody>
          <a:bodyPr/>
          <a:lstStyle/>
          <a:p>
            <a:pPr>
              <a:defRPr/>
            </a:pPr>
            <a:fld id="{E5D78AFC-D01D-4A2C-903B-3EDE022AEE92}" type="slidenum">
              <a:rPr lang="de-DE" smtClean="0"/>
              <a:pPr>
                <a:defRPr/>
              </a:pPr>
              <a:t>43</a:t>
            </a:fld>
            <a:endParaRPr lang="de-DE" dirty="0"/>
          </a:p>
        </p:txBody>
      </p:sp>
      <p:grpSp>
        <p:nvGrpSpPr>
          <p:cNvPr id="6" name="Group 5">
            <a:extLst>
              <a:ext uri="{FF2B5EF4-FFF2-40B4-BE49-F238E27FC236}">
                <a16:creationId xmlns:a16="http://schemas.microsoft.com/office/drawing/2014/main" id="{1EC6B5A8-D226-214E-B8E8-EBD4DB0CB136}"/>
              </a:ext>
            </a:extLst>
          </p:cNvPr>
          <p:cNvGrpSpPr/>
          <p:nvPr/>
        </p:nvGrpSpPr>
        <p:grpSpPr>
          <a:xfrm>
            <a:off x="145271" y="3581294"/>
            <a:ext cx="7315200" cy="5340511"/>
            <a:chOff x="40341" y="3581294"/>
            <a:chExt cx="7315200" cy="5340511"/>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900" r="18035" b="22451"/>
            <a:stretch/>
          </p:blipFill>
          <p:spPr>
            <a:xfrm>
              <a:off x="40341" y="3695593"/>
              <a:ext cx="7315200" cy="5226212"/>
            </a:xfrm>
            <a:prstGeom prst="rect">
              <a:avLst/>
            </a:prstGeom>
          </p:spPr>
        </p:pic>
        <p:sp>
          <p:nvSpPr>
            <p:cNvPr id="8" name="TextBox 7"/>
            <p:cNvSpPr txBox="1"/>
            <p:nvPr/>
          </p:nvSpPr>
          <p:spPr>
            <a:xfrm>
              <a:off x="924761" y="3581294"/>
              <a:ext cx="159498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1295334"/>
              <a:r>
                <a:rPr lang="en-US" dirty="0">
                  <a:solidFill>
                    <a:srgbClr val="0070C0"/>
                  </a:solidFill>
                </a:rPr>
                <a:t>From G. Lutz</a:t>
              </a:r>
            </a:p>
          </p:txBody>
        </p:sp>
        <p:sp>
          <p:nvSpPr>
            <p:cNvPr id="3" name="TextBox 2"/>
            <p:cNvSpPr txBox="1"/>
            <p:nvPr/>
          </p:nvSpPr>
          <p:spPr>
            <a:xfrm>
              <a:off x="4369491" y="4053490"/>
              <a:ext cx="2758769"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1295334"/>
              <a:r>
                <a:rPr lang="en-US" altLang="en-US" sz="2400" b="1" dirty="0">
                  <a:solidFill>
                    <a:srgbClr val="C00000"/>
                  </a:solidFill>
                  <a:ea typeface="ＭＳ Ｐゴシック" charset="-128"/>
                  <a:cs typeface="MS PGothic" charset="-128"/>
                </a:rPr>
                <a:t>p</a:t>
              </a:r>
              <a:r>
                <a:rPr lang="en-US" altLang="en-US" sz="2400" b="1" dirty="0">
                  <a:solidFill>
                    <a:schemeClr val="tx1"/>
                  </a:solidFill>
                  <a:ea typeface="ＭＳ Ｐゴシック" charset="-128"/>
                  <a:cs typeface="MS PGothic" charset="-128"/>
                </a:rPr>
                <a:t>-in-</a:t>
              </a:r>
              <a:r>
                <a:rPr lang="en-US" altLang="en-US" sz="2400" b="1" dirty="0">
                  <a:solidFill>
                    <a:schemeClr val="accent2"/>
                  </a:solidFill>
                  <a:ea typeface="ＭＳ Ｐゴシック" charset="-128"/>
                  <a:cs typeface="MS PGothic" charset="-128"/>
                </a:rPr>
                <a:t>n</a:t>
              </a:r>
              <a:endParaRPr lang="en-US" sz="2400" b="1" dirty="0">
                <a:solidFill>
                  <a:srgbClr val="C00000"/>
                </a:solidFill>
              </a:endParaRPr>
            </a:p>
            <a:p>
              <a:pPr defTabSz="1295334"/>
              <a:r>
                <a:rPr lang="en-US" sz="2400" dirty="0">
                  <a:solidFill>
                    <a:srgbClr val="C00000"/>
                  </a:solidFill>
                </a:rPr>
                <a:t>20% over-depletion</a:t>
              </a:r>
            </a:p>
          </p:txBody>
        </p:sp>
        <p:sp>
          <p:nvSpPr>
            <p:cNvPr id="13" name="Rectangle 10"/>
            <p:cNvSpPr>
              <a:spLocks noChangeArrowheads="1"/>
            </p:cNvSpPr>
            <p:nvPr/>
          </p:nvSpPr>
          <p:spPr bwMode="auto">
            <a:xfrm>
              <a:off x="2223633" y="5559537"/>
              <a:ext cx="31117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1600" dirty="0">
                  <a:ea typeface="ヒラギノ角ゴ Pro W3" charset="-128"/>
                </a:rPr>
                <a:t>µ</a:t>
              </a:r>
              <a:r>
                <a:rPr lang="en-US" altLang="en-US" sz="1600" i="1" baseline="-25000" dirty="0">
                  <a:ea typeface="ヒラギノ角ゴ Pro W3" charset="-128"/>
                </a:rPr>
                <a:t>n</a:t>
              </a:r>
              <a:r>
                <a:rPr lang="en-US" altLang="en-US" sz="1600" dirty="0">
                  <a:ea typeface="ヒラギノ角ゴ Pro W3" charset="-128"/>
                </a:rPr>
                <a:t>(Si, 300 K) ≈ 1450 cm</a:t>
              </a:r>
              <a:r>
                <a:rPr lang="en-US" altLang="en-US" sz="1600" baseline="30000" dirty="0">
                  <a:ea typeface="ヒラギノ角ゴ Pro W3" charset="-128"/>
                </a:rPr>
                <a:t>2</a:t>
              </a:r>
              <a:r>
                <a:rPr lang="en-US" altLang="en-US" sz="1600" dirty="0">
                  <a:ea typeface="ヒラギノ角ゴ Pro W3" charset="-128"/>
                </a:rPr>
                <a:t>/Vs</a:t>
              </a:r>
            </a:p>
          </p:txBody>
        </p:sp>
        <p:sp>
          <p:nvSpPr>
            <p:cNvPr id="14" name="Rectangle 12"/>
            <p:cNvSpPr>
              <a:spLocks noChangeArrowheads="1"/>
            </p:cNvSpPr>
            <p:nvPr/>
          </p:nvSpPr>
          <p:spPr bwMode="auto">
            <a:xfrm>
              <a:off x="1519406" y="7299155"/>
              <a:ext cx="28786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1600" dirty="0">
                  <a:ea typeface="ヒラギノ角ゴ Pro W3" charset="-128"/>
                </a:rPr>
                <a:t>µ</a:t>
              </a:r>
              <a:r>
                <a:rPr lang="en-US" altLang="en-US" sz="1600" i="1" baseline="-25000" dirty="0">
                  <a:ea typeface="ヒラギノ角ゴ Pro W3" charset="-128"/>
                </a:rPr>
                <a:t>p</a:t>
              </a:r>
              <a:r>
                <a:rPr lang="en-US" altLang="en-US" sz="1600" dirty="0">
                  <a:ea typeface="ヒラギノ角ゴ Pro W3" charset="-128"/>
                </a:rPr>
                <a:t>(Si, 300 K) ≈ 450 cm</a:t>
              </a:r>
              <a:r>
                <a:rPr lang="en-US" altLang="en-US" sz="1600" baseline="30000" dirty="0">
                  <a:ea typeface="ヒラギノ角ゴ Pro W3" charset="-128"/>
                </a:rPr>
                <a:t>2</a:t>
              </a:r>
              <a:r>
                <a:rPr lang="en-US" altLang="en-US" sz="1600" dirty="0">
                  <a:ea typeface="ヒラギノ角ゴ Pro W3" charset="-128"/>
                </a:rPr>
                <a:t>/Vs</a:t>
              </a:r>
            </a:p>
          </p:txBody>
        </p:sp>
      </p:grpSp>
      <p:sp>
        <p:nvSpPr>
          <p:cNvPr id="4" name="TextBox 3">
            <a:extLst>
              <a:ext uri="{FF2B5EF4-FFF2-40B4-BE49-F238E27FC236}">
                <a16:creationId xmlns:a16="http://schemas.microsoft.com/office/drawing/2014/main" id="{0CBF67C7-3D31-9446-809E-E16F1EB24727}"/>
              </a:ext>
            </a:extLst>
          </p:cNvPr>
          <p:cNvSpPr txBox="1"/>
          <p:nvPr/>
        </p:nvSpPr>
        <p:spPr>
          <a:xfrm>
            <a:off x="1933139" y="9211967"/>
            <a:ext cx="1104789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kumimoji="0" lang="en-CH" sz="2000" b="0" i="0" u="none" strike="noStrike" cap="none" spc="0" normalizeH="0" baseline="0" dirty="0">
                <a:ln>
                  <a:noFill/>
                </a:ln>
                <a:solidFill>
                  <a:srgbClr val="000000"/>
                </a:solidFill>
                <a:effectLst/>
                <a:uFill>
                  <a:solidFill>
                    <a:srgbClr val="000000"/>
                  </a:solidFill>
                </a:uFill>
                <a:latin typeface="+mn-lt"/>
                <a:ea typeface="+mn-ea"/>
                <a:cs typeface="+mn-cs"/>
                <a:sym typeface="Arial"/>
              </a:rPr>
              <a:t>Gas detector work the same, though the </a:t>
            </a:r>
            <a:r>
              <a:rPr kumimoji="0" lang="en-CH" sz="2000" b="1" i="0" u="none" strike="noStrike" cap="none" spc="0" normalizeH="0" baseline="0" dirty="0">
                <a:ln>
                  <a:noFill/>
                </a:ln>
                <a:solidFill>
                  <a:srgbClr val="000000"/>
                </a:solidFill>
                <a:effectLst/>
                <a:uFill>
                  <a:solidFill>
                    <a:srgbClr val="000000"/>
                  </a:solidFill>
                </a:uFill>
                <a:latin typeface="+mn-lt"/>
                <a:ea typeface="+mn-ea"/>
                <a:cs typeface="+mn-cs"/>
                <a:sym typeface="Arial"/>
              </a:rPr>
              <a:t>electric field </a:t>
            </a:r>
            <a:r>
              <a:rPr kumimoji="0" lang="en-CH" sz="2000" b="0" i="0" u="none" strike="noStrike" cap="none" spc="0" normalizeH="0" baseline="0" dirty="0">
                <a:ln>
                  <a:noFill/>
                </a:ln>
                <a:solidFill>
                  <a:srgbClr val="000000"/>
                </a:solidFill>
                <a:effectLst/>
                <a:uFill>
                  <a:solidFill>
                    <a:srgbClr val="000000"/>
                  </a:solidFill>
                </a:uFill>
                <a:latin typeface="+mn-lt"/>
                <a:ea typeface="+mn-ea"/>
                <a:cs typeface="+mn-cs"/>
                <a:sym typeface="Arial"/>
              </a:rPr>
              <a:t>in gas is </a:t>
            </a:r>
            <a:r>
              <a:rPr kumimoji="0" lang="en-CH" sz="2000" b="1" i="0" u="none" strike="noStrike" cap="none" spc="0" normalizeH="0" baseline="0" dirty="0">
                <a:ln>
                  <a:noFill/>
                </a:ln>
                <a:solidFill>
                  <a:srgbClr val="000000"/>
                </a:solidFill>
                <a:effectLst/>
                <a:uFill>
                  <a:solidFill>
                    <a:srgbClr val="000000"/>
                  </a:solidFill>
                </a:uFill>
                <a:latin typeface="+mn-lt"/>
                <a:ea typeface="+mn-ea"/>
                <a:cs typeface="+mn-cs"/>
                <a:sym typeface="Arial"/>
              </a:rPr>
              <a:t>constant</a:t>
            </a:r>
            <a:r>
              <a:rPr kumimoji="0" lang="en-CH" sz="2000" b="0" i="0" u="none" strike="noStrike" cap="none" spc="0" normalizeH="0" baseline="0" dirty="0">
                <a:ln>
                  <a:noFill/>
                </a:ln>
                <a:solidFill>
                  <a:srgbClr val="000000"/>
                </a:solidFill>
                <a:effectLst/>
                <a:uFill>
                  <a:solidFill>
                    <a:srgbClr val="000000"/>
                  </a:solidFill>
                </a:uFill>
                <a:latin typeface="+mn-lt"/>
                <a:ea typeface="+mn-ea"/>
                <a:cs typeface="+mn-cs"/>
                <a:sym typeface="Arial"/>
              </a:rPr>
              <a:t> </a:t>
            </a:r>
            <a:r>
              <a:rPr lang="en-CH" dirty="0"/>
              <a:t>and in Silicon is</a:t>
            </a:r>
            <a:r>
              <a:rPr lang="en-CH" b="1" dirty="0"/>
              <a:t> linear </a:t>
            </a:r>
            <a:endParaRPr kumimoji="0" lang="en-CH" sz="2000" b="1" i="0" u="none" strike="noStrike" cap="none" spc="0" normalizeH="0" baseline="0" dirty="0">
              <a:ln>
                <a:noFill/>
              </a:ln>
              <a:solidFill>
                <a:srgbClr val="000000"/>
              </a:solidFill>
              <a:effectLst/>
              <a:uFill>
                <a:solidFill>
                  <a:srgbClr val="000000"/>
                </a:solidFill>
              </a:uFill>
              <a:latin typeface="+mn-lt"/>
              <a:ea typeface="+mn-ea"/>
              <a:cs typeface="+mn-cs"/>
              <a:sym typeface="Arial"/>
            </a:endParaRPr>
          </a:p>
        </p:txBody>
      </p:sp>
      <p:sp>
        <p:nvSpPr>
          <p:cNvPr id="5" name="TextBox 4">
            <a:extLst>
              <a:ext uri="{FF2B5EF4-FFF2-40B4-BE49-F238E27FC236}">
                <a16:creationId xmlns:a16="http://schemas.microsoft.com/office/drawing/2014/main" id="{A245F724-E9CB-754D-8049-499344D8ED7D}"/>
              </a:ext>
            </a:extLst>
          </p:cNvPr>
          <p:cNvSpPr txBox="1"/>
          <p:nvPr/>
        </p:nvSpPr>
        <p:spPr>
          <a:xfrm>
            <a:off x="0" y="981014"/>
            <a:ext cx="13105541" cy="1118255"/>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kumimoji="0" lang="en-CH" sz="2200" b="1" i="0" u="none" strike="noStrike" cap="none" spc="0" normalizeH="0" baseline="0" dirty="0">
                <a:ln>
                  <a:noFill/>
                </a:ln>
                <a:solidFill>
                  <a:srgbClr val="C00000"/>
                </a:solidFill>
                <a:effectLst/>
                <a:uFill>
                  <a:solidFill>
                    <a:srgbClr val="000000"/>
                  </a:solidFill>
                </a:uFill>
                <a:latin typeface="+mn-lt"/>
                <a:ea typeface="+mn-ea"/>
                <a:cs typeface="+mn-cs"/>
                <a:sym typeface="Arial"/>
              </a:rPr>
              <a:t>Take home: </a:t>
            </a:r>
            <a:r>
              <a:rPr lang="en-US" altLang="en-US" sz="2200" b="1" i="1" dirty="0">
                <a:solidFill>
                  <a:srgbClr val="008000"/>
                </a:solidFill>
                <a:latin typeface="Arial" charset="0"/>
              </a:rPr>
              <a:t>All</a:t>
            </a:r>
            <a:r>
              <a:rPr lang="en-US" altLang="en-US" sz="2200" b="1" dirty="0">
                <a:solidFill>
                  <a:srgbClr val="008000"/>
                </a:solidFill>
                <a:latin typeface="Arial" charset="0"/>
              </a:rPr>
              <a:t> signals in particle detectors are due to </a:t>
            </a:r>
            <a:r>
              <a:rPr lang="en-US" altLang="en-US" sz="2200" b="1" i="1" dirty="0">
                <a:solidFill>
                  <a:srgbClr val="008000"/>
                </a:solidFill>
                <a:latin typeface="Arial" charset="0"/>
              </a:rPr>
              <a:t>induction</a:t>
            </a:r>
            <a:r>
              <a:rPr lang="en-US" altLang="en-US" sz="2200" b="1" dirty="0">
                <a:solidFill>
                  <a:srgbClr val="008000"/>
                </a:solidFill>
                <a:latin typeface="Arial" charset="0"/>
              </a:rPr>
              <a:t> by moving charges.         </a:t>
            </a:r>
          </a:p>
          <a:p>
            <a:r>
              <a:rPr lang="en-US" altLang="en-US" sz="2200" b="1" dirty="0">
                <a:solidFill>
                  <a:schemeClr val="tx1"/>
                </a:solidFill>
                <a:latin typeface="Arial" charset="0"/>
              </a:rPr>
              <a:t>Once the charges have arrived at the electrodes the signals are </a:t>
            </a:r>
            <a:r>
              <a:rPr lang="ja-JP" altLang="en-US" sz="2200" b="1">
                <a:solidFill>
                  <a:schemeClr val="tx1"/>
                </a:solidFill>
                <a:latin typeface="Arial" charset="0"/>
              </a:rPr>
              <a:t>‘</a:t>
            </a:r>
            <a:r>
              <a:rPr lang="en-US" altLang="ja-JP" sz="2200" b="1" dirty="0">
                <a:solidFill>
                  <a:schemeClr val="tx1"/>
                </a:solidFill>
                <a:latin typeface="Arial" charset="0"/>
              </a:rPr>
              <a:t>over</a:t>
            </a:r>
            <a:r>
              <a:rPr lang="ja-JP" altLang="en-US" sz="2200" b="1">
                <a:solidFill>
                  <a:schemeClr val="tx1"/>
                </a:solidFill>
                <a:latin typeface="Arial" charset="0"/>
              </a:rPr>
              <a:t>’</a:t>
            </a:r>
            <a:r>
              <a:rPr lang="en-US" altLang="ja-JP" sz="2200" b="1" dirty="0">
                <a:solidFill>
                  <a:schemeClr val="tx1"/>
                </a:solidFill>
                <a:latin typeface="Arial" charset="0"/>
              </a:rPr>
              <a:t>.</a:t>
            </a:r>
          </a:p>
          <a:p>
            <a:r>
              <a:rPr lang="en-US" altLang="en-US" sz="2200" b="1" dirty="0">
                <a:solidFill>
                  <a:srgbClr val="0070C0"/>
                </a:solidFill>
                <a:ea typeface="MS PGothic" charset="-128"/>
                <a:cs typeface="MS PGothic" charset="-128"/>
              </a:rPr>
              <a:t>The drift is recorded - the height of the signal is linear proportional to the velocity of the charge</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4F20AE4-F4FF-C84D-A81B-4695A26453C2}"/>
                  </a:ext>
                </a:extLst>
              </p:cNvPr>
              <p:cNvSpPr txBox="1"/>
              <p:nvPr/>
            </p:nvSpPr>
            <p:spPr>
              <a:xfrm>
                <a:off x="1635329" y="2438473"/>
                <a:ext cx="10234168" cy="1008802"/>
              </a:xfrm>
              <a:prstGeom prst="rect">
                <a:avLst/>
              </a:prstGeom>
              <a:solidFill>
                <a:schemeClr val="accent4">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971546"/>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sz="3200" i="1">
                              <a:latin typeface="Cambria Math" charset="0"/>
                            </a:rPr>
                            <m:t>𝑖</m:t>
                          </m:r>
                        </m:e>
                        <m:sub>
                          <m:r>
                            <a:rPr lang="en-US" sz="3200" i="1">
                              <a:latin typeface="Cambria Math" charset="0"/>
                            </a:rPr>
                            <m:t>𝐾</m:t>
                          </m:r>
                        </m:sub>
                      </m:sSub>
                      <m:d>
                        <m:dPr>
                          <m:ctrlPr>
                            <a:rPr lang="en-US" sz="3200" i="1">
                              <a:latin typeface="Cambria Math" panose="02040503050406030204" pitchFamily="18" charset="0"/>
                            </a:rPr>
                          </m:ctrlPr>
                        </m:dPr>
                        <m:e>
                          <m:r>
                            <a:rPr lang="en-US" sz="3200" i="1">
                              <a:latin typeface="Cambria Math" charset="0"/>
                            </a:rPr>
                            <m:t>𝑡</m:t>
                          </m:r>
                        </m:e>
                      </m:d>
                      <m:r>
                        <a:rPr lang="en-US" sz="3200" i="1">
                          <a:latin typeface="Cambria Math" charset="0"/>
                        </a:rPr>
                        <m:t>=</m:t>
                      </m:r>
                      <m:sSub>
                        <m:sSubPr>
                          <m:ctrlPr>
                            <a:rPr lang="en-US" sz="3200" i="1">
                              <a:latin typeface="Cambria Math" panose="02040503050406030204" pitchFamily="18" charset="0"/>
                            </a:rPr>
                          </m:ctrlPr>
                        </m:sSubPr>
                        <m:e>
                          <m:r>
                            <a:rPr lang="en-US" sz="3200" i="1">
                              <a:latin typeface="Cambria Math" charset="0"/>
                            </a:rPr>
                            <m:t>𝑞</m:t>
                          </m:r>
                        </m:e>
                        <m:sub>
                          <m:r>
                            <a:rPr lang="en-US" sz="3200" i="1">
                              <a:latin typeface="Cambria Math" charset="0"/>
                            </a:rPr>
                            <m:t>𝑃</m:t>
                          </m:r>
                        </m:sub>
                      </m:sSub>
                      <m:f>
                        <m:fPr>
                          <m:ctrlPr>
                            <a:rPr lang="en-US" sz="3200" i="1">
                              <a:latin typeface="Cambria Math" panose="02040503050406030204" pitchFamily="18" charset="0"/>
                              <a:sym typeface="Wingdings"/>
                            </a:rPr>
                          </m:ctrlPr>
                        </m:fPr>
                        <m:num>
                          <m:r>
                            <a:rPr lang="en-US" sz="3200" i="1">
                              <a:latin typeface="Cambria Math" charset="0"/>
                              <a:sym typeface="Wingdings"/>
                            </a:rPr>
                            <m:t>1</m:t>
                          </m:r>
                        </m:num>
                        <m:den>
                          <m:sSub>
                            <m:sSubPr>
                              <m:ctrlPr>
                                <a:rPr lang="en-US" sz="3200" i="1">
                                  <a:latin typeface="Cambria Math" panose="02040503050406030204" pitchFamily="18" charset="0"/>
                                  <a:sym typeface="Wingdings"/>
                                </a:rPr>
                              </m:ctrlPr>
                            </m:sSubPr>
                            <m:e>
                              <m:r>
                                <a:rPr lang="en-US" sz="3200" i="1">
                                  <a:latin typeface="Cambria Math" charset="0"/>
                                  <a:sym typeface="Wingdings"/>
                                </a:rPr>
                                <m:t>𝑉</m:t>
                              </m:r>
                            </m:e>
                            <m:sub>
                              <m:r>
                                <a:rPr lang="en-US" sz="3200" i="1">
                                  <a:latin typeface="Cambria Math" charset="0"/>
                                  <a:sym typeface="Wingdings"/>
                                </a:rPr>
                                <m:t>0</m:t>
                              </m:r>
                            </m:sub>
                          </m:sSub>
                        </m:den>
                      </m:f>
                      <m:sSub>
                        <m:sSubPr>
                          <m:ctrlPr>
                            <a:rPr lang="en-US" sz="3200" b="1" i="1">
                              <a:solidFill>
                                <a:srgbClr val="7030A0"/>
                              </a:solidFill>
                              <a:latin typeface="Cambria Math" panose="02040503050406030204" pitchFamily="18" charset="0"/>
                            </a:rPr>
                          </m:ctrlPr>
                        </m:sSubPr>
                        <m:e>
                          <m:acc>
                            <m:accPr>
                              <m:chr m:val="⃗"/>
                              <m:ctrlPr>
                                <a:rPr lang="en-US" sz="3200" b="1" i="1">
                                  <a:solidFill>
                                    <a:srgbClr val="7030A0"/>
                                  </a:solidFill>
                                  <a:latin typeface="Cambria Math" panose="02040503050406030204" pitchFamily="18" charset="0"/>
                                </a:rPr>
                              </m:ctrlPr>
                            </m:accPr>
                            <m:e>
                              <m:r>
                                <a:rPr lang="en-US" sz="3200" b="1" i="1">
                                  <a:solidFill>
                                    <a:srgbClr val="7030A0"/>
                                  </a:solidFill>
                                  <a:latin typeface="Cambria Math" charset="0"/>
                                </a:rPr>
                                <m:t>𝑬</m:t>
                              </m:r>
                            </m:e>
                          </m:acc>
                        </m:e>
                        <m:sub>
                          <m:r>
                            <a:rPr lang="en-US" sz="3200" b="1" i="1">
                              <a:solidFill>
                                <a:srgbClr val="7030A0"/>
                              </a:solidFill>
                              <a:latin typeface="Cambria Math" charset="0"/>
                            </a:rPr>
                            <m:t>𝑾</m:t>
                          </m:r>
                        </m:sub>
                      </m:sSub>
                      <m:r>
                        <a:rPr lang="en-US" sz="3200" b="1" i="1">
                          <a:latin typeface="Cambria Math" charset="0"/>
                        </a:rPr>
                        <m:t>⋅</m:t>
                      </m:r>
                      <m:acc>
                        <m:accPr>
                          <m:chr m:val="⃗"/>
                          <m:ctrlPr>
                            <a:rPr lang="en-US" sz="3200" b="1" i="1">
                              <a:solidFill>
                                <a:srgbClr val="C00000"/>
                              </a:solidFill>
                              <a:latin typeface="Cambria Math" panose="02040503050406030204" pitchFamily="18" charset="0"/>
                            </a:rPr>
                          </m:ctrlPr>
                        </m:accPr>
                        <m:e>
                          <m:r>
                            <a:rPr lang="en-US" sz="3200" b="1" i="1">
                              <a:solidFill>
                                <a:srgbClr val="C00000"/>
                              </a:solidFill>
                              <a:latin typeface="Cambria Math" charset="0"/>
                            </a:rPr>
                            <m:t>𝒗</m:t>
                          </m:r>
                        </m:e>
                      </m:acc>
                      <m:d>
                        <m:dPr>
                          <m:ctrlPr>
                            <a:rPr lang="en-US" sz="3200" b="1" i="1">
                              <a:solidFill>
                                <a:srgbClr val="C00000"/>
                              </a:solidFill>
                              <a:latin typeface="Cambria Math" panose="02040503050406030204" pitchFamily="18" charset="0"/>
                            </a:rPr>
                          </m:ctrlPr>
                        </m:dPr>
                        <m:e>
                          <m:r>
                            <a:rPr lang="en-US" sz="3200" b="1" i="1">
                              <a:solidFill>
                                <a:srgbClr val="C00000"/>
                              </a:solidFill>
                              <a:latin typeface="Cambria Math" charset="0"/>
                            </a:rPr>
                            <m:t>𝒙</m:t>
                          </m:r>
                          <m:d>
                            <m:dPr>
                              <m:ctrlPr>
                                <a:rPr lang="en-US" sz="3200" b="1" i="1">
                                  <a:solidFill>
                                    <a:srgbClr val="C00000"/>
                                  </a:solidFill>
                                  <a:latin typeface="Cambria Math" panose="02040503050406030204" pitchFamily="18" charset="0"/>
                                </a:rPr>
                              </m:ctrlPr>
                            </m:dPr>
                            <m:e>
                              <m:r>
                                <a:rPr lang="en-US" sz="3200" b="1" i="1">
                                  <a:solidFill>
                                    <a:srgbClr val="C00000"/>
                                  </a:solidFill>
                                  <a:latin typeface="Cambria Math" charset="0"/>
                                </a:rPr>
                                <m:t>𝒕</m:t>
                              </m:r>
                            </m:e>
                          </m:d>
                          <m:r>
                            <a:rPr lang="en-US" sz="3200" b="1" i="1">
                              <a:solidFill>
                                <a:srgbClr val="C00000"/>
                              </a:solidFill>
                              <a:latin typeface="Cambria Math" charset="0"/>
                            </a:rPr>
                            <m:t>,</m:t>
                          </m:r>
                          <m:r>
                            <a:rPr lang="en-US" sz="3200" b="1" i="1">
                              <a:solidFill>
                                <a:srgbClr val="C00000"/>
                              </a:solidFill>
                              <a:latin typeface="Cambria Math" charset="0"/>
                            </a:rPr>
                            <m:t>𝒚</m:t>
                          </m:r>
                          <m:d>
                            <m:dPr>
                              <m:ctrlPr>
                                <a:rPr lang="en-US" sz="3200" b="1" i="1">
                                  <a:solidFill>
                                    <a:srgbClr val="C00000"/>
                                  </a:solidFill>
                                  <a:latin typeface="Cambria Math" panose="02040503050406030204" pitchFamily="18" charset="0"/>
                                </a:rPr>
                              </m:ctrlPr>
                            </m:dPr>
                            <m:e>
                              <m:r>
                                <a:rPr lang="en-US" sz="3200" b="1" i="1">
                                  <a:solidFill>
                                    <a:srgbClr val="C00000"/>
                                  </a:solidFill>
                                  <a:latin typeface="Cambria Math" charset="0"/>
                                </a:rPr>
                                <m:t>𝒕</m:t>
                              </m:r>
                            </m:e>
                          </m:d>
                          <m:r>
                            <a:rPr lang="en-US" sz="3200" b="1" i="1">
                              <a:solidFill>
                                <a:srgbClr val="C00000"/>
                              </a:solidFill>
                              <a:latin typeface="Cambria Math" charset="0"/>
                            </a:rPr>
                            <m:t>,</m:t>
                          </m:r>
                          <m:r>
                            <a:rPr lang="en-US" sz="3200" b="1" i="1">
                              <a:solidFill>
                                <a:srgbClr val="C00000"/>
                              </a:solidFill>
                              <a:latin typeface="Cambria Math" charset="0"/>
                            </a:rPr>
                            <m:t>𝒛</m:t>
                          </m:r>
                          <m:d>
                            <m:dPr>
                              <m:ctrlPr>
                                <a:rPr lang="en-US" sz="3200" b="1" i="1">
                                  <a:solidFill>
                                    <a:srgbClr val="C00000"/>
                                  </a:solidFill>
                                  <a:latin typeface="Cambria Math" panose="02040503050406030204" pitchFamily="18" charset="0"/>
                                </a:rPr>
                              </m:ctrlPr>
                            </m:dPr>
                            <m:e>
                              <m:r>
                                <a:rPr lang="en-US" sz="3200" b="1" i="1">
                                  <a:solidFill>
                                    <a:srgbClr val="C00000"/>
                                  </a:solidFill>
                                  <a:latin typeface="Cambria Math" charset="0"/>
                                </a:rPr>
                                <m:t>𝒕</m:t>
                              </m:r>
                            </m:e>
                          </m:d>
                        </m:e>
                      </m:d>
                      <m:r>
                        <a:rPr lang="en-US" sz="3200" b="1" i="1" smtClean="0">
                          <a:solidFill>
                            <a:schemeClr val="tx1"/>
                          </a:solidFill>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charset="0"/>
                            </a:rPr>
                            <m:t>𝑞</m:t>
                          </m:r>
                        </m:e>
                        <m:sub>
                          <m:r>
                            <a:rPr lang="en-US" sz="3200" i="1">
                              <a:latin typeface="Cambria Math" charset="0"/>
                            </a:rPr>
                            <m:t>𝑃</m:t>
                          </m:r>
                        </m:sub>
                      </m:sSub>
                      <m:f>
                        <m:fPr>
                          <m:ctrlPr>
                            <a:rPr lang="en-US" sz="3200" i="1">
                              <a:latin typeface="Cambria Math" panose="02040503050406030204" pitchFamily="18" charset="0"/>
                              <a:sym typeface="Wingdings"/>
                            </a:rPr>
                          </m:ctrlPr>
                        </m:fPr>
                        <m:num>
                          <m:r>
                            <a:rPr lang="en-US" sz="3200" i="1">
                              <a:latin typeface="Cambria Math" charset="0"/>
                              <a:sym typeface="Wingdings"/>
                            </a:rPr>
                            <m:t>1</m:t>
                          </m:r>
                        </m:num>
                        <m:den>
                          <m:sSub>
                            <m:sSubPr>
                              <m:ctrlPr>
                                <a:rPr lang="en-US" sz="3200" i="1">
                                  <a:latin typeface="Cambria Math" panose="02040503050406030204" pitchFamily="18" charset="0"/>
                                  <a:sym typeface="Wingdings"/>
                                </a:rPr>
                              </m:ctrlPr>
                            </m:sSubPr>
                            <m:e>
                              <m:r>
                                <a:rPr lang="en-US" sz="3200" i="1">
                                  <a:latin typeface="Cambria Math" charset="0"/>
                                  <a:sym typeface="Wingdings"/>
                                </a:rPr>
                                <m:t>𝑉</m:t>
                              </m:r>
                            </m:e>
                            <m:sub>
                              <m:r>
                                <a:rPr lang="en-US" sz="3200" i="1">
                                  <a:latin typeface="Cambria Math" charset="0"/>
                                  <a:sym typeface="Wingdings"/>
                                </a:rPr>
                                <m:t>0</m:t>
                              </m:r>
                            </m:sub>
                          </m:sSub>
                        </m:den>
                      </m:f>
                      <m:sSub>
                        <m:sSubPr>
                          <m:ctrlPr>
                            <a:rPr lang="en-US" sz="3200" b="1" i="1">
                              <a:solidFill>
                                <a:srgbClr val="7030A0"/>
                              </a:solidFill>
                              <a:latin typeface="Cambria Math" panose="02040503050406030204" pitchFamily="18" charset="0"/>
                            </a:rPr>
                          </m:ctrlPr>
                        </m:sSubPr>
                        <m:e>
                          <m:acc>
                            <m:accPr>
                              <m:chr m:val="⃗"/>
                              <m:ctrlPr>
                                <a:rPr lang="en-US" sz="3200" b="1" i="1">
                                  <a:solidFill>
                                    <a:srgbClr val="7030A0"/>
                                  </a:solidFill>
                                  <a:latin typeface="Cambria Math" panose="02040503050406030204" pitchFamily="18" charset="0"/>
                                </a:rPr>
                              </m:ctrlPr>
                            </m:accPr>
                            <m:e>
                              <m:r>
                                <a:rPr lang="en-US" sz="3200" b="1" i="1">
                                  <a:solidFill>
                                    <a:srgbClr val="7030A0"/>
                                  </a:solidFill>
                                  <a:latin typeface="Cambria Math" charset="0"/>
                                </a:rPr>
                                <m:t>𝑬</m:t>
                              </m:r>
                            </m:e>
                          </m:acc>
                        </m:e>
                        <m:sub>
                          <m:r>
                            <a:rPr lang="en-US" sz="3200" b="1" i="1">
                              <a:solidFill>
                                <a:srgbClr val="7030A0"/>
                              </a:solidFill>
                              <a:latin typeface="Cambria Math" charset="0"/>
                            </a:rPr>
                            <m:t>𝑾</m:t>
                          </m:r>
                        </m:sub>
                      </m:sSub>
                      <m:r>
                        <a:rPr lang="en-US" sz="3200" b="1" i="1" smtClean="0">
                          <a:latin typeface="Cambria Math" charset="0"/>
                        </a:rPr>
                        <m:t>⋅</m:t>
                      </m:r>
                      <m:r>
                        <a:rPr lang="en-US" sz="3200" b="1" i="1" smtClean="0">
                          <a:solidFill>
                            <a:schemeClr val="accent5"/>
                          </a:solidFill>
                          <a:latin typeface="Cambria Math" panose="02040503050406030204" pitchFamily="18" charset="0"/>
                          <a:ea typeface="Cambria Math" panose="02040503050406030204" pitchFamily="18" charset="0"/>
                        </a:rPr>
                        <m:t>𝝁</m:t>
                      </m:r>
                      <m:r>
                        <a:rPr lang="en-US" sz="3200" b="1" i="1">
                          <a:solidFill>
                            <a:schemeClr val="accent5"/>
                          </a:solidFill>
                          <a:latin typeface="Cambria Math" charset="0"/>
                        </a:rPr>
                        <m:t>⋅</m:t>
                      </m:r>
                      <m:acc>
                        <m:accPr>
                          <m:chr m:val="⃗"/>
                          <m:ctrlPr>
                            <a:rPr lang="en-US" sz="3200" b="1" i="1">
                              <a:solidFill>
                                <a:schemeClr val="accent5"/>
                              </a:solidFill>
                              <a:latin typeface="Cambria Math" panose="02040503050406030204" pitchFamily="18" charset="0"/>
                            </a:rPr>
                          </m:ctrlPr>
                        </m:accPr>
                        <m:e>
                          <m:r>
                            <a:rPr lang="en-US" sz="3200" b="1" i="1">
                              <a:solidFill>
                                <a:schemeClr val="accent5"/>
                              </a:solidFill>
                              <a:latin typeface="Cambria Math" charset="0"/>
                            </a:rPr>
                            <m:t>𝑬</m:t>
                          </m:r>
                        </m:e>
                      </m:acc>
                    </m:oMath>
                  </m:oMathPara>
                </a14:m>
                <a:endParaRPr lang="en-US" sz="3200" b="1" dirty="0">
                  <a:solidFill>
                    <a:srgbClr val="C00000"/>
                  </a:solidFill>
                </a:endParaRPr>
              </a:p>
            </p:txBody>
          </p:sp>
        </mc:Choice>
        <mc:Fallback xmlns="">
          <p:sp>
            <p:nvSpPr>
              <p:cNvPr id="15" name="TextBox 14">
                <a:extLst>
                  <a:ext uri="{FF2B5EF4-FFF2-40B4-BE49-F238E27FC236}">
                    <a16:creationId xmlns:a16="http://schemas.microsoft.com/office/drawing/2014/main" id="{B4F20AE4-F4FF-C84D-A81B-4695A26453C2}"/>
                  </a:ext>
                </a:extLst>
              </p:cNvPr>
              <p:cNvSpPr txBox="1">
                <a:spLocks noRot="1" noChangeAspect="1" noMove="1" noResize="1" noEditPoints="1" noAdjustHandles="1" noChangeArrowheads="1" noChangeShapeType="1" noTextEdit="1"/>
              </p:cNvSpPr>
              <p:nvPr/>
            </p:nvSpPr>
            <p:spPr>
              <a:xfrm>
                <a:off x="1635329" y="2438473"/>
                <a:ext cx="10234168" cy="1008802"/>
              </a:xfrm>
              <a:prstGeom prst="rect">
                <a:avLst/>
              </a:prstGeom>
              <a:blipFill>
                <a:blip r:embed="rId4"/>
                <a:stretch>
                  <a:fillRect t="-1266" b="-7595"/>
                </a:stretch>
              </a:blipFill>
              <a:ln w="12700" cap="flat">
                <a:noFill/>
                <a:miter lim="400000"/>
              </a:ln>
              <a:effectLst/>
            </p:spPr>
            <p:txBody>
              <a:bodyPr/>
              <a:lstStyle/>
              <a:p>
                <a:r>
                  <a:rPr lang="en-CH">
                    <a:noFill/>
                  </a:rPr>
                  <a:t> </a:t>
                </a:r>
              </a:p>
            </p:txBody>
          </p:sp>
        </mc:Fallback>
      </mc:AlternateContent>
      <p:sp>
        <p:nvSpPr>
          <p:cNvPr id="7" name="TextBox 6">
            <a:extLst>
              <a:ext uri="{FF2B5EF4-FFF2-40B4-BE49-F238E27FC236}">
                <a16:creationId xmlns:a16="http://schemas.microsoft.com/office/drawing/2014/main" id="{D8DF5D1E-2C6C-2D4D-80E8-2FD31E7939B0}"/>
              </a:ext>
            </a:extLst>
          </p:cNvPr>
          <p:cNvSpPr txBox="1"/>
          <p:nvPr/>
        </p:nvSpPr>
        <p:spPr>
          <a:xfrm>
            <a:off x="65146" y="8252654"/>
            <a:ext cx="2051844"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1295400" rtl="0" fontAlgn="auto" latinLnBrk="0" hangingPunct="0">
              <a:lnSpc>
                <a:spcPct val="100000"/>
              </a:lnSpc>
              <a:spcBef>
                <a:spcPts val="0"/>
              </a:spcBef>
              <a:spcAft>
                <a:spcPts val="0"/>
              </a:spcAft>
              <a:buClr>
                <a:srgbClr val="000000"/>
              </a:buClr>
              <a:buSzTx/>
              <a:buFontTx/>
              <a:buNone/>
              <a:tabLst/>
            </a:pPr>
            <a:r>
              <a:rPr lang="en-GB" dirty="0"/>
              <a:t>Start: mid-sensor</a:t>
            </a:r>
            <a:endParaRPr kumimoji="0" lang="en-CH" sz="2000" b="0" i="0" u="none" strike="noStrike" cap="none" spc="0" normalizeH="0" baseline="0" dirty="0">
              <a:ln>
                <a:noFill/>
              </a:ln>
              <a:solidFill>
                <a:srgbClr val="000000"/>
              </a:solidFill>
              <a:effectLst/>
              <a:uFill>
                <a:solidFill>
                  <a:srgbClr val="000000"/>
                </a:solidFill>
              </a:uFill>
              <a:latin typeface="+mn-lt"/>
              <a:ea typeface="+mn-ea"/>
              <a:cs typeface="+mn-cs"/>
              <a:sym typeface="Arial"/>
            </a:endParaRPr>
          </a:p>
        </p:txBody>
      </p:sp>
    </p:spTree>
    <p:extLst>
      <p:ext uri="{BB962C8B-B14F-4D97-AF65-F5344CB8AC3E}">
        <p14:creationId xmlns:p14="http://schemas.microsoft.com/office/powerpoint/2010/main" val="417472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bwMode="auto">
          <a:xfrm>
            <a:off x="166996" y="102559"/>
            <a:ext cx="12289544" cy="10532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048" tIns="65024" rIns="130048" bIns="65024" numCol="1" rtlCol="0" anchor="t" anchorCtr="0" compatLnSpc="1">
            <a:prstTxWarp prst="textNoShape">
              <a:avLst/>
            </a:prstTxWarp>
            <a:normAutofit fontScale="90000"/>
          </a:bodyPr>
          <a:lstStyle/>
          <a:p>
            <a:r>
              <a:rPr lang="en-US" altLang="en-US" sz="4400" dirty="0">
                <a:ea typeface="ＭＳ Ｐゴシック" charset="-128"/>
                <a:cs typeface="MS PGothic" charset="-128"/>
              </a:rPr>
              <a:t>Signal Formation – weighting field ~ geometry</a:t>
            </a:r>
          </a:p>
        </p:txBody>
      </p:sp>
      <p:sp>
        <p:nvSpPr>
          <p:cNvPr id="102402" name="Content Placeholder 2"/>
          <p:cNvSpPr>
            <a:spLocks noGrp="1"/>
          </p:cNvSpPr>
          <p:nvPr>
            <p:ph idx="1"/>
          </p:nvPr>
        </p:nvSpPr>
        <p:spPr>
          <a:xfrm>
            <a:off x="135758" y="871502"/>
            <a:ext cx="12546170" cy="8473439"/>
          </a:xfrm>
        </p:spPr>
        <p:txBody>
          <a:bodyPr/>
          <a:lstStyle/>
          <a:p>
            <a:pPr>
              <a:spcBef>
                <a:spcPts val="600"/>
              </a:spcBef>
              <a:buSzPct val="100000"/>
              <a:buFont typeface="Arial" panose="020B0604020202020204" pitchFamily="34" charset="0"/>
              <a:buChar char="•"/>
            </a:pPr>
            <a:r>
              <a:rPr lang="en-US" altLang="en-US" sz="2400" dirty="0">
                <a:ea typeface="ＭＳ Ｐゴシック" charset="-128"/>
                <a:cs typeface="MS PGothic" charset="-128"/>
              </a:rPr>
              <a:t>An interesting fact is that for diodes (or large pad detector) with an entirely linear field</a:t>
            </a:r>
          </a:p>
          <a:p>
            <a:pPr lvl="1">
              <a:spcBef>
                <a:spcPts val="600"/>
              </a:spcBef>
              <a:buSzPct val="100000"/>
              <a:buFont typeface="Arial" panose="020B0604020202020204" pitchFamily="34" charset="0"/>
              <a:buChar char="•"/>
            </a:pPr>
            <a:r>
              <a:rPr lang="en-US" altLang="en-US" sz="2400" dirty="0">
                <a:ea typeface="ＭＳ Ｐゴシック" charset="-128"/>
                <a:cs typeface="MS PGothic" charset="-128"/>
              </a:rPr>
              <a:t>electrons and holes contribute the same to the electrode (pad)</a:t>
            </a:r>
          </a:p>
          <a:p>
            <a:pPr>
              <a:spcBef>
                <a:spcPts val="600"/>
              </a:spcBef>
              <a:buSzPct val="100000"/>
              <a:buFont typeface="Arial" panose="020B0604020202020204" pitchFamily="34" charset="0"/>
              <a:buChar char="•"/>
            </a:pPr>
            <a:r>
              <a:rPr lang="en-US" altLang="en-US" sz="2400" dirty="0">
                <a:ea typeface="ＭＳ Ｐゴシック" charset="-128"/>
                <a:cs typeface="MS PGothic" charset="-128"/>
              </a:rPr>
              <a:t>For fine segmented sensors pixel and strip </a:t>
            </a:r>
            <a:r>
              <a:rPr lang="en-US" altLang="en-US" sz="2400" b="1" dirty="0">
                <a:ea typeface="ＭＳ Ｐゴシック" charset="-128"/>
                <a:cs typeface="MS PGothic" charset="-128"/>
              </a:rPr>
              <a:t>one charge type </a:t>
            </a:r>
            <a:r>
              <a:rPr lang="en-US" altLang="en-US" sz="2400" dirty="0">
                <a:ea typeface="ＭＳ Ｐゴシック" charset="-128"/>
                <a:cs typeface="MS PGothic" charset="-128"/>
              </a:rPr>
              <a:t>contributes much more; because the electrical fields concentrate at the electrodes; </a:t>
            </a:r>
          </a:p>
          <a:p>
            <a:pPr lvl="1">
              <a:spcBef>
                <a:spcPts val="600"/>
              </a:spcBef>
              <a:buSzPct val="100000"/>
              <a:buFont typeface="Arial" panose="020B0604020202020204" pitchFamily="34" charset="0"/>
              <a:buChar char="•"/>
            </a:pPr>
            <a:r>
              <a:rPr lang="en-US" altLang="en-US" sz="2400" dirty="0">
                <a:ea typeface="MS PGothic" charset="-128"/>
                <a:cs typeface="MS PGothic" charset="-128"/>
              </a:rPr>
              <a:t>the drift velocity there is much higher thus the </a:t>
            </a:r>
            <a:r>
              <a:rPr lang="en-US" altLang="en-US" sz="2400" b="1" dirty="0">
                <a:ea typeface="MS PGothic" charset="-128"/>
                <a:cs typeface="MS PGothic" charset="-128"/>
              </a:rPr>
              <a:t>induced</a:t>
            </a:r>
            <a:r>
              <a:rPr lang="en-US" altLang="en-US" sz="2400" dirty="0">
                <a:ea typeface="MS PGothic" charset="-128"/>
                <a:cs typeface="MS PGothic" charset="-128"/>
              </a:rPr>
              <a:t> signal is much higher</a:t>
            </a:r>
          </a:p>
          <a:p>
            <a:pPr lvl="1">
              <a:spcBef>
                <a:spcPts val="600"/>
              </a:spcBef>
              <a:buSzPct val="100000"/>
              <a:buFont typeface="Arial" panose="020B0604020202020204" pitchFamily="34" charset="0"/>
              <a:buChar char="•"/>
            </a:pPr>
            <a:r>
              <a:rPr lang="en-US" altLang="en-US" sz="2400" dirty="0">
                <a:ea typeface="MS PGothic" charset="-128"/>
                <a:cs typeface="MS PGothic" charset="-128"/>
              </a:rPr>
              <a:t>Weighting field E</a:t>
            </a:r>
            <a:r>
              <a:rPr lang="en-US" altLang="en-US" sz="2400" baseline="-25000" dirty="0">
                <a:ea typeface="MS PGothic" charset="-128"/>
                <a:cs typeface="MS PGothic" charset="-128"/>
              </a:rPr>
              <a:t>W</a:t>
            </a:r>
            <a:r>
              <a:rPr lang="en-US" altLang="en-US" sz="2400" dirty="0">
                <a:ea typeface="MS PGothic" charset="-128"/>
                <a:cs typeface="MS PGothic" charset="-128"/>
              </a:rPr>
              <a:t> is higher too</a:t>
            </a:r>
          </a:p>
          <a:p>
            <a:pPr marL="911822" lvl="2" indent="-342900">
              <a:spcBef>
                <a:spcPts val="600"/>
              </a:spcBef>
              <a:buSzPct val="100000"/>
              <a:buFont typeface="Arial" panose="020B0604020202020204" pitchFamily="34" charset="0"/>
              <a:buChar char="•"/>
            </a:pPr>
            <a:r>
              <a:rPr lang="en-US" altLang="en-US" dirty="0">
                <a:ea typeface="ＭＳ Ｐゴシック" charset="-128"/>
                <a:cs typeface="MS PGothic" charset="-128"/>
              </a:rPr>
              <a:t>We therefore often </a:t>
            </a:r>
            <a:r>
              <a:rPr lang="en-US" altLang="en-US" b="1" dirty="0">
                <a:ea typeface="ＭＳ Ｐゴシック" charset="-128"/>
                <a:cs typeface="MS PGothic" charset="-128"/>
              </a:rPr>
              <a:t>say we collect</a:t>
            </a:r>
            <a:r>
              <a:rPr lang="en-US" altLang="en-US" dirty="0">
                <a:ea typeface="ＭＳ Ｐゴシック" charset="-128"/>
                <a:cs typeface="MS PGothic" charset="-128"/>
              </a:rPr>
              <a:t> holes, or we collect electrons </a:t>
            </a:r>
            <a:r>
              <a:rPr lang="en-US" altLang="en-US" dirty="0">
                <a:ea typeface="ＭＳ Ｐゴシック" charset="-128"/>
                <a:cs typeface="MS PGothic" charset="-128"/>
                <a:sym typeface="Wingdings" charset="2"/>
              </a:rPr>
              <a:t></a:t>
            </a:r>
          </a:p>
          <a:p>
            <a:pPr marL="854672" lvl="2" indent="-285750">
              <a:spcBef>
                <a:spcPts val="600"/>
              </a:spcBef>
              <a:buSzPct val="100000"/>
              <a:buFont typeface="Arial" panose="020B0604020202020204" pitchFamily="34" charset="0"/>
              <a:buChar char="•"/>
            </a:pPr>
            <a:endParaRPr lang="en-US" altLang="en-US" sz="2000" dirty="0">
              <a:ea typeface="ＭＳ Ｐゴシック" charset="-128"/>
              <a:cs typeface="MS PGothic" charset="-128"/>
              <a:sym typeface="Wingdings" charset="2"/>
            </a:endParaRPr>
          </a:p>
          <a:p>
            <a:pPr marL="854672" lvl="2" indent="-285750">
              <a:spcBef>
                <a:spcPts val="600"/>
              </a:spcBef>
              <a:buSzPct val="100000"/>
              <a:buFont typeface="Arial" panose="020B0604020202020204" pitchFamily="34" charset="0"/>
              <a:buChar char="•"/>
            </a:pPr>
            <a:endParaRPr lang="en-US" altLang="en-US" sz="2000" dirty="0">
              <a:ea typeface="ＭＳ Ｐゴシック" charset="-128"/>
              <a:cs typeface="MS PGothic" charset="-128"/>
              <a:sym typeface="Wingdings" charset="2"/>
            </a:endParaRPr>
          </a:p>
          <a:p>
            <a:pPr marL="854672" lvl="2" indent="-285750">
              <a:spcBef>
                <a:spcPts val="600"/>
              </a:spcBef>
              <a:buSzPct val="100000"/>
              <a:buFont typeface="Arial" panose="020B0604020202020204" pitchFamily="34" charset="0"/>
              <a:buChar char="•"/>
            </a:pPr>
            <a:endParaRPr lang="en-US" altLang="en-US" sz="2000" dirty="0">
              <a:ea typeface="ＭＳ Ｐゴシック" charset="-128"/>
              <a:cs typeface="MS PGothic" charset="-128"/>
              <a:sym typeface="Wingdings" charset="2"/>
            </a:endParaRPr>
          </a:p>
          <a:p>
            <a:pPr marL="854672" lvl="2" indent="-285750">
              <a:spcBef>
                <a:spcPts val="600"/>
              </a:spcBef>
              <a:buSzPct val="100000"/>
              <a:buFont typeface="Arial" panose="020B0604020202020204" pitchFamily="34" charset="0"/>
              <a:buChar char="•"/>
            </a:pPr>
            <a:endParaRPr lang="en-US" altLang="en-US" sz="2000" dirty="0">
              <a:ea typeface="ＭＳ Ｐゴシック" charset="-128"/>
              <a:cs typeface="MS PGothic" charset="-128"/>
              <a:sym typeface="Wingdings" charset="2"/>
            </a:endParaRPr>
          </a:p>
          <a:p>
            <a:pPr marL="854672" lvl="2" indent="-285750">
              <a:spcBef>
                <a:spcPts val="600"/>
              </a:spcBef>
              <a:buSzPct val="100000"/>
              <a:buFont typeface="Arial" panose="020B0604020202020204" pitchFamily="34" charset="0"/>
              <a:buChar char="•"/>
            </a:pPr>
            <a:endParaRPr lang="en-US" altLang="en-US" sz="2000" dirty="0">
              <a:ea typeface="ＭＳ Ｐゴシック" charset="-128"/>
              <a:cs typeface="MS PGothic" charset="-128"/>
            </a:endParaRPr>
          </a:p>
          <a:p>
            <a:pPr>
              <a:spcBef>
                <a:spcPts val="600"/>
              </a:spcBef>
              <a:buSzPct val="100000"/>
              <a:buFont typeface="Arial" panose="020B0604020202020204" pitchFamily="34" charset="0"/>
              <a:buChar char="•"/>
            </a:pPr>
            <a:endParaRPr lang="en-US" altLang="en-US" sz="2400" dirty="0">
              <a:ea typeface="ＭＳ Ｐゴシック" charset="-128"/>
              <a:cs typeface="MS PGothic" charset="-128"/>
            </a:endParaRPr>
          </a:p>
          <a:p>
            <a:pPr>
              <a:spcBef>
                <a:spcPts val="600"/>
              </a:spcBef>
              <a:buSzPct val="100000"/>
              <a:buFont typeface="Arial" panose="020B0604020202020204" pitchFamily="34" charset="0"/>
              <a:buChar char="•"/>
            </a:pPr>
            <a:endParaRPr lang="en-US" altLang="en-US" sz="2400" dirty="0">
              <a:ea typeface="ＭＳ Ｐゴシック" charset="-128"/>
              <a:cs typeface="MS PGothic" charset="-128"/>
            </a:endParaRPr>
          </a:p>
          <a:p>
            <a:pPr>
              <a:spcBef>
                <a:spcPts val="600"/>
              </a:spcBef>
              <a:buSzPct val="100000"/>
              <a:buFont typeface="Arial" panose="020B0604020202020204" pitchFamily="34" charset="0"/>
              <a:buChar char="•"/>
            </a:pPr>
            <a:endParaRPr lang="en-US" altLang="en-US" sz="2400" dirty="0">
              <a:ea typeface="ＭＳ Ｐゴシック" charset="-128"/>
              <a:cs typeface="MS PGothic" charset="-128"/>
            </a:endParaRPr>
          </a:p>
          <a:p>
            <a:pPr>
              <a:spcBef>
                <a:spcPts val="600"/>
              </a:spcBef>
              <a:buSzPct val="100000"/>
              <a:buFont typeface="Arial" panose="020B0604020202020204" pitchFamily="34" charset="0"/>
              <a:buChar char="•"/>
            </a:pPr>
            <a:endParaRPr lang="en-US" altLang="en-US" sz="2400" dirty="0">
              <a:ea typeface="ＭＳ Ｐゴシック" charset="-128"/>
              <a:cs typeface="MS PGothic" charset="-128"/>
            </a:endParaRPr>
          </a:p>
          <a:p>
            <a:pPr>
              <a:spcBef>
                <a:spcPts val="600"/>
              </a:spcBef>
              <a:buSzPct val="100000"/>
              <a:buFont typeface="Arial" panose="020B0604020202020204" pitchFamily="34" charset="0"/>
              <a:buChar char="•"/>
            </a:pPr>
            <a:r>
              <a:rPr lang="en-US" altLang="en-US" sz="2400" b="1" dirty="0">
                <a:solidFill>
                  <a:srgbClr val="0070C0"/>
                </a:solidFill>
                <a:ea typeface="ＭＳ Ｐゴシック" charset="-128"/>
                <a:cs typeface="MS PGothic" charset="-128"/>
              </a:rPr>
              <a:t>The future CMS High Granularity Calorimeter will register both </a:t>
            </a:r>
            <a:r>
              <a:rPr lang="en-US" altLang="en-US" sz="2400" dirty="0">
                <a:ea typeface="ＭＳ Ｐゴシック" charset="-128"/>
                <a:cs typeface="MS PGothic" charset="-128"/>
              </a:rPr>
              <a:t>electrons and holes</a:t>
            </a:r>
          </a:p>
          <a:p>
            <a:pPr lvl="1">
              <a:spcBef>
                <a:spcPts val="600"/>
              </a:spcBef>
              <a:buSzPct val="100000"/>
              <a:buFont typeface="Arial" panose="020B0604020202020204" pitchFamily="34" charset="0"/>
              <a:buChar char="•"/>
            </a:pPr>
            <a:r>
              <a:rPr lang="en-US" altLang="en-US" sz="2400" dirty="0">
                <a:ea typeface="ＭＳ Ｐゴシック" charset="-128"/>
                <a:cs typeface="MS PGothic" charset="-128"/>
              </a:rPr>
              <a:t>Basically a pad detector (with many pads)</a:t>
            </a:r>
          </a:p>
          <a:p>
            <a:pPr>
              <a:spcBef>
                <a:spcPts val="600"/>
              </a:spcBef>
              <a:buSzPct val="100000"/>
              <a:buFont typeface="Arial" panose="020B0604020202020204" pitchFamily="34" charset="0"/>
              <a:buChar char="•"/>
            </a:pPr>
            <a:r>
              <a:rPr lang="en-US" altLang="en-US" sz="2400" b="1" dirty="0">
                <a:solidFill>
                  <a:srgbClr val="0070C0"/>
                </a:solidFill>
                <a:ea typeface="ＭＳ Ｐゴシック" charset="-128"/>
                <a:cs typeface="MS PGothic" charset="-128"/>
              </a:rPr>
              <a:t>The future HL-LHC tracker will register electrons (mainly)</a:t>
            </a:r>
          </a:p>
          <a:p>
            <a:pPr lvl="1">
              <a:spcBef>
                <a:spcPts val="600"/>
              </a:spcBef>
              <a:buSzPct val="100000"/>
              <a:buFont typeface="Arial" panose="020B0604020202020204" pitchFamily="34" charset="0"/>
              <a:buChar char="•"/>
            </a:pPr>
            <a:r>
              <a:rPr lang="en-US" altLang="en-US" sz="2000" b="1" dirty="0">
                <a:solidFill>
                  <a:schemeClr val="tx1"/>
                </a:solidFill>
                <a:ea typeface="ＭＳ Ｐゴシック" charset="-128"/>
                <a:cs typeface="MS PGothic" charset="-128"/>
              </a:rPr>
              <a:t>The current strips registers holes (the pixels electrons)</a:t>
            </a:r>
          </a:p>
        </p:txBody>
      </p:sp>
      <p:pic>
        <p:nvPicPr>
          <p:cNvPr id="102404" name="Picture 5" descr="Screen Shot 2016-03-30 at 17.45.1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7475" y="4198584"/>
            <a:ext cx="8444479" cy="3238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7" descr="Screen Shot 2016-03-30 at 17.57.00.png"/>
          <p:cNvPicPr>
            <a:picLocks noChangeAspect="1"/>
          </p:cNvPicPr>
          <p:nvPr/>
        </p:nvPicPr>
        <p:blipFill>
          <a:blip r:embed="rId4">
            <a:extLst>
              <a:ext uri="{28A0092B-C50C-407E-A947-70E740481C1C}">
                <a14:useLocalDpi xmlns:a14="http://schemas.microsoft.com/office/drawing/2010/main" val="0"/>
              </a:ext>
            </a:extLst>
          </a:blip>
          <a:srcRect t="-2" b="48862"/>
          <a:stretch>
            <a:fillRect/>
          </a:stretch>
        </p:blipFill>
        <p:spPr bwMode="auto">
          <a:xfrm rot="5400000">
            <a:off x="9571179" y="4958080"/>
            <a:ext cx="6247270" cy="30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a:xfrm>
            <a:off x="229315" y="9140613"/>
            <a:ext cx="298160" cy="215444"/>
          </a:xfrm>
        </p:spPr>
        <p:txBody>
          <a:bodyPr/>
          <a:lstStyle/>
          <a:p>
            <a:pPr>
              <a:defRPr/>
            </a:pPr>
            <a:fld id="{E5D78AFC-D01D-4A2C-903B-3EDE022AEE92}" type="slidenum">
              <a:rPr lang="de-DE" smtClean="0"/>
              <a:pPr>
                <a:defRPr/>
              </a:pPr>
              <a:t>44</a:t>
            </a:fld>
            <a:endParaRPr lang="de-DE" dirty="0"/>
          </a:p>
        </p:txBody>
      </p:sp>
      <p:sp>
        <p:nvSpPr>
          <p:cNvPr id="2" name="TextBox 1"/>
          <p:cNvSpPr txBox="1"/>
          <p:nvPr/>
        </p:nvSpPr>
        <p:spPr>
          <a:xfrm rot="890713">
            <a:off x="8454550" y="4801564"/>
            <a:ext cx="3373138" cy="452816"/>
          </a:xfrm>
          <a:prstGeom prst="rect">
            <a:avLst/>
          </a:prstGeom>
          <a:ln/>
        </p:spPr>
        <p:style>
          <a:lnRef idx="2">
            <a:schemeClr val="accent3"/>
          </a:lnRef>
          <a:fillRef idx="1">
            <a:schemeClr val="lt1"/>
          </a:fillRef>
          <a:effectRef idx="0">
            <a:schemeClr val="accent3"/>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defTabSz="1295334"/>
            <a:r>
              <a:rPr lang="en-US" sz="2276" b="1" dirty="0">
                <a:solidFill>
                  <a:srgbClr val="000000"/>
                </a:solidFill>
              </a:rPr>
              <a:t>The weighting field </a:t>
            </a:r>
            <a:r>
              <a:rPr lang="en-US" sz="2276" b="1" dirty="0">
                <a:solidFill>
                  <a:srgbClr val="7030A0"/>
                </a:solidFill>
              </a:rPr>
              <a:t>E</a:t>
            </a:r>
            <a:r>
              <a:rPr lang="en-US" sz="2276" b="1" baseline="-25000" dirty="0">
                <a:solidFill>
                  <a:srgbClr val="7030A0"/>
                </a:solidFill>
              </a:rPr>
              <a:t>W</a:t>
            </a:r>
            <a:endParaRPr lang="en-US" sz="2276" b="1" dirty="0">
              <a:solidFill>
                <a:srgbClr val="7030A0"/>
              </a:solidFill>
            </a:endParaRPr>
          </a:p>
        </p:txBody>
      </p:sp>
    </p:spTree>
    <p:extLst>
      <p:ext uri="{BB962C8B-B14F-4D97-AF65-F5344CB8AC3E}">
        <p14:creationId xmlns:p14="http://schemas.microsoft.com/office/powerpoint/2010/main" val="27938980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p:cNvSpPr>
            <a:spLocks noGrp="1"/>
          </p:cNvSpPr>
          <p:nvPr>
            <p:ph type="title"/>
          </p:nvPr>
        </p:nvSpPr>
        <p:spPr bwMode="auto">
          <a:xfrm>
            <a:off x="555413" y="84665"/>
            <a:ext cx="9830365" cy="1273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048" tIns="65024" rIns="130048" bIns="65024" numCol="1" anchor="t" anchorCtr="0" compatLnSpc="1">
            <a:prstTxWarp prst="textNoShape">
              <a:avLst/>
            </a:prstTxWarp>
          </a:bodyPr>
          <a:lstStyle/>
          <a:p>
            <a:r>
              <a:rPr lang="en-US" altLang="en-US" dirty="0">
                <a:ea typeface="ＭＳ Ｐゴシック" charset="-128"/>
                <a:cs typeface="MS PGothic" charset="-128"/>
              </a:rPr>
              <a:t>Strip Sensor to Module</a:t>
            </a:r>
          </a:p>
        </p:txBody>
      </p:sp>
      <p:pic>
        <p:nvPicPr>
          <p:cNvPr id="109571" name="Picture 2" descr="C:\daten\annual review\Pics\in review\CMS.modul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104" y="3648569"/>
            <a:ext cx="9421706" cy="5172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2226" y="1358052"/>
            <a:ext cx="7035261" cy="1925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fld id="{0312D417-FB8C-224E-9A2D-720D28E246E6}" type="slidenum">
              <a:rPr lang="de-DE" altLang="en-US" smtClean="0"/>
              <a:pPr/>
              <a:t>45</a:t>
            </a:fld>
            <a:endParaRPr lang="de-DE" altLang="en-US" i="1"/>
          </a:p>
        </p:txBody>
      </p:sp>
    </p:spTree>
    <p:extLst>
      <p:ext uri="{BB962C8B-B14F-4D97-AF65-F5344CB8AC3E}">
        <p14:creationId xmlns:p14="http://schemas.microsoft.com/office/powerpoint/2010/main" val="16849574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8785" name="Rectangle 2"/>
          <p:cNvSpPr>
            <a:spLocks noGrp="1" noChangeArrowheads="1"/>
          </p:cNvSpPr>
          <p:nvPr>
            <p:ph type="title"/>
          </p:nvPr>
        </p:nvSpPr>
        <p:spPr bwMode="auto">
          <a:xfrm>
            <a:off x="391724" y="302698"/>
            <a:ext cx="9830365" cy="1273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048" tIns="65024" rIns="130048" bIns="65024" numCol="1" anchor="t" anchorCtr="0" compatLnSpc="1">
            <a:prstTxWarp prst="textNoShape">
              <a:avLst/>
            </a:prstTxWarp>
          </a:bodyPr>
          <a:lstStyle/>
          <a:p>
            <a:pPr eaLnBrk="1" hangingPunct="1"/>
            <a:r>
              <a:rPr lang="en-US" altLang="en-US" dirty="0">
                <a:ea typeface="ＭＳ Ｐゴシック" charset="-128"/>
                <a:cs typeface="MS PGothic" charset="-128"/>
              </a:rPr>
              <a:t>Strip vs. Pixel Detectors </a:t>
            </a:r>
            <a:endParaRPr lang="en-US" altLang="en-US" sz="2844" dirty="0">
              <a:ea typeface="ＭＳ Ｐゴシック" charset="-128"/>
              <a:cs typeface="MS PGothic" charset="-128"/>
            </a:endParaRPr>
          </a:p>
        </p:txBody>
      </p:sp>
      <p:sp>
        <p:nvSpPr>
          <p:cNvPr id="118787" name="Text Box 4"/>
          <p:cNvSpPr txBox="1">
            <a:spLocks noChangeArrowheads="1"/>
          </p:cNvSpPr>
          <p:nvPr/>
        </p:nvSpPr>
        <p:spPr bwMode="auto">
          <a:xfrm>
            <a:off x="650240" y="1184040"/>
            <a:ext cx="11595947" cy="1684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marL="355600" indent="-355600">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40000"/>
              </a:spcBef>
              <a:buFont typeface="Courier New" charset="0"/>
              <a:buChar char="o"/>
            </a:pPr>
            <a:r>
              <a:rPr lang="en-US" altLang="en-US" sz="2800" dirty="0">
                <a:ea typeface="ヒラギノ角ゴ Pro W3" charset="-128"/>
              </a:rPr>
              <a:t>A strip detector measures 1 coordinate only. Two orthogonal/angled arranged strip detectors could give a 2-dimensional position of a particle track. However, if more than one particle hits the strip detector the measured position is no longer unambiguous. </a:t>
            </a:r>
            <a:r>
              <a:rPr lang="ja-JP" altLang="en-US" sz="2800" dirty="0">
                <a:ea typeface="ヒラギノ角ゴ Pro W3" charset="-128"/>
              </a:rPr>
              <a:t>“</a:t>
            </a:r>
            <a:r>
              <a:rPr lang="en-US" altLang="ja-JP" sz="2800" dirty="0">
                <a:ea typeface="ヒラギノ角ゴ Pro W3" charset="-128"/>
              </a:rPr>
              <a:t>Ghost</a:t>
            </a:r>
            <a:r>
              <a:rPr lang="ja-JP" altLang="en-US" sz="2800" dirty="0">
                <a:ea typeface="ヒラギノ角ゴ Pro W3" charset="-128"/>
              </a:rPr>
              <a:t>”</a:t>
            </a:r>
            <a:r>
              <a:rPr lang="en-US" altLang="ja-JP" sz="2800" dirty="0">
                <a:ea typeface="ヒラギノ角ゴ Pro W3" charset="-128"/>
              </a:rPr>
              <a:t>-hits appear! </a:t>
            </a:r>
            <a:endParaRPr lang="en-US" altLang="en-US" sz="2800" dirty="0">
              <a:ea typeface="ヒラギノ角ゴ Pro W3" charset="-128"/>
            </a:endParaRPr>
          </a:p>
        </p:txBody>
      </p:sp>
      <p:sp>
        <p:nvSpPr>
          <p:cNvPr id="118788" name="Text Box 10"/>
          <p:cNvSpPr txBox="1">
            <a:spLocks noChangeArrowheads="1"/>
          </p:cNvSpPr>
          <p:nvPr/>
        </p:nvSpPr>
        <p:spPr bwMode="auto">
          <a:xfrm>
            <a:off x="391724" y="6741038"/>
            <a:ext cx="11516925" cy="975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marL="355600" indent="-355600">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40000"/>
              </a:spcBef>
              <a:buFont typeface="Courier New" charset="0"/>
              <a:buChar char="o"/>
            </a:pPr>
            <a:r>
              <a:rPr lang="en-US" altLang="en-US" sz="2800" dirty="0">
                <a:ea typeface="ヒラギノ角ゴ Pro W3" charset="-128"/>
              </a:rPr>
              <a:t>Pixel detectors produce unambiguous hits! </a:t>
            </a:r>
          </a:p>
        </p:txBody>
      </p:sp>
      <p:sp>
        <p:nvSpPr>
          <p:cNvPr id="118789" name="TextBox 13"/>
          <p:cNvSpPr txBox="1">
            <a:spLocks noChangeArrowheads="1"/>
          </p:cNvSpPr>
          <p:nvPr/>
        </p:nvSpPr>
        <p:spPr bwMode="auto">
          <a:xfrm>
            <a:off x="309467" y="3218969"/>
            <a:ext cx="4665945" cy="2280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2800" dirty="0">
                <a:ea typeface="ヒラギノ角ゴ Pro W3" charset="-128"/>
              </a:rPr>
              <a:t>True hits and ghost hits in two crossed strip detectors in case of two particles traversing the detector:</a:t>
            </a:r>
          </a:p>
          <a:p>
            <a:pPr>
              <a:spcBef>
                <a:spcPct val="0"/>
              </a:spcBef>
              <a:buFontTx/>
              <a:buNone/>
            </a:pPr>
            <a:endParaRPr lang="de-AT" altLang="en-US" sz="2800" dirty="0">
              <a:ea typeface="ヒラギノ角ゴ Pro W3" charset="-128"/>
            </a:endParaRPr>
          </a:p>
        </p:txBody>
      </p:sp>
      <p:sp>
        <p:nvSpPr>
          <p:cNvPr id="118790" name="TextBox 14"/>
          <p:cNvSpPr txBox="1">
            <a:spLocks noChangeArrowheads="1"/>
          </p:cNvSpPr>
          <p:nvPr/>
        </p:nvSpPr>
        <p:spPr bwMode="auto">
          <a:xfrm>
            <a:off x="1041964" y="7443207"/>
            <a:ext cx="4985173" cy="1843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2800">
                <a:ea typeface="ヒラギノ角ゴ Pro W3" charset="-128"/>
              </a:rPr>
              <a:t>Measured hits in a pixel detector in case of two particles traversing the detector:</a:t>
            </a:r>
            <a:endParaRPr lang="de-AT" altLang="en-US" sz="2800">
              <a:ea typeface="ヒラギノ角ゴ Pro W3" charset="-128"/>
            </a:endParaRPr>
          </a:p>
        </p:txBody>
      </p:sp>
      <p:pic>
        <p:nvPicPr>
          <p:cNvPr id="118791" name="Picture 16" descr="Picture 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01357" y="3014577"/>
            <a:ext cx="5705405" cy="2718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2" name="Picture 17" descr="Picture 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00899" y="7226460"/>
            <a:ext cx="5628639" cy="227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fld id="{0312D417-FB8C-224E-9A2D-720D28E246E6}" type="slidenum">
              <a:rPr lang="de-DE" altLang="en-US" smtClean="0"/>
              <a:pPr/>
              <a:t>46</a:t>
            </a:fld>
            <a:endParaRPr lang="de-DE" altLang="en-US" i="1"/>
          </a:p>
        </p:txBody>
      </p:sp>
      <p:pic>
        <p:nvPicPr>
          <p:cNvPr id="3" name="Picture 2" descr="A close up of a building&#10;&#10;Description automatically generated">
            <a:extLst>
              <a:ext uri="{FF2B5EF4-FFF2-40B4-BE49-F238E27FC236}">
                <a16:creationId xmlns:a16="http://schemas.microsoft.com/office/drawing/2014/main" id="{6F5008A7-4532-904C-9ED1-222DB4128B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7196" y="3317788"/>
            <a:ext cx="3657604" cy="1870177"/>
          </a:xfrm>
          <a:prstGeom prst="rect">
            <a:avLst/>
          </a:prstGeom>
        </p:spPr>
      </p:pic>
      <p:pic>
        <p:nvPicPr>
          <p:cNvPr id="12" name="Picture 16" descr="Picture 1.png">
            <a:extLst>
              <a:ext uri="{FF2B5EF4-FFF2-40B4-BE49-F238E27FC236}">
                <a16:creationId xmlns:a16="http://schemas.microsoft.com/office/drawing/2014/main" id="{AEBFF02B-414D-F44A-8F41-F19DA4F4DAF5}"/>
              </a:ext>
            </a:extLst>
          </p:cNvPr>
          <p:cNvPicPr>
            <a:picLocks noChangeAspect="1"/>
          </p:cNvPicPr>
          <p:nvPr/>
        </p:nvPicPr>
        <p:blipFill rotWithShape="1">
          <a:blip r:embed="rId3">
            <a:extLst>
              <a:ext uri="{28A0092B-C50C-407E-A947-70E740481C1C}">
                <a14:useLocalDpi xmlns:a14="http://schemas.microsoft.com/office/drawing/2010/main" val="0"/>
              </a:ext>
            </a:extLst>
          </a:blip>
          <a:srcRect l="67418"/>
          <a:stretch/>
        </p:blipFill>
        <p:spPr bwMode="auto">
          <a:xfrm>
            <a:off x="7503089" y="3014577"/>
            <a:ext cx="1858915" cy="2718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79894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title"/>
          </p:nvPr>
        </p:nvSpPr>
        <p:spPr bwMode="auto">
          <a:xfrm>
            <a:off x="555413" y="67732"/>
            <a:ext cx="9830365" cy="1273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048" tIns="65024" rIns="130048" bIns="65024" numCol="1" anchor="t" anchorCtr="0" compatLnSpc="1">
            <a:prstTxWarp prst="textNoShape">
              <a:avLst/>
            </a:prstTxWarp>
            <a:normAutofit fontScale="90000"/>
          </a:bodyPr>
          <a:lstStyle/>
          <a:p>
            <a:pPr eaLnBrk="1" hangingPunct="1"/>
            <a:r>
              <a:rPr lang="en-US" altLang="en-US" dirty="0">
                <a:ea typeface="ＭＳ Ｐゴシック" charset="-128"/>
                <a:cs typeface="MS PGothic" charset="-128"/>
              </a:rPr>
              <a:t>Hybrid Pixel Detectors </a:t>
            </a:r>
            <a:br>
              <a:rPr lang="en-US" altLang="en-US" dirty="0">
                <a:ea typeface="ＭＳ Ｐゴシック" charset="-128"/>
                <a:cs typeface="MS PGothic" charset="-128"/>
              </a:rPr>
            </a:br>
            <a:r>
              <a:rPr lang="en-US" altLang="en-US" sz="2844" dirty="0">
                <a:ea typeface="ＭＳ Ｐゴシック" charset="-128"/>
                <a:cs typeface="MS PGothic" charset="-128"/>
              </a:rPr>
              <a:t>Principle</a:t>
            </a:r>
          </a:p>
        </p:txBody>
      </p:sp>
      <p:sp>
        <p:nvSpPr>
          <p:cNvPr id="120835" name="Text Box 4"/>
          <p:cNvSpPr txBox="1">
            <a:spLocks noChangeArrowheads="1"/>
          </p:cNvSpPr>
          <p:nvPr/>
        </p:nvSpPr>
        <p:spPr bwMode="auto">
          <a:xfrm>
            <a:off x="7796105" y="1737363"/>
            <a:ext cx="4775201" cy="1517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2276" dirty="0">
                <a:ea typeface="ヒラギノ角ゴ Pro W3" charset="-128"/>
              </a:rPr>
              <a:t>Detail of bump bond connection. Bottom is the detector, on top the readout chip:</a:t>
            </a:r>
          </a:p>
        </p:txBody>
      </p:sp>
      <p:sp>
        <p:nvSpPr>
          <p:cNvPr id="120836" name="Text Box 8"/>
          <p:cNvSpPr txBox="1">
            <a:spLocks noChangeArrowheads="1"/>
          </p:cNvSpPr>
          <p:nvPr/>
        </p:nvSpPr>
        <p:spPr bwMode="auto">
          <a:xfrm>
            <a:off x="299811" y="1737363"/>
            <a:ext cx="7074211" cy="1853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ja-JP" altLang="en-US" sz="2276">
                <a:ea typeface="ヒラギノ角ゴ Pro W3" charset="-128"/>
              </a:rPr>
              <a:t>“</a:t>
            </a:r>
            <a:r>
              <a:rPr lang="en-US" altLang="ja-JP" sz="2276" dirty="0">
                <a:ea typeface="ヒラギノ角ゴ Pro W3" charset="-128"/>
              </a:rPr>
              <a:t>Flip-Chip</a:t>
            </a:r>
            <a:r>
              <a:rPr lang="ja-JP" altLang="en-US" sz="2276">
                <a:ea typeface="ヒラギノ角ゴ Pro W3" charset="-128"/>
              </a:rPr>
              <a:t>”</a:t>
            </a:r>
            <a:r>
              <a:rPr lang="en-US" altLang="ja-JP" sz="2276" dirty="0">
                <a:ea typeface="ヒラギノ角ゴ Pro W3" charset="-128"/>
              </a:rPr>
              <a:t> pixel detector:</a:t>
            </a:r>
          </a:p>
          <a:p>
            <a:pPr>
              <a:spcBef>
                <a:spcPct val="0"/>
              </a:spcBef>
              <a:buFontTx/>
              <a:buNone/>
            </a:pPr>
            <a:r>
              <a:rPr lang="en-US" altLang="en-US" sz="2276" dirty="0">
                <a:ea typeface="ヒラギノ角ゴ Pro W3" charset="-128"/>
              </a:rPr>
              <a:t>On top the Si detector, below the readout chip, bump bonds make the electrical connection for each pixel. </a:t>
            </a:r>
          </a:p>
        </p:txBody>
      </p:sp>
      <p:pic>
        <p:nvPicPr>
          <p:cNvPr id="120837" name="Picture 13" descr="bump_bond_deta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9076" y="3119122"/>
            <a:ext cx="4100124" cy="36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8" name="Rectangle 14"/>
          <p:cNvSpPr>
            <a:spLocks noChangeArrowheads="1"/>
          </p:cNvSpPr>
          <p:nvPr/>
        </p:nvSpPr>
        <p:spPr bwMode="auto">
          <a:xfrm>
            <a:off x="7694507" y="6738339"/>
            <a:ext cx="4660053" cy="65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marL="571500" indent="-571500">
              <a:spcBef>
                <a:spcPct val="50000"/>
              </a:spcBef>
              <a:buFont typeface="Wingdings" charset="2"/>
              <a:buChar char="u"/>
              <a:tabLst>
                <a:tab pos="571500" algn="l"/>
              </a:tabLst>
              <a:defRPr>
                <a:solidFill>
                  <a:schemeClr val="tx1"/>
                </a:solidFill>
                <a:latin typeface="Helvetica" charset="0"/>
                <a:ea typeface="ＭＳ Ｐゴシック" charset="-128"/>
                <a:cs typeface="MS PGothic" charset="-128"/>
              </a:defRPr>
            </a:lvl1pPr>
            <a:lvl2pPr marL="742950" indent="-285750">
              <a:spcBef>
                <a:spcPct val="20000"/>
              </a:spcBef>
              <a:buChar char="–"/>
              <a:tabLst>
                <a:tab pos="571500" algn="l"/>
              </a:tabLst>
              <a:defRPr>
                <a:solidFill>
                  <a:schemeClr val="tx1"/>
                </a:solidFill>
                <a:latin typeface="Helvetica" charset="0"/>
                <a:ea typeface="MS PGothic" charset="-128"/>
                <a:cs typeface="MS PGothic" charset="-128"/>
              </a:defRPr>
            </a:lvl2pPr>
            <a:lvl3pPr marL="1143000" indent="-228600">
              <a:spcBef>
                <a:spcPct val="10000"/>
              </a:spcBef>
              <a:buChar char="•"/>
              <a:tabLst>
                <a:tab pos="571500" algn="l"/>
              </a:tabLst>
              <a:defRPr sz="1600">
                <a:solidFill>
                  <a:schemeClr val="tx1"/>
                </a:solidFill>
                <a:latin typeface="Helvetica" charset="0"/>
                <a:ea typeface="ＭＳ Ｐゴシック" charset="-128"/>
                <a:cs typeface="MS PGothic" charset="-128"/>
              </a:defRPr>
            </a:lvl3pPr>
            <a:lvl4pPr marL="1600200" indent="-228600">
              <a:buChar char="–"/>
              <a:tabLst>
                <a:tab pos="571500" algn="l"/>
              </a:tabLst>
              <a:defRPr sz="1400">
                <a:solidFill>
                  <a:schemeClr val="tx1"/>
                </a:solidFill>
                <a:latin typeface="Helvetica" charset="0"/>
                <a:ea typeface="MS PGothic" charset="-128"/>
                <a:cs typeface="MS PGothic" charset="-128"/>
              </a:defRPr>
            </a:lvl4pPr>
            <a:lvl5pPr marL="2057400" indent="-228600">
              <a:buChar char="»"/>
              <a:tabLst>
                <a:tab pos="571500" algn="l"/>
              </a:tabLst>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tabLst>
                <a:tab pos="571500" algn="l"/>
              </a:tabLst>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tabLst>
                <a:tab pos="571500" algn="l"/>
              </a:tabLst>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tabLst>
                <a:tab pos="571500" algn="l"/>
              </a:tabLst>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tabLst>
                <a:tab pos="571500" algn="l"/>
              </a:tabLst>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1707">
                <a:ea typeface="ヒラギノ角ゴ Pro W3" charset="-128"/>
              </a:rPr>
              <a:t>L. Rossi, </a:t>
            </a:r>
            <a:r>
              <a:rPr lang="en-US" altLang="en-US" sz="1707" i="1">
                <a:ea typeface="ヒラギノ角ゴ Pro W3" charset="-128"/>
              </a:rPr>
              <a:t>Pixel Detectors Hybridisation</a:t>
            </a:r>
            <a:r>
              <a:rPr lang="en-US" altLang="en-US" sz="1707">
                <a:ea typeface="ヒラギノ角ゴ Pro W3" charset="-128"/>
              </a:rPr>
              <a:t>, </a:t>
            </a:r>
          </a:p>
          <a:p>
            <a:pPr>
              <a:spcBef>
                <a:spcPct val="0"/>
              </a:spcBef>
              <a:buFontTx/>
              <a:buNone/>
            </a:pPr>
            <a:r>
              <a:rPr lang="en-US" altLang="en-US" sz="1707">
                <a:ea typeface="ヒラギノ角ゴ Pro W3" charset="-128"/>
              </a:rPr>
              <a:t>Nucl. Instr. Meth. A </a:t>
            </a:r>
            <a:r>
              <a:rPr lang="en-US" altLang="en-US" sz="1707" b="1">
                <a:ea typeface="ヒラギノ角ゴ Pro W3" charset="-128"/>
              </a:rPr>
              <a:t>501</a:t>
            </a:r>
            <a:r>
              <a:rPr lang="en-US" altLang="en-US" sz="1707">
                <a:ea typeface="ヒラギノ角ゴ Pro W3" charset="-128"/>
              </a:rPr>
              <a:t>, 239 (2003)</a:t>
            </a:r>
          </a:p>
        </p:txBody>
      </p:sp>
      <p:sp>
        <p:nvSpPr>
          <p:cNvPr id="120839" name="Text Box 5"/>
          <p:cNvSpPr txBox="1">
            <a:spLocks noChangeArrowheads="1"/>
          </p:cNvSpPr>
          <p:nvPr/>
        </p:nvSpPr>
        <p:spPr bwMode="auto">
          <a:xfrm>
            <a:off x="426721" y="7676450"/>
            <a:ext cx="12354560" cy="173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marL="355600" indent="-355600">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40000"/>
              </a:spcBef>
              <a:buFontTx/>
              <a:buNone/>
            </a:pPr>
            <a:r>
              <a:rPr lang="en-US" altLang="en-US" sz="2844" dirty="0">
                <a:ea typeface="ヒラギノ角ゴ Pro W3" charset="-128"/>
              </a:rPr>
              <a:t>Drawback of hybrid pixel detectors: Large number of readout channels</a:t>
            </a:r>
          </a:p>
          <a:p>
            <a:pPr>
              <a:spcBef>
                <a:spcPct val="40000"/>
              </a:spcBef>
              <a:buFont typeface="Lucida Grande" charset="0"/>
              <a:buChar char="→"/>
            </a:pPr>
            <a:r>
              <a:rPr lang="en-US" altLang="en-US" sz="2844" dirty="0">
                <a:solidFill>
                  <a:srgbClr val="FF0000"/>
                </a:solidFill>
                <a:ea typeface="ヒラギノ角ゴ Pro W3" charset="-128"/>
              </a:rPr>
              <a:t>Large number of electrical connections and large power consumption.</a:t>
            </a:r>
            <a:endParaRPr lang="en-US" altLang="en-US" sz="2844" dirty="0">
              <a:ea typeface="ヒラギノ角ゴ Pro W3" charset="-128"/>
            </a:endParaRPr>
          </a:p>
        </p:txBody>
      </p:sp>
      <p:pic>
        <p:nvPicPr>
          <p:cNvPr id="120840" name="Picture 3" descr="Screen Shot 2016-03-30 at 20.35.58.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7645" y="3324580"/>
            <a:ext cx="5836356" cy="410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fld id="{0312D417-FB8C-224E-9A2D-720D28E246E6}" type="slidenum">
              <a:rPr lang="de-DE" altLang="en-US" smtClean="0"/>
              <a:pPr/>
              <a:t>47</a:t>
            </a:fld>
            <a:endParaRPr lang="de-DE" altLang="en-US" i="1"/>
          </a:p>
        </p:txBody>
      </p:sp>
    </p:spTree>
    <p:extLst>
      <p:ext uri="{BB962C8B-B14F-4D97-AF65-F5344CB8AC3E}">
        <p14:creationId xmlns:p14="http://schemas.microsoft.com/office/powerpoint/2010/main" val="3981022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title"/>
          </p:nvPr>
        </p:nvSpPr>
        <p:spPr bwMode="auto">
          <a:xfrm>
            <a:off x="555413" y="50799"/>
            <a:ext cx="9830365" cy="1273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048" tIns="65024" rIns="130048" bIns="65024" numCol="1" anchor="t" anchorCtr="0" compatLnSpc="1">
            <a:prstTxWarp prst="textNoShape">
              <a:avLst/>
            </a:prstTxWarp>
            <a:normAutofit fontScale="90000"/>
          </a:bodyPr>
          <a:lstStyle/>
          <a:p>
            <a:pPr eaLnBrk="1" hangingPunct="1"/>
            <a:r>
              <a:rPr lang="en-US" altLang="en-US" dirty="0">
                <a:ea typeface="ＭＳ Ｐゴシック" charset="-128"/>
                <a:cs typeface="MS PGothic" charset="-128"/>
              </a:rPr>
              <a:t>Hybrid Pixel Detectors </a:t>
            </a:r>
            <a:br>
              <a:rPr lang="en-US" altLang="en-US" dirty="0">
                <a:ea typeface="ＭＳ Ｐゴシック" charset="-128"/>
                <a:cs typeface="MS PGothic" charset="-128"/>
              </a:rPr>
            </a:br>
            <a:r>
              <a:rPr lang="en-US" altLang="en-US" sz="2844" dirty="0">
                <a:ea typeface="ＭＳ Ｐゴシック" charset="-128"/>
                <a:cs typeface="MS PGothic" charset="-128"/>
              </a:rPr>
              <a:t>Bump bonding process </a:t>
            </a:r>
          </a:p>
        </p:txBody>
      </p:sp>
      <p:sp>
        <p:nvSpPr>
          <p:cNvPr id="122883" name="Text Box 6"/>
          <p:cNvSpPr txBox="1">
            <a:spLocks noChangeArrowheads="1"/>
          </p:cNvSpPr>
          <p:nvPr/>
        </p:nvSpPr>
        <p:spPr bwMode="auto">
          <a:xfrm>
            <a:off x="758613" y="2275840"/>
            <a:ext cx="11516925" cy="1517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2276">
                <a:ea typeface="ヒラギノ角ゴ Pro W3" charset="-128"/>
              </a:rPr>
              <a:t>Electron microscope pictures before and after the reflow production step. </a:t>
            </a:r>
          </a:p>
          <a:p>
            <a:pPr>
              <a:spcBef>
                <a:spcPct val="0"/>
              </a:spcBef>
              <a:buFontTx/>
              <a:buNone/>
            </a:pPr>
            <a:r>
              <a:rPr lang="en-US" altLang="en-US" sz="2276">
                <a:ea typeface="ヒラギノ角ゴ Pro W3" charset="-128"/>
              </a:rPr>
              <a:t>In bump, The distance between bumps is 100 μm, the deposited indium is 50 μm wide while the reflowed bump is only 20 μm wide.</a:t>
            </a:r>
          </a:p>
        </p:txBody>
      </p:sp>
      <p:pic>
        <p:nvPicPr>
          <p:cNvPr id="12288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96" y="3955628"/>
            <a:ext cx="12736125" cy="3481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5" name="Rectangle 11"/>
          <p:cNvSpPr>
            <a:spLocks noChangeArrowheads="1"/>
          </p:cNvSpPr>
          <p:nvPr/>
        </p:nvSpPr>
        <p:spPr bwMode="auto">
          <a:xfrm>
            <a:off x="460588" y="7949637"/>
            <a:ext cx="12187484"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1422">
                <a:ea typeface="ヒラギノ角ゴ Pro W3" charset="-128"/>
              </a:rPr>
              <a:t>C. Broennimann, F. Glaus, J. Gobrecht, S. Heising, M. Horisberger, R. Horisberger, H. K</a:t>
            </a:r>
            <a:r>
              <a:rPr lang="de-DE" altLang="en-US" sz="1422">
                <a:ea typeface="ヒラギノ角ゴ Pro W3" charset="-128"/>
              </a:rPr>
              <a:t>ä</a:t>
            </a:r>
            <a:r>
              <a:rPr lang="en-US" altLang="en-US" sz="1422">
                <a:ea typeface="ヒラギノ角ゴ Pro W3" charset="-128"/>
              </a:rPr>
              <a:t>stli,J. Lehmann, T. Rohe, and S. Streuli, </a:t>
            </a:r>
            <a:r>
              <a:rPr lang="en-US" altLang="en-US" sz="1422" i="1">
                <a:ea typeface="ヒラギノ角ゴ Pro W3" charset="-128"/>
              </a:rPr>
              <a:t>Development of an Indium bump bond process for silicon pixel detectors at PSI, Nucl. Inst. Met. Phys, Res. A565(1) (2006) 303–308 82</a:t>
            </a:r>
            <a:endParaRPr lang="en-US" altLang="en-US" sz="1422">
              <a:ea typeface="ヒラギノ角ゴ Pro W3" charset="-128"/>
            </a:endParaRPr>
          </a:p>
        </p:txBody>
      </p:sp>
      <p:sp>
        <p:nvSpPr>
          <p:cNvPr id="4" name="Slide Number Placeholder 3"/>
          <p:cNvSpPr>
            <a:spLocks noGrp="1"/>
          </p:cNvSpPr>
          <p:nvPr>
            <p:ph type="sldNum" sz="quarter" idx="12"/>
          </p:nvPr>
        </p:nvSpPr>
        <p:spPr/>
        <p:txBody>
          <a:bodyPr/>
          <a:lstStyle/>
          <a:p>
            <a:fld id="{0312D417-FB8C-224E-9A2D-720D28E246E6}" type="slidenum">
              <a:rPr lang="de-DE" altLang="en-US" smtClean="0"/>
              <a:pPr/>
              <a:t>48</a:t>
            </a:fld>
            <a:endParaRPr lang="de-DE" altLang="en-US" i="1"/>
          </a:p>
        </p:txBody>
      </p:sp>
    </p:spTree>
    <p:extLst>
      <p:ext uri="{BB962C8B-B14F-4D97-AF65-F5344CB8AC3E}">
        <p14:creationId xmlns:p14="http://schemas.microsoft.com/office/powerpoint/2010/main" val="3399601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46" y="1857125"/>
            <a:ext cx="7310681" cy="3447343"/>
          </a:xfrm>
        </p:spPr>
        <p:txBody>
          <a:bodyPr>
            <a:normAutofit/>
          </a:bodyPr>
          <a:lstStyle/>
          <a:p>
            <a:pPr>
              <a:spcBef>
                <a:spcPts val="450"/>
              </a:spcBef>
              <a:buSzPct val="120000"/>
              <a:buFont typeface="Arial" panose="020B0604020202020204" pitchFamily="34" charset="0"/>
              <a:buChar char="•"/>
            </a:pPr>
            <a:r>
              <a:rPr lang="en-US" sz="2400" b="1" dirty="0"/>
              <a:t>Hexagonal</a:t>
            </a:r>
            <a:r>
              <a:rPr lang="en-US" sz="2400" dirty="0"/>
              <a:t> sensors to maximize use of wafer area</a:t>
            </a:r>
          </a:p>
          <a:p>
            <a:pPr>
              <a:spcBef>
                <a:spcPts val="450"/>
              </a:spcBef>
              <a:buSzPct val="120000"/>
              <a:buFont typeface="Arial" panose="020B0604020202020204" pitchFamily="34" charset="0"/>
              <a:buChar char="•"/>
            </a:pPr>
            <a:r>
              <a:rPr lang="en-US" sz="2400" dirty="0"/>
              <a:t>120, 200, 300 </a:t>
            </a:r>
            <a:r>
              <a:rPr lang="en-US" sz="2400" dirty="0">
                <a:latin typeface="Symbol" charset="2"/>
                <a:ea typeface="Symbol" charset="2"/>
                <a:cs typeface="Symbol" charset="2"/>
              </a:rPr>
              <a:t>m</a:t>
            </a:r>
            <a:r>
              <a:rPr lang="en-US" sz="2400" dirty="0"/>
              <a:t>m thick </a:t>
            </a:r>
            <a:r>
              <a:rPr lang="en-US" sz="2400" dirty="0">
                <a:solidFill>
                  <a:srgbClr val="00B050"/>
                </a:solidFill>
              </a:rPr>
              <a:t>n</a:t>
            </a:r>
            <a:r>
              <a:rPr lang="en-US" sz="2400" dirty="0"/>
              <a:t>-in-</a:t>
            </a:r>
            <a:r>
              <a:rPr lang="en-US" sz="2400" dirty="0">
                <a:solidFill>
                  <a:srgbClr val="FF0000"/>
                </a:solidFill>
              </a:rPr>
              <a:t>p</a:t>
            </a:r>
            <a:r>
              <a:rPr lang="en-US" sz="2400" dirty="0"/>
              <a:t> pad sensors</a:t>
            </a:r>
          </a:p>
          <a:p>
            <a:pPr lvl="1">
              <a:spcBef>
                <a:spcPts val="450"/>
              </a:spcBef>
              <a:buSzPct val="120000"/>
              <a:buFont typeface="Arial" panose="020B0604020202020204" pitchFamily="34" charset="0"/>
              <a:buChar char="•"/>
            </a:pPr>
            <a:r>
              <a:rPr lang="en-US" sz="1800" dirty="0"/>
              <a:t>Thickness defines radiation tolerance</a:t>
            </a:r>
          </a:p>
          <a:p>
            <a:pPr>
              <a:spcBef>
                <a:spcPts val="450"/>
              </a:spcBef>
              <a:buSzPct val="120000"/>
              <a:buFont typeface="Arial" panose="020B0604020202020204" pitchFamily="34" charset="0"/>
              <a:buChar char="•"/>
            </a:pPr>
            <a:r>
              <a:rPr lang="en-US" sz="2400" dirty="0"/>
              <a:t>Cell size ~0.5 or ~1 cm</a:t>
            </a:r>
            <a:r>
              <a:rPr lang="en-US" sz="2400" baseline="30000" dirty="0"/>
              <a:t>2</a:t>
            </a:r>
          </a:p>
          <a:p>
            <a:pPr lvl="1">
              <a:spcBef>
                <a:spcPts val="450"/>
              </a:spcBef>
              <a:buSzPct val="120000"/>
              <a:buFont typeface="Arial" panose="020B0604020202020204" pitchFamily="34" charset="0"/>
              <a:buChar char="•"/>
            </a:pPr>
            <a:r>
              <a:rPr lang="en-US" sz="2400" dirty="0"/>
              <a:t>Smaller cell size in central region</a:t>
            </a:r>
          </a:p>
          <a:p>
            <a:pPr lvl="2">
              <a:spcBef>
                <a:spcPts val="450"/>
              </a:spcBef>
              <a:buSzPct val="120000"/>
              <a:buFont typeface="Arial" panose="020B0604020202020204" pitchFamily="34" charset="0"/>
              <a:buChar char="•"/>
            </a:pPr>
            <a:r>
              <a:rPr lang="en-US" sz="1800" dirty="0"/>
              <a:t>High occupancy and noise reduction</a:t>
            </a:r>
          </a:p>
          <a:p>
            <a:pPr>
              <a:spcBef>
                <a:spcPts val="450"/>
              </a:spcBef>
              <a:buSzPct val="120000"/>
              <a:buFont typeface="Arial" panose="020B0604020202020204" pitchFamily="34" charset="0"/>
              <a:buChar char="•"/>
            </a:pPr>
            <a:r>
              <a:rPr lang="en-US" sz="2400" dirty="0"/>
              <a:t>Cells are wire-bonded to a PCB on top with holes</a:t>
            </a:r>
          </a:p>
        </p:txBody>
      </p:sp>
      <p:pic>
        <p:nvPicPr>
          <p:cNvPr id="4097" name="Picture 1" descr="age343image7199408"/>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7475519" y="1794491"/>
            <a:ext cx="5445245" cy="6686396"/>
          </a:xfrm>
          <a:prstGeom prst="rect">
            <a:avLst/>
          </a:prstGeom>
          <a:noFill/>
          <a:extLst>
            <a:ext uri="{909E8E84-426E-40dd-AFC4-6F175D3DCCD1}">
              <a14:hiddenFill xmlns="" xmlns:a14="http://schemas.microsoft.com/office/drawing/2010/main">
                <a:solidFill>
                  <a:srgbClr val="FFFFFF"/>
                </a:solidFill>
              </a14:hiddenFill>
            </a:ext>
          </a:extLst>
        </p:spPr>
      </p:pic>
      <p:pic>
        <p:nvPicPr>
          <p:cNvPr id="4098" name="Picture 2" descr="age4image380960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5935" y="5529338"/>
            <a:ext cx="3055644" cy="2790983"/>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665144" y="7210378"/>
            <a:ext cx="3249608" cy="355034"/>
          </a:xfrm>
          <a:prstGeom prst="rect">
            <a:avLst/>
          </a:prstGeom>
          <a:noFill/>
        </p:spPr>
        <p:txBody>
          <a:bodyPr wrap="none" rtlCol="0">
            <a:spAutoFit/>
          </a:bodyPr>
          <a:lstStyle/>
          <a:p>
            <a:r>
              <a:rPr lang="en-US" sz="1707" b="1" dirty="0"/>
              <a:t>120</a:t>
            </a:r>
            <a:r>
              <a:rPr lang="en-US" sz="1707" b="1" dirty="0">
                <a:latin typeface="Symbol" charset="2"/>
                <a:ea typeface="Symbol" charset="2"/>
                <a:cs typeface="Symbol" charset="2"/>
              </a:rPr>
              <a:t>m</a:t>
            </a:r>
            <a:r>
              <a:rPr lang="en-US" sz="1707" b="1" dirty="0"/>
              <a:t>m thick with 0.5cm</a:t>
            </a:r>
            <a:r>
              <a:rPr lang="en-US" sz="1707" b="1" baseline="30000" dirty="0"/>
              <a:t>2</a:t>
            </a:r>
            <a:r>
              <a:rPr lang="en-US" sz="1707" b="1" dirty="0"/>
              <a:t> cells</a:t>
            </a:r>
          </a:p>
        </p:txBody>
      </p:sp>
      <p:sp>
        <p:nvSpPr>
          <p:cNvPr id="7" name="TextBox 6"/>
          <p:cNvSpPr txBox="1"/>
          <p:nvPr/>
        </p:nvSpPr>
        <p:spPr>
          <a:xfrm>
            <a:off x="1123583" y="5953918"/>
            <a:ext cx="1441420" cy="355034"/>
          </a:xfrm>
          <a:prstGeom prst="rect">
            <a:avLst/>
          </a:prstGeom>
          <a:noFill/>
        </p:spPr>
        <p:txBody>
          <a:bodyPr wrap="none" rtlCol="0">
            <a:spAutoFit/>
          </a:bodyPr>
          <a:lstStyle/>
          <a:p>
            <a:r>
              <a:rPr lang="en-US" sz="1707" b="1" dirty="0"/>
              <a:t>200</a:t>
            </a:r>
            <a:r>
              <a:rPr lang="en-US" sz="1707" b="1" dirty="0">
                <a:latin typeface="Symbol" charset="2"/>
                <a:ea typeface="Symbol" charset="2"/>
                <a:cs typeface="Symbol" charset="2"/>
              </a:rPr>
              <a:t>m</a:t>
            </a:r>
            <a:r>
              <a:rPr lang="en-US" sz="1707" b="1" dirty="0"/>
              <a:t>m thick</a:t>
            </a:r>
          </a:p>
        </p:txBody>
      </p:sp>
      <p:sp>
        <p:nvSpPr>
          <p:cNvPr id="8" name="TextBox 7"/>
          <p:cNvSpPr txBox="1"/>
          <p:nvPr/>
        </p:nvSpPr>
        <p:spPr>
          <a:xfrm>
            <a:off x="2026755" y="7896475"/>
            <a:ext cx="1441420" cy="355034"/>
          </a:xfrm>
          <a:prstGeom prst="rect">
            <a:avLst/>
          </a:prstGeom>
          <a:noFill/>
        </p:spPr>
        <p:txBody>
          <a:bodyPr wrap="none" rtlCol="0">
            <a:spAutoFit/>
          </a:bodyPr>
          <a:lstStyle/>
          <a:p>
            <a:r>
              <a:rPr lang="en-US" sz="1707" b="1" dirty="0"/>
              <a:t>300</a:t>
            </a:r>
            <a:r>
              <a:rPr lang="en-US" sz="1707" b="1" dirty="0">
                <a:latin typeface="Symbol" charset="2"/>
                <a:ea typeface="Symbol" charset="2"/>
                <a:cs typeface="Symbol" charset="2"/>
              </a:rPr>
              <a:t>m</a:t>
            </a:r>
            <a:r>
              <a:rPr lang="en-US" sz="1707" b="1" dirty="0"/>
              <a:t>m thick</a:t>
            </a:r>
          </a:p>
        </p:txBody>
      </p:sp>
      <p:sp>
        <p:nvSpPr>
          <p:cNvPr id="5" name="TextBox 4"/>
          <p:cNvSpPr txBox="1"/>
          <p:nvPr/>
        </p:nvSpPr>
        <p:spPr>
          <a:xfrm>
            <a:off x="11350750" y="1857125"/>
            <a:ext cx="1281120" cy="338554"/>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1600" dirty="0"/>
              <a:t>8” prototype</a:t>
            </a:r>
          </a:p>
        </p:txBody>
      </p:sp>
      <p:pic>
        <p:nvPicPr>
          <p:cNvPr id="13" name="Picture 3" descr="C:\Users\hep\Desktop\IMG_20170504_082019724.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05577" y="5426429"/>
            <a:ext cx="3287842" cy="2970394"/>
          </a:xfrm>
          <a:prstGeom prst="rect">
            <a:avLst/>
          </a:prstGeom>
          <a:noFill/>
          <a:extLst>
            <a:ext uri="{909E8E84-426E-40dd-AFC4-6F175D3DCCD1}">
              <a14:hiddenFill xmlns=""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A2E7761-08B2-7F4C-93C9-E71C9F673A23}"/>
              </a:ext>
            </a:extLst>
          </p:cNvPr>
          <p:cNvSpPr/>
          <p:nvPr/>
        </p:nvSpPr>
        <p:spPr>
          <a:xfrm>
            <a:off x="7851219" y="8678810"/>
            <a:ext cx="5072222" cy="420564"/>
          </a:xfrm>
          <a:prstGeom prst="rect">
            <a:avLst/>
          </a:prstGeom>
        </p:spPr>
        <p:txBody>
          <a:bodyPr wrap="none">
            <a:spAutoFit/>
          </a:bodyPr>
          <a:lstStyle/>
          <a:p>
            <a:r>
              <a:rPr lang="en-US" sz="2133" b="1" dirty="0">
                <a:solidFill>
                  <a:schemeClr val="accent2">
                    <a:lumMod val="50000"/>
                  </a:schemeClr>
                </a:solidFill>
              </a:rPr>
              <a:t>8” – a first in HEP </a:t>
            </a:r>
            <a:r>
              <a:rPr lang="en-US" sz="2133" dirty="0">
                <a:solidFill>
                  <a:schemeClr val="accent2">
                    <a:lumMod val="50000"/>
                  </a:schemeClr>
                </a:solidFill>
              </a:rPr>
              <a:t>High Energy Physics</a:t>
            </a:r>
            <a:endParaRPr lang="en-US" sz="2133" b="1" dirty="0">
              <a:solidFill>
                <a:schemeClr val="accent2">
                  <a:lumMod val="50000"/>
                </a:schemeClr>
              </a:solidFill>
            </a:endParaRPr>
          </a:p>
        </p:txBody>
      </p:sp>
      <p:sp>
        <p:nvSpPr>
          <p:cNvPr id="14" name="Rectangle 13">
            <a:extLst>
              <a:ext uri="{FF2B5EF4-FFF2-40B4-BE49-F238E27FC236}">
                <a16:creationId xmlns:a16="http://schemas.microsoft.com/office/drawing/2014/main" id="{51B48341-8719-864B-A767-6E638349CAF1}"/>
              </a:ext>
            </a:extLst>
          </p:cNvPr>
          <p:cNvSpPr/>
          <p:nvPr/>
        </p:nvSpPr>
        <p:spPr>
          <a:xfrm>
            <a:off x="125142" y="8442282"/>
            <a:ext cx="7192995" cy="646331"/>
          </a:xfrm>
          <a:prstGeom prst="rect">
            <a:avLst/>
          </a:prstGeom>
        </p:spPr>
        <p:txBody>
          <a:bodyPr wrap="none">
            <a:spAutoFit/>
          </a:bodyPr>
          <a:lstStyle/>
          <a:p>
            <a:r>
              <a:rPr lang="en-GB" sz="1800" dirty="0">
                <a:solidFill>
                  <a:schemeClr val="accent2">
                    <a:lumMod val="50000"/>
                  </a:schemeClr>
                </a:solidFill>
              </a:rPr>
              <a:t>n-in-p more radiation tolerant than p-in-n; thinner = radiation tolerant </a:t>
            </a:r>
          </a:p>
          <a:p>
            <a:r>
              <a:rPr lang="en-GB" sz="1800" dirty="0">
                <a:solidFill>
                  <a:schemeClr val="accent2">
                    <a:lumMod val="50000"/>
                  </a:schemeClr>
                </a:solidFill>
              </a:rPr>
              <a:t>Higher radiation at lower radius</a:t>
            </a:r>
          </a:p>
        </p:txBody>
      </p:sp>
      <p:sp>
        <p:nvSpPr>
          <p:cNvPr id="18" name="Title 1">
            <a:extLst>
              <a:ext uri="{FF2B5EF4-FFF2-40B4-BE49-F238E27FC236}">
                <a16:creationId xmlns:a16="http://schemas.microsoft.com/office/drawing/2014/main" id="{8317A7F7-BED6-DE4C-BE7E-4FB5CDA5DA6A}"/>
              </a:ext>
            </a:extLst>
          </p:cNvPr>
          <p:cNvSpPr txBox="1">
            <a:spLocks/>
          </p:cNvSpPr>
          <p:nvPr/>
        </p:nvSpPr>
        <p:spPr>
          <a:xfrm>
            <a:off x="263459" y="97189"/>
            <a:ext cx="12477882" cy="1413934"/>
          </a:xfrm>
          <a:prstGeom prst="rect">
            <a:avLst/>
          </a:prstGeom>
        </p:spPr>
        <p:txBody>
          <a:bodyPr vert="horz" lIns="97536" tIns="48768" rIns="97536" bIns="48768" rtlCol="0" anchor="ctr">
            <a:normAutofit/>
          </a:bodyPr>
          <a:lstStyle>
            <a:lvl1pPr algn="l" defTabSz="914400" rtl="0" eaLnBrk="1" latinLnBrk="0" hangingPunct="1">
              <a:lnSpc>
                <a:spcPct val="90000"/>
              </a:lnSpc>
              <a:spcBef>
                <a:spcPct val="0"/>
              </a:spcBef>
              <a:buNone/>
              <a:defRPr sz="4400" kern="1200">
                <a:solidFill>
                  <a:schemeClr val="tx1"/>
                </a:solidFill>
                <a:latin typeface="Chalkduster" panose="03050602040202020205" pitchFamily="66" charset="77"/>
                <a:ea typeface="+mj-ea"/>
                <a:cs typeface="+mj-cs"/>
              </a:defRPr>
            </a:lvl1pPr>
          </a:lstStyle>
          <a:p>
            <a:r>
              <a:rPr lang="en-US" sz="4000" dirty="0">
                <a:solidFill>
                  <a:srgbClr val="0070C0"/>
                </a:solidFill>
                <a:latin typeface="Arial" panose="020B0604020202020204" pitchFamily="34" charset="0"/>
                <a:cs typeface="Arial" panose="020B0604020202020204" pitchFamily="34" charset="0"/>
              </a:rPr>
              <a:t>Silicon Pad detectors – for calorimeter</a:t>
            </a:r>
            <a:br>
              <a:rPr lang="en-US" sz="4000" dirty="0">
                <a:solidFill>
                  <a:srgbClr val="0070C0"/>
                </a:solidFill>
                <a:latin typeface="Arial" panose="020B0604020202020204" pitchFamily="34" charset="0"/>
                <a:cs typeface="Arial" panose="020B0604020202020204" pitchFamily="34" charset="0"/>
              </a:rPr>
            </a:br>
            <a:r>
              <a:rPr lang="en-US" sz="4000" dirty="0">
                <a:solidFill>
                  <a:srgbClr val="0070C0"/>
                </a:solidFill>
                <a:latin typeface="Arial" panose="020B0604020202020204" pitchFamily="34" charset="0"/>
                <a:cs typeface="Arial" panose="020B0604020202020204" pitchFamily="34" charset="0"/>
              </a:rPr>
              <a:t>CALICE &amp; CMS HGCAL</a:t>
            </a:r>
          </a:p>
        </p:txBody>
      </p:sp>
    </p:spTree>
    <p:extLst>
      <p:ext uri="{BB962C8B-B14F-4D97-AF65-F5344CB8AC3E}">
        <p14:creationId xmlns:p14="http://schemas.microsoft.com/office/powerpoint/2010/main" val="2430693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Box 6"/>
          <p:cNvSpPr txBox="1">
            <a:spLocks noChangeArrowheads="1"/>
          </p:cNvSpPr>
          <p:nvPr/>
        </p:nvSpPr>
        <p:spPr bwMode="auto">
          <a:xfrm>
            <a:off x="1300480" y="4154312"/>
            <a:ext cx="9373079" cy="1405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de-AT" altLang="en-US" sz="8533" dirty="0">
                <a:solidFill>
                  <a:srgbClr val="0070C0"/>
                </a:solidFill>
                <a:ea typeface="ヒラギノ角ゴ Pro W3" charset="-128"/>
              </a:rPr>
              <a:t>Material Properties</a:t>
            </a:r>
          </a:p>
        </p:txBody>
      </p:sp>
      <p:sp>
        <p:nvSpPr>
          <p:cNvPr id="5" name="Slide Number Placeholder 4"/>
          <p:cNvSpPr>
            <a:spLocks noGrp="1"/>
          </p:cNvSpPr>
          <p:nvPr>
            <p:ph type="sldNum" sz="quarter" idx="12"/>
          </p:nvPr>
        </p:nvSpPr>
        <p:spPr/>
        <p:txBody>
          <a:bodyPr/>
          <a:lstStyle/>
          <a:p>
            <a:pPr>
              <a:defRPr/>
            </a:pPr>
            <a:fld id="{E5D78AFC-D01D-4A2C-903B-3EDE022AEE92}" type="slidenum">
              <a:rPr lang="de-DE" smtClean="0"/>
              <a:pPr>
                <a:defRPr/>
              </a:pPr>
              <a:t>5</a:t>
            </a:fld>
            <a:endParaRPr lang="de-DE" dirty="0"/>
          </a:p>
        </p:txBody>
      </p:sp>
    </p:spTree>
    <p:extLst>
      <p:ext uri="{BB962C8B-B14F-4D97-AF65-F5344CB8AC3E}">
        <p14:creationId xmlns:p14="http://schemas.microsoft.com/office/powerpoint/2010/main" val="16173328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2306C9-FFBE-0842-9B1C-7985A3383FD2}"/>
              </a:ext>
            </a:extLst>
          </p:cNvPr>
          <p:cNvSpPr>
            <a:spLocks noGrp="1"/>
          </p:cNvSpPr>
          <p:nvPr>
            <p:ph type="ctrTitle"/>
          </p:nvPr>
        </p:nvSpPr>
        <p:spPr>
          <a:xfrm>
            <a:off x="975360" y="3029939"/>
            <a:ext cx="11466476" cy="2090702"/>
          </a:xfrm>
        </p:spPr>
        <p:txBody>
          <a:bodyPr/>
          <a:lstStyle/>
          <a:p>
            <a:r>
              <a:rPr lang="en-CH" dirty="0"/>
              <a:t>Cautionairy tales of things going wrong - Sensors</a:t>
            </a:r>
          </a:p>
        </p:txBody>
      </p:sp>
      <p:sp>
        <p:nvSpPr>
          <p:cNvPr id="6" name="Subtitle 5">
            <a:extLst>
              <a:ext uri="{FF2B5EF4-FFF2-40B4-BE49-F238E27FC236}">
                <a16:creationId xmlns:a16="http://schemas.microsoft.com/office/drawing/2014/main" id="{946FEF89-7C3C-2748-A3A7-F4535A904ED4}"/>
              </a:ext>
            </a:extLst>
          </p:cNvPr>
          <p:cNvSpPr>
            <a:spLocks noGrp="1"/>
          </p:cNvSpPr>
          <p:nvPr>
            <p:ph type="subTitle" idx="1"/>
          </p:nvPr>
        </p:nvSpPr>
        <p:spPr/>
        <p:txBody>
          <a:bodyPr/>
          <a:lstStyle/>
          <a:p>
            <a:r>
              <a:rPr lang="en-GB" dirty="0"/>
              <a:t>N</a:t>
            </a:r>
            <a:r>
              <a:rPr lang="en-CH" dirty="0"/>
              <a:t>o time – I will rush through </a:t>
            </a:r>
            <a:r>
              <a:rPr lang="en-CH" dirty="0">
                <a:sym typeface="Wingdings" pitchFamily="2" charset="2"/>
              </a:rPr>
              <a:t></a:t>
            </a:r>
            <a:endParaRPr lang="en-CH" dirty="0"/>
          </a:p>
        </p:txBody>
      </p:sp>
      <p:sp>
        <p:nvSpPr>
          <p:cNvPr id="4" name="Slide Number Placeholder 3">
            <a:extLst>
              <a:ext uri="{FF2B5EF4-FFF2-40B4-BE49-F238E27FC236}">
                <a16:creationId xmlns:a16="http://schemas.microsoft.com/office/drawing/2014/main" id="{52CEC7E8-E9E0-5949-8512-A909A873C864}"/>
              </a:ext>
            </a:extLst>
          </p:cNvPr>
          <p:cNvSpPr>
            <a:spLocks noGrp="1"/>
          </p:cNvSpPr>
          <p:nvPr>
            <p:ph type="sldNum" sz="quarter" idx="12"/>
          </p:nvPr>
        </p:nvSpPr>
        <p:spPr/>
        <p:txBody>
          <a:bodyPr/>
          <a:lstStyle/>
          <a:p>
            <a:pPr>
              <a:defRPr/>
            </a:pPr>
            <a:fld id="{E5D78AFC-D01D-4A2C-903B-3EDE022AEE92}" type="slidenum">
              <a:rPr lang="de-DE" smtClean="0"/>
              <a:pPr>
                <a:defRPr/>
              </a:pPr>
              <a:t>50</a:t>
            </a:fld>
            <a:endParaRPr lang="de-DE" dirty="0"/>
          </a:p>
        </p:txBody>
      </p:sp>
    </p:spTree>
    <p:extLst>
      <p:ext uri="{BB962C8B-B14F-4D97-AF65-F5344CB8AC3E}">
        <p14:creationId xmlns:p14="http://schemas.microsoft.com/office/powerpoint/2010/main" val="28539100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5E438-8AB7-E147-A1AA-929C3948F527}"/>
              </a:ext>
            </a:extLst>
          </p:cNvPr>
          <p:cNvSpPr>
            <a:spLocks noGrp="1"/>
          </p:cNvSpPr>
          <p:nvPr>
            <p:ph type="title"/>
          </p:nvPr>
        </p:nvSpPr>
        <p:spPr/>
        <p:txBody>
          <a:bodyPr/>
          <a:lstStyle/>
          <a:p>
            <a:r>
              <a:rPr lang="en-CH" dirty="0"/>
              <a:t>Evil plastic</a:t>
            </a:r>
          </a:p>
        </p:txBody>
      </p:sp>
      <p:sp>
        <p:nvSpPr>
          <p:cNvPr id="4" name="Slide Number Placeholder 3">
            <a:extLst>
              <a:ext uri="{FF2B5EF4-FFF2-40B4-BE49-F238E27FC236}">
                <a16:creationId xmlns:a16="http://schemas.microsoft.com/office/drawing/2014/main" id="{F70645C5-2459-9240-9986-A55A9259CCDC}"/>
              </a:ext>
            </a:extLst>
          </p:cNvPr>
          <p:cNvSpPr>
            <a:spLocks noGrp="1"/>
          </p:cNvSpPr>
          <p:nvPr>
            <p:ph type="sldNum" sz="quarter" idx="12"/>
          </p:nvPr>
        </p:nvSpPr>
        <p:spPr/>
        <p:txBody>
          <a:bodyPr/>
          <a:lstStyle/>
          <a:p>
            <a:pPr>
              <a:defRPr/>
            </a:pPr>
            <a:fld id="{E5D78AFC-D01D-4A2C-903B-3EDE022AEE92}" type="slidenum">
              <a:rPr lang="de-DE" smtClean="0"/>
              <a:pPr>
                <a:defRPr/>
              </a:pPr>
              <a:t>51</a:t>
            </a:fld>
            <a:endParaRPr lang="de-DE" dirty="0"/>
          </a:p>
        </p:txBody>
      </p:sp>
      <p:pic>
        <p:nvPicPr>
          <p:cNvPr id="5" name="Picture 3">
            <a:extLst>
              <a:ext uri="{FF2B5EF4-FFF2-40B4-BE49-F238E27FC236}">
                <a16:creationId xmlns:a16="http://schemas.microsoft.com/office/drawing/2014/main" id="{FF5D4C60-2659-404D-B422-3789DAD2C0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1827785"/>
            <a:ext cx="13004800" cy="7457439"/>
          </a:xfrm>
          <a:prstGeom prst="rect">
            <a:avLst/>
          </a:prstGeom>
          <a:ln w="12700">
            <a:miter lim="400000"/>
          </a:ln>
          <a:extLst>
            <a:ext uri="{C572A759-6A51-4108-AA02-DFA0A04FC94B}">
              <ma14:wrappingTextBoxFlag xmlns:ma14="http://schemas.microsoft.com/office/mac/drawingml/2011/main" xmlns="" val="1"/>
            </a:ext>
          </a:extLst>
        </p:spPr>
      </p:pic>
    </p:spTree>
    <p:extLst>
      <p:ext uri="{BB962C8B-B14F-4D97-AF65-F5344CB8AC3E}">
        <p14:creationId xmlns:p14="http://schemas.microsoft.com/office/powerpoint/2010/main" val="603886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5FD33-CB34-514A-962D-FB676A2072B2}"/>
              </a:ext>
            </a:extLst>
          </p:cNvPr>
          <p:cNvSpPr>
            <a:spLocks noGrp="1"/>
          </p:cNvSpPr>
          <p:nvPr>
            <p:ph type="title"/>
          </p:nvPr>
        </p:nvSpPr>
        <p:spPr>
          <a:xfrm>
            <a:off x="261012" y="-301077"/>
            <a:ext cx="9830365" cy="1273387"/>
          </a:xfrm>
        </p:spPr>
        <p:txBody>
          <a:bodyPr/>
          <a:lstStyle/>
          <a:p>
            <a:r>
              <a:rPr lang="en-CH" dirty="0"/>
              <a:t>Processing</a:t>
            </a:r>
          </a:p>
        </p:txBody>
      </p:sp>
      <p:sp>
        <p:nvSpPr>
          <p:cNvPr id="4" name="Slide Number Placeholder 3">
            <a:extLst>
              <a:ext uri="{FF2B5EF4-FFF2-40B4-BE49-F238E27FC236}">
                <a16:creationId xmlns:a16="http://schemas.microsoft.com/office/drawing/2014/main" id="{5DE3ED34-DA27-B94A-B908-A778029C1F8F}"/>
              </a:ext>
            </a:extLst>
          </p:cNvPr>
          <p:cNvSpPr>
            <a:spLocks noGrp="1"/>
          </p:cNvSpPr>
          <p:nvPr>
            <p:ph type="sldNum" sz="quarter" idx="12"/>
          </p:nvPr>
        </p:nvSpPr>
        <p:spPr/>
        <p:txBody>
          <a:bodyPr/>
          <a:lstStyle/>
          <a:p>
            <a:pPr>
              <a:defRPr/>
            </a:pPr>
            <a:fld id="{E5D78AFC-D01D-4A2C-903B-3EDE022AEE92}" type="slidenum">
              <a:rPr lang="de-DE" smtClean="0"/>
              <a:pPr>
                <a:defRPr/>
              </a:pPr>
              <a:t>52</a:t>
            </a:fld>
            <a:endParaRPr lang="de-DE" dirty="0"/>
          </a:p>
        </p:txBody>
      </p:sp>
      <p:pic>
        <p:nvPicPr>
          <p:cNvPr id="13" name="Picture 3">
            <a:extLst>
              <a:ext uri="{FF2B5EF4-FFF2-40B4-BE49-F238E27FC236}">
                <a16:creationId xmlns:a16="http://schemas.microsoft.com/office/drawing/2014/main" id="{DE1D6147-3A17-BA4D-862C-4DEA88ADCD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09467" y="799220"/>
            <a:ext cx="3958657" cy="241413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 name="Picture 6">
            <a:extLst>
              <a:ext uri="{FF2B5EF4-FFF2-40B4-BE49-F238E27FC236}">
                <a16:creationId xmlns:a16="http://schemas.microsoft.com/office/drawing/2014/main" id="{319DE6D9-B7AA-8B47-82BC-62F35D2E12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185" b="13773"/>
          <a:stretch>
            <a:fillRect/>
          </a:stretch>
        </p:blipFill>
        <p:spPr bwMode="auto">
          <a:xfrm>
            <a:off x="4363756" y="802258"/>
            <a:ext cx="3672627" cy="255893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a:extLst>
              <a:ext uri="{FF2B5EF4-FFF2-40B4-BE49-F238E27FC236}">
                <a16:creationId xmlns:a16="http://schemas.microsoft.com/office/drawing/2014/main" id="{C4CF52F4-F1C5-8945-A568-9EA767128B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262" t="6842" r="5078" b="4205"/>
          <a:stretch>
            <a:fillRect/>
          </a:stretch>
        </p:blipFill>
        <p:spPr bwMode="auto">
          <a:xfrm>
            <a:off x="378907" y="3270938"/>
            <a:ext cx="3910833" cy="308013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a:extLst>
              <a:ext uri="{FF2B5EF4-FFF2-40B4-BE49-F238E27FC236}">
                <a16:creationId xmlns:a16="http://schemas.microsoft.com/office/drawing/2014/main" id="{653DC350-FE9C-474A-AF08-DBD741E1F027}"/>
              </a:ext>
            </a:extLst>
          </p:cNvPr>
          <p:cNvPicPr>
            <a:picLocks noGrp="1" noChangeAspect="1" noChangeArrowheads="1"/>
          </p:cNvPicPr>
          <p:nvPr>
            <p:ph sz="quarter" idx="1"/>
          </p:nvPr>
        </p:nvPicPr>
        <p:blipFill>
          <a:blip r:embed="rId6">
            <a:extLst>
              <a:ext uri="{28A0092B-C50C-407E-A947-70E740481C1C}">
                <a14:useLocalDpi xmlns:a14="http://schemas.microsoft.com/office/drawing/2010/main" val="0"/>
              </a:ext>
            </a:extLst>
          </a:blip>
          <a:srcRect/>
          <a:stretch>
            <a:fillRect/>
          </a:stretch>
        </p:blipFill>
        <p:spPr>
          <a:xfrm>
            <a:off x="9839860" y="7170069"/>
            <a:ext cx="2914650" cy="2185988"/>
          </a:xfrm>
          <a:ln/>
        </p:spPr>
      </p:pic>
      <p:pic>
        <p:nvPicPr>
          <p:cNvPr id="23" name="Picture 4">
            <a:extLst>
              <a:ext uri="{FF2B5EF4-FFF2-40B4-BE49-F238E27FC236}">
                <a16:creationId xmlns:a16="http://schemas.microsoft.com/office/drawing/2014/main" id="{14FDF61A-823E-C749-BD5B-14D7B6B534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a:xfrm>
            <a:off x="10090150" y="190021"/>
            <a:ext cx="2914650" cy="2185988"/>
          </a:xfrm>
          <a:prstGeom prst="rect">
            <a:avLst/>
          </a:prstGeom>
          <a:ln/>
        </p:spPr>
      </p:pic>
      <p:pic>
        <p:nvPicPr>
          <p:cNvPr id="24" name="Picture 5">
            <a:extLst>
              <a:ext uri="{FF2B5EF4-FFF2-40B4-BE49-F238E27FC236}">
                <a16:creationId xmlns:a16="http://schemas.microsoft.com/office/drawing/2014/main" id="{D63CB225-9DDD-F54B-BF06-2DE7182977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a:xfrm>
            <a:off x="9916320" y="4830370"/>
            <a:ext cx="2916237" cy="2187575"/>
          </a:xfrm>
          <a:prstGeom prst="rect">
            <a:avLst/>
          </a:prstGeom>
          <a:ln/>
        </p:spPr>
      </p:pic>
      <p:pic>
        <p:nvPicPr>
          <p:cNvPr id="25" name="Picture 6">
            <a:extLst>
              <a:ext uri="{FF2B5EF4-FFF2-40B4-BE49-F238E27FC236}">
                <a16:creationId xmlns:a16="http://schemas.microsoft.com/office/drawing/2014/main" id="{F1075EED-070C-574E-AB25-BBAF6937306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a:xfrm>
            <a:off x="10027639" y="2610392"/>
            <a:ext cx="2916237" cy="2187575"/>
          </a:xfrm>
          <a:prstGeom prst="rect">
            <a:avLst/>
          </a:prstGeom>
          <a:ln/>
        </p:spPr>
      </p:pic>
      <p:graphicFrame>
        <p:nvGraphicFramePr>
          <p:cNvPr id="26" name="Object 10">
            <a:hlinkClick r:id="" action="ppaction://ole?verb=0"/>
            <a:extLst>
              <a:ext uri="{FF2B5EF4-FFF2-40B4-BE49-F238E27FC236}">
                <a16:creationId xmlns:a16="http://schemas.microsoft.com/office/drawing/2014/main" id="{1C3B4CBA-D843-8A40-941E-28F69A2931DF}"/>
              </a:ext>
            </a:extLst>
          </p:cNvPr>
          <p:cNvGraphicFramePr>
            <a:graphicFrameLocks noChangeAspect="1"/>
          </p:cNvGraphicFramePr>
          <p:nvPr>
            <p:extLst>
              <p:ext uri="{D42A27DB-BD31-4B8C-83A1-F6EECF244321}">
                <p14:modId xmlns:p14="http://schemas.microsoft.com/office/powerpoint/2010/main" val="1784648977"/>
              </p:ext>
            </p:extLst>
          </p:nvPr>
        </p:nvGraphicFramePr>
        <p:xfrm>
          <a:off x="4050114" y="7453259"/>
          <a:ext cx="3240087" cy="2016125"/>
        </p:xfrm>
        <a:graphic>
          <a:graphicData uri="http://schemas.openxmlformats.org/presentationml/2006/ole">
            <mc:AlternateContent xmlns:mc="http://schemas.openxmlformats.org/markup-compatibility/2006">
              <mc:Choice xmlns:v="urn:schemas-microsoft-com:vml" Requires="v">
                <p:oleObj spid="_x0000_s792621" name="Videoclip" r:id="rId10" imgW="4572000" imgH="3600450" progId="AVIFile">
                  <p:embed/>
                </p:oleObj>
              </mc:Choice>
              <mc:Fallback>
                <p:oleObj name="Videoclip" r:id="rId10" imgW="4572000" imgH="3600450" progId="AVIFile">
                  <p:embed/>
                  <p:pic>
                    <p:nvPicPr>
                      <p:cNvPr id="227338" name="Object 10">
                        <a:hlinkClick r:id="" action="ppaction://ole?verb=0"/>
                        <a:extLst>
                          <a:ext uri="{FF2B5EF4-FFF2-40B4-BE49-F238E27FC236}">
                            <a16:creationId xmlns:a16="http://schemas.microsoft.com/office/drawing/2014/main" id="{E6554859-2E5F-4947-AA2C-7334839AB5A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50114" y="7453259"/>
                        <a:ext cx="3240087"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 name="Object 11">
            <a:hlinkClick r:id="" action="ppaction://ole?verb=0"/>
            <a:extLst>
              <a:ext uri="{FF2B5EF4-FFF2-40B4-BE49-F238E27FC236}">
                <a16:creationId xmlns:a16="http://schemas.microsoft.com/office/drawing/2014/main" id="{74F5596E-738E-6744-9338-B007E2A03CCA}"/>
              </a:ext>
            </a:extLst>
          </p:cNvPr>
          <p:cNvGraphicFramePr>
            <a:graphicFrameLocks noChangeAspect="1"/>
          </p:cNvGraphicFramePr>
          <p:nvPr>
            <p:extLst>
              <p:ext uri="{D42A27DB-BD31-4B8C-83A1-F6EECF244321}">
                <p14:modId xmlns:p14="http://schemas.microsoft.com/office/powerpoint/2010/main" val="3102294227"/>
              </p:ext>
            </p:extLst>
          </p:nvPr>
        </p:nvGraphicFramePr>
        <p:xfrm>
          <a:off x="740982" y="7334449"/>
          <a:ext cx="3095625" cy="2160588"/>
        </p:xfrm>
        <a:graphic>
          <a:graphicData uri="http://schemas.openxmlformats.org/presentationml/2006/ole">
            <mc:AlternateContent xmlns:mc="http://schemas.openxmlformats.org/markup-compatibility/2006">
              <mc:Choice xmlns:v="urn:schemas-microsoft-com:vml" Requires="v">
                <p:oleObj spid="_x0000_s792622" name="Videoclip" r:id="rId12" imgW="4572000" imgH="3600450" progId="AVIFile">
                  <p:embed/>
                </p:oleObj>
              </mc:Choice>
              <mc:Fallback>
                <p:oleObj name="Videoclip" r:id="rId12" imgW="4572000" imgH="3600450" progId="AVIFile">
                  <p:embed/>
                  <p:pic>
                    <p:nvPicPr>
                      <p:cNvPr id="227339" name="Object 11">
                        <a:hlinkClick r:id="" action="ppaction://ole?verb=0"/>
                        <a:extLst>
                          <a:ext uri="{FF2B5EF4-FFF2-40B4-BE49-F238E27FC236}">
                            <a16:creationId xmlns:a16="http://schemas.microsoft.com/office/drawing/2014/main" id="{98E95F25-1FED-2047-AB00-FA46640BD96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0982" y="7334449"/>
                        <a:ext cx="3095625" cy="216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 name="Title 1">
            <a:extLst>
              <a:ext uri="{FF2B5EF4-FFF2-40B4-BE49-F238E27FC236}">
                <a16:creationId xmlns:a16="http://schemas.microsoft.com/office/drawing/2014/main" id="{1D3F755C-945F-6745-ACE3-A2D5B7D00156}"/>
              </a:ext>
            </a:extLst>
          </p:cNvPr>
          <p:cNvSpPr txBox="1">
            <a:spLocks/>
          </p:cNvSpPr>
          <p:nvPr/>
        </p:nvSpPr>
        <p:spPr>
          <a:xfrm rot="20797045">
            <a:off x="8789231" y="1048229"/>
            <a:ext cx="2058716" cy="1083848"/>
          </a:xfrm>
          <a:prstGeom prst="rect">
            <a:avLst/>
          </a:prstGeom>
          <a:solidFill>
            <a:schemeClr val="bg1"/>
          </a:solidFill>
        </p:spPr>
        <p:txBody>
          <a:bodyPr vert="horz" lIns="91440" tIns="45720" rIns="91440" bIns="45720" rtlCol="0" anchor="ctr">
            <a:normAutofit/>
          </a:bodyPr>
          <a:lstStyle>
            <a:lvl1pPr marL="0" marR="0" indent="0" algn="l" defTabSz="1295400" rtl="0" latinLnBrk="0">
              <a:lnSpc>
                <a:spcPct val="100000"/>
              </a:lnSpc>
              <a:spcBef>
                <a:spcPts val="0"/>
              </a:spcBef>
              <a:spcAft>
                <a:spcPts val="0"/>
              </a:spcAft>
              <a:buClrTx/>
              <a:buSzTx/>
              <a:buFontTx/>
              <a:buNone/>
              <a:tabLst/>
              <a:defRPr sz="4800" b="1" i="0" u="none" strike="noStrike" cap="none" spc="0" baseline="0">
                <a:ln>
                  <a:noFill/>
                </a:ln>
                <a:solidFill>
                  <a:srgbClr val="0070C0"/>
                </a:solidFill>
                <a:uFill>
                  <a:solidFill>
                    <a:srgbClr val="000000"/>
                  </a:solidFill>
                </a:uFill>
                <a:latin typeface="+mn-lt"/>
                <a:ea typeface="+mn-ea"/>
                <a:cs typeface="+mn-cs"/>
                <a:sym typeface="Arial"/>
              </a:defRPr>
            </a:lvl1pPr>
            <a:lvl2pPr marL="0" marR="0" indent="228600" algn="l" defTabSz="1295400" rtl="0" latinLnBrk="0">
              <a:lnSpc>
                <a:spcPct val="100000"/>
              </a:lnSpc>
              <a:spcBef>
                <a:spcPts val="0"/>
              </a:spcBef>
              <a:spcAft>
                <a:spcPts val="0"/>
              </a:spcAft>
              <a:buClrTx/>
              <a:buSzTx/>
              <a:buFontTx/>
              <a:buNone/>
              <a:tabLst/>
              <a:defRPr sz="4800" b="1" i="0" u="none" strike="noStrike" cap="none" spc="0" baseline="0">
                <a:ln>
                  <a:noFill/>
                </a:ln>
                <a:solidFill>
                  <a:srgbClr val="000000"/>
                </a:solidFill>
                <a:uFill>
                  <a:solidFill>
                    <a:srgbClr val="000000"/>
                  </a:solidFill>
                </a:uFill>
                <a:latin typeface="+mn-lt"/>
                <a:ea typeface="+mn-ea"/>
                <a:cs typeface="+mn-cs"/>
                <a:sym typeface="Arial"/>
              </a:defRPr>
            </a:lvl2pPr>
            <a:lvl3pPr marL="0" marR="0" indent="457200" algn="l" defTabSz="1295400" rtl="0" latinLnBrk="0">
              <a:lnSpc>
                <a:spcPct val="100000"/>
              </a:lnSpc>
              <a:spcBef>
                <a:spcPts val="0"/>
              </a:spcBef>
              <a:spcAft>
                <a:spcPts val="0"/>
              </a:spcAft>
              <a:buClrTx/>
              <a:buSzTx/>
              <a:buFontTx/>
              <a:buNone/>
              <a:tabLst/>
              <a:defRPr sz="4800" b="1" i="0" u="none" strike="noStrike" cap="none" spc="0" baseline="0">
                <a:ln>
                  <a:noFill/>
                </a:ln>
                <a:solidFill>
                  <a:srgbClr val="000000"/>
                </a:solidFill>
                <a:uFill>
                  <a:solidFill>
                    <a:srgbClr val="000000"/>
                  </a:solidFill>
                </a:uFill>
                <a:latin typeface="+mn-lt"/>
                <a:ea typeface="+mn-ea"/>
                <a:cs typeface="+mn-cs"/>
                <a:sym typeface="Arial"/>
              </a:defRPr>
            </a:lvl3pPr>
            <a:lvl4pPr marL="0" marR="0" indent="685800" algn="l" defTabSz="1295400" rtl="0" latinLnBrk="0">
              <a:lnSpc>
                <a:spcPct val="100000"/>
              </a:lnSpc>
              <a:spcBef>
                <a:spcPts val="0"/>
              </a:spcBef>
              <a:spcAft>
                <a:spcPts val="0"/>
              </a:spcAft>
              <a:buClrTx/>
              <a:buSzTx/>
              <a:buFontTx/>
              <a:buNone/>
              <a:tabLst/>
              <a:defRPr sz="4800" b="1" i="0" u="none" strike="noStrike" cap="none" spc="0" baseline="0">
                <a:ln>
                  <a:noFill/>
                </a:ln>
                <a:solidFill>
                  <a:srgbClr val="000000"/>
                </a:solidFill>
                <a:uFill>
                  <a:solidFill>
                    <a:srgbClr val="000000"/>
                  </a:solidFill>
                </a:uFill>
                <a:latin typeface="+mn-lt"/>
                <a:ea typeface="+mn-ea"/>
                <a:cs typeface="+mn-cs"/>
                <a:sym typeface="Arial"/>
              </a:defRPr>
            </a:lvl4pPr>
            <a:lvl5pPr marL="0" marR="0" indent="914400" algn="l" defTabSz="1295400" rtl="0" latinLnBrk="0">
              <a:lnSpc>
                <a:spcPct val="100000"/>
              </a:lnSpc>
              <a:spcBef>
                <a:spcPts val="0"/>
              </a:spcBef>
              <a:spcAft>
                <a:spcPts val="0"/>
              </a:spcAft>
              <a:buClrTx/>
              <a:buSzTx/>
              <a:buFontTx/>
              <a:buNone/>
              <a:tabLst/>
              <a:defRPr sz="4800" b="1" i="0" u="none" strike="noStrike" cap="none" spc="0" baseline="0">
                <a:ln>
                  <a:noFill/>
                </a:ln>
                <a:solidFill>
                  <a:srgbClr val="000000"/>
                </a:solidFill>
                <a:uFill>
                  <a:solidFill>
                    <a:srgbClr val="000000"/>
                  </a:solidFill>
                </a:uFill>
                <a:latin typeface="+mn-lt"/>
                <a:ea typeface="+mn-ea"/>
                <a:cs typeface="+mn-cs"/>
                <a:sym typeface="Arial"/>
              </a:defRPr>
            </a:lvl5pPr>
            <a:lvl6pPr marL="0" marR="0" indent="1143000" algn="l" defTabSz="1295400" rtl="0" latinLnBrk="0">
              <a:lnSpc>
                <a:spcPct val="100000"/>
              </a:lnSpc>
              <a:spcBef>
                <a:spcPts val="0"/>
              </a:spcBef>
              <a:spcAft>
                <a:spcPts val="0"/>
              </a:spcAft>
              <a:buClrTx/>
              <a:buSzTx/>
              <a:buFontTx/>
              <a:buNone/>
              <a:tabLst/>
              <a:defRPr sz="4800" b="1" i="0" u="none" strike="noStrike" cap="none" spc="0" baseline="0">
                <a:ln>
                  <a:noFill/>
                </a:ln>
                <a:solidFill>
                  <a:srgbClr val="000000"/>
                </a:solidFill>
                <a:uFill>
                  <a:solidFill>
                    <a:srgbClr val="000000"/>
                  </a:solidFill>
                </a:uFill>
                <a:latin typeface="+mn-lt"/>
                <a:ea typeface="+mn-ea"/>
                <a:cs typeface="+mn-cs"/>
                <a:sym typeface="Arial"/>
              </a:defRPr>
            </a:lvl6pPr>
            <a:lvl7pPr marL="0" marR="0" indent="1371600" algn="l" defTabSz="1295400" rtl="0" latinLnBrk="0">
              <a:lnSpc>
                <a:spcPct val="100000"/>
              </a:lnSpc>
              <a:spcBef>
                <a:spcPts val="0"/>
              </a:spcBef>
              <a:spcAft>
                <a:spcPts val="0"/>
              </a:spcAft>
              <a:buClrTx/>
              <a:buSzTx/>
              <a:buFontTx/>
              <a:buNone/>
              <a:tabLst/>
              <a:defRPr sz="4800" b="1" i="0" u="none" strike="noStrike" cap="none" spc="0" baseline="0">
                <a:ln>
                  <a:noFill/>
                </a:ln>
                <a:solidFill>
                  <a:srgbClr val="000000"/>
                </a:solidFill>
                <a:uFill>
                  <a:solidFill>
                    <a:srgbClr val="000000"/>
                  </a:solidFill>
                </a:uFill>
                <a:latin typeface="+mn-lt"/>
                <a:ea typeface="+mn-ea"/>
                <a:cs typeface="+mn-cs"/>
                <a:sym typeface="Arial"/>
              </a:defRPr>
            </a:lvl7pPr>
            <a:lvl8pPr marL="0" marR="0" indent="1600200" algn="l" defTabSz="1295400" rtl="0" latinLnBrk="0">
              <a:lnSpc>
                <a:spcPct val="100000"/>
              </a:lnSpc>
              <a:spcBef>
                <a:spcPts val="0"/>
              </a:spcBef>
              <a:spcAft>
                <a:spcPts val="0"/>
              </a:spcAft>
              <a:buClrTx/>
              <a:buSzTx/>
              <a:buFontTx/>
              <a:buNone/>
              <a:tabLst/>
              <a:defRPr sz="4800" b="1" i="0" u="none" strike="noStrike" cap="none" spc="0" baseline="0">
                <a:ln>
                  <a:noFill/>
                </a:ln>
                <a:solidFill>
                  <a:srgbClr val="000000"/>
                </a:solidFill>
                <a:uFill>
                  <a:solidFill>
                    <a:srgbClr val="000000"/>
                  </a:solidFill>
                </a:uFill>
                <a:latin typeface="+mn-lt"/>
                <a:ea typeface="+mn-ea"/>
                <a:cs typeface="+mn-cs"/>
                <a:sym typeface="Arial"/>
              </a:defRPr>
            </a:lvl8pPr>
            <a:lvl9pPr marL="0" marR="0" indent="1828800" algn="l" defTabSz="1295400" rtl="0" latinLnBrk="0">
              <a:lnSpc>
                <a:spcPct val="100000"/>
              </a:lnSpc>
              <a:spcBef>
                <a:spcPts val="0"/>
              </a:spcBef>
              <a:spcAft>
                <a:spcPts val="0"/>
              </a:spcAft>
              <a:buClrTx/>
              <a:buSzTx/>
              <a:buFontTx/>
              <a:buNone/>
              <a:tabLst/>
              <a:defRPr sz="4800" b="1" i="0" u="none" strike="noStrike" cap="none" spc="0" baseline="0">
                <a:ln>
                  <a:noFill/>
                </a:ln>
                <a:solidFill>
                  <a:srgbClr val="000000"/>
                </a:solidFill>
                <a:uFill>
                  <a:solidFill>
                    <a:srgbClr val="000000"/>
                  </a:solidFill>
                </a:uFill>
                <a:latin typeface="+mn-lt"/>
                <a:ea typeface="+mn-ea"/>
                <a:cs typeface="+mn-cs"/>
                <a:sym typeface="Arial"/>
              </a:defRPr>
            </a:lvl9pPr>
          </a:lstStyle>
          <a:p>
            <a:pPr hangingPunct="1"/>
            <a:r>
              <a:rPr lang="en-CH" dirty="0"/>
              <a:t>Dicing</a:t>
            </a:r>
          </a:p>
        </p:txBody>
      </p:sp>
      <p:sp>
        <p:nvSpPr>
          <p:cNvPr id="30" name="Title 1">
            <a:extLst>
              <a:ext uri="{FF2B5EF4-FFF2-40B4-BE49-F238E27FC236}">
                <a16:creationId xmlns:a16="http://schemas.microsoft.com/office/drawing/2014/main" id="{8B9409B1-2DA5-9D4C-B586-FB3D3223976D}"/>
              </a:ext>
            </a:extLst>
          </p:cNvPr>
          <p:cNvSpPr txBox="1">
            <a:spLocks/>
          </p:cNvSpPr>
          <p:nvPr/>
        </p:nvSpPr>
        <p:spPr>
          <a:xfrm>
            <a:off x="309467" y="6262877"/>
            <a:ext cx="9830365" cy="1273387"/>
          </a:xfrm>
          <a:prstGeom prst="rect">
            <a:avLst/>
          </a:prstGeom>
        </p:spPr>
        <p:txBody>
          <a:bodyPr vert="horz" lIns="91440" tIns="45720" rIns="91440" bIns="45720" rtlCol="0" anchor="ctr">
            <a:normAutofit/>
          </a:bodyPr>
          <a:lstStyle>
            <a:lvl1pPr marL="0" marR="0" indent="0" algn="l" defTabSz="1295400" rtl="0" latinLnBrk="0">
              <a:lnSpc>
                <a:spcPct val="100000"/>
              </a:lnSpc>
              <a:spcBef>
                <a:spcPts val="0"/>
              </a:spcBef>
              <a:spcAft>
                <a:spcPts val="0"/>
              </a:spcAft>
              <a:buClrTx/>
              <a:buSzTx/>
              <a:buFontTx/>
              <a:buNone/>
              <a:tabLst/>
              <a:defRPr sz="4800" b="1" i="0" u="none" strike="noStrike" cap="none" spc="0" baseline="0">
                <a:ln>
                  <a:noFill/>
                </a:ln>
                <a:solidFill>
                  <a:srgbClr val="0070C0"/>
                </a:solidFill>
                <a:uFill>
                  <a:solidFill>
                    <a:srgbClr val="000000"/>
                  </a:solidFill>
                </a:uFill>
                <a:latin typeface="+mn-lt"/>
                <a:ea typeface="+mn-ea"/>
                <a:cs typeface="+mn-cs"/>
                <a:sym typeface="Arial"/>
              </a:defRPr>
            </a:lvl1pPr>
            <a:lvl2pPr marL="0" marR="0" indent="228600" algn="l" defTabSz="1295400" rtl="0" latinLnBrk="0">
              <a:lnSpc>
                <a:spcPct val="100000"/>
              </a:lnSpc>
              <a:spcBef>
                <a:spcPts val="0"/>
              </a:spcBef>
              <a:spcAft>
                <a:spcPts val="0"/>
              </a:spcAft>
              <a:buClrTx/>
              <a:buSzTx/>
              <a:buFontTx/>
              <a:buNone/>
              <a:tabLst/>
              <a:defRPr sz="4800" b="1" i="0" u="none" strike="noStrike" cap="none" spc="0" baseline="0">
                <a:ln>
                  <a:noFill/>
                </a:ln>
                <a:solidFill>
                  <a:srgbClr val="000000"/>
                </a:solidFill>
                <a:uFill>
                  <a:solidFill>
                    <a:srgbClr val="000000"/>
                  </a:solidFill>
                </a:uFill>
                <a:latin typeface="+mn-lt"/>
                <a:ea typeface="+mn-ea"/>
                <a:cs typeface="+mn-cs"/>
                <a:sym typeface="Arial"/>
              </a:defRPr>
            </a:lvl2pPr>
            <a:lvl3pPr marL="0" marR="0" indent="457200" algn="l" defTabSz="1295400" rtl="0" latinLnBrk="0">
              <a:lnSpc>
                <a:spcPct val="100000"/>
              </a:lnSpc>
              <a:spcBef>
                <a:spcPts val="0"/>
              </a:spcBef>
              <a:spcAft>
                <a:spcPts val="0"/>
              </a:spcAft>
              <a:buClrTx/>
              <a:buSzTx/>
              <a:buFontTx/>
              <a:buNone/>
              <a:tabLst/>
              <a:defRPr sz="4800" b="1" i="0" u="none" strike="noStrike" cap="none" spc="0" baseline="0">
                <a:ln>
                  <a:noFill/>
                </a:ln>
                <a:solidFill>
                  <a:srgbClr val="000000"/>
                </a:solidFill>
                <a:uFill>
                  <a:solidFill>
                    <a:srgbClr val="000000"/>
                  </a:solidFill>
                </a:uFill>
                <a:latin typeface="+mn-lt"/>
                <a:ea typeface="+mn-ea"/>
                <a:cs typeface="+mn-cs"/>
                <a:sym typeface="Arial"/>
              </a:defRPr>
            </a:lvl3pPr>
            <a:lvl4pPr marL="0" marR="0" indent="685800" algn="l" defTabSz="1295400" rtl="0" latinLnBrk="0">
              <a:lnSpc>
                <a:spcPct val="100000"/>
              </a:lnSpc>
              <a:spcBef>
                <a:spcPts val="0"/>
              </a:spcBef>
              <a:spcAft>
                <a:spcPts val="0"/>
              </a:spcAft>
              <a:buClrTx/>
              <a:buSzTx/>
              <a:buFontTx/>
              <a:buNone/>
              <a:tabLst/>
              <a:defRPr sz="4800" b="1" i="0" u="none" strike="noStrike" cap="none" spc="0" baseline="0">
                <a:ln>
                  <a:noFill/>
                </a:ln>
                <a:solidFill>
                  <a:srgbClr val="000000"/>
                </a:solidFill>
                <a:uFill>
                  <a:solidFill>
                    <a:srgbClr val="000000"/>
                  </a:solidFill>
                </a:uFill>
                <a:latin typeface="+mn-lt"/>
                <a:ea typeface="+mn-ea"/>
                <a:cs typeface="+mn-cs"/>
                <a:sym typeface="Arial"/>
              </a:defRPr>
            </a:lvl4pPr>
            <a:lvl5pPr marL="0" marR="0" indent="914400" algn="l" defTabSz="1295400" rtl="0" latinLnBrk="0">
              <a:lnSpc>
                <a:spcPct val="100000"/>
              </a:lnSpc>
              <a:spcBef>
                <a:spcPts val="0"/>
              </a:spcBef>
              <a:spcAft>
                <a:spcPts val="0"/>
              </a:spcAft>
              <a:buClrTx/>
              <a:buSzTx/>
              <a:buFontTx/>
              <a:buNone/>
              <a:tabLst/>
              <a:defRPr sz="4800" b="1" i="0" u="none" strike="noStrike" cap="none" spc="0" baseline="0">
                <a:ln>
                  <a:noFill/>
                </a:ln>
                <a:solidFill>
                  <a:srgbClr val="000000"/>
                </a:solidFill>
                <a:uFill>
                  <a:solidFill>
                    <a:srgbClr val="000000"/>
                  </a:solidFill>
                </a:uFill>
                <a:latin typeface="+mn-lt"/>
                <a:ea typeface="+mn-ea"/>
                <a:cs typeface="+mn-cs"/>
                <a:sym typeface="Arial"/>
              </a:defRPr>
            </a:lvl5pPr>
            <a:lvl6pPr marL="0" marR="0" indent="1143000" algn="l" defTabSz="1295400" rtl="0" latinLnBrk="0">
              <a:lnSpc>
                <a:spcPct val="100000"/>
              </a:lnSpc>
              <a:spcBef>
                <a:spcPts val="0"/>
              </a:spcBef>
              <a:spcAft>
                <a:spcPts val="0"/>
              </a:spcAft>
              <a:buClrTx/>
              <a:buSzTx/>
              <a:buFontTx/>
              <a:buNone/>
              <a:tabLst/>
              <a:defRPr sz="4800" b="1" i="0" u="none" strike="noStrike" cap="none" spc="0" baseline="0">
                <a:ln>
                  <a:noFill/>
                </a:ln>
                <a:solidFill>
                  <a:srgbClr val="000000"/>
                </a:solidFill>
                <a:uFill>
                  <a:solidFill>
                    <a:srgbClr val="000000"/>
                  </a:solidFill>
                </a:uFill>
                <a:latin typeface="+mn-lt"/>
                <a:ea typeface="+mn-ea"/>
                <a:cs typeface="+mn-cs"/>
                <a:sym typeface="Arial"/>
              </a:defRPr>
            </a:lvl6pPr>
            <a:lvl7pPr marL="0" marR="0" indent="1371600" algn="l" defTabSz="1295400" rtl="0" latinLnBrk="0">
              <a:lnSpc>
                <a:spcPct val="100000"/>
              </a:lnSpc>
              <a:spcBef>
                <a:spcPts val="0"/>
              </a:spcBef>
              <a:spcAft>
                <a:spcPts val="0"/>
              </a:spcAft>
              <a:buClrTx/>
              <a:buSzTx/>
              <a:buFontTx/>
              <a:buNone/>
              <a:tabLst/>
              <a:defRPr sz="4800" b="1" i="0" u="none" strike="noStrike" cap="none" spc="0" baseline="0">
                <a:ln>
                  <a:noFill/>
                </a:ln>
                <a:solidFill>
                  <a:srgbClr val="000000"/>
                </a:solidFill>
                <a:uFill>
                  <a:solidFill>
                    <a:srgbClr val="000000"/>
                  </a:solidFill>
                </a:uFill>
                <a:latin typeface="+mn-lt"/>
                <a:ea typeface="+mn-ea"/>
                <a:cs typeface="+mn-cs"/>
                <a:sym typeface="Arial"/>
              </a:defRPr>
            </a:lvl7pPr>
            <a:lvl8pPr marL="0" marR="0" indent="1600200" algn="l" defTabSz="1295400" rtl="0" latinLnBrk="0">
              <a:lnSpc>
                <a:spcPct val="100000"/>
              </a:lnSpc>
              <a:spcBef>
                <a:spcPts val="0"/>
              </a:spcBef>
              <a:spcAft>
                <a:spcPts val="0"/>
              </a:spcAft>
              <a:buClrTx/>
              <a:buSzTx/>
              <a:buFontTx/>
              <a:buNone/>
              <a:tabLst/>
              <a:defRPr sz="4800" b="1" i="0" u="none" strike="noStrike" cap="none" spc="0" baseline="0">
                <a:ln>
                  <a:noFill/>
                </a:ln>
                <a:solidFill>
                  <a:srgbClr val="000000"/>
                </a:solidFill>
                <a:uFill>
                  <a:solidFill>
                    <a:srgbClr val="000000"/>
                  </a:solidFill>
                </a:uFill>
                <a:latin typeface="+mn-lt"/>
                <a:ea typeface="+mn-ea"/>
                <a:cs typeface="+mn-cs"/>
                <a:sym typeface="Arial"/>
              </a:defRPr>
            </a:lvl8pPr>
            <a:lvl9pPr marL="0" marR="0" indent="1828800" algn="l" defTabSz="1295400" rtl="0" latinLnBrk="0">
              <a:lnSpc>
                <a:spcPct val="100000"/>
              </a:lnSpc>
              <a:spcBef>
                <a:spcPts val="0"/>
              </a:spcBef>
              <a:spcAft>
                <a:spcPts val="0"/>
              </a:spcAft>
              <a:buClrTx/>
              <a:buSzTx/>
              <a:buFontTx/>
              <a:buNone/>
              <a:tabLst/>
              <a:defRPr sz="4800" b="1" i="0" u="none" strike="noStrike" cap="none" spc="0" baseline="0">
                <a:ln>
                  <a:noFill/>
                </a:ln>
                <a:solidFill>
                  <a:srgbClr val="000000"/>
                </a:solidFill>
                <a:uFill>
                  <a:solidFill>
                    <a:srgbClr val="000000"/>
                  </a:solidFill>
                </a:uFill>
                <a:latin typeface="+mn-lt"/>
                <a:ea typeface="+mn-ea"/>
                <a:cs typeface="+mn-cs"/>
                <a:sym typeface="Arial"/>
              </a:defRPr>
            </a:lvl9pPr>
          </a:lstStyle>
          <a:p>
            <a:pPr hangingPunct="1"/>
            <a:r>
              <a:rPr lang="en-CH" dirty="0"/>
              <a:t>Residues</a:t>
            </a:r>
          </a:p>
        </p:txBody>
      </p:sp>
      <p:pic>
        <p:nvPicPr>
          <p:cNvPr id="31" name="Picture 4">
            <a:extLst>
              <a:ext uri="{FF2B5EF4-FFF2-40B4-BE49-F238E27FC236}">
                <a16:creationId xmlns:a16="http://schemas.microsoft.com/office/drawing/2014/main" id="{5CFBDEDA-26C0-414F-B308-097B5E217BD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t="31250" b="31250"/>
          <a:stretch>
            <a:fillRect/>
          </a:stretch>
        </p:blipFill>
        <p:spPr bwMode="auto">
          <a:xfrm>
            <a:off x="4376350" y="4551576"/>
            <a:ext cx="4267200" cy="120173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5">
            <a:extLst>
              <a:ext uri="{FF2B5EF4-FFF2-40B4-BE49-F238E27FC236}">
                <a16:creationId xmlns:a16="http://schemas.microsoft.com/office/drawing/2014/main" id="{A0F443F0-9E53-9F4D-92B7-0C1DEA3B0B2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t="14583" b="47917"/>
          <a:stretch>
            <a:fillRect/>
          </a:stretch>
        </p:blipFill>
        <p:spPr bwMode="auto">
          <a:xfrm>
            <a:off x="4401750" y="5705689"/>
            <a:ext cx="4343400" cy="122237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a:extLst>
              <a:ext uri="{FF2B5EF4-FFF2-40B4-BE49-F238E27FC236}">
                <a16:creationId xmlns:a16="http://schemas.microsoft.com/office/drawing/2014/main" id="{FDB3AFE5-A319-B543-8CE8-323712A4498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t="29167" b="35417"/>
          <a:stretch>
            <a:fillRect/>
          </a:stretch>
        </p:blipFill>
        <p:spPr bwMode="auto">
          <a:xfrm>
            <a:off x="4386760" y="3423428"/>
            <a:ext cx="4343400" cy="1154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2453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36B12-DAF7-C54F-AC41-E5227B00E758}"/>
              </a:ext>
            </a:extLst>
          </p:cNvPr>
          <p:cNvSpPr>
            <a:spLocks noGrp="1"/>
          </p:cNvSpPr>
          <p:nvPr>
            <p:ph type="title"/>
          </p:nvPr>
        </p:nvSpPr>
        <p:spPr>
          <a:xfrm>
            <a:off x="503462" y="44932"/>
            <a:ext cx="9830365" cy="1273387"/>
          </a:xfrm>
        </p:spPr>
        <p:txBody>
          <a:bodyPr>
            <a:normAutofit/>
          </a:bodyPr>
          <a:lstStyle/>
          <a:p>
            <a:r>
              <a:rPr lang="en-CH" dirty="0"/>
              <a:t>Faults - </a:t>
            </a:r>
            <a:r>
              <a:rPr lang="en-GB" dirty="0"/>
              <a:t>Some are visible</a:t>
            </a:r>
            <a:endParaRPr lang="en-CH" dirty="0"/>
          </a:p>
        </p:txBody>
      </p:sp>
      <p:sp>
        <p:nvSpPr>
          <p:cNvPr id="4" name="Slide Number Placeholder 3">
            <a:extLst>
              <a:ext uri="{FF2B5EF4-FFF2-40B4-BE49-F238E27FC236}">
                <a16:creationId xmlns:a16="http://schemas.microsoft.com/office/drawing/2014/main" id="{A83CFB19-9424-F74F-8FF2-1F7A9B12C5BB}"/>
              </a:ext>
            </a:extLst>
          </p:cNvPr>
          <p:cNvSpPr>
            <a:spLocks noGrp="1"/>
          </p:cNvSpPr>
          <p:nvPr>
            <p:ph type="sldNum" sz="quarter" idx="12"/>
          </p:nvPr>
        </p:nvSpPr>
        <p:spPr/>
        <p:txBody>
          <a:bodyPr/>
          <a:lstStyle/>
          <a:p>
            <a:pPr>
              <a:defRPr/>
            </a:pPr>
            <a:fld id="{E5D78AFC-D01D-4A2C-903B-3EDE022AEE92}" type="slidenum">
              <a:rPr lang="de-DE" smtClean="0"/>
              <a:pPr>
                <a:defRPr/>
              </a:pPr>
              <a:t>53</a:t>
            </a:fld>
            <a:endParaRPr lang="de-DE" dirty="0"/>
          </a:p>
        </p:txBody>
      </p:sp>
      <p:pic>
        <p:nvPicPr>
          <p:cNvPr id="12" name="Content Placeholder 6" descr="sensor_open.jpg">
            <a:extLst>
              <a:ext uri="{FF2B5EF4-FFF2-40B4-BE49-F238E27FC236}">
                <a16:creationId xmlns:a16="http://schemas.microsoft.com/office/drawing/2014/main" id="{643E3443-24B1-114D-8C15-A5A06285A3B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9196" y="2408354"/>
            <a:ext cx="4446979" cy="2406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Content Placeholder 7" descr="sensor_short.jpg">
            <a:extLst>
              <a:ext uri="{FF2B5EF4-FFF2-40B4-BE49-F238E27FC236}">
                <a16:creationId xmlns:a16="http://schemas.microsoft.com/office/drawing/2014/main" id="{5884DBBD-005E-F84C-8D68-EE0DA3161C7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76211" y="2231036"/>
            <a:ext cx="3154918" cy="2564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21">
            <a:extLst>
              <a:ext uri="{FF2B5EF4-FFF2-40B4-BE49-F238E27FC236}">
                <a16:creationId xmlns:a16="http://schemas.microsoft.com/office/drawing/2014/main" id="{A4A09619-EAFF-0C4E-B959-28EB2360F09C}"/>
              </a:ext>
            </a:extLst>
          </p:cNvPr>
          <p:cNvSpPr txBox="1">
            <a:spLocks noChangeArrowheads="1"/>
          </p:cNvSpPr>
          <p:nvPr/>
        </p:nvSpPr>
        <p:spPr bwMode="auto">
          <a:xfrm>
            <a:off x="668724" y="1749429"/>
            <a:ext cx="25065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Helvetica" pitchFamily="2" charset="0"/>
                <a:ea typeface="ヒラギノ角ゴ Pro W3" panose="020B0300000000000000" pitchFamily="34" charset="-128"/>
              </a:defRPr>
            </a:lvl1pPr>
            <a:lvl2pPr marL="742950" indent="-285750">
              <a:defRPr sz="2400">
                <a:solidFill>
                  <a:schemeClr val="tx1"/>
                </a:solidFill>
                <a:latin typeface="Helvetica" pitchFamily="2" charset="0"/>
                <a:ea typeface="ヒラギノ角ゴ Pro W3" panose="020B0300000000000000" pitchFamily="34" charset="-128"/>
              </a:defRPr>
            </a:lvl2pPr>
            <a:lvl3pPr marL="1143000" indent="-228600">
              <a:defRPr sz="2400">
                <a:solidFill>
                  <a:schemeClr val="tx1"/>
                </a:solidFill>
                <a:latin typeface="Helvetica" pitchFamily="2" charset="0"/>
                <a:ea typeface="ヒラギノ角ゴ Pro W3" panose="020B0300000000000000" pitchFamily="34" charset="-128"/>
              </a:defRPr>
            </a:lvl3pPr>
            <a:lvl4pPr marL="1600200" indent="-228600">
              <a:defRPr sz="2400">
                <a:solidFill>
                  <a:schemeClr val="tx1"/>
                </a:solidFill>
                <a:latin typeface="Helvetica" pitchFamily="2" charset="0"/>
                <a:ea typeface="ヒラギノ角ゴ Pro W3" panose="020B0300000000000000" pitchFamily="34" charset="-128"/>
              </a:defRPr>
            </a:lvl4pPr>
            <a:lvl5pPr marL="2057400" indent="-228600">
              <a:defRPr sz="2400">
                <a:solidFill>
                  <a:schemeClr val="tx1"/>
                </a:solidFill>
                <a:latin typeface="Helvetica"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ヒラギノ角ゴ Pro W3" panose="020B0300000000000000" pitchFamily="34" charset="-128"/>
              </a:defRPr>
            </a:lvl9pPr>
          </a:lstStyle>
          <a:p>
            <a:pPr eaLnBrk="1" hangingPunct="1"/>
            <a:r>
              <a:rPr lang="en-US" altLang="en-CH" dirty="0">
                <a:latin typeface="Arial" panose="020B0604020202020204" pitchFamily="34" charset="0"/>
                <a:ea typeface="ＭＳ Ｐゴシック" panose="020B0600070205080204" pitchFamily="34" charset="-128"/>
              </a:rPr>
              <a:t> Open Strip:</a:t>
            </a:r>
          </a:p>
        </p:txBody>
      </p:sp>
      <p:sp>
        <p:nvSpPr>
          <p:cNvPr id="15" name="TextBox 22">
            <a:extLst>
              <a:ext uri="{FF2B5EF4-FFF2-40B4-BE49-F238E27FC236}">
                <a16:creationId xmlns:a16="http://schemas.microsoft.com/office/drawing/2014/main" id="{C245795C-0400-9F41-93DB-A37C818653D5}"/>
              </a:ext>
            </a:extLst>
          </p:cNvPr>
          <p:cNvSpPr txBox="1">
            <a:spLocks noChangeArrowheads="1"/>
          </p:cNvSpPr>
          <p:nvPr/>
        </p:nvSpPr>
        <p:spPr bwMode="auto">
          <a:xfrm>
            <a:off x="5223901" y="1617016"/>
            <a:ext cx="30517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Helvetica" pitchFamily="2" charset="0"/>
                <a:ea typeface="ヒラギノ角ゴ Pro W3" panose="020B0300000000000000" pitchFamily="34" charset="-128"/>
              </a:defRPr>
            </a:lvl1pPr>
            <a:lvl2pPr marL="742950" indent="-285750">
              <a:defRPr sz="2400">
                <a:solidFill>
                  <a:schemeClr val="tx1"/>
                </a:solidFill>
                <a:latin typeface="Helvetica" pitchFamily="2" charset="0"/>
                <a:ea typeface="ヒラギノ角ゴ Pro W3" panose="020B0300000000000000" pitchFamily="34" charset="-128"/>
              </a:defRPr>
            </a:lvl2pPr>
            <a:lvl3pPr marL="1143000" indent="-228600">
              <a:defRPr sz="2400">
                <a:solidFill>
                  <a:schemeClr val="tx1"/>
                </a:solidFill>
                <a:latin typeface="Helvetica" pitchFamily="2" charset="0"/>
                <a:ea typeface="ヒラギノ角ゴ Pro W3" panose="020B0300000000000000" pitchFamily="34" charset="-128"/>
              </a:defRPr>
            </a:lvl3pPr>
            <a:lvl4pPr marL="1600200" indent="-228600">
              <a:defRPr sz="2400">
                <a:solidFill>
                  <a:schemeClr val="tx1"/>
                </a:solidFill>
                <a:latin typeface="Helvetica" pitchFamily="2" charset="0"/>
                <a:ea typeface="ヒラギノ角ゴ Pro W3" panose="020B0300000000000000" pitchFamily="34" charset="-128"/>
              </a:defRPr>
            </a:lvl4pPr>
            <a:lvl5pPr marL="2057400" indent="-228600">
              <a:defRPr sz="2400">
                <a:solidFill>
                  <a:schemeClr val="tx1"/>
                </a:solidFill>
                <a:latin typeface="Helvetica"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ヒラギノ角ゴ Pro W3" panose="020B0300000000000000" pitchFamily="34" charset="-128"/>
              </a:defRPr>
            </a:lvl9pPr>
          </a:lstStyle>
          <a:p>
            <a:pPr eaLnBrk="1" hangingPunct="1"/>
            <a:r>
              <a:rPr lang="en-US" altLang="en-CH" dirty="0">
                <a:latin typeface="Arial" panose="020B0604020202020204" pitchFamily="34" charset="0"/>
                <a:ea typeface="ＭＳ Ｐゴシック" panose="020B0600070205080204" pitchFamily="34" charset="-128"/>
              </a:rPr>
              <a:t> Shorted Strip:</a:t>
            </a:r>
          </a:p>
        </p:txBody>
      </p:sp>
      <p:pic>
        <p:nvPicPr>
          <p:cNvPr id="16" name="Picture 16" descr="pinhole">
            <a:extLst>
              <a:ext uri="{FF2B5EF4-FFF2-40B4-BE49-F238E27FC236}">
                <a16:creationId xmlns:a16="http://schemas.microsoft.com/office/drawing/2014/main" id="{CFF588DF-61A1-5A4D-8892-C8B7DB0514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1925" y="7334166"/>
            <a:ext cx="4406151" cy="2050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23">
            <a:extLst>
              <a:ext uri="{FF2B5EF4-FFF2-40B4-BE49-F238E27FC236}">
                <a16:creationId xmlns:a16="http://schemas.microsoft.com/office/drawing/2014/main" id="{A13C2B84-FF4B-D241-ABC4-E59A2DC096B4}"/>
              </a:ext>
            </a:extLst>
          </p:cNvPr>
          <p:cNvSpPr txBox="1">
            <a:spLocks noChangeArrowheads="1"/>
          </p:cNvSpPr>
          <p:nvPr/>
        </p:nvSpPr>
        <p:spPr bwMode="auto">
          <a:xfrm>
            <a:off x="8767032" y="6714674"/>
            <a:ext cx="48923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Helvetica" pitchFamily="2" charset="0"/>
                <a:ea typeface="ヒラギノ角ゴ Pro W3" panose="020B0300000000000000" pitchFamily="34" charset="-128"/>
              </a:defRPr>
            </a:lvl1pPr>
            <a:lvl2pPr marL="742950" indent="-285750">
              <a:defRPr sz="2400">
                <a:solidFill>
                  <a:schemeClr val="tx1"/>
                </a:solidFill>
                <a:latin typeface="Helvetica" pitchFamily="2" charset="0"/>
                <a:ea typeface="ヒラギノ角ゴ Pro W3" panose="020B0300000000000000" pitchFamily="34" charset="-128"/>
              </a:defRPr>
            </a:lvl2pPr>
            <a:lvl3pPr marL="1143000" indent="-228600">
              <a:defRPr sz="2400">
                <a:solidFill>
                  <a:schemeClr val="tx1"/>
                </a:solidFill>
                <a:latin typeface="Helvetica" pitchFamily="2" charset="0"/>
                <a:ea typeface="ヒラギノ角ゴ Pro W3" panose="020B0300000000000000" pitchFamily="34" charset="-128"/>
              </a:defRPr>
            </a:lvl3pPr>
            <a:lvl4pPr marL="1600200" indent="-228600">
              <a:defRPr sz="2400">
                <a:solidFill>
                  <a:schemeClr val="tx1"/>
                </a:solidFill>
                <a:latin typeface="Helvetica" pitchFamily="2" charset="0"/>
                <a:ea typeface="ヒラギノ角ゴ Pro W3" panose="020B0300000000000000" pitchFamily="34" charset="-128"/>
              </a:defRPr>
            </a:lvl4pPr>
            <a:lvl5pPr marL="2057400" indent="-228600">
              <a:defRPr sz="2400">
                <a:solidFill>
                  <a:schemeClr val="tx1"/>
                </a:solidFill>
                <a:latin typeface="Helvetica"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ヒラギノ角ゴ Pro W3" panose="020B0300000000000000" pitchFamily="34" charset="-128"/>
              </a:defRPr>
            </a:lvl9pPr>
          </a:lstStyle>
          <a:p>
            <a:pPr eaLnBrk="1" hangingPunct="1"/>
            <a:r>
              <a:rPr lang="en-US" altLang="en-CH" dirty="0">
                <a:latin typeface="Arial" panose="020B0604020202020204" pitchFamily="34" charset="0"/>
                <a:ea typeface="ＭＳ Ｐゴシック" panose="020B0600070205080204" pitchFamily="34" charset="-128"/>
              </a:rPr>
              <a:t> </a:t>
            </a:r>
            <a:r>
              <a:rPr lang="en-US" altLang="en-US" dirty="0">
                <a:latin typeface="Arial" panose="020B0604020202020204" pitchFamily="34" charset="0"/>
                <a:ea typeface="ＭＳ Ｐゴシック" panose="020B0600070205080204" pitchFamily="34" charset="-128"/>
              </a:rPr>
              <a:t>“</a:t>
            </a:r>
            <a:r>
              <a:rPr lang="en-US" altLang="en-CH" dirty="0">
                <a:latin typeface="Arial" panose="020B0604020202020204" pitchFamily="34" charset="0"/>
                <a:ea typeface="ＭＳ Ｐゴシック" panose="020B0600070205080204" pitchFamily="34" charset="-128"/>
              </a:rPr>
              <a:t>Pinhole</a:t>
            </a:r>
            <a:r>
              <a:rPr lang="en-US" altLang="en-US" dirty="0">
                <a:latin typeface="Arial" panose="020B0604020202020204" pitchFamily="34" charset="0"/>
                <a:ea typeface="ＭＳ Ｐゴシック" panose="020B0600070205080204" pitchFamily="34" charset="-128"/>
              </a:rPr>
              <a:t>”</a:t>
            </a:r>
            <a:r>
              <a:rPr lang="en-US" altLang="en-CH" dirty="0">
                <a:latin typeface="Arial" panose="020B0604020202020204" pitchFamily="34" charset="0"/>
                <a:ea typeface="ＭＳ Ｐゴシック" panose="020B0600070205080204" pitchFamily="34" charset="-128"/>
              </a:rPr>
              <a:t> (short between </a:t>
            </a:r>
          </a:p>
          <a:p>
            <a:pPr eaLnBrk="1" hangingPunct="1"/>
            <a:r>
              <a:rPr lang="en-US" altLang="en-CH" dirty="0">
                <a:latin typeface="Arial" panose="020B0604020202020204" pitchFamily="34" charset="0"/>
                <a:ea typeface="ＭＳ Ｐゴシック" panose="020B0600070205080204" pitchFamily="34" charset="-128"/>
              </a:rPr>
              <a:t>  implant and metal):</a:t>
            </a:r>
          </a:p>
        </p:txBody>
      </p:sp>
      <p:pic>
        <p:nvPicPr>
          <p:cNvPr id="18" name="Picture 2" descr="C:\Dokumente und Einstellungen\bergi\Desktop\P6250035.JPG">
            <a:extLst>
              <a:ext uri="{FF2B5EF4-FFF2-40B4-BE49-F238E27FC236}">
                <a16:creationId xmlns:a16="http://schemas.microsoft.com/office/drawing/2014/main" id="{580C1490-17E8-C24C-99A2-E5DDAE2282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991"/>
          <a:stretch>
            <a:fillRect/>
          </a:stretch>
        </p:blipFill>
        <p:spPr bwMode="auto">
          <a:xfrm>
            <a:off x="8980599" y="1465627"/>
            <a:ext cx="3587059" cy="3990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22">
            <a:extLst>
              <a:ext uri="{FF2B5EF4-FFF2-40B4-BE49-F238E27FC236}">
                <a16:creationId xmlns:a16="http://schemas.microsoft.com/office/drawing/2014/main" id="{34CAF4C9-445E-9F43-BB6E-93D8D0857BF5}"/>
              </a:ext>
            </a:extLst>
          </p:cNvPr>
          <p:cNvSpPr txBox="1">
            <a:spLocks noChangeArrowheads="1"/>
          </p:cNvSpPr>
          <p:nvPr/>
        </p:nvSpPr>
        <p:spPr bwMode="auto">
          <a:xfrm>
            <a:off x="9191652" y="799969"/>
            <a:ext cx="37542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Helvetica" pitchFamily="2" charset="0"/>
                <a:ea typeface="ヒラギノ角ゴ Pro W3" panose="020B0300000000000000" pitchFamily="34" charset="-128"/>
              </a:defRPr>
            </a:lvl1pPr>
            <a:lvl2pPr marL="742950" indent="-285750">
              <a:defRPr sz="2400">
                <a:solidFill>
                  <a:schemeClr val="tx1"/>
                </a:solidFill>
                <a:latin typeface="Helvetica" pitchFamily="2" charset="0"/>
                <a:ea typeface="ヒラギノ角ゴ Pro W3" panose="020B0300000000000000" pitchFamily="34" charset="-128"/>
              </a:defRPr>
            </a:lvl2pPr>
            <a:lvl3pPr marL="1143000" indent="-228600">
              <a:defRPr sz="2400">
                <a:solidFill>
                  <a:schemeClr val="tx1"/>
                </a:solidFill>
                <a:latin typeface="Helvetica" pitchFamily="2" charset="0"/>
                <a:ea typeface="ヒラギノ角ゴ Pro W3" panose="020B0300000000000000" pitchFamily="34" charset="-128"/>
              </a:defRPr>
            </a:lvl3pPr>
            <a:lvl4pPr marL="1600200" indent="-228600">
              <a:defRPr sz="2400">
                <a:solidFill>
                  <a:schemeClr val="tx1"/>
                </a:solidFill>
                <a:latin typeface="Helvetica" pitchFamily="2" charset="0"/>
                <a:ea typeface="ヒラギノ角ゴ Pro W3" panose="020B0300000000000000" pitchFamily="34" charset="-128"/>
              </a:defRPr>
            </a:lvl4pPr>
            <a:lvl5pPr marL="2057400" indent="-228600">
              <a:defRPr sz="2400">
                <a:solidFill>
                  <a:schemeClr val="tx1"/>
                </a:solidFill>
                <a:latin typeface="Helvetica"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ヒラギノ角ゴ Pro W3" panose="020B0300000000000000" pitchFamily="34" charset="-128"/>
              </a:defRPr>
            </a:lvl9pPr>
          </a:lstStyle>
          <a:p>
            <a:pPr eaLnBrk="1" hangingPunct="1"/>
            <a:r>
              <a:rPr lang="en-US" altLang="en-CH" dirty="0">
                <a:latin typeface="Arial" panose="020B0604020202020204" pitchFamily="34" charset="0"/>
                <a:ea typeface="ＭＳ Ｐゴシック" panose="020B0600070205080204" pitchFamily="34" charset="-128"/>
              </a:rPr>
              <a:t>Open bias resistor:</a:t>
            </a:r>
          </a:p>
        </p:txBody>
      </p:sp>
      <p:grpSp>
        <p:nvGrpSpPr>
          <p:cNvPr id="20" name="Group 14">
            <a:extLst>
              <a:ext uri="{FF2B5EF4-FFF2-40B4-BE49-F238E27FC236}">
                <a16:creationId xmlns:a16="http://schemas.microsoft.com/office/drawing/2014/main" id="{9040BC73-1550-6248-BCF6-72CF25B70E7B}"/>
              </a:ext>
            </a:extLst>
          </p:cNvPr>
          <p:cNvGrpSpPr>
            <a:grpSpLocks/>
          </p:cNvGrpSpPr>
          <p:nvPr/>
        </p:nvGrpSpPr>
        <p:grpSpPr bwMode="auto">
          <a:xfrm>
            <a:off x="571212" y="5124087"/>
            <a:ext cx="3921665" cy="3993323"/>
            <a:chOff x="1204548" y="4071125"/>
            <a:chExt cx="2215324" cy="2244810"/>
          </a:xfrm>
        </p:grpSpPr>
        <p:pic>
          <p:nvPicPr>
            <p:cNvPr id="21" name="Picture 3" descr="C:\Dokumente und Einstellungen\bergi\Desktop\P6250036.JPG">
              <a:extLst>
                <a:ext uri="{FF2B5EF4-FFF2-40B4-BE49-F238E27FC236}">
                  <a16:creationId xmlns:a16="http://schemas.microsoft.com/office/drawing/2014/main" id="{ACD0FC7A-3DD4-2140-8287-FBEAC1AB36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9632" y="4352081"/>
              <a:ext cx="2160240" cy="1963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BCD6621A-E0AE-5744-B835-14149D5F7178}"/>
                </a:ext>
              </a:extLst>
            </p:cNvPr>
            <p:cNvSpPr txBox="1">
              <a:spLocks noChangeArrowheads="1"/>
            </p:cNvSpPr>
            <p:nvPr/>
          </p:nvSpPr>
          <p:spPr bwMode="auto">
            <a:xfrm>
              <a:off x="1204548" y="4071125"/>
              <a:ext cx="1698949" cy="259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Helvetica" pitchFamily="2" charset="0"/>
                  <a:ea typeface="ヒラギノ角ゴ Pro W3" panose="020B0300000000000000" pitchFamily="34" charset="-128"/>
                </a:defRPr>
              </a:lvl1pPr>
              <a:lvl2pPr marL="742950" indent="-285750">
                <a:defRPr sz="2400">
                  <a:solidFill>
                    <a:schemeClr val="tx1"/>
                  </a:solidFill>
                  <a:latin typeface="Helvetica" pitchFamily="2" charset="0"/>
                  <a:ea typeface="ヒラギノ角ゴ Pro W3" panose="020B0300000000000000" pitchFamily="34" charset="-128"/>
                </a:defRPr>
              </a:lvl2pPr>
              <a:lvl3pPr marL="1143000" indent="-228600">
                <a:defRPr sz="2400">
                  <a:solidFill>
                    <a:schemeClr val="tx1"/>
                  </a:solidFill>
                  <a:latin typeface="Helvetica" pitchFamily="2" charset="0"/>
                  <a:ea typeface="ヒラギノ角ゴ Pro W3" panose="020B0300000000000000" pitchFamily="34" charset="-128"/>
                </a:defRPr>
              </a:lvl3pPr>
              <a:lvl4pPr marL="1600200" indent="-228600">
                <a:defRPr sz="2400">
                  <a:solidFill>
                    <a:schemeClr val="tx1"/>
                  </a:solidFill>
                  <a:latin typeface="Helvetica" pitchFamily="2" charset="0"/>
                  <a:ea typeface="ヒラギノ角ゴ Pro W3" panose="020B0300000000000000" pitchFamily="34" charset="-128"/>
                </a:defRPr>
              </a:lvl4pPr>
              <a:lvl5pPr marL="2057400" indent="-228600">
                <a:defRPr sz="2400">
                  <a:solidFill>
                    <a:schemeClr val="tx1"/>
                  </a:solidFill>
                  <a:latin typeface="Helvetica"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ヒラギノ角ゴ Pro W3" panose="020B0300000000000000" pitchFamily="34" charset="-128"/>
                </a:defRPr>
              </a:lvl9pPr>
            </a:lstStyle>
            <a:p>
              <a:pPr eaLnBrk="1" hangingPunct="1"/>
              <a:r>
                <a:rPr lang="en-US" altLang="en-CH" dirty="0">
                  <a:latin typeface="Arial" panose="020B0604020202020204" pitchFamily="34" charset="0"/>
                  <a:ea typeface="ＭＳ Ｐゴシック" panose="020B0600070205080204" pitchFamily="34" charset="-128"/>
                </a:rPr>
                <a:t> Open implant at via:</a:t>
              </a:r>
            </a:p>
          </p:txBody>
        </p:sp>
      </p:grpSp>
      <p:pic>
        <p:nvPicPr>
          <p:cNvPr id="23" name="Picture 17" descr="DSCN7072.JPG">
            <a:extLst>
              <a:ext uri="{FF2B5EF4-FFF2-40B4-BE49-F238E27FC236}">
                <a16:creationId xmlns:a16="http://schemas.microsoft.com/office/drawing/2014/main" id="{D2E93D90-A957-234B-9782-2AC9C754552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29162" y="6177879"/>
            <a:ext cx="3507974" cy="278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1">
            <a:extLst>
              <a:ext uri="{FF2B5EF4-FFF2-40B4-BE49-F238E27FC236}">
                <a16:creationId xmlns:a16="http://schemas.microsoft.com/office/drawing/2014/main" id="{A77177DA-9D9E-EA41-8104-C39B28196747}"/>
              </a:ext>
            </a:extLst>
          </p:cNvPr>
          <p:cNvSpPr txBox="1">
            <a:spLocks noChangeArrowheads="1"/>
          </p:cNvSpPr>
          <p:nvPr/>
        </p:nvSpPr>
        <p:spPr bwMode="auto">
          <a:xfrm>
            <a:off x="4831587" y="5518954"/>
            <a:ext cx="29842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Helvetica" pitchFamily="2" charset="0"/>
                <a:ea typeface="ヒラギノ角ゴ Pro W3" panose="020B0300000000000000" pitchFamily="34" charset="-128"/>
              </a:defRPr>
            </a:lvl1pPr>
            <a:lvl2pPr marL="742950" indent="-285750">
              <a:defRPr sz="2400">
                <a:solidFill>
                  <a:schemeClr val="tx1"/>
                </a:solidFill>
                <a:latin typeface="Helvetica" pitchFamily="2" charset="0"/>
                <a:ea typeface="ヒラギノ角ゴ Pro W3" panose="020B0300000000000000" pitchFamily="34" charset="-128"/>
              </a:defRPr>
            </a:lvl2pPr>
            <a:lvl3pPr marL="1143000" indent="-228600">
              <a:defRPr sz="2400">
                <a:solidFill>
                  <a:schemeClr val="tx1"/>
                </a:solidFill>
                <a:latin typeface="Helvetica" pitchFamily="2" charset="0"/>
                <a:ea typeface="ヒラギノ角ゴ Pro W3" panose="020B0300000000000000" pitchFamily="34" charset="-128"/>
              </a:defRPr>
            </a:lvl3pPr>
            <a:lvl4pPr marL="1600200" indent="-228600">
              <a:defRPr sz="2400">
                <a:solidFill>
                  <a:schemeClr val="tx1"/>
                </a:solidFill>
                <a:latin typeface="Helvetica" pitchFamily="2" charset="0"/>
                <a:ea typeface="ヒラギノ角ゴ Pro W3" panose="020B0300000000000000" pitchFamily="34" charset="-128"/>
              </a:defRPr>
            </a:lvl4pPr>
            <a:lvl5pPr marL="2057400" indent="-228600">
              <a:defRPr sz="2400">
                <a:solidFill>
                  <a:schemeClr val="tx1"/>
                </a:solidFill>
                <a:latin typeface="Helvetica" pitchFamily="2"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ヒラギノ角ゴ Pro W3" panose="020B0300000000000000" pitchFamily="34" charset="-128"/>
              </a:defRPr>
            </a:lvl9pPr>
          </a:lstStyle>
          <a:p>
            <a:pPr eaLnBrk="1" hangingPunct="1"/>
            <a:r>
              <a:rPr lang="en-US" altLang="en-CH" dirty="0">
                <a:latin typeface="Arial" panose="020B0604020202020204" pitchFamily="34" charset="0"/>
                <a:ea typeface="ＭＳ Ｐゴシック" panose="020B0600070205080204" pitchFamily="34" charset="-128"/>
              </a:rPr>
              <a:t> Open implant:</a:t>
            </a:r>
          </a:p>
        </p:txBody>
      </p:sp>
    </p:spTree>
    <p:extLst>
      <p:ext uri="{BB962C8B-B14F-4D97-AF65-F5344CB8AC3E}">
        <p14:creationId xmlns:p14="http://schemas.microsoft.com/office/powerpoint/2010/main" val="41693626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7828A-FBDC-C247-BE60-9F033A9751B9}"/>
              </a:ext>
            </a:extLst>
          </p:cNvPr>
          <p:cNvSpPr>
            <a:spLocks noGrp="1"/>
          </p:cNvSpPr>
          <p:nvPr>
            <p:ph type="title"/>
          </p:nvPr>
        </p:nvSpPr>
        <p:spPr/>
        <p:txBody>
          <a:bodyPr>
            <a:normAutofit fontScale="90000"/>
          </a:bodyPr>
          <a:lstStyle/>
          <a:p>
            <a:r>
              <a:rPr lang="en-CH" dirty="0">
                <a:sym typeface="Wingdings" pitchFamily="2" charset="2"/>
              </a:rPr>
              <a:t> H</a:t>
            </a:r>
            <a:r>
              <a:rPr lang="en-GB" dirty="0" err="1">
                <a:sym typeface="Wingdings" pitchFamily="2" charset="2"/>
              </a:rPr>
              <a:t>i</a:t>
            </a:r>
            <a:r>
              <a:rPr lang="en-CH" dirty="0">
                <a:sym typeface="Wingdings" pitchFamily="2" charset="2"/>
              </a:rPr>
              <a:t>gh leakage Current</a:t>
            </a:r>
            <a:br>
              <a:rPr lang="en-CH" dirty="0">
                <a:sym typeface="Wingdings" pitchFamily="2" charset="2"/>
              </a:rPr>
            </a:br>
            <a:r>
              <a:rPr lang="en-CH" dirty="0">
                <a:sym typeface="Wingdings" pitchFamily="2" charset="2"/>
              </a:rPr>
              <a:t>	</a:t>
            </a:r>
            <a:r>
              <a:rPr lang="en-GB" dirty="0">
                <a:sym typeface="Wingdings" pitchFamily="2" charset="2"/>
              </a:rPr>
              <a:t>G</a:t>
            </a:r>
            <a:r>
              <a:rPr lang="en-CH" dirty="0">
                <a:sym typeface="Wingdings" pitchFamily="2" charset="2"/>
              </a:rPr>
              <a:t>uess  where!</a:t>
            </a:r>
            <a:endParaRPr lang="en-CH" dirty="0"/>
          </a:p>
        </p:txBody>
      </p:sp>
      <p:sp>
        <p:nvSpPr>
          <p:cNvPr id="4" name="Slide Number Placeholder 3">
            <a:extLst>
              <a:ext uri="{FF2B5EF4-FFF2-40B4-BE49-F238E27FC236}">
                <a16:creationId xmlns:a16="http://schemas.microsoft.com/office/drawing/2014/main" id="{1422F7D8-ACF0-7F4D-B394-1BD28FA60235}"/>
              </a:ext>
            </a:extLst>
          </p:cNvPr>
          <p:cNvSpPr>
            <a:spLocks noGrp="1"/>
          </p:cNvSpPr>
          <p:nvPr>
            <p:ph type="sldNum" sz="quarter" idx="12"/>
          </p:nvPr>
        </p:nvSpPr>
        <p:spPr/>
        <p:txBody>
          <a:bodyPr/>
          <a:lstStyle/>
          <a:p>
            <a:pPr>
              <a:defRPr/>
            </a:pPr>
            <a:fld id="{E5D78AFC-D01D-4A2C-903B-3EDE022AEE92}" type="slidenum">
              <a:rPr lang="de-DE" smtClean="0"/>
              <a:pPr>
                <a:defRPr/>
              </a:pPr>
              <a:t>54</a:t>
            </a:fld>
            <a:endParaRPr lang="de-DE" dirty="0"/>
          </a:p>
        </p:txBody>
      </p:sp>
      <p:pic>
        <p:nvPicPr>
          <p:cNvPr id="5" name="Picture 4">
            <a:extLst>
              <a:ext uri="{FF2B5EF4-FFF2-40B4-BE49-F238E27FC236}">
                <a16:creationId xmlns:a16="http://schemas.microsoft.com/office/drawing/2014/main" id="{DBAF4164-ECC7-1940-812A-DCFFB937FBC9}"/>
              </a:ext>
            </a:extLst>
          </p:cNvPr>
          <p:cNvPicPr>
            <a:picLocks noChangeAspect="1"/>
          </p:cNvPicPr>
          <p:nvPr/>
        </p:nvPicPr>
        <p:blipFill>
          <a:blip r:embed="rId2"/>
          <a:stretch>
            <a:fillRect/>
          </a:stretch>
        </p:blipFill>
        <p:spPr>
          <a:xfrm>
            <a:off x="5814397" y="4555448"/>
            <a:ext cx="7214137" cy="4273343"/>
          </a:xfrm>
          <a:prstGeom prst="rect">
            <a:avLst/>
          </a:prstGeom>
        </p:spPr>
      </p:pic>
      <p:pic>
        <p:nvPicPr>
          <p:cNvPr id="6" name="Picture 2">
            <a:extLst>
              <a:ext uri="{FF2B5EF4-FFF2-40B4-BE49-F238E27FC236}">
                <a16:creationId xmlns:a16="http://schemas.microsoft.com/office/drawing/2014/main" id="{CF9F7943-43B4-B84E-8672-B738511A1A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008" y="2098983"/>
            <a:ext cx="5246557" cy="4912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113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CD2C6-1E90-614D-AEC6-16AC5159594D}"/>
              </a:ext>
            </a:extLst>
          </p:cNvPr>
          <p:cNvSpPr>
            <a:spLocks noGrp="1"/>
          </p:cNvSpPr>
          <p:nvPr>
            <p:ph type="title"/>
          </p:nvPr>
        </p:nvSpPr>
        <p:spPr/>
        <p:txBody>
          <a:bodyPr/>
          <a:lstStyle/>
          <a:p>
            <a:r>
              <a:rPr lang="en-CH" dirty="0"/>
              <a:t>How to break it systematically?</a:t>
            </a:r>
          </a:p>
        </p:txBody>
      </p:sp>
      <p:sp>
        <p:nvSpPr>
          <p:cNvPr id="4" name="Slide Number Placeholder 3">
            <a:extLst>
              <a:ext uri="{FF2B5EF4-FFF2-40B4-BE49-F238E27FC236}">
                <a16:creationId xmlns:a16="http://schemas.microsoft.com/office/drawing/2014/main" id="{AE9C2AF3-3E85-CB45-AEAD-FF6065AEB4BE}"/>
              </a:ext>
            </a:extLst>
          </p:cNvPr>
          <p:cNvSpPr>
            <a:spLocks noGrp="1"/>
          </p:cNvSpPr>
          <p:nvPr>
            <p:ph type="sldNum" sz="quarter" idx="12"/>
          </p:nvPr>
        </p:nvSpPr>
        <p:spPr/>
        <p:txBody>
          <a:bodyPr/>
          <a:lstStyle/>
          <a:p>
            <a:pPr>
              <a:defRPr/>
            </a:pPr>
            <a:fld id="{E5D78AFC-D01D-4A2C-903B-3EDE022AEE92}" type="slidenum">
              <a:rPr lang="de-DE" smtClean="0"/>
              <a:pPr>
                <a:defRPr/>
              </a:pPr>
              <a:t>55</a:t>
            </a:fld>
            <a:endParaRPr lang="de-DE" dirty="0"/>
          </a:p>
        </p:txBody>
      </p:sp>
      <p:pic>
        <p:nvPicPr>
          <p:cNvPr id="5" name="Picture 4">
            <a:extLst>
              <a:ext uri="{FF2B5EF4-FFF2-40B4-BE49-F238E27FC236}">
                <a16:creationId xmlns:a16="http://schemas.microsoft.com/office/drawing/2014/main" id="{E1ABC9FE-BDAC-844B-9355-5CACA14519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2178" y="1786032"/>
            <a:ext cx="7789796" cy="55614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51E27C4-B4A8-A74E-9D8D-5407407A4E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51" y="1763477"/>
            <a:ext cx="7414638" cy="55614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5">
            <a:extLst>
              <a:ext uri="{FF2B5EF4-FFF2-40B4-BE49-F238E27FC236}">
                <a16:creationId xmlns:a16="http://schemas.microsoft.com/office/drawing/2014/main" id="{A1B65C4D-8CDF-B341-9197-8ECB201A4CA2}"/>
              </a:ext>
            </a:extLst>
          </p:cNvPr>
          <p:cNvSpPr txBox="1">
            <a:spLocks noChangeArrowheads="1"/>
          </p:cNvSpPr>
          <p:nvPr/>
        </p:nvSpPr>
        <p:spPr bwMode="auto">
          <a:xfrm>
            <a:off x="527475" y="7720641"/>
            <a:ext cx="9956572"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ajor"/>
        </p:style>
        <p:txBody>
          <a:bodyPr wrap="non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altLang="en-CH" sz="2400" dirty="0"/>
              <a:t>Choose a package, where the sensor moves in the order of 1mm freely!</a:t>
            </a:r>
          </a:p>
        </p:txBody>
      </p:sp>
      <p:sp>
        <p:nvSpPr>
          <p:cNvPr id="8" name="Line 7">
            <a:extLst>
              <a:ext uri="{FF2B5EF4-FFF2-40B4-BE49-F238E27FC236}">
                <a16:creationId xmlns:a16="http://schemas.microsoft.com/office/drawing/2014/main" id="{D47B528A-731D-9849-9E14-864A468B4C84}"/>
              </a:ext>
            </a:extLst>
          </p:cNvPr>
          <p:cNvSpPr>
            <a:spLocks noChangeShapeType="1"/>
          </p:cNvSpPr>
          <p:nvPr/>
        </p:nvSpPr>
        <p:spPr bwMode="auto">
          <a:xfrm>
            <a:off x="6029678" y="5396095"/>
            <a:ext cx="1152525"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ajor"/>
        </p:style>
        <p:txBody>
          <a:bodyP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CH"/>
          </a:p>
        </p:txBody>
      </p:sp>
    </p:spTree>
    <p:extLst>
      <p:ext uri="{BB962C8B-B14F-4D97-AF65-F5344CB8AC3E}">
        <p14:creationId xmlns:p14="http://schemas.microsoft.com/office/powerpoint/2010/main" val="28430664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2F083-19B8-B34D-A722-E9A3BBA5CF39}"/>
              </a:ext>
            </a:extLst>
          </p:cNvPr>
          <p:cNvSpPr>
            <a:spLocks noGrp="1"/>
          </p:cNvSpPr>
          <p:nvPr>
            <p:ph type="ctrTitle"/>
          </p:nvPr>
        </p:nvSpPr>
        <p:spPr/>
        <p:txBody>
          <a:bodyPr/>
          <a:lstStyle/>
          <a:p>
            <a:r>
              <a:rPr lang="en-CH" dirty="0"/>
              <a:t>Corrosion</a:t>
            </a:r>
          </a:p>
        </p:txBody>
      </p:sp>
      <p:sp>
        <p:nvSpPr>
          <p:cNvPr id="5" name="Subtitle 4">
            <a:extLst>
              <a:ext uri="{FF2B5EF4-FFF2-40B4-BE49-F238E27FC236}">
                <a16:creationId xmlns:a16="http://schemas.microsoft.com/office/drawing/2014/main" id="{C33B5201-DE38-4E4E-9A09-5F84FD813ABA}"/>
              </a:ext>
            </a:extLst>
          </p:cNvPr>
          <p:cNvSpPr>
            <a:spLocks noGrp="1"/>
          </p:cNvSpPr>
          <p:nvPr>
            <p:ph type="subTitle" idx="1"/>
          </p:nvPr>
        </p:nvSpPr>
        <p:spPr/>
        <p:txBody>
          <a:bodyPr/>
          <a:lstStyle/>
          <a:p>
            <a:endParaRPr lang="en-CH"/>
          </a:p>
        </p:txBody>
      </p:sp>
      <p:sp>
        <p:nvSpPr>
          <p:cNvPr id="4" name="Slide Number Placeholder 3">
            <a:extLst>
              <a:ext uri="{FF2B5EF4-FFF2-40B4-BE49-F238E27FC236}">
                <a16:creationId xmlns:a16="http://schemas.microsoft.com/office/drawing/2014/main" id="{F678150B-40FE-E24D-8E6A-09DF50E045E3}"/>
              </a:ext>
            </a:extLst>
          </p:cNvPr>
          <p:cNvSpPr>
            <a:spLocks noGrp="1"/>
          </p:cNvSpPr>
          <p:nvPr>
            <p:ph type="sldNum" sz="quarter" idx="12"/>
          </p:nvPr>
        </p:nvSpPr>
        <p:spPr/>
        <p:txBody>
          <a:bodyPr/>
          <a:lstStyle/>
          <a:p>
            <a:pPr>
              <a:defRPr/>
            </a:pPr>
            <a:fld id="{E5D78AFC-D01D-4A2C-903B-3EDE022AEE92}" type="slidenum">
              <a:rPr lang="de-DE" smtClean="0"/>
              <a:pPr>
                <a:defRPr/>
              </a:pPr>
              <a:t>56</a:t>
            </a:fld>
            <a:endParaRPr lang="de-DE" dirty="0"/>
          </a:p>
        </p:txBody>
      </p:sp>
    </p:spTree>
    <p:extLst>
      <p:ext uri="{BB962C8B-B14F-4D97-AF65-F5344CB8AC3E}">
        <p14:creationId xmlns:p14="http://schemas.microsoft.com/office/powerpoint/2010/main" val="4082438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a:extLst>
              <a:ext uri="{FF2B5EF4-FFF2-40B4-BE49-F238E27FC236}">
                <a16:creationId xmlns:a16="http://schemas.microsoft.com/office/drawing/2014/main" id="{93ECE854-B331-AD48-9382-6ED1AFFBFC4D}"/>
              </a:ext>
            </a:extLst>
          </p:cNvPr>
          <p:cNvSpPr>
            <a:spLocks noGrp="1"/>
          </p:cNvSpPr>
          <p:nvPr>
            <p:ph type="ftr" sz="quarter" idx="10"/>
          </p:nvPr>
        </p:nvSpPr>
        <p:spPr bwMode="auto">
          <a:xfrm>
            <a:off x="3124200" y="65532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400" b="1" kern="1200">
                <a:solidFill>
                  <a:schemeClr val="tx1"/>
                </a:solidFill>
                <a:latin typeface="Comic Sans MS" panose="030F0902030302020204" pitchFamily="66" charset="0"/>
                <a:ea typeface="+mn-ea"/>
                <a:cs typeface="+mn-cs"/>
              </a:defRPr>
            </a:lvl1pPr>
            <a:lvl2pPr marL="457200" algn="l" rtl="0" fontAlgn="base">
              <a:spcBef>
                <a:spcPct val="0"/>
              </a:spcBef>
              <a:spcAft>
                <a:spcPct val="0"/>
              </a:spcAft>
              <a:defRPr sz="3600" b="1" kern="1200">
                <a:solidFill>
                  <a:schemeClr val="tx1"/>
                </a:solidFill>
                <a:latin typeface="Comic Sans MS" panose="030F0902030302020204" pitchFamily="66" charset="0"/>
                <a:ea typeface="+mn-ea"/>
                <a:cs typeface="+mn-cs"/>
              </a:defRPr>
            </a:lvl2pPr>
            <a:lvl3pPr marL="914400" algn="l" rtl="0" fontAlgn="base">
              <a:spcBef>
                <a:spcPct val="0"/>
              </a:spcBef>
              <a:spcAft>
                <a:spcPct val="0"/>
              </a:spcAft>
              <a:defRPr sz="3600" b="1" kern="1200">
                <a:solidFill>
                  <a:schemeClr val="tx1"/>
                </a:solidFill>
                <a:latin typeface="Comic Sans MS" panose="030F0902030302020204" pitchFamily="66" charset="0"/>
                <a:ea typeface="+mn-ea"/>
                <a:cs typeface="+mn-cs"/>
              </a:defRPr>
            </a:lvl3pPr>
            <a:lvl4pPr marL="1371600" algn="l" rtl="0" fontAlgn="base">
              <a:spcBef>
                <a:spcPct val="0"/>
              </a:spcBef>
              <a:spcAft>
                <a:spcPct val="0"/>
              </a:spcAft>
              <a:defRPr sz="3600" b="1" kern="1200">
                <a:solidFill>
                  <a:schemeClr val="tx1"/>
                </a:solidFill>
                <a:latin typeface="Comic Sans MS" panose="030F0902030302020204" pitchFamily="66" charset="0"/>
                <a:ea typeface="+mn-ea"/>
                <a:cs typeface="+mn-cs"/>
              </a:defRPr>
            </a:lvl4pPr>
            <a:lvl5pPr marL="1828800" algn="l" rtl="0" fontAlgn="base">
              <a:spcBef>
                <a:spcPct val="0"/>
              </a:spcBef>
              <a:spcAft>
                <a:spcPct val="0"/>
              </a:spcAft>
              <a:defRPr sz="3600" b="1" kern="1200">
                <a:solidFill>
                  <a:schemeClr val="tx1"/>
                </a:solidFill>
                <a:latin typeface="Comic Sans MS" panose="030F0902030302020204" pitchFamily="66" charset="0"/>
                <a:ea typeface="+mn-ea"/>
                <a:cs typeface="+mn-cs"/>
              </a:defRPr>
            </a:lvl5pPr>
            <a:lvl6pPr marL="2286000" algn="l" defTabSz="914400" rtl="0" eaLnBrk="1" latinLnBrk="0" hangingPunct="1">
              <a:defRPr sz="3600" b="1" kern="1200">
                <a:solidFill>
                  <a:schemeClr val="tx1"/>
                </a:solidFill>
                <a:latin typeface="Comic Sans MS" panose="030F0902030302020204" pitchFamily="66" charset="0"/>
                <a:ea typeface="+mn-ea"/>
                <a:cs typeface="+mn-cs"/>
              </a:defRPr>
            </a:lvl6pPr>
            <a:lvl7pPr marL="2743200" algn="l" defTabSz="914400" rtl="0" eaLnBrk="1" latinLnBrk="0" hangingPunct="1">
              <a:defRPr sz="3600" b="1" kern="1200">
                <a:solidFill>
                  <a:schemeClr val="tx1"/>
                </a:solidFill>
                <a:latin typeface="Comic Sans MS" panose="030F0902030302020204" pitchFamily="66" charset="0"/>
                <a:ea typeface="+mn-ea"/>
                <a:cs typeface="+mn-cs"/>
              </a:defRPr>
            </a:lvl7pPr>
            <a:lvl8pPr marL="3200400" algn="l" defTabSz="914400" rtl="0" eaLnBrk="1" latinLnBrk="0" hangingPunct="1">
              <a:defRPr sz="3600" b="1" kern="1200">
                <a:solidFill>
                  <a:schemeClr val="tx1"/>
                </a:solidFill>
                <a:latin typeface="Comic Sans MS" panose="030F0902030302020204" pitchFamily="66" charset="0"/>
                <a:ea typeface="+mn-ea"/>
                <a:cs typeface="+mn-cs"/>
              </a:defRPr>
            </a:lvl8pPr>
            <a:lvl9pPr marL="3657600" algn="l" defTabSz="914400" rtl="0" eaLnBrk="1" latinLnBrk="0" hangingPunct="1">
              <a:defRPr sz="3600" b="1" kern="1200">
                <a:solidFill>
                  <a:schemeClr val="tx1"/>
                </a:solidFill>
                <a:latin typeface="Comic Sans MS" panose="030F0902030302020204" pitchFamily="66" charset="0"/>
                <a:ea typeface="+mn-ea"/>
                <a:cs typeface="+mn-cs"/>
              </a:defRPr>
            </a:lvl9pPr>
          </a:lstStyle>
          <a:p>
            <a:r>
              <a:rPr lang="en-US" altLang="en-CH"/>
              <a:t>Frank Hartman</a:t>
            </a:r>
          </a:p>
        </p:txBody>
      </p:sp>
      <p:sp>
        <p:nvSpPr>
          <p:cNvPr id="6" name="Slide Number Placeholder 3">
            <a:extLst>
              <a:ext uri="{FF2B5EF4-FFF2-40B4-BE49-F238E27FC236}">
                <a16:creationId xmlns:a16="http://schemas.microsoft.com/office/drawing/2014/main" id="{426714A8-235A-5342-ABAF-B5334F3CEA74}"/>
              </a:ext>
            </a:extLst>
          </p:cNvPr>
          <p:cNvSpPr>
            <a:spLocks noGrp="1"/>
          </p:cNvSpPr>
          <p:nvPr>
            <p:ph type="sldNum" sz="quarter" idx="11"/>
          </p:nvPr>
        </p:nvSpPr>
        <p:spPr bwMode="auto">
          <a:xfrm>
            <a:off x="8316913" y="6524625"/>
            <a:ext cx="8270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b="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3600" b="1" kern="1200">
                <a:solidFill>
                  <a:schemeClr val="tx1"/>
                </a:solidFill>
                <a:latin typeface="Comic Sans MS" panose="030F0902030302020204" pitchFamily="66" charset="0"/>
                <a:ea typeface="+mn-ea"/>
                <a:cs typeface="+mn-cs"/>
              </a:defRPr>
            </a:lvl2pPr>
            <a:lvl3pPr marL="914400" algn="l" rtl="0" fontAlgn="base">
              <a:spcBef>
                <a:spcPct val="0"/>
              </a:spcBef>
              <a:spcAft>
                <a:spcPct val="0"/>
              </a:spcAft>
              <a:defRPr sz="3600" b="1" kern="1200">
                <a:solidFill>
                  <a:schemeClr val="tx1"/>
                </a:solidFill>
                <a:latin typeface="Comic Sans MS" panose="030F0902030302020204" pitchFamily="66" charset="0"/>
                <a:ea typeface="+mn-ea"/>
                <a:cs typeface="+mn-cs"/>
              </a:defRPr>
            </a:lvl3pPr>
            <a:lvl4pPr marL="1371600" algn="l" rtl="0" fontAlgn="base">
              <a:spcBef>
                <a:spcPct val="0"/>
              </a:spcBef>
              <a:spcAft>
                <a:spcPct val="0"/>
              </a:spcAft>
              <a:defRPr sz="3600" b="1" kern="1200">
                <a:solidFill>
                  <a:schemeClr val="tx1"/>
                </a:solidFill>
                <a:latin typeface="Comic Sans MS" panose="030F0902030302020204" pitchFamily="66" charset="0"/>
                <a:ea typeface="+mn-ea"/>
                <a:cs typeface="+mn-cs"/>
              </a:defRPr>
            </a:lvl4pPr>
            <a:lvl5pPr marL="1828800" algn="l" rtl="0" fontAlgn="base">
              <a:spcBef>
                <a:spcPct val="0"/>
              </a:spcBef>
              <a:spcAft>
                <a:spcPct val="0"/>
              </a:spcAft>
              <a:defRPr sz="3600" b="1" kern="1200">
                <a:solidFill>
                  <a:schemeClr val="tx1"/>
                </a:solidFill>
                <a:latin typeface="Comic Sans MS" panose="030F0902030302020204" pitchFamily="66" charset="0"/>
                <a:ea typeface="+mn-ea"/>
                <a:cs typeface="+mn-cs"/>
              </a:defRPr>
            </a:lvl5pPr>
            <a:lvl6pPr marL="2286000" algn="l" defTabSz="914400" rtl="0" eaLnBrk="1" latinLnBrk="0" hangingPunct="1">
              <a:defRPr sz="3600" b="1" kern="1200">
                <a:solidFill>
                  <a:schemeClr val="tx1"/>
                </a:solidFill>
                <a:latin typeface="Comic Sans MS" panose="030F0902030302020204" pitchFamily="66" charset="0"/>
                <a:ea typeface="+mn-ea"/>
                <a:cs typeface="+mn-cs"/>
              </a:defRPr>
            </a:lvl6pPr>
            <a:lvl7pPr marL="2743200" algn="l" defTabSz="914400" rtl="0" eaLnBrk="1" latinLnBrk="0" hangingPunct="1">
              <a:defRPr sz="3600" b="1" kern="1200">
                <a:solidFill>
                  <a:schemeClr val="tx1"/>
                </a:solidFill>
                <a:latin typeface="Comic Sans MS" panose="030F0902030302020204" pitchFamily="66" charset="0"/>
                <a:ea typeface="+mn-ea"/>
                <a:cs typeface="+mn-cs"/>
              </a:defRPr>
            </a:lvl7pPr>
            <a:lvl8pPr marL="3200400" algn="l" defTabSz="914400" rtl="0" eaLnBrk="1" latinLnBrk="0" hangingPunct="1">
              <a:defRPr sz="3600" b="1" kern="1200">
                <a:solidFill>
                  <a:schemeClr val="tx1"/>
                </a:solidFill>
                <a:latin typeface="Comic Sans MS" panose="030F0902030302020204" pitchFamily="66" charset="0"/>
                <a:ea typeface="+mn-ea"/>
                <a:cs typeface="+mn-cs"/>
              </a:defRPr>
            </a:lvl8pPr>
            <a:lvl9pPr marL="3657600" algn="l" defTabSz="914400" rtl="0" eaLnBrk="1" latinLnBrk="0" hangingPunct="1">
              <a:defRPr sz="3600" b="1" kern="1200">
                <a:solidFill>
                  <a:schemeClr val="tx1"/>
                </a:solidFill>
                <a:latin typeface="Comic Sans MS" panose="030F0902030302020204" pitchFamily="66" charset="0"/>
                <a:ea typeface="+mn-ea"/>
                <a:cs typeface="+mn-cs"/>
              </a:defRPr>
            </a:lvl9pPr>
          </a:lstStyle>
          <a:p>
            <a:r>
              <a:rPr lang="en-US" altLang="en-CH"/>
              <a:t> </a:t>
            </a:r>
            <a:fld id="{67530D53-E3A9-564E-A806-F81E86C09E34}" type="slidenum">
              <a:rPr lang="en-US" altLang="en-CH" b="1" smtClean="0"/>
              <a:pPr/>
              <a:t>57</a:t>
            </a:fld>
            <a:endParaRPr lang="en-US" altLang="en-CH" b="1"/>
          </a:p>
        </p:txBody>
      </p:sp>
      <p:sp>
        <p:nvSpPr>
          <p:cNvPr id="217090" name="Rectangle 2">
            <a:extLst>
              <a:ext uri="{FF2B5EF4-FFF2-40B4-BE49-F238E27FC236}">
                <a16:creationId xmlns:a16="http://schemas.microsoft.com/office/drawing/2014/main" id="{9F4811D8-AC0E-734B-B45D-1A19C15F632A}"/>
              </a:ext>
            </a:extLst>
          </p:cNvPr>
          <p:cNvSpPr>
            <a:spLocks noGrp="1" noChangeArrowheads="1"/>
          </p:cNvSpPr>
          <p:nvPr>
            <p:ph type="title"/>
          </p:nvPr>
        </p:nvSpPr>
        <p:spPr>
          <a:xfrm>
            <a:off x="587023" y="-142240"/>
            <a:ext cx="11241476" cy="975361"/>
          </a:xfrm>
        </p:spPr>
        <p:txBody>
          <a:bodyPr/>
          <a:lstStyle/>
          <a:p>
            <a:endParaRPr lang="fr-FR" altLang="en-CH"/>
          </a:p>
        </p:txBody>
      </p:sp>
      <p:pic>
        <p:nvPicPr>
          <p:cNvPr id="217091" name="Picture 3">
            <a:extLst>
              <a:ext uri="{FF2B5EF4-FFF2-40B4-BE49-F238E27FC236}">
                <a16:creationId xmlns:a16="http://schemas.microsoft.com/office/drawing/2014/main" id="{0F3DB2FC-6FF1-2C42-A804-23D659DDF5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91" y="-22578"/>
            <a:ext cx="11704321" cy="8778240"/>
          </a:xfrm>
          <a:prstGeom prst="rect">
            <a:avLst/>
          </a:prstGeom>
          <a:noFill/>
          <a:extLst>
            <a:ext uri="{909E8E84-426E-40DD-AFC4-6F175D3DCCD1}">
              <a14:hiddenFill xmlns:a14="http://schemas.microsoft.com/office/drawing/2010/main">
                <a:solidFill>
                  <a:srgbClr val="FFFFFF"/>
                </a:solidFill>
              </a14:hiddenFill>
            </a:ext>
          </a:extLst>
        </p:spPr>
      </p:pic>
      <p:sp>
        <p:nvSpPr>
          <p:cNvPr id="217092" name="Text Box 4">
            <a:extLst>
              <a:ext uri="{FF2B5EF4-FFF2-40B4-BE49-F238E27FC236}">
                <a16:creationId xmlns:a16="http://schemas.microsoft.com/office/drawing/2014/main" id="{320C0F8C-C729-0A41-B12D-A8D29CA9AC57}"/>
              </a:ext>
            </a:extLst>
          </p:cNvPr>
          <p:cNvSpPr txBox="1">
            <a:spLocks noChangeArrowheads="1"/>
          </p:cNvSpPr>
          <p:nvPr/>
        </p:nvSpPr>
        <p:spPr bwMode="auto">
          <a:xfrm>
            <a:off x="3723076" y="465102"/>
            <a:ext cx="4334933" cy="2718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de-DE" altLang="en-CH" sz="3413" dirty="0">
                <a:solidFill>
                  <a:srgbClr val="FFFF00"/>
                </a:solidFill>
                <a:latin typeface="Times New Roman" panose="02020603050405020304" pitchFamily="18" charset="0"/>
              </a:rPr>
              <a:t>600V </a:t>
            </a:r>
          </a:p>
          <a:p>
            <a:pPr eaLnBrk="0" hangingPunct="0"/>
            <a:r>
              <a:rPr lang="de-DE" altLang="en-CH" sz="3413" dirty="0">
                <a:solidFill>
                  <a:srgbClr val="FFFF00"/>
                </a:solidFill>
                <a:latin typeface="Times New Roman" panose="02020603050405020304" pitchFamily="18" charset="0"/>
              </a:rPr>
              <a:t>22°C ~50% RH</a:t>
            </a:r>
          </a:p>
          <a:p>
            <a:pPr eaLnBrk="0" hangingPunct="0"/>
            <a:endParaRPr lang="de-DE" altLang="en-CH" sz="3413" dirty="0">
              <a:solidFill>
                <a:srgbClr val="FFFF00"/>
              </a:solidFill>
              <a:latin typeface="Times New Roman" panose="02020603050405020304" pitchFamily="18" charset="0"/>
            </a:endParaRPr>
          </a:p>
          <a:p>
            <a:pPr eaLnBrk="0" hangingPunct="0"/>
            <a:endParaRPr lang="de-DE" altLang="en-CH" sz="3413" dirty="0">
              <a:solidFill>
                <a:srgbClr val="FFFF00"/>
              </a:solidFill>
              <a:latin typeface="Times New Roman" panose="02020603050405020304" pitchFamily="18" charset="0"/>
            </a:endParaRPr>
          </a:p>
          <a:p>
            <a:pPr eaLnBrk="0" hangingPunct="0"/>
            <a:endParaRPr lang="en-GB" altLang="en-CH" sz="3413" dirty="0">
              <a:solidFill>
                <a:srgbClr val="FFFF00"/>
              </a:solidFill>
              <a:latin typeface="Times New Roman" panose="02020603050405020304" pitchFamily="18" charset="0"/>
            </a:endParaRPr>
          </a:p>
        </p:txBody>
      </p:sp>
      <p:sp>
        <p:nvSpPr>
          <p:cNvPr id="7" name="Title 1">
            <a:extLst>
              <a:ext uri="{FF2B5EF4-FFF2-40B4-BE49-F238E27FC236}">
                <a16:creationId xmlns:a16="http://schemas.microsoft.com/office/drawing/2014/main" id="{87906043-7BE8-0C45-95C5-5CB95A4E5690}"/>
              </a:ext>
            </a:extLst>
          </p:cNvPr>
          <p:cNvSpPr txBox="1">
            <a:spLocks/>
          </p:cNvSpPr>
          <p:nvPr/>
        </p:nvSpPr>
        <p:spPr>
          <a:xfrm>
            <a:off x="225629" y="8606648"/>
            <a:ext cx="9830365" cy="1273387"/>
          </a:xfrm>
          <a:prstGeom prst="rect">
            <a:avLst/>
          </a:prstGeom>
        </p:spPr>
        <p:txBody>
          <a:bodyPr vert="horz" lIns="91440" tIns="45720" rIns="91440" bIns="45720" rtlCol="0" anchor="ctr">
            <a:normAutofit/>
          </a:bodyPr>
          <a:lstStyle>
            <a:lvl1pPr marL="0" marR="0" indent="0" algn="l" defTabSz="1295400" rtl="0" latinLnBrk="0">
              <a:lnSpc>
                <a:spcPct val="100000"/>
              </a:lnSpc>
              <a:spcBef>
                <a:spcPts val="0"/>
              </a:spcBef>
              <a:spcAft>
                <a:spcPts val="0"/>
              </a:spcAft>
              <a:buClrTx/>
              <a:buSzTx/>
              <a:buFontTx/>
              <a:buNone/>
              <a:tabLst/>
              <a:defRPr sz="4800" b="1" i="0" u="none" strike="noStrike" cap="none" spc="0" baseline="0">
                <a:ln>
                  <a:noFill/>
                </a:ln>
                <a:solidFill>
                  <a:srgbClr val="0070C0"/>
                </a:solidFill>
                <a:uFill>
                  <a:solidFill>
                    <a:srgbClr val="000000"/>
                  </a:solidFill>
                </a:uFill>
                <a:latin typeface="+mn-lt"/>
                <a:ea typeface="+mn-ea"/>
                <a:cs typeface="+mn-cs"/>
                <a:sym typeface="Arial"/>
              </a:defRPr>
            </a:lvl1pPr>
            <a:lvl2pPr marL="0" marR="0" indent="228600" algn="l" defTabSz="1295400" rtl="0" latinLnBrk="0">
              <a:lnSpc>
                <a:spcPct val="100000"/>
              </a:lnSpc>
              <a:spcBef>
                <a:spcPts val="0"/>
              </a:spcBef>
              <a:spcAft>
                <a:spcPts val="0"/>
              </a:spcAft>
              <a:buClrTx/>
              <a:buSzTx/>
              <a:buFontTx/>
              <a:buNone/>
              <a:tabLst/>
              <a:defRPr sz="4800" b="1" i="0" u="none" strike="noStrike" cap="none" spc="0" baseline="0">
                <a:ln>
                  <a:noFill/>
                </a:ln>
                <a:solidFill>
                  <a:srgbClr val="000000"/>
                </a:solidFill>
                <a:uFill>
                  <a:solidFill>
                    <a:srgbClr val="000000"/>
                  </a:solidFill>
                </a:uFill>
                <a:latin typeface="+mn-lt"/>
                <a:ea typeface="+mn-ea"/>
                <a:cs typeface="+mn-cs"/>
                <a:sym typeface="Arial"/>
              </a:defRPr>
            </a:lvl2pPr>
            <a:lvl3pPr marL="0" marR="0" indent="457200" algn="l" defTabSz="1295400" rtl="0" latinLnBrk="0">
              <a:lnSpc>
                <a:spcPct val="100000"/>
              </a:lnSpc>
              <a:spcBef>
                <a:spcPts val="0"/>
              </a:spcBef>
              <a:spcAft>
                <a:spcPts val="0"/>
              </a:spcAft>
              <a:buClrTx/>
              <a:buSzTx/>
              <a:buFontTx/>
              <a:buNone/>
              <a:tabLst/>
              <a:defRPr sz="4800" b="1" i="0" u="none" strike="noStrike" cap="none" spc="0" baseline="0">
                <a:ln>
                  <a:noFill/>
                </a:ln>
                <a:solidFill>
                  <a:srgbClr val="000000"/>
                </a:solidFill>
                <a:uFill>
                  <a:solidFill>
                    <a:srgbClr val="000000"/>
                  </a:solidFill>
                </a:uFill>
                <a:latin typeface="+mn-lt"/>
                <a:ea typeface="+mn-ea"/>
                <a:cs typeface="+mn-cs"/>
                <a:sym typeface="Arial"/>
              </a:defRPr>
            </a:lvl3pPr>
            <a:lvl4pPr marL="0" marR="0" indent="685800" algn="l" defTabSz="1295400" rtl="0" latinLnBrk="0">
              <a:lnSpc>
                <a:spcPct val="100000"/>
              </a:lnSpc>
              <a:spcBef>
                <a:spcPts val="0"/>
              </a:spcBef>
              <a:spcAft>
                <a:spcPts val="0"/>
              </a:spcAft>
              <a:buClrTx/>
              <a:buSzTx/>
              <a:buFontTx/>
              <a:buNone/>
              <a:tabLst/>
              <a:defRPr sz="4800" b="1" i="0" u="none" strike="noStrike" cap="none" spc="0" baseline="0">
                <a:ln>
                  <a:noFill/>
                </a:ln>
                <a:solidFill>
                  <a:srgbClr val="000000"/>
                </a:solidFill>
                <a:uFill>
                  <a:solidFill>
                    <a:srgbClr val="000000"/>
                  </a:solidFill>
                </a:uFill>
                <a:latin typeface="+mn-lt"/>
                <a:ea typeface="+mn-ea"/>
                <a:cs typeface="+mn-cs"/>
                <a:sym typeface="Arial"/>
              </a:defRPr>
            </a:lvl4pPr>
            <a:lvl5pPr marL="0" marR="0" indent="914400" algn="l" defTabSz="1295400" rtl="0" latinLnBrk="0">
              <a:lnSpc>
                <a:spcPct val="100000"/>
              </a:lnSpc>
              <a:spcBef>
                <a:spcPts val="0"/>
              </a:spcBef>
              <a:spcAft>
                <a:spcPts val="0"/>
              </a:spcAft>
              <a:buClrTx/>
              <a:buSzTx/>
              <a:buFontTx/>
              <a:buNone/>
              <a:tabLst/>
              <a:defRPr sz="4800" b="1" i="0" u="none" strike="noStrike" cap="none" spc="0" baseline="0">
                <a:ln>
                  <a:noFill/>
                </a:ln>
                <a:solidFill>
                  <a:srgbClr val="000000"/>
                </a:solidFill>
                <a:uFill>
                  <a:solidFill>
                    <a:srgbClr val="000000"/>
                  </a:solidFill>
                </a:uFill>
                <a:latin typeface="+mn-lt"/>
                <a:ea typeface="+mn-ea"/>
                <a:cs typeface="+mn-cs"/>
                <a:sym typeface="Arial"/>
              </a:defRPr>
            </a:lvl5pPr>
            <a:lvl6pPr marL="0" marR="0" indent="1143000" algn="l" defTabSz="1295400" rtl="0" latinLnBrk="0">
              <a:lnSpc>
                <a:spcPct val="100000"/>
              </a:lnSpc>
              <a:spcBef>
                <a:spcPts val="0"/>
              </a:spcBef>
              <a:spcAft>
                <a:spcPts val="0"/>
              </a:spcAft>
              <a:buClrTx/>
              <a:buSzTx/>
              <a:buFontTx/>
              <a:buNone/>
              <a:tabLst/>
              <a:defRPr sz="4800" b="1" i="0" u="none" strike="noStrike" cap="none" spc="0" baseline="0">
                <a:ln>
                  <a:noFill/>
                </a:ln>
                <a:solidFill>
                  <a:srgbClr val="000000"/>
                </a:solidFill>
                <a:uFill>
                  <a:solidFill>
                    <a:srgbClr val="000000"/>
                  </a:solidFill>
                </a:uFill>
                <a:latin typeface="+mn-lt"/>
                <a:ea typeface="+mn-ea"/>
                <a:cs typeface="+mn-cs"/>
                <a:sym typeface="Arial"/>
              </a:defRPr>
            </a:lvl6pPr>
            <a:lvl7pPr marL="0" marR="0" indent="1371600" algn="l" defTabSz="1295400" rtl="0" latinLnBrk="0">
              <a:lnSpc>
                <a:spcPct val="100000"/>
              </a:lnSpc>
              <a:spcBef>
                <a:spcPts val="0"/>
              </a:spcBef>
              <a:spcAft>
                <a:spcPts val="0"/>
              </a:spcAft>
              <a:buClrTx/>
              <a:buSzTx/>
              <a:buFontTx/>
              <a:buNone/>
              <a:tabLst/>
              <a:defRPr sz="4800" b="1" i="0" u="none" strike="noStrike" cap="none" spc="0" baseline="0">
                <a:ln>
                  <a:noFill/>
                </a:ln>
                <a:solidFill>
                  <a:srgbClr val="000000"/>
                </a:solidFill>
                <a:uFill>
                  <a:solidFill>
                    <a:srgbClr val="000000"/>
                  </a:solidFill>
                </a:uFill>
                <a:latin typeface="+mn-lt"/>
                <a:ea typeface="+mn-ea"/>
                <a:cs typeface="+mn-cs"/>
                <a:sym typeface="Arial"/>
              </a:defRPr>
            </a:lvl7pPr>
            <a:lvl8pPr marL="0" marR="0" indent="1600200" algn="l" defTabSz="1295400" rtl="0" latinLnBrk="0">
              <a:lnSpc>
                <a:spcPct val="100000"/>
              </a:lnSpc>
              <a:spcBef>
                <a:spcPts val="0"/>
              </a:spcBef>
              <a:spcAft>
                <a:spcPts val="0"/>
              </a:spcAft>
              <a:buClrTx/>
              <a:buSzTx/>
              <a:buFontTx/>
              <a:buNone/>
              <a:tabLst/>
              <a:defRPr sz="4800" b="1" i="0" u="none" strike="noStrike" cap="none" spc="0" baseline="0">
                <a:ln>
                  <a:noFill/>
                </a:ln>
                <a:solidFill>
                  <a:srgbClr val="000000"/>
                </a:solidFill>
                <a:uFill>
                  <a:solidFill>
                    <a:srgbClr val="000000"/>
                  </a:solidFill>
                </a:uFill>
                <a:latin typeface="+mn-lt"/>
                <a:ea typeface="+mn-ea"/>
                <a:cs typeface="+mn-cs"/>
                <a:sym typeface="Arial"/>
              </a:defRPr>
            </a:lvl8pPr>
            <a:lvl9pPr marL="0" marR="0" indent="1828800" algn="l" defTabSz="1295400" rtl="0" latinLnBrk="0">
              <a:lnSpc>
                <a:spcPct val="100000"/>
              </a:lnSpc>
              <a:spcBef>
                <a:spcPts val="0"/>
              </a:spcBef>
              <a:spcAft>
                <a:spcPts val="0"/>
              </a:spcAft>
              <a:buClrTx/>
              <a:buSzTx/>
              <a:buFontTx/>
              <a:buNone/>
              <a:tabLst/>
              <a:defRPr sz="4800" b="1" i="0" u="none" strike="noStrike" cap="none" spc="0" baseline="0">
                <a:ln>
                  <a:noFill/>
                </a:ln>
                <a:solidFill>
                  <a:srgbClr val="000000"/>
                </a:solidFill>
                <a:uFill>
                  <a:solidFill>
                    <a:srgbClr val="000000"/>
                  </a:solidFill>
                </a:uFill>
                <a:latin typeface="+mn-lt"/>
                <a:ea typeface="+mn-ea"/>
                <a:cs typeface="+mn-cs"/>
                <a:sym typeface="Arial"/>
              </a:defRPr>
            </a:lvl9pPr>
          </a:lstStyle>
          <a:p>
            <a:pPr hangingPunct="1"/>
            <a:r>
              <a:rPr lang="en-CH"/>
              <a:t>Corrosion</a:t>
            </a:r>
            <a:endParaRPr lang="en-CH" dirty="0"/>
          </a:p>
        </p:txBody>
      </p:sp>
    </p:spTree>
    <p:extLst>
      <p:ext uri="{BB962C8B-B14F-4D97-AF65-F5344CB8AC3E}">
        <p14:creationId xmlns:p14="http://schemas.microsoft.com/office/powerpoint/2010/main" val="1671111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28291084-6532-914E-AFB8-4E487E1D5109}"/>
              </a:ext>
            </a:extLst>
          </p:cNvPr>
          <p:cNvSpPr>
            <a:spLocks noGrp="1"/>
          </p:cNvSpPr>
          <p:nvPr>
            <p:ph type="ftr" sz="quarter" idx="10"/>
          </p:nvPr>
        </p:nvSpPr>
        <p:spPr bwMode="auto">
          <a:xfrm>
            <a:off x="3124200" y="65532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400" b="1" kern="1200">
                <a:solidFill>
                  <a:schemeClr val="tx1"/>
                </a:solidFill>
                <a:latin typeface="Comic Sans MS" panose="030F0902030302020204" pitchFamily="66" charset="0"/>
                <a:ea typeface="+mn-ea"/>
                <a:cs typeface="+mn-cs"/>
              </a:defRPr>
            </a:lvl1pPr>
            <a:lvl2pPr marL="457200" algn="l" rtl="0" fontAlgn="base">
              <a:spcBef>
                <a:spcPct val="0"/>
              </a:spcBef>
              <a:spcAft>
                <a:spcPct val="0"/>
              </a:spcAft>
              <a:defRPr sz="3600" b="1" kern="1200">
                <a:solidFill>
                  <a:schemeClr val="tx1"/>
                </a:solidFill>
                <a:latin typeface="Comic Sans MS" panose="030F0902030302020204" pitchFamily="66" charset="0"/>
                <a:ea typeface="+mn-ea"/>
                <a:cs typeface="+mn-cs"/>
              </a:defRPr>
            </a:lvl2pPr>
            <a:lvl3pPr marL="914400" algn="l" rtl="0" fontAlgn="base">
              <a:spcBef>
                <a:spcPct val="0"/>
              </a:spcBef>
              <a:spcAft>
                <a:spcPct val="0"/>
              </a:spcAft>
              <a:defRPr sz="3600" b="1" kern="1200">
                <a:solidFill>
                  <a:schemeClr val="tx1"/>
                </a:solidFill>
                <a:latin typeface="Comic Sans MS" panose="030F0902030302020204" pitchFamily="66" charset="0"/>
                <a:ea typeface="+mn-ea"/>
                <a:cs typeface="+mn-cs"/>
              </a:defRPr>
            </a:lvl3pPr>
            <a:lvl4pPr marL="1371600" algn="l" rtl="0" fontAlgn="base">
              <a:spcBef>
                <a:spcPct val="0"/>
              </a:spcBef>
              <a:spcAft>
                <a:spcPct val="0"/>
              </a:spcAft>
              <a:defRPr sz="3600" b="1" kern="1200">
                <a:solidFill>
                  <a:schemeClr val="tx1"/>
                </a:solidFill>
                <a:latin typeface="Comic Sans MS" panose="030F0902030302020204" pitchFamily="66" charset="0"/>
                <a:ea typeface="+mn-ea"/>
                <a:cs typeface="+mn-cs"/>
              </a:defRPr>
            </a:lvl4pPr>
            <a:lvl5pPr marL="1828800" algn="l" rtl="0" fontAlgn="base">
              <a:spcBef>
                <a:spcPct val="0"/>
              </a:spcBef>
              <a:spcAft>
                <a:spcPct val="0"/>
              </a:spcAft>
              <a:defRPr sz="3600" b="1" kern="1200">
                <a:solidFill>
                  <a:schemeClr val="tx1"/>
                </a:solidFill>
                <a:latin typeface="Comic Sans MS" panose="030F0902030302020204" pitchFamily="66" charset="0"/>
                <a:ea typeface="+mn-ea"/>
                <a:cs typeface="+mn-cs"/>
              </a:defRPr>
            </a:lvl5pPr>
            <a:lvl6pPr marL="2286000" algn="l" defTabSz="914400" rtl="0" eaLnBrk="1" latinLnBrk="0" hangingPunct="1">
              <a:defRPr sz="3600" b="1" kern="1200">
                <a:solidFill>
                  <a:schemeClr val="tx1"/>
                </a:solidFill>
                <a:latin typeface="Comic Sans MS" panose="030F0902030302020204" pitchFamily="66" charset="0"/>
                <a:ea typeface="+mn-ea"/>
                <a:cs typeface="+mn-cs"/>
              </a:defRPr>
            </a:lvl6pPr>
            <a:lvl7pPr marL="2743200" algn="l" defTabSz="914400" rtl="0" eaLnBrk="1" latinLnBrk="0" hangingPunct="1">
              <a:defRPr sz="3600" b="1" kern="1200">
                <a:solidFill>
                  <a:schemeClr val="tx1"/>
                </a:solidFill>
                <a:latin typeface="Comic Sans MS" panose="030F0902030302020204" pitchFamily="66" charset="0"/>
                <a:ea typeface="+mn-ea"/>
                <a:cs typeface="+mn-cs"/>
              </a:defRPr>
            </a:lvl7pPr>
            <a:lvl8pPr marL="3200400" algn="l" defTabSz="914400" rtl="0" eaLnBrk="1" latinLnBrk="0" hangingPunct="1">
              <a:defRPr sz="3600" b="1" kern="1200">
                <a:solidFill>
                  <a:schemeClr val="tx1"/>
                </a:solidFill>
                <a:latin typeface="Comic Sans MS" panose="030F0902030302020204" pitchFamily="66" charset="0"/>
                <a:ea typeface="+mn-ea"/>
                <a:cs typeface="+mn-cs"/>
              </a:defRPr>
            </a:lvl8pPr>
            <a:lvl9pPr marL="3657600" algn="l" defTabSz="914400" rtl="0" eaLnBrk="1" latinLnBrk="0" hangingPunct="1">
              <a:defRPr sz="3600" b="1" kern="1200">
                <a:solidFill>
                  <a:schemeClr val="tx1"/>
                </a:solidFill>
                <a:latin typeface="Comic Sans MS" panose="030F0902030302020204" pitchFamily="66" charset="0"/>
                <a:ea typeface="+mn-ea"/>
                <a:cs typeface="+mn-cs"/>
              </a:defRPr>
            </a:lvl9pPr>
          </a:lstStyle>
          <a:p>
            <a:r>
              <a:rPr lang="en-US" altLang="en-CH"/>
              <a:t>Frank Hartman</a:t>
            </a:r>
          </a:p>
        </p:txBody>
      </p:sp>
      <p:sp>
        <p:nvSpPr>
          <p:cNvPr id="10" name="Slide Number Placeholder 3">
            <a:extLst>
              <a:ext uri="{FF2B5EF4-FFF2-40B4-BE49-F238E27FC236}">
                <a16:creationId xmlns:a16="http://schemas.microsoft.com/office/drawing/2014/main" id="{878BDE10-0C6E-1945-B6FA-B1D8C510F06C}"/>
              </a:ext>
            </a:extLst>
          </p:cNvPr>
          <p:cNvSpPr>
            <a:spLocks noGrp="1"/>
          </p:cNvSpPr>
          <p:nvPr>
            <p:ph type="sldNum" sz="quarter" idx="11"/>
          </p:nvPr>
        </p:nvSpPr>
        <p:spPr bwMode="auto">
          <a:xfrm>
            <a:off x="8316913" y="6524625"/>
            <a:ext cx="8270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b="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3600" b="1" kern="1200">
                <a:solidFill>
                  <a:schemeClr val="tx1"/>
                </a:solidFill>
                <a:latin typeface="Comic Sans MS" panose="030F0902030302020204" pitchFamily="66" charset="0"/>
                <a:ea typeface="+mn-ea"/>
                <a:cs typeface="+mn-cs"/>
              </a:defRPr>
            </a:lvl2pPr>
            <a:lvl3pPr marL="914400" algn="l" rtl="0" fontAlgn="base">
              <a:spcBef>
                <a:spcPct val="0"/>
              </a:spcBef>
              <a:spcAft>
                <a:spcPct val="0"/>
              </a:spcAft>
              <a:defRPr sz="3600" b="1" kern="1200">
                <a:solidFill>
                  <a:schemeClr val="tx1"/>
                </a:solidFill>
                <a:latin typeface="Comic Sans MS" panose="030F0902030302020204" pitchFamily="66" charset="0"/>
                <a:ea typeface="+mn-ea"/>
                <a:cs typeface="+mn-cs"/>
              </a:defRPr>
            </a:lvl3pPr>
            <a:lvl4pPr marL="1371600" algn="l" rtl="0" fontAlgn="base">
              <a:spcBef>
                <a:spcPct val="0"/>
              </a:spcBef>
              <a:spcAft>
                <a:spcPct val="0"/>
              </a:spcAft>
              <a:defRPr sz="3600" b="1" kern="1200">
                <a:solidFill>
                  <a:schemeClr val="tx1"/>
                </a:solidFill>
                <a:latin typeface="Comic Sans MS" panose="030F0902030302020204" pitchFamily="66" charset="0"/>
                <a:ea typeface="+mn-ea"/>
                <a:cs typeface="+mn-cs"/>
              </a:defRPr>
            </a:lvl4pPr>
            <a:lvl5pPr marL="1828800" algn="l" rtl="0" fontAlgn="base">
              <a:spcBef>
                <a:spcPct val="0"/>
              </a:spcBef>
              <a:spcAft>
                <a:spcPct val="0"/>
              </a:spcAft>
              <a:defRPr sz="3600" b="1" kern="1200">
                <a:solidFill>
                  <a:schemeClr val="tx1"/>
                </a:solidFill>
                <a:latin typeface="Comic Sans MS" panose="030F0902030302020204" pitchFamily="66" charset="0"/>
                <a:ea typeface="+mn-ea"/>
                <a:cs typeface="+mn-cs"/>
              </a:defRPr>
            </a:lvl5pPr>
            <a:lvl6pPr marL="2286000" algn="l" defTabSz="914400" rtl="0" eaLnBrk="1" latinLnBrk="0" hangingPunct="1">
              <a:defRPr sz="3600" b="1" kern="1200">
                <a:solidFill>
                  <a:schemeClr val="tx1"/>
                </a:solidFill>
                <a:latin typeface="Comic Sans MS" panose="030F0902030302020204" pitchFamily="66" charset="0"/>
                <a:ea typeface="+mn-ea"/>
                <a:cs typeface="+mn-cs"/>
              </a:defRPr>
            </a:lvl6pPr>
            <a:lvl7pPr marL="2743200" algn="l" defTabSz="914400" rtl="0" eaLnBrk="1" latinLnBrk="0" hangingPunct="1">
              <a:defRPr sz="3600" b="1" kern="1200">
                <a:solidFill>
                  <a:schemeClr val="tx1"/>
                </a:solidFill>
                <a:latin typeface="Comic Sans MS" panose="030F0902030302020204" pitchFamily="66" charset="0"/>
                <a:ea typeface="+mn-ea"/>
                <a:cs typeface="+mn-cs"/>
              </a:defRPr>
            </a:lvl7pPr>
            <a:lvl8pPr marL="3200400" algn="l" defTabSz="914400" rtl="0" eaLnBrk="1" latinLnBrk="0" hangingPunct="1">
              <a:defRPr sz="3600" b="1" kern="1200">
                <a:solidFill>
                  <a:schemeClr val="tx1"/>
                </a:solidFill>
                <a:latin typeface="Comic Sans MS" panose="030F0902030302020204" pitchFamily="66" charset="0"/>
                <a:ea typeface="+mn-ea"/>
                <a:cs typeface="+mn-cs"/>
              </a:defRPr>
            </a:lvl8pPr>
            <a:lvl9pPr marL="3657600" algn="l" defTabSz="914400" rtl="0" eaLnBrk="1" latinLnBrk="0" hangingPunct="1">
              <a:defRPr sz="3600" b="1" kern="1200">
                <a:solidFill>
                  <a:schemeClr val="tx1"/>
                </a:solidFill>
                <a:latin typeface="Comic Sans MS" panose="030F0902030302020204" pitchFamily="66" charset="0"/>
                <a:ea typeface="+mn-ea"/>
                <a:cs typeface="+mn-cs"/>
              </a:defRPr>
            </a:lvl9pPr>
          </a:lstStyle>
          <a:p>
            <a:r>
              <a:rPr lang="en-US" altLang="en-CH"/>
              <a:t> </a:t>
            </a:r>
            <a:fld id="{67530D53-E3A9-564E-A806-F81E86C09E34}" type="slidenum">
              <a:rPr lang="en-US" altLang="en-CH" b="1" smtClean="0"/>
              <a:pPr/>
              <a:t>58</a:t>
            </a:fld>
            <a:endParaRPr lang="en-US" altLang="en-CH" b="1"/>
          </a:p>
        </p:txBody>
      </p:sp>
      <p:sp>
        <p:nvSpPr>
          <p:cNvPr id="218114" name="Rectangle 2">
            <a:extLst>
              <a:ext uri="{FF2B5EF4-FFF2-40B4-BE49-F238E27FC236}">
                <a16:creationId xmlns:a16="http://schemas.microsoft.com/office/drawing/2014/main" id="{127FF5CE-32DE-E84B-9207-5D076C8D238B}"/>
              </a:ext>
            </a:extLst>
          </p:cNvPr>
          <p:cNvSpPr>
            <a:spLocks noGrp="1" noChangeArrowheads="1"/>
          </p:cNvSpPr>
          <p:nvPr>
            <p:ph type="title"/>
          </p:nvPr>
        </p:nvSpPr>
        <p:spPr/>
        <p:txBody>
          <a:bodyPr/>
          <a:lstStyle/>
          <a:p>
            <a:endParaRPr lang="fr-FR" altLang="en-CH"/>
          </a:p>
        </p:txBody>
      </p:sp>
      <p:pic>
        <p:nvPicPr>
          <p:cNvPr id="218115" name="Picture 3">
            <a:extLst>
              <a:ext uri="{FF2B5EF4-FFF2-40B4-BE49-F238E27FC236}">
                <a16:creationId xmlns:a16="http://schemas.microsoft.com/office/drawing/2014/main" id="{FCA11774-B800-7B4E-BB2E-580DBD35C3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29" y="-56444"/>
            <a:ext cx="11704321" cy="8778241"/>
          </a:xfrm>
          <a:prstGeom prst="rect">
            <a:avLst/>
          </a:prstGeom>
          <a:noFill/>
          <a:extLst>
            <a:ext uri="{909E8E84-426E-40DD-AFC4-6F175D3DCCD1}">
              <a14:hiddenFill xmlns:a14="http://schemas.microsoft.com/office/drawing/2010/main">
                <a:solidFill>
                  <a:srgbClr val="FFFFFF"/>
                </a:solidFill>
              </a14:hiddenFill>
            </a:ext>
          </a:extLst>
        </p:spPr>
      </p:pic>
      <p:sp>
        <p:nvSpPr>
          <p:cNvPr id="218116" name="Text Box 4">
            <a:extLst>
              <a:ext uri="{FF2B5EF4-FFF2-40B4-BE49-F238E27FC236}">
                <a16:creationId xmlns:a16="http://schemas.microsoft.com/office/drawing/2014/main" id="{E75061BF-63F2-F64B-92ED-B249C9E6A8FF}"/>
              </a:ext>
            </a:extLst>
          </p:cNvPr>
          <p:cNvSpPr txBox="1">
            <a:spLocks noChangeArrowheads="1"/>
          </p:cNvSpPr>
          <p:nvPr/>
        </p:nvSpPr>
        <p:spPr bwMode="auto">
          <a:xfrm>
            <a:off x="4174632" y="756356"/>
            <a:ext cx="4009813" cy="298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de-DE" altLang="en-CH" sz="3413" dirty="0">
                <a:solidFill>
                  <a:srgbClr val="FFFF00"/>
                </a:solidFill>
                <a:latin typeface="Times New Roman" panose="02020603050405020304" pitchFamily="18" charset="0"/>
              </a:rPr>
              <a:t>600V </a:t>
            </a:r>
          </a:p>
          <a:p>
            <a:pPr eaLnBrk="0" hangingPunct="0"/>
            <a:r>
              <a:rPr lang="de-DE" altLang="en-CH" sz="3413" dirty="0">
                <a:solidFill>
                  <a:srgbClr val="FFFF00"/>
                </a:solidFill>
                <a:latin typeface="Times New Roman" panose="02020603050405020304" pitchFamily="18" charset="0"/>
              </a:rPr>
              <a:t>22°C ~50% RH</a:t>
            </a:r>
          </a:p>
          <a:p>
            <a:pPr eaLnBrk="0" hangingPunct="0"/>
            <a:r>
              <a:rPr lang="de-DE" altLang="en-CH" sz="3413" dirty="0">
                <a:solidFill>
                  <a:srgbClr val="FFFF00"/>
                </a:solidFill>
                <a:latin typeface="Times New Roman" panose="02020603050405020304" pitchFamily="18" charset="0"/>
              </a:rPr>
              <a:t>after 17 h</a:t>
            </a:r>
          </a:p>
          <a:p>
            <a:pPr eaLnBrk="0" hangingPunct="0"/>
            <a:endParaRPr lang="de-DE" altLang="en-CH" sz="3413" dirty="0">
              <a:solidFill>
                <a:srgbClr val="FFFF00"/>
              </a:solidFill>
              <a:latin typeface="Times New Roman" panose="02020603050405020304" pitchFamily="18" charset="0"/>
            </a:endParaRPr>
          </a:p>
          <a:p>
            <a:pPr eaLnBrk="0" hangingPunct="0">
              <a:spcBef>
                <a:spcPct val="50000"/>
              </a:spcBef>
            </a:pPr>
            <a:endParaRPr lang="en-GB" altLang="en-CH" sz="3413" dirty="0">
              <a:latin typeface="Times New Roman" panose="02020603050405020304" pitchFamily="18" charset="0"/>
            </a:endParaRPr>
          </a:p>
        </p:txBody>
      </p:sp>
      <p:sp>
        <p:nvSpPr>
          <p:cNvPr id="218117" name="Oval 5">
            <a:extLst>
              <a:ext uri="{FF2B5EF4-FFF2-40B4-BE49-F238E27FC236}">
                <a16:creationId xmlns:a16="http://schemas.microsoft.com/office/drawing/2014/main" id="{4D09A9FC-B31B-1740-8958-2AA0D95B6F42}"/>
              </a:ext>
            </a:extLst>
          </p:cNvPr>
          <p:cNvSpPr>
            <a:spLocks noChangeArrowheads="1"/>
          </p:cNvSpPr>
          <p:nvPr/>
        </p:nvSpPr>
        <p:spPr bwMode="auto">
          <a:xfrm>
            <a:off x="3032196" y="-243840"/>
            <a:ext cx="686364" cy="2097476"/>
          </a:xfrm>
          <a:prstGeom prst="ellipse">
            <a:avLst/>
          </a:prstGeom>
          <a:noFill/>
          <a:ln w="1905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H" sz="2844"/>
          </a:p>
        </p:txBody>
      </p:sp>
      <p:sp>
        <p:nvSpPr>
          <p:cNvPr id="218118" name="Oval 6">
            <a:extLst>
              <a:ext uri="{FF2B5EF4-FFF2-40B4-BE49-F238E27FC236}">
                <a16:creationId xmlns:a16="http://schemas.microsoft.com/office/drawing/2014/main" id="{B1EE6F14-077E-8A41-8CEF-0CA50BBC431E}"/>
              </a:ext>
            </a:extLst>
          </p:cNvPr>
          <p:cNvSpPr>
            <a:spLocks noChangeArrowheads="1"/>
          </p:cNvSpPr>
          <p:nvPr/>
        </p:nvSpPr>
        <p:spPr bwMode="auto">
          <a:xfrm>
            <a:off x="3140569" y="2354864"/>
            <a:ext cx="614116" cy="760870"/>
          </a:xfrm>
          <a:prstGeom prst="ellipse">
            <a:avLst/>
          </a:prstGeom>
          <a:noFill/>
          <a:ln w="1905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H" sz="2844"/>
          </a:p>
        </p:txBody>
      </p:sp>
      <p:sp>
        <p:nvSpPr>
          <p:cNvPr id="218119" name="Oval 7">
            <a:extLst>
              <a:ext uri="{FF2B5EF4-FFF2-40B4-BE49-F238E27FC236}">
                <a16:creationId xmlns:a16="http://schemas.microsoft.com/office/drawing/2014/main" id="{6BE7048D-EB37-AE41-914A-E9704A8B5308}"/>
              </a:ext>
            </a:extLst>
          </p:cNvPr>
          <p:cNvSpPr>
            <a:spLocks noChangeArrowheads="1"/>
          </p:cNvSpPr>
          <p:nvPr/>
        </p:nvSpPr>
        <p:spPr bwMode="auto">
          <a:xfrm>
            <a:off x="3048000" y="3429565"/>
            <a:ext cx="778934" cy="1560124"/>
          </a:xfrm>
          <a:prstGeom prst="ellipse">
            <a:avLst/>
          </a:prstGeom>
          <a:noFill/>
          <a:ln w="1905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H" sz="2844"/>
          </a:p>
        </p:txBody>
      </p:sp>
      <p:sp>
        <p:nvSpPr>
          <p:cNvPr id="218120" name="Oval 8">
            <a:extLst>
              <a:ext uri="{FF2B5EF4-FFF2-40B4-BE49-F238E27FC236}">
                <a16:creationId xmlns:a16="http://schemas.microsoft.com/office/drawing/2014/main" id="{A617D49C-F2EC-974D-A770-7D4842398BD9}"/>
              </a:ext>
            </a:extLst>
          </p:cNvPr>
          <p:cNvSpPr>
            <a:spLocks noChangeArrowheads="1"/>
          </p:cNvSpPr>
          <p:nvPr/>
        </p:nvSpPr>
        <p:spPr bwMode="auto">
          <a:xfrm>
            <a:off x="3158632" y="5434472"/>
            <a:ext cx="557670" cy="3357315"/>
          </a:xfrm>
          <a:prstGeom prst="ellipse">
            <a:avLst/>
          </a:prstGeom>
          <a:noFill/>
          <a:ln w="1905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H" sz="2844"/>
          </a:p>
        </p:txBody>
      </p:sp>
    </p:spTree>
    <p:extLst>
      <p:ext uri="{BB962C8B-B14F-4D97-AF65-F5344CB8AC3E}">
        <p14:creationId xmlns:p14="http://schemas.microsoft.com/office/powerpoint/2010/main" val="7043546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2">
            <a:extLst>
              <a:ext uri="{FF2B5EF4-FFF2-40B4-BE49-F238E27FC236}">
                <a16:creationId xmlns:a16="http://schemas.microsoft.com/office/drawing/2014/main" id="{066C1384-D877-014B-8879-7D6B147CF05D}"/>
              </a:ext>
            </a:extLst>
          </p:cNvPr>
          <p:cNvSpPr>
            <a:spLocks noGrp="1"/>
          </p:cNvSpPr>
          <p:nvPr>
            <p:ph type="ftr" sz="quarter" idx="10"/>
          </p:nvPr>
        </p:nvSpPr>
        <p:spPr bwMode="auto">
          <a:xfrm>
            <a:off x="3124200" y="65532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400" b="1" kern="1200">
                <a:solidFill>
                  <a:schemeClr val="tx1"/>
                </a:solidFill>
                <a:latin typeface="Comic Sans MS" panose="030F0902030302020204" pitchFamily="66" charset="0"/>
                <a:ea typeface="+mn-ea"/>
                <a:cs typeface="+mn-cs"/>
              </a:defRPr>
            </a:lvl1pPr>
            <a:lvl2pPr marL="457200" algn="l" rtl="0" fontAlgn="base">
              <a:spcBef>
                <a:spcPct val="0"/>
              </a:spcBef>
              <a:spcAft>
                <a:spcPct val="0"/>
              </a:spcAft>
              <a:defRPr sz="3600" b="1" kern="1200">
                <a:solidFill>
                  <a:schemeClr val="tx1"/>
                </a:solidFill>
                <a:latin typeface="Comic Sans MS" panose="030F0902030302020204" pitchFamily="66" charset="0"/>
                <a:ea typeface="+mn-ea"/>
                <a:cs typeface="+mn-cs"/>
              </a:defRPr>
            </a:lvl2pPr>
            <a:lvl3pPr marL="914400" algn="l" rtl="0" fontAlgn="base">
              <a:spcBef>
                <a:spcPct val="0"/>
              </a:spcBef>
              <a:spcAft>
                <a:spcPct val="0"/>
              </a:spcAft>
              <a:defRPr sz="3600" b="1" kern="1200">
                <a:solidFill>
                  <a:schemeClr val="tx1"/>
                </a:solidFill>
                <a:latin typeface="Comic Sans MS" panose="030F0902030302020204" pitchFamily="66" charset="0"/>
                <a:ea typeface="+mn-ea"/>
                <a:cs typeface="+mn-cs"/>
              </a:defRPr>
            </a:lvl3pPr>
            <a:lvl4pPr marL="1371600" algn="l" rtl="0" fontAlgn="base">
              <a:spcBef>
                <a:spcPct val="0"/>
              </a:spcBef>
              <a:spcAft>
                <a:spcPct val="0"/>
              </a:spcAft>
              <a:defRPr sz="3600" b="1" kern="1200">
                <a:solidFill>
                  <a:schemeClr val="tx1"/>
                </a:solidFill>
                <a:latin typeface="Comic Sans MS" panose="030F0902030302020204" pitchFamily="66" charset="0"/>
                <a:ea typeface="+mn-ea"/>
                <a:cs typeface="+mn-cs"/>
              </a:defRPr>
            </a:lvl4pPr>
            <a:lvl5pPr marL="1828800" algn="l" rtl="0" fontAlgn="base">
              <a:spcBef>
                <a:spcPct val="0"/>
              </a:spcBef>
              <a:spcAft>
                <a:spcPct val="0"/>
              </a:spcAft>
              <a:defRPr sz="3600" b="1" kern="1200">
                <a:solidFill>
                  <a:schemeClr val="tx1"/>
                </a:solidFill>
                <a:latin typeface="Comic Sans MS" panose="030F0902030302020204" pitchFamily="66" charset="0"/>
                <a:ea typeface="+mn-ea"/>
                <a:cs typeface="+mn-cs"/>
              </a:defRPr>
            </a:lvl5pPr>
            <a:lvl6pPr marL="2286000" algn="l" defTabSz="914400" rtl="0" eaLnBrk="1" latinLnBrk="0" hangingPunct="1">
              <a:defRPr sz="3600" b="1" kern="1200">
                <a:solidFill>
                  <a:schemeClr val="tx1"/>
                </a:solidFill>
                <a:latin typeface="Comic Sans MS" panose="030F0902030302020204" pitchFamily="66" charset="0"/>
                <a:ea typeface="+mn-ea"/>
                <a:cs typeface="+mn-cs"/>
              </a:defRPr>
            </a:lvl6pPr>
            <a:lvl7pPr marL="2743200" algn="l" defTabSz="914400" rtl="0" eaLnBrk="1" latinLnBrk="0" hangingPunct="1">
              <a:defRPr sz="3600" b="1" kern="1200">
                <a:solidFill>
                  <a:schemeClr val="tx1"/>
                </a:solidFill>
                <a:latin typeface="Comic Sans MS" panose="030F0902030302020204" pitchFamily="66" charset="0"/>
                <a:ea typeface="+mn-ea"/>
                <a:cs typeface="+mn-cs"/>
              </a:defRPr>
            </a:lvl7pPr>
            <a:lvl8pPr marL="3200400" algn="l" defTabSz="914400" rtl="0" eaLnBrk="1" latinLnBrk="0" hangingPunct="1">
              <a:defRPr sz="3600" b="1" kern="1200">
                <a:solidFill>
                  <a:schemeClr val="tx1"/>
                </a:solidFill>
                <a:latin typeface="Comic Sans MS" panose="030F0902030302020204" pitchFamily="66" charset="0"/>
                <a:ea typeface="+mn-ea"/>
                <a:cs typeface="+mn-cs"/>
              </a:defRPr>
            </a:lvl8pPr>
            <a:lvl9pPr marL="3657600" algn="l" defTabSz="914400" rtl="0" eaLnBrk="1" latinLnBrk="0" hangingPunct="1">
              <a:defRPr sz="3600" b="1" kern="1200">
                <a:solidFill>
                  <a:schemeClr val="tx1"/>
                </a:solidFill>
                <a:latin typeface="Comic Sans MS" panose="030F0902030302020204" pitchFamily="66" charset="0"/>
                <a:ea typeface="+mn-ea"/>
                <a:cs typeface="+mn-cs"/>
              </a:defRPr>
            </a:lvl9pPr>
          </a:lstStyle>
          <a:p>
            <a:r>
              <a:rPr lang="en-US" altLang="en-CH"/>
              <a:t>Frank Hartman</a:t>
            </a:r>
          </a:p>
        </p:txBody>
      </p:sp>
      <p:sp>
        <p:nvSpPr>
          <p:cNvPr id="12" name="Slide Number Placeholder 3">
            <a:extLst>
              <a:ext uri="{FF2B5EF4-FFF2-40B4-BE49-F238E27FC236}">
                <a16:creationId xmlns:a16="http://schemas.microsoft.com/office/drawing/2014/main" id="{E15CC164-DCF1-8A4E-862F-187E2142E504}"/>
              </a:ext>
            </a:extLst>
          </p:cNvPr>
          <p:cNvSpPr>
            <a:spLocks noGrp="1"/>
          </p:cNvSpPr>
          <p:nvPr>
            <p:ph type="sldNum" sz="quarter" idx="11"/>
          </p:nvPr>
        </p:nvSpPr>
        <p:spPr bwMode="auto">
          <a:xfrm>
            <a:off x="8316913" y="6524625"/>
            <a:ext cx="8270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b="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3600" b="1" kern="1200">
                <a:solidFill>
                  <a:schemeClr val="tx1"/>
                </a:solidFill>
                <a:latin typeface="Comic Sans MS" panose="030F0902030302020204" pitchFamily="66" charset="0"/>
                <a:ea typeface="+mn-ea"/>
                <a:cs typeface="+mn-cs"/>
              </a:defRPr>
            </a:lvl2pPr>
            <a:lvl3pPr marL="914400" algn="l" rtl="0" fontAlgn="base">
              <a:spcBef>
                <a:spcPct val="0"/>
              </a:spcBef>
              <a:spcAft>
                <a:spcPct val="0"/>
              </a:spcAft>
              <a:defRPr sz="3600" b="1" kern="1200">
                <a:solidFill>
                  <a:schemeClr val="tx1"/>
                </a:solidFill>
                <a:latin typeface="Comic Sans MS" panose="030F0902030302020204" pitchFamily="66" charset="0"/>
                <a:ea typeface="+mn-ea"/>
                <a:cs typeface="+mn-cs"/>
              </a:defRPr>
            </a:lvl3pPr>
            <a:lvl4pPr marL="1371600" algn="l" rtl="0" fontAlgn="base">
              <a:spcBef>
                <a:spcPct val="0"/>
              </a:spcBef>
              <a:spcAft>
                <a:spcPct val="0"/>
              </a:spcAft>
              <a:defRPr sz="3600" b="1" kern="1200">
                <a:solidFill>
                  <a:schemeClr val="tx1"/>
                </a:solidFill>
                <a:latin typeface="Comic Sans MS" panose="030F0902030302020204" pitchFamily="66" charset="0"/>
                <a:ea typeface="+mn-ea"/>
                <a:cs typeface="+mn-cs"/>
              </a:defRPr>
            </a:lvl4pPr>
            <a:lvl5pPr marL="1828800" algn="l" rtl="0" fontAlgn="base">
              <a:spcBef>
                <a:spcPct val="0"/>
              </a:spcBef>
              <a:spcAft>
                <a:spcPct val="0"/>
              </a:spcAft>
              <a:defRPr sz="3600" b="1" kern="1200">
                <a:solidFill>
                  <a:schemeClr val="tx1"/>
                </a:solidFill>
                <a:latin typeface="Comic Sans MS" panose="030F0902030302020204" pitchFamily="66" charset="0"/>
                <a:ea typeface="+mn-ea"/>
                <a:cs typeface="+mn-cs"/>
              </a:defRPr>
            </a:lvl5pPr>
            <a:lvl6pPr marL="2286000" algn="l" defTabSz="914400" rtl="0" eaLnBrk="1" latinLnBrk="0" hangingPunct="1">
              <a:defRPr sz="3600" b="1" kern="1200">
                <a:solidFill>
                  <a:schemeClr val="tx1"/>
                </a:solidFill>
                <a:latin typeface="Comic Sans MS" panose="030F0902030302020204" pitchFamily="66" charset="0"/>
                <a:ea typeface="+mn-ea"/>
                <a:cs typeface="+mn-cs"/>
              </a:defRPr>
            </a:lvl6pPr>
            <a:lvl7pPr marL="2743200" algn="l" defTabSz="914400" rtl="0" eaLnBrk="1" latinLnBrk="0" hangingPunct="1">
              <a:defRPr sz="3600" b="1" kern="1200">
                <a:solidFill>
                  <a:schemeClr val="tx1"/>
                </a:solidFill>
                <a:latin typeface="Comic Sans MS" panose="030F0902030302020204" pitchFamily="66" charset="0"/>
                <a:ea typeface="+mn-ea"/>
                <a:cs typeface="+mn-cs"/>
              </a:defRPr>
            </a:lvl7pPr>
            <a:lvl8pPr marL="3200400" algn="l" defTabSz="914400" rtl="0" eaLnBrk="1" latinLnBrk="0" hangingPunct="1">
              <a:defRPr sz="3600" b="1" kern="1200">
                <a:solidFill>
                  <a:schemeClr val="tx1"/>
                </a:solidFill>
                <a:latin typeface="Comic Sans MS" panose="030F0902030302020204" pitchFamily="66" charset="0"/>
                <a:ea typeface="+mn-ea"/>
                <a:cs typeface="+mn-cs"/>
              </a:defRPr>
            </a:lvl8pPr>
            <a:lvl9pPr marL="3657600" algn="l" defTabSz="914400" rtl="0" eaLnBrk="1" latinLnBrk="0" hangingPunct="1">
              <a:defRPr sz="3600" b="1" kern="1200">
                <a:solidFill>
                  <a:schemeClr val="tx1"/>
                </a:solidFill>
                <a:latin typeface="Comic Sans MS" panose="030F0902030302020204" pitchFamily="66" charset="0"/>
                <a:ea typeface="+mn-ea"/>
                <a:cs typeface="+mn-cs"/>
              </a:defRPr>
            </a:lvl9pPr>
          </a:lstStyle>
          <a:p>
            <a:r>
              <a:rPr lang="en-US" altLang="en-CH"/>
              <a:t> </a:t>
            </a:r>
            <a:fld id="{67530D53-E3A9-564E-A806-F81E86C09E34}" type="slidenum">
              <a:rPr lang="en-US" altLang="en-CH" b="1" smtClean="0"/>
              <a:pPr/>
              <a:t>59</a:t>
            </a:fld>
            <a:endParaRPr lang="en-US" altLang="en-CH" b="1"/>
          </a:p>
        </p:txBody>
      </p:sp>
      <p:sp>
        <p:nvSpPr>
          <p:cNvPr id="219138" name="Rectangle 2">
            <a:extLst>
              <a:ext uri="{FF2B5EF4-FFF2-40B4-BE49-F238E27FC236}">
                <a16:creationId xmlns:a16="http://schemas.microsoft.com/office/drawing/2014/main" id="{7060E197-3672-9247-98ED-A01A03C952CF}"/>
              </a:ext>
            </a:extLst>
          </p:cNvPr>
          <p:cNvSpPr>
            <a:spLocks noGrp="1" noChangeArrowheads="1"/>
          </p:cNvSpPr>
          <p:nvPr>
            <p:ph type="title"/>
          </p:nvPr>
        </p:nvSpPr>
        <p:spPr/>
        <p:txBody>
          <a:bodyPr/>
          <a:lstStyle/>
          <a:p>
            <a:endParaRPr lang="fr-FR" altLang="en-CH"/>
          </a:p>
        </p:txBody>
      </p:sp>
      <p:pic>
        <p:nvPicPr>
          <p:cNvPr id="219139" name="Picture 3">
            <a:extLst>
              <a:ext uri="{FF2B5EF4-FFF2-40B4-BE49-F238E27FC236}">
                <a16:creationId xmlns:a16="http://schemas.microsoft.com/office/drawing/2014/main" id="{287D6E18-8094-D546-96B1-2267D679B3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29" y="-49671"/>
            <a:ext cx="11704321" cy="8778240"/>
          </a:xfrm>
          <a:prstGeom prst="rect">
            <a:avLst/>
          </a:prstGeom>
          <a:noFill/>
          <a:extLst>
            <a:ext uri="{909E8E84-426E-40DD-AFC4-6F175D3DCCD1}">
              <a14:hiddenFill xmlns:a14="http://schemas.microsoft.com/office/drawing/2010/main">
                <a:solidFill>
                  <a:srgbClr val="FFFFFF"/>
                </a:solidFill>
              </a14:hiddenFill>
            </a:ext>
          </a:extLst>
        </p:spPr>
      </p:pic>
      <p:sp>
        <p:nvSpPr>
          <p:cNvPr id="219140" name="Text Box 4">
            <a:extLst>
              <a:ext uri="{FF2B5EF4-FFF2-40B4-BE49-F238E27FC236}">
                <a16:creationId xmlns:a16="http://schemas.microsoft.com/office/drawing/2014/main" id="{EAF50806-BB2A-0F4A-A143-A037CEF9B597}"/>
              </a:ext>
            </a:extLst>
          </p:cNvPr>
          <p:cNvSpPr txBox="1">
            <a:spLocks noChangeArrowheads="1"/>
          </p:cNvSpPr>
          <p:nvPr/>
        </p:nvSpPr>
        <p:spPr bwMode="auto">
          <a:xfrm>
            <a:off x="4910668" y="605085"/>
            <a:ext cx="2190044" cy="617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endParaRPr lang="fr-FR" altLang="en-CH" sz="3413">
              <a:latin typeface="Times New Roman" panose="02020603050405020304" pitchFamily="18" charset="0"/>
            </a:endParaRPr>
          </a:p>
        </p:txBody>
      </p:sp>
      <p:sp>
        <p:nvSpPr>
          <p:cNvPr id="219141" name="Rectangle 5">
            <a:extLst>
              <a:ext uri="{FF2B5EF4-FFF2-40B4-BE49-F238E27FC236}">
                <a16:creationId xmlns:a16="http://schemas.microsoft.com/office/drawing/2014/main" id="{526BF99A-71E6-FE4C-A3D3-1E1C3A10BE86}"/>
              </a:ext>
            </a:extLst>
          </p:cNvPr>
          <p:cNvSpPr>
            <a:spLocks noChangeArrowheads="1"/>
          </p:cNvSpPr>
          <p:nvPr/>
        </p:nvSpPr>
        <p:spPr bwMode="auto">
          <a:xfrm>
            <a:off x="3957886" y="654757"/>
            <a:ext cx="2956259" cy="1667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de-DE" altLang="en-CH" sz="3413" dirty="0">
                <a:solidFill>
                  <a:srgbClr val="FFFF00"/>
                </a:solidFill>
                <a:latin typeface="Times New Roman" panose="02020603050405020304" pitchFamily="18" charset="0"/>
              </a:rPr>
              <a:t>22°C ~50% RH</a:t>
            </a:r>
          </a:p>
          <a:p>
            <a:pPr eaLnBrk="0" hangingPunct="0"/>
            <a:r>
              <a:rPr lang="de-DE" altLang="en-CH" sz="3413" dirty="0">
                <a:solidFill>
                  <a:srgbClr val="FFFF00"/>
                </a:solidFill>
                <a:latin typeface="Times New Roman" panose="02020603050405020304" pitchFamily="18" charset="0"/>
              </a:rPr>
              <a:t>after 65 h</a:t>
            </a:r>
          </a:p>
          <a:p>
            <a:pPr eaLnBrk="0" hangingPunct="0"/>
            <a:endParaRPr lang="en-GB" altLang="en-CH" sz="3413" dirty="0">
              <a:solidFill>
                <a:srgbClr val="FFFF00"/>
              </a:solidFill>
              <a:latin typeface="Times New Roman" panose="02020603050405020304" pitchFamily="18" charset="0"/>
            </a:endParaRPr>
          </a:p>
        </p:txBody>
      </p:sp>
      <p:sp>
        <p:nvSpPr>
          <p:cNvPr id="219142" name="Oval 6">
            <a:extLst>
              <a:ext uri="{FF2B5EF4-FFF2-40B4-BE49-F238E27FC236}">
                <a16:creationId xmlns:a16="http://schemas.microsoft.com/office/drawing/2014/main" id="{2614068D-6262-4E42-AEDC-319B8F93CF8C}"/>
              </a:ext>
            </a:extLst>
          </p:cNvPr>
          <p:cNvSpPr>
            <a:spLocks noChangeArrowheads="1"/>
          </p:cNvSpPr>
          <p:nvPr/>
        </p:nvSpPr>
        <p:spPr bwMode="auto">
          <a:xfrm>
            <a:off x="2637084" y="5718952"/>
            <a:ext cx="948267" cy="1244035"/>
          </a:xfrm>
          <a:prstGeom prst="ellipse">
            <a:avLst/>
          </a:prstGeom>
          <a:noFill/>
          <a:ln w="1905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H" sz="2844"/>
          </a:p>
        </p:txBody>
      </p:sp>
      <p:sp>
        <p:nvSpPr>
          <p:cNvPr id="219143" name="Oval 7">
            <a:extLst>
              <a:ext uri="{FF2B5EF4-FFF2-40B4-BE49-F238E27FC236}">
                <a16:creationId xmlns:a16="http://schemas.microsoft.com/office/drawing/2014/main" id="{F16C2BF4-A837-C644-B9CE-139CADADAAE9}"/>
              </a:ext>
            </a:extLst>
          </p:cNvPr>
          <p:cNvSpPr>
            <a:spLocks noChangeArrowheads="1"/>
          </p:cNvSpPr>
          <p:nvPr/>
        </p:nvSpPr>
        <p:spPr bwMode="auto">
          <a:xfrm>
            <a:off x="894081" y="5554133"/>
            <a:ext cx="909885" cy="1167272"/>
          </a:xfrm>
          <a:prstGeom prst="ellipse">
            <a:avLst/>
          </a:prstGeom>
          <a:noFill/>
          <a:ln w="1905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H" sz="2844"/>
          </a:p>
        </p:txBody>
      </p:sp>
      <p:sp>
        <p:nvSpPr>
          <p:cNvPr id="219144" name="Oval 8">
            <a:extLst>
              <a:ext uri="{FF2B5EF4-FFF2-40B4-BE49-F238E27FC236}">
                <a16:creationId xmlns:a16="http://schemas.microsoft.com/office/drawing/2014/main" id="{49C2BE2A-19E6-2A4B-BE0A-9F6E48478956}"/>
              </a:ext>
            </a:extLst>
          </p:cNvPr>
          <p:cNvSpPr>
            <a:spLocks noChangeArrowheads="1"/>
          </p:cNvSpPr>
          <p:nvPr/>
        </p:nvSpPr>
        <p:spPr bwMode="auto">
          <a:xfrm>
            <a:off x="1153725" y="2138116"/>
            <a:ext cx="611857" cy="1244035"/>
          </a:xfrm>
          <a:prstGeom prst="ellipse">
            <a:avLst/>
          </a:prstGeom>
          <a:noFill/>
          <a:ln w="1905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H" sz="2844"/>
          </a:p>
        </p:txBody>
      </p:sp>
      <p:sp>
        <p:nvSpPr>
          <p:cNvPr id="219145" name="Oval 9">
            <a:extLst>
              <a:ext uri="{FF2B5EF4-FFF2-40B4-BE49-F238E27FC236}">
                <a16:creationId xmlns:a16="http://schemas.microsoft.com/office/drawing/2014/main" id="{EE459E4A-915B-F140-A417-09701B73D63C}"/>
              </a:ext>
            </a:extLst>
          </p:cNvPr>
          <p:cNvSpPr>
            <a:spLocks noChangeArrowheads="1"/>
          </p:cNvSpPr>
          <p:nvPr/>
        </p:nvSpPr>
        <p:spPr bwMode="auto">
          <a:xfrm>
            <a:off x="2953174" y="3197013"/>
            <a:ext cx="686364" cy="1074702"/>
          </a:xfrm>
          <a:prstGeom prst="ellipse">
            <a:avLst/>
          </a:prstGeom>
          <a:noFill/>
          <a:ln w="1905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H" sz="2844"/>
          </a:p>
        </p:txBody>
      </p:sp>
      <p:sp>
        <p:nvSpPr>
          <p:cNvPr id="219146" name="Oval 10">
            <a:extLst>
              <a:ext uri="{FF2B5EF4-FFF2-40B4-BE49-F238E27FC236}">
                <a16:creationId xmlns:a16="http://schemas.microsoft.com/office/drawing/2014/main" id="{51861066-7719-2E41-A3E3-DEF0C24A28BD}"/>
              </a:ext>
            </a:extLst>
          </p:cNvPr>
          <p:cNvSpPr>
            <a:spLocks noChangeArrowheads="1"/>
          </p:cNvSpPr>
          <p:nvPr/>
        </p:nvSpPr>
        <p:spPr bwMode="auto">
          <a:xfrm>
            <a:off x="2953173" y="-142240"/>
            <a:ext cx="742810" cy="3079610"/>
          </a:xfrm>
          <a:prstGeom prst="ellipse">
            <a:avLst/>
          </a:prstGeom>
          <a:noFill/>
          <a:ln w="1905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H" sz="2844"/>
          </a:p>
        </p:txBody>
      </p:sp>
    </p:spTree>
    <p:extLst>
      <p:ext uri="{BB962C8B-B14F-4D97-AF65-F5344CB8AC3E}">
        <p14:creationId xmlns:p14="http://schemas.microsoft.com/office/powerpoint/2010/main" val="2263039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7" name="Rectangle 1026"/>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048" tIns="65024" rIns="130048" bIns="65024" numCol="1" anchor="t" anchorCtr="0" compatLnSpc="1">
            <a:prstTxWarp prst="textNoShape">
              <a:avLst/>
            </a:prstTxWarp>
            <a:normAutofit fontScale="90000"/>
          </a:bodyPr>
          <a:lstStyle/>
          <a:p>
            <a:pPr eaLnBrk="1" hangingPunct="1"/>
            <a:r>
              <a:rPr lang="en-US" altLang="en-US" dirty="0">
                <a:ea typeface="ＭＳ Ｐゴシック" charset="-128"/>
                <a:cs typeface="MS PGothic" charset="-128"/>
              </a:rPr>
              <a:t>Material Properties</a:t>
            </a:r>
            <a:br>
              <a:rPr lang="en-US" altLang="en-US" dirty="0">
                <a:ea typeface="ＭＳ Ｐゴシック" charset="-128"/>
                <a:cs typeface="MS PGothic" charset="-128"/>
              </a:rPr>
            </a:br>
            <a:r>
              <a:rPr lang="en-US" altLang="en-US" sz="2844" dirty="0">
                <a:ea typeface="ＭＳ Ｐゴシック" charset="-128"/>
                <a:cs typeface="MS PGothic" charset="-128"/>
              </a:rPr>
              <a:t>Energy bands: isolator–semiconductor–metal</a:t>
            </a:r>
          </a:p>
        </p:txBody>
      </p:sp>
      <p:sp>
        <p:nvSpPr>
          <p:cNvPr id="34819" name="Text Box 1027"/>
          <p:cNvSpPr txBox="1">
            <a:spLocks noChangeArrowheads="1"/>
          </p:cNvSpPr>
          <p:nvPr/>
        </p:nvSpPr>
        <p:spPr bwMode="auto">
          <a:xfrm>
            <a:off x="614116" y="1842347"/>
            <a:ext cx="11772053" cy="2280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2844">
                <a:ea typeface="ヒラギノ角ゴ Pro W3" charset="-128"/>
              </a:rPr>
              <a:t>In an isolated atom the electrons have only discrete energy levels. In solid state material the atomic levels merge to energy bands. In metals the conduction and the valence band overlap, whereas in isolators and semiconductors these levels are separated by an energy gap (band gap). In isolators this gap is large.</a:t>
            </a:r>
          </a:p>
        </p:txBody>
      </p:sp>
      <p:pic>
        <p:nvPicPr>
          <p:cNvPr id="34820" name="Picture 8" descr="Picture 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701627"/>
            <a:ext cx="13004800" cy="499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fld id="{0312D417-FB8C-224E-9A2D-720D28E246E6}" type="slidenum">
              <a:rPr lang="de-DE" altLang="en-US" smtClean="0"/>
              <a:pPr/>
              <a:t>6</a:t>
            </a:fld>
            <a:endParaRPr lang="de-DE" altLang="en-US" i="1"/>
          </a:p>
        </p:txBody>
      </p:sp>
    </p:spTree>
    <p:extLst>
      <p:ext uri="{BB962C8B-B14F-4D97-AF65-F5344CB8AC3E}">
        <p14:creationId xmlns:p14="http://schemas.microsoft.com/office/powerpoint/2010/main" val="14806232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2">
            <a:extLst>
              <a:ext uri="{FF2B5EF4-FFF2-40B4-BE49-F238E27FC236}">
                <a16:creationId xmlns:a16="http://schemas.microsoft.com/office/drawing/2014/main" id="{E5A8A322-CBDF-0545-96D1-E788F9D03C8B}"/>
              </a:ext>
            </a:extLst>
          </p:cNvPr>
          <p:cNvSpPr>
            <a:spLocks noGrp="1"/>
          </p:cNvSpPr>
          <p:nvPr>
            <p:ph type="ftr" sz="quarter" idx="10"/>
          </p:nvPr>
        </p:nvSpPr>
        <p:spPr bwMode="auto">
          <a:xfrm>
            <a:off x="3124200" y="65532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400" b="1" kern="1200">
                <a:solidFill>
                  <a:schemeClr val="tx1"/>
                </a:solidFill>
                <a:latin typeface="Comic Sans MS" panose="030F0902030302020204" pitchFamily="66" charset="0"/>
                <a:ea typeface="+mn-ea"/>
                <a:cs typeface="+mn-cs"/>
              </a:defRPr>
            </a:lvl1pPr>
            <a:lvl2pPr marL="457200" algn="l" rtl="0" fontAlgn="base">
              <a:spcBef>
                <a:spcPct val="0"/>
              </a:spcBef>
              <a:spcAft>
                <a:spcPct val="0"/>
              </a:spcAft>
              <a:defRPr sz="3600" b="1" kern="1200">
                <a:solidFill>
                  <a:schemeClr val="tx1"/>
                </a:solidFill>
                <a:latin typeface="Comic Sans MS" panose="030F0902030302020204" pitchFamily="66" charset="0"/>
                <a:ea typeface="+mn-ea"/>
                <a:cs typeface="+mn-cs"/>
              </a:defRPr>
            </a:lvl2pPr>
            <a:lvl3pPr marL="914400" algn="l" rtl="0" fontAlgn="base">
              <a:spcBef>
                <a:spcPct val="0"/>
              </a:spcBef>
              <a:spcAft>
                <a:spcPct val="0"/>
              </a:spcAft>
              <a:defRPr sz="3600" b="1" kern="1200">
                <a:solidFill>
                  <a:schemeClr val="tx1"/>
                </a:solidFill>
                <a:latin typeface="Comic Sans MS" panose="030F0902030302020204" pitchFamily="66" charset="0"/>
                <a:ea typeface="+mn-ea"/>
                <a:cs typeface="+mn-cs"/>
              </a:defRPr>
            </a:lvl3pPr>
            <a:lvl4pPr marL="1371600" algn="l" rtl="0" fontAlgn="base">
              <a:spcBef>
                <a:spcPct val="0"/>
              </a:spcBef>
              <a:spcAft>
                <a:spcPct val="0"/>
              </a:spcAft>
              <a:defRPr sz="3600" b="1" kern="1200">
                <a:solidFill>
                  <a:schemeClr val="tx1"/>
                </a:solidFill>
                <a:latin typeface="Comic Sans MS" panose="030F0902030302020204" pitchFamily="66" charset="0"/>
                <a:ea typeface="+mn-ea"/>
                <a:cs typeface="+mn-cs"/>
              </a:defRPr>
            </a:lvl4pPr>
            <a:lvl5pPr marL="1828800" algn="l" rtl="0" fontAlgn="base">
              <a:spcBef>
                <a:spcPct val="0"/>
              </a:spcBef>
              <a:spcAft>
                <a:spcPct val="0"/>
              </a:spcAft>
              <a:defRPr sz="3600" b="1" kern="1200">
                <a:solidFill>
                  <a:schemeClr val="tx1"/>
                </a:solidFill>
                <a:latin typeface="Comic Sans MS" panose="030F0902030302020204" pitchFamily="66" charset="0"/>
                <a:ea typeface="+mn-ea"/>
                <a:cs typeface="+mn-cs"/>
              </a:defRPr>
            </a:lvl5pPr>
            <a:lvl6pPr marL="2286000" algn="l" defTabSz="914400" rtl="0" eaLnBrk="1" latinLnBrk="0" hangingPunct="1">
              <a:defRPr sz="3600" b="1" kern="1200">
                <a:solidFill>
                  <a:schemeClr val="tx1"/>
                </a:solidFill>
                <a:latin typeface="Comic Sans MS" panose="030F0902030302020204" pitchFamily="66" charset="0"/>
                <a:ea typeface="+mn-ea"/>
                <a:cs typeface="+mn-cs"/>
              </a:defRPr>
            </a:lvl6pPr>
            <a:lvl7pPr marL="2743200" algn="l" defTabSz="914400" rtl="0" eaLnBrk="1" latinLnBrk="0" hangingPunct="1">
              <a:defRPr sz="3600" b="1" kern="1200">
                <a:solidFill>
                  <a:schemeClr val="tx1"/>
                </a:solidFill>
                <a:latin typeface="Comic Sans MS" panose="030F0902030302020204" pitchFamily="66" charset="0"/>
                <a:ea typeface="+mn-ea"/>
                <a:cs typeface="+mn-cs"/>
              </a:defRPr>
            </a:lvl7pPr>
            <a:lvl8pPr marL="3200400" algn="l" defTabSz="914400" rtl="0" eaLnBrk="1" latinLnBrk="0" hangingPunct="1">
              <a:defRPr sz="3600" b="1" kern="1200">
                <a:solidFill>
                  <a:schemeClr val="tx1"/>
                </a:solidFill>
                <a:latin typeface="Comic Sans MS" panose="030F0902030302020204" pitchFamily="66" charset="0"/>
                <a:ea typeface="+mn-ea"/>
                <a:cs typeface="+mn-cs"/>
              </a:defRPr>
            </a:lvl8pPr>
            <a:lvl9pPr marL="3657600" algn="l" defTabSz="914400" rtl="0" eaLnBrk="1" latinLnBrk="0" hangingPunct="1">
              <a:defRPr sz="3600" b="1" kern="1200">
                <a:solidFill>
                  <a:schemeClr val="tx1"/>
                </a:solidFill>
                <a:latin typeface="Comic Sans MS" panose="030F0902030302020204" pitchFamily="66" charset="0"/>
                <a:ea typeface="+mn-ea"/>
                <a:cs typeface="+mn-cs"/>
              </a:defRPr>
            </a:lvl9pPr>
          </a:lstStyle>
          <a:p>
            <a:r>
              <a:rPr lang="en-US" altLang="en-CH"/>
              <a:t>Frank Hartman</a:t>
            </a:r>
          </a:p>
        </p:txBody>
      </p:sp>
      <p:sp>
        <p:nvSpPr>
          <p:cNvPr id="11" name="Slide Number Placeholder 3">
            <a:extLst>
              <a:ext uri="{FF2B5EF4-FFF2-40B4-BE49-F238E27FC236}">
                <a16:creationId xmlns:a16="http://schemas.microsoft.com/office/drawing/2014/main" id="{8768C678-50CA-9F42-89A6-561B62F6F9A4}"/>
              </a:ext>
            </a:extLst>
          </p:cNvPr>
          <p:cNvSpPr>
            <a:spLocks noGrp="1"/>
          </p:cNvSpPr>
          <p:nvPr>
            <p:ph type="sldNum" sz="quarter" idx="11"/>
          </p:nvPr>
        </p:nvSpPr>
        <p:spPr bwMode="auto">
          <a:xfrm>
            <a:off x="8316913" y="6524625"/>
            <a:ext cx="8270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b="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3600" b="1" kern="1200">
                <a:solidFill>
                  <a:schemeClr val="tx1"/>
                </a:solidFill>
                <a:latin typeface="Comic Sans MS" panose="030F0902030302020204" pitchFamily="66" charset="0"/>
                <a:ea typeface="+mn-ea"/>
                <a:cs typeface="+mn-cs"/>
              </a:defRPr>
            </a:lvl2pPr>
            <a:lvl3pPr marL="914400" algn="l" rtl="0" fontAlgn="base">
              <a:spcBef>
                <a:spcPct val="0"/>
              </a:spcBef>
              <a:spcAft>
                <a:spcPct val="0"/>
              </a:spcAft>
              <a:defRPr sz="3600" b="1" kern="1200">
                <a:solidFill>
                  <a:schemeClr val="tx1"/>
                </a:solidFill>
                <a:latin typeface="Comic Sans MS" panose="030F0902030302020204" pitchFamily="66" charset="0"/>
                <a:ea typeface="+mn-ea"/>
                <a:cs typeface="+mn-cs"/>
              </a:defRPr>
            </a:lvl3pPr>
            <a:lvl4pPr marL="1371600" algn="l" rtl="0" fontAlgn="base">
              <a:spcBef>
                <a:spcPct val="0"/>
              </a:spcBef>
              <a:spcAft>
                <a:spcPct val="0"/>
              </a:spcAft>
              <a:defRPr sz="3600" b="1" kern="1200">
                <a:solidFill>
                  <a:schemeClr val="tx1"/>
                </a:solidFill>
                <a:latin typeface="Comic Sans MS" panose="030F0902030302020204" pitchFamily="66" charset="0"/>
                <a:ea typeface="+mn-ea"/>
                <a:cs typeface="+mn-cs"/>
              </a:defRPr>
            </a:lvl4pPr>
            <a:lvl5pPr marL="1828800" algn="l" rtl="0" fontAlgn="base">
              <a:spcBef>
                <a:spcPct val="0"/>
              </a:spcBef>
              <a:spcAft>
                <a:spcPct val="0"/>
              </a:spcAft>
              <a:defRPr sz="3600" b="1" kern="1200">
                <a:solidFill>
                  <a:schemeClr val="tx1"/>
                </a:solidFill>
                <a:latin typeface="Comic Sans MS" panose="030F0902030302020204" pitchFamily="66" charset="0"/>
                <a:ea typeface="+mn-ea"/>
                <a:cs typeface="+mn-cs"/>
              </a:defRPr>
            </a:lvl5pPr>
            <a:lvl6pPr marL="2286000" algn="l" defTabSz="914400" rtl="0" eaLnBrk="1" latinLnBrk="0" hangingPunct="1">
              <a:defRPr sz="3600" b="1" kern="1200">
                <a:solidFill>
                  <a:schemeClr val="tx1"/>
                </a:solidFill>
                <a:latin typeface="Comic Sans MS" panose="030F0902030302020204" pitchFamily="66" charset="0"/>
                <a:ea typeface="+mn-ea"/>
                <a:cs typeface="+mn-cs"/>
              </a:defRPr>
            </a:lvl6pPr>
            <a:lvl7pPr marL="2743200" algn="l" defTabSz="914400" rtl="0" eaLnBrk="1" latinLnBrk="0" hangingPunct="1">
              <a:defRPr sz="3600" b="1" kern="1200">
                <a:solidFill>
                  <a:schemeClr val="tx1"/>
                </a:solidFill>
                <a:latin typeface="Comic Sans MS" panose="030F0902030302020204" pitchFamily="66" charset="0"/>
                <a:ea typeface="+mn-ea"/>
                <a:cs typeface="+mn-cs"/>
              </a:defRPr>
            </a:lvl7pPr>
            <a:lvl8pPr marL="3200400" algn="l" defTabSz="914400" rtl="0" eaLnBrk="1" latinLnBrk="0" hangingPunct="1">
              <a:defRPr sz="3600" b="1" kern="1200">
                <a:solidFill>
                  <a:schemeClr val="tx1"/>
                </a:solidFill>
                <a:latin typeface="Comic Sans MS" panose="030F0902030302020204" pitchFamily="66" charset="0"/>
                <a:ea typeface="+mn-ea"/>
                <a:cs typeface="+mn-cs"/>
              </a:defRPr>
            </a:lvl8pPr>
            <a:lvl9pPr marL="3657600" algn="l" defTabSz="914400" rtl="0" eaLnBrk="1" latinLnBrk="0" hangingPunct="1">
              <a:defRPr sz="3600" b="1" kern="1200">
                <a:solidFill>
                  <a:schemeClr val="tx1"/>
                </a:solidFill>
                <a:latin typeface="Comic Sans MS" panose="030F0902030302020204" pitchFamily="66" charset="0"/>
                <a:ea typeface="+mn-ea"/>
                <a:cs typeface="+mn-cs"/>
              </a:defRPr>
            </a:lvl9pPr>
          </a:lstStyle>
          <a:p>
            <a:r>
              <a:rPr lang="en-US" altLang="en-CH"/>
              <a:t> </a:t>
            </a:r>
            <a:fld id="{67530D53-E3A9-564E-A806-F81E86C09E34}" type="slidenum">
              <a:rPr lang="en-US" altLang="en-CH" b="1" smtClean="0"/>
              <a:pPr/>
              <a:t>60</a:t>
            </a:fld>
            <a:endParaRPr lang="en-US" altLang="en-CH" b="1"/>
          </a:p>
        </p:txBody>
      </p:sp>
      <p:sp>
        <p:nvSpPr>
          <p:cNvPr id="220162" name="Rectangle 2">
            <a:extLst>
              <a:ext uri="{FF2B5EF4-FFF2-40B4-BE49-F238E27FC236}">
                <a16:creationId xmlns:a16="http://schemas.microsoft.com/office/drawing/2014/main" id="{F29DEC3E-7B7E-EE44-B089-D8A78B1C8DB2}"/>
              </a:ext>
            </a:extLst>
          </p:cNvPr>
          <p:cNvSpPr>
            <a:spLocks noGrp="1" noChangeArrowheads="1"/>
          </p:cNvSpPr>
          <p:nvPr>
            <p:ph type="title"/>
          </p:nvPr>
        </p:nvSpPr>
        <p:spPr/>
        <p:txBody>
          <a:bodyPr/>
          <a:lstStyle/>
          <a:p>
            <a:endParaRPr lang="fr-FR" altLang="en-CH"/>
          </a:p>
        </p:txBody>
      </p:sp>
      <p:pic>
        <p:nvPicPr>
          <p:cNvPr id="220163" name="Picture 3">
            <a:extLst>
              <a:ext uri="{FF2B5EF4-FFF2-40B4-BE49-F238E27FC236}">
                <a16:creationId xmlns:a16="http://schemas.microsoft.com/office/drawing/2014/main" id="{AFB5DD0F-7880-9247-B8C9-8E668E219A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29" y="-9031"/>
            <a:ext cx="11704321" cy="8778240"/>
          </a:xfrm>
          <a:prstGeom prst="rect">
            <a:avLst/>
          </a:prstGeom>
          <a:noFill/>
          <a:extLst>
            <a:ext uri="{909E8E84-426E-40DD-AFC4-6F175D3DCCD1}">
              <a14:hiddenFill xmlns:a14="http://schemas.microsoft.com/office/drawing/2010/main">
                <a:solidFill>
                  <a:srgbClr val="FFFFFF"/>
                </a:solidFill>
              </a14:hiddenFill>
            </a:ext>
          </a:extLst>
        </p:spPr>
      </p:pic>
      <p:sp>
        <p:nvSpPr>
          <p:cNvPr id="220164" name="Text Box 4">
            <a:extLst>
              <a:ext uri="{FF2B5EF4-FFF2-40B4-BE49-F238E27FC236}">
                <a16:creationId xmlns:a16="http://schemas.microsoft.com/office/drawing/2014/main" id="{B4379A9F-678B-DB46-94F3-A6C8C514B837}"/>
              </a:ext>
            </a:extLst>
          </p:cNvPr>
          <p:cNvSpPr txBox="1">
            <a:spLocks noChangeArrowheads="1"/>
          </p:cNvSpPr>
          <p:nvPr/>
        </p:nvSpPr>
        <p:spPr bwMode="auto">
          <a:xfrm>
            <a:off x="3741139" y="695396"/>
            <a:ext cx="4660053" cy="245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de-DE" altLang="en-CH" sz="3413" dirty="0">
                <a:solidFill>
                  <a:srgbClr val="FFFF00"/>
                </a:solidFill>
                <a:latin typeface="Times New Roman" panose="02020603050405020304" pitchFamily="18" charset="0"/>
              </a:rPr>
              <a:t>600V </a:t>
            </a:r>
          </a:p>
          <a:p>
            <a:pPr eaLnBrk="0" hangingPunct="0"/>
            <a:r>
              <a:rPr lang="de-DE" altLang="en-CH" sz="3413" dirty="0">
                <a:solidFill>
                  <a:srgbClr val="FFFF00"/>
                </a:solidFill>
                <a:latin typeface="Times New Roman" panose="02020603050405020304" pitchFamily="18" charset="0"/>
              </a:rPr>
              <a:t>22°C ~50% RH</a:t>
            </a:r>
          </a:p>
          <a:p>
            <a:pPr eaLnBrk="0" hangingPunct="0"/>
            <a:r>
              <a:rPr lang="de-DE" altLang="en-CH" sz="3413" dirty="0">
                <a:solidFill>
                  <a:srgbClr val="FFFF00"/>
                </a:solidFill>
                <a:latin typeface="Times New Roman" panose="02020603050405020304" pitchFamily="18" charset="0"/>
              </a:rPr>
              <a:t>after 92 h</a:t>
            </a:r>
          </a:p>
          <a:p>
            <a:pPr eaLnBrk="0" hangingPunct="0">
              <a:spcBef>
                <a:spcPct val="50000"/>
              </a:spcBef>
            </a:pPr>
            <a:endParaRPr lang="en-GB" altLang="en-CH" sz="3413" dirty="0">
              <a:latin typeface="Times New Roman" panose="02020603050405020304" pitchFamily="18" charset="0"/>
            </a:endParaRPr>
          </a:p>
        </p:txBody>
      </p:sp>
      <p:sp>
        <p:nvSpPr>
          <p:cNvPr id="220165" name="Oval 5">
            <a:extLst>
              <a:ext uri="{FF2B5EF4-FFF2-40B4-BE49-F238E27FC236}">
                <a16:creationId xmlns:a16="http://schemas.microsoft.com/office/drawing/2014/main" id="{3F017001-7BF0-D04B-A43F-53640C81DEDF}"/>
              </a:ext>
            </a:extLst>
          </p:cNvPr>
          <p:cNvSpPr>
            <a:spLocks noChangeArrowheads="1"/>
          </p:cNvSpPr>
          <p:nvPr/>
        </p:nvSpPr>
        <p:spPr bwMode="auto">
          <a:xfrm>
            <a:off x="2935111" y="-196427"/>
            <a:ext cx="686364" cy="2375184"/>
          </a:xfrm>
          <a:prstGeom prst="ellipse">
            <a:avLst/>
          </a:prstGeom>
          <a:noFill/>
          <a:ln w="1905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H" sz="2844"/>
          </a:p>
        </p:txBody>
      </p:sp>
      <p:sp>
        <p:nvSpPr>
          <p:cNvPr id="220166" name="Oval 6">
            <a:extLst>
              <a:ext uri="{FF2B5EF4-FFF2-40B4-BE49-F238E27FC236}">
                <a16:creationId xmlns:a16="http://schemas.microsoft.com/office/drawing/2014/main" id="{F8E31D0E-79C6-204A-BC66-5D174927AC7D}"/>
              </a:ext>
            </a:extLst>
          </p:cNvPr>
          <p:cNvSpPr>
            <a:spLocks noChangeArrowheads="1"/>
          </p:cNvSpPr>
          <p:nvPr/>
        </p:nvSpPr>
        <p:spPr bwMode="auto">
          <a:xfrm>
            <a:off x="708942" y="2124569"/>
            <a:ext cx="1020516" cy="982133"/>
          </a:xfrm>
          <a:prstGeom prst="ellipse">
            <a:avLst/>
          </a:prstGeom>
          <a:noFill/>
          <a:ln w="1905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H" sz="2844"/>
          </a:p>
        </p:txBody>
      </p:sp>
      <p:sp>
        <p:nvSpPr>
          <p:cNvPr id="220167" name="Oval 7">
            <a:extLst>
              <a:ext uri="{FF2B5EF4-FFF2-40B4-BE49-F238E27FC236}">
                <a16:creationId xmlns:a16="http://schemas.microsoft.com/office/drawing/2014/main" id="{443921DF-49F6-254B-AA8D-E0062533C5BB}"/>
              </a:ext>
            </a:extLst>
          </p:cNvPr>
          <p:cNvSpPr>
            <a:spLocks noChangeArrowheads="1"/>
          </p:cNvSpPr>
          <p:nvPr/>
        </p:nvSpPr>
        <p:spPr bwMode="auto">
          <a:xfrm>
            <a:off x="930204" y="5667022"/>
            <a:ext cx="778934" cy="760872"/>
          </a:xfrm>
          <a:prstGeom prst="ellipse">
            <a:avLst/>
          </a:prstGeom>
          <a:noFill/>
          <a:ln w="1905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H" sz="2844"/>
          </a:p>
        </p:txBody>
      </p:sp>
      <p:sp>
        <p:nvSpPr>
          <p:cNvPr id="220168" name="Oval 8">
            <a:extLst>
              <a:ext uri="{FF2B5EF4-FFF2-40B4-BE49-F238E27FC236}">
                <a16:creationId xmlns:a16="http://schemas.microsoft.com/office/drawing/2014/main" id="{9D2625DE-A9E6-7D4A-8D54-18D01EA2E170}"/>
              </a:ext>
            </a:extLst>
          </p:cNvPr>
          <p:cNvSpPr>
            <a:spLocks noChangeArrowheads="1"/>
          </p:cNvSpPr>
          <p:nvPr/>
        </p:nvSpPr>
        <p:spPr bwMode="auto">
          <a:xfrm>
            <a:off x="76765" y="4980658"/>
            <a:ext cx="593796" cy="1503680"/>
          </a:xfrm>
          <a:prstGeom prst="ellipse">
            <a:avLst/>
          </a:prstGeom>
          <a:noFill/>
          <a:ln w="1905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H" sz="2844"/>
          </a:p>
        </p:txBody>
      </p:sp>
      <p:sp>
        <p:nvSpPr>
          <p:cNvPr id="220169" name="Oval 9">
            <a:extLst>
              <a:ext uri="{FF2B5EF4-FFF2-40B4-BE49-F238E27FC236}">
                <a16:creationId xmlns:a16="http://schemas.microsoft.com/office/drawing/2014/main" id="{0E0AB07D-4929-A041-8C7D-A45637740C4B}"/>
              </a:ext>
            </a:extLst>
          </p:cNvPr>
          <p:cNvSpPr>
            <a:spLocks noChangeArrowheads="1"/>
          </p:cNvSpPr>
          <p:nvPr/>
        </p:nvSpPr>
        <p:spPr bwMode="auto">
          <a:xfrm>
            <a:off x="2377441" y="5538330"/>
            <a:ext cx="668302" cy="722489"/>
          </a:xfrm>
          <a:prstGeom prst="ellipse">
            <a:avLst/>
          </a:prstGeom>
          <a:noFill/>
          <a:ln w="1905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H" sz="2844"/>
          </a:p>
        </p:txBody>
      </p:sp>
    </p:spTree>
    <p:extLst>
      <p:ext uri="{BB962C8B-B14F-4D97-AF65-F5344CB8AC3E}">
        <p14:creationId xmlns:p14="http://schemas.microsoft.com/office/powerpoint/2010/main" val="42021183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2">
            <a:extLst>
              <a:ext uri="{FF2B5EF4-FFF2-40B4-BE49-F238E27FC236}">
                <a16:creationId xmlns:a16="http://schemas.microsoft.com/office/drawing/2014/main" id="{29278E2A-60C4-5343-9F6D-B3BE3A21BFA4}"/>
              </a:ext>
            </a:extLst>
          </p:cNvPr>
          <p:cNvSpPr>
            <a:spLocks noGrp="1"/>
          </p:cNvSpPr>
          <p:nvPr>
            <p:ph type="ftr" sz="quarter" idx="10"/>
          </p:nvPr>
        </p:nvSpPr>
        <p:spPr bwMode="auto">
          <a:xfrm>
            <a:off x="3124200" y="65532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400" b="1" kern="1200">
                <a:solidFill>
                  <a:schemeClr val="tx1"/>
                </a:solidFill>
                <a:latin typeface="Comic Sans MS" panose="030F0902030302020204" pitchFamily="66" charset="0"/>
                <a:ea typeface="+mn-ea"/>
                <a:cs typeface="+mn-cs"/>
              </a:defRPr>
            </a:lvl1pPr>
            <a:lvl2pPr marL="457200" algn="l" rtl="0" fontAlgn="base">
              <a:spcBef>
                <a:spcPct val="0"/>
              </a:spcBef>
              <a:spcAft>
                <a:spcPct val="0"/>
              </a:spcAft>
              <a:defRPr sz="3600" b="1" kern="1200">
                <a:solidFill>
                  <a:schemeClr val="tx1"/>
                </a:solidFill>
                <a:latin typeface="Comic Sans MS" panose="030F0902030302020204" pitchFamily="66" charset="0"/>
                <a:ea typeface="+mn-ea"/>
                <a:cs typeface="+mn-cs"/>
              </a:defRPr>
            </a:lvl2pPr>
            <a:lvl3pPr marL="914400" algn="l" rtl="0" fontAlgn="base">
              <a:spcBef>
                <a:spcPct val="0"/>
              </a:spcBef>
              <a:spcAft>
                <a:spcPct val="0"/>
              </a:spcAft>
              <a:defRPr sz="3600" b="1" kern="1200">
                <a:solidFill>
                  <a:schemeClr val="tx1"/>
                </a:solidFill>
                <a:latin typeface="Comic Sans MS" panose="030F0902030302020204" pitchFamily="66" charset="0"/>
                <a:ea typeface="+mn-ea"/>
                <a:cs typeface="+mn-cs"/>
              </a:defRPr>
            </a:lvl3pPr>
            <a:lvl4pPr marL="1371600" algn="l" rtl="0" fontAlgn="base">
              <a:spcBef>
                <a:spcPct val="0"/>
              </a:spcBef>
              <a:spcAft>
                <a:spcPct val="0"/>
              </a:spcAft>
              <a:defRPr sz="3600" b="1" kern="1200">
                <a:solidFill>
                  <a:schemeClr val="tx1"/>
                </a:solidFill>
                <a:latin typeface="Comic Sans MS" panose="030F0902030302020204" pitchFamily="66" charset="0"/>
                <a:ea typeface="+mn-ea"/>
                <a:cs typeface="+mn-cs"/>
              </a:defRPr>
            </a:lvl4pPr>
            <a:lvl5pPr marL="1828800" algn="l" rtl="0" fontAlgn="base">
              <a:spcBef>
                <a:spcPct val="0"/>
              </a:spcBef>
              <a:spcAft>
                <a:spcPct val="0"/>
              </a:spcAft>
              <a:defRPr sz="3600" b="1" kern="1200">
                <a:solidFill>
                  <a:schemeClr val="tx1"/>
                </a:solidFill>
                <a:latin typeface="Comic Sans MS" panose="030F0902030302020204" pitchFamily="66" charset="0"/>
                <a:ea typeface="+mn-ea"/>
                <a:cs typeface="+mn-cs"/>
              </a:defRPr>
            </a:lvl5pPr>
            <a:lvl6pPr marL="2286000" algn="l" defTabSz="914400" rtl="0" eaLnBrk="1" latinLnBrk="0" hangingPunct="1">
              <a:defRPr sz="3600" b="1" kern="1200">
                <a:solidFill>
                  <a:schemeClr val="tx1"/>
                </a:solidFill>
                <a:latin typeface="Comic Sans MS" panose="030F0902030302020204" pitchFamily="66" charset="0"/>
                <a:ea typeface="+mn-ea"/>
                <a:cs typeface="+mn-cs"/>
              </a:defRPr>
            </a:lvl6pPr>
            <a:lvl7pPr marL="2743200" algn="l" defTabSz="914400" rtl="0" eaLnBrk="1" latinLnBrk="0" hangingPunct="1">
              <a:defRPr sz="3600" b="1" kern="1200">
                <a:solidFill>
                  <a:schemeClr val="tx1"/>
                </a:solidFill>
                <a:latin typeface="Comic Sans MS" panose="030F0902030302020204" pitchFamily="66" charset="0"/>
                <a:ea typeface="+mn-ea"/>
                <a:cs typeface="+mn-cs"/>
              </a:defRPr>
            </a:lvl7pPr>
            <a:lvl8pPr marL="3200400" algn="l" defTabSz="914400" rtl="0" eaLnBrk="1" latinLnBrk="0" hangingPunct="1">
              <a:defRPr sz="3600" b="1" kern="1200">
                <a:solidFill>
                  <a:schemeClr val="tx1"/>
                </a:solidFill>
                <a:latin typeface="Comic Sans MS" panose="030F0902030302020204" pitchFamily="66" charset="0"/>
                <a:ea typeface="+mn-ea"/>
                <a:cs typeface="+mn-cs"/>
              </a:defRPr>
            </a:lvl8pPr>
            <a:lvl9pPr marL="3657600" algn="l" defTabSz="914400" rtl="0" eaLnBrk="1" latinLnBrk="0" hangingPunct="1">
              <a:defRPr sz="3600" b="1" kern="1200">
                <a:solidFill>
                  <a:schemeClr val="tx1"/>
                </a:solidFill>
                <a:latin typeface="Comic Sans MS" panose="030F0902030302020204" pitchFamily="66" charset="0"/>
                <a:ea typeface="+mn-ea"/>
                <a:cs typeface="+mn-cs"/>
              </a:defRPr>
            </a:lvl9pPr>
          </a:lstStyle>
          <a:p>
            <a:r>
              <a:rPr lang="en-US" altLang="en-CH"/>
              <a:t>Frank Hartman</a:t>
            </a:r>
          </a:p>
        </p:txBody>
      </p:sp>
      <p:sp>
        <p:nvSpPr>
          <p:cNvPr id="9" name="Slide Number Placeholder 3">
            <a:extLst>
              <a:ext uri="{FF2B5EF4-FFF2-40B4-BE49-F238E27FC236}">
                <a16:creationId xmlns:a16="http://schemas.microsoft.com/office/drawing/2014/main" id="{C08CA982-6104-6945-8084-54B2EB7FF60B}"/>
              </a:ext>
            </a:extLst>
          </p:cNvPr>
          <p:cNvSpPr>
            <a:spLocks noGrp="1"/>
          </p:cNvSpPr>
          <p:nvPr>
            <p:ph type="sldNum" sz="quarter" idx="11"/>
          </p:nvPr>
        </p:nvSpPr>
        <p:spPr bwMode="auto">
          <a:xfrm>
            <a:off x="8316913" y="6524625"/>
            <a:ext cx="8270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b="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3600" b="1" kern="1200">
                <a:solidFill>
                  <a:schemeClr val="tx1"/>
                </a:solidFill>
                <a:latin typeface="Comic Sans MS" panose="030F0902030302020204" pitchFamily="66" charset="0"/>
                <a:ea typeface="+mn-ea"/>
                <a:cs typeface="+mn-cs"/>
              </a:defRPr>
            </a:lvl2pPr>
            <a:lvl3pPr marL="914400" algn="l" rtl="0" fontAlgn="base">
              <a:spcBef>
                <a:spcPct val="0"/>
              </a:spcBef>
              <a:spcAft>
                <a:spcPct val="0"/>
              </a:spcAft>
              <a:defRPr sz="3600" b="1" kern="1200">
                <a:solidFill>
                  <a:schemeClr val="tx1"/>
                </a:solidFill>
                <a:latin typeface="Comic Sans MS" panose="030F0902030302020204" pitchFamily="66" charset="0"/>
                <a:ea typeface="+mn-ea"/>
                <a:cs typeface="+mn-cs"/>
              </a:defRPr>
            </a:lvl3pPr>
            <a:lvl4pPr marL="1371600" algn="l" rtl="0" fontAlgn="base">
              <a:spcBef>
                <a:spcPct val="0"/>
              </a:spcBef>
              <a:spcAft>
                <a:spcPct val="0"/>
              </a:spcAft>
              <a:defRPr sz="3600" b="1" kern="1200">
                <a:solidFill>
                  <a:schemeClr val="tx1"/>
                </a:solidFill>
                <a:latin typeface="Comic Sans MS" panose="030F0902030302020204" pitchFamily="66" charset="0"/>
                <a:ea typeface="+mn-ea"/>
                <a:cs typeface="+mn-cs"/>
              </a:defRPr>
            </a:lvl4pPr>
            <a:lvl5pPr marL="1828800" algn="l" rtl="0" fontAlgn="base">
              <a:spcBef>
                <a:spcPct val="0"/>
              </a:spcBef>
              <a:spcAft>
                <a:spcPct val="0"/>
              </a:spcAft>
              <a:defRPr sz="3600" b="1" kern="1200">
                <a:solidFill>
                  <a:schemeClr val="tx1"/>
                </a:solidFill>
                <a:latin typeface="Comic Sans MS" panose="030F0902030302020204" pitchFamily="66" charset="0"/>
                <a:ea typeface="+mn-ea"/>
                <a:cs typeface="+mn-cs"/>
              </a:defRPr>
            </a:lvl5pPr>
            <a:lvl6pPr marL="2286000" algn="l" defTabSz="914400" rtl="0" eaLnBrk="1" latinLnBrk="0" hangingPunct="1">
              <a:defRPr sz="3600" b="1" kern="1200">
                <a:solidFill>
                  <a:schemeClr val="tx1"/>
                </a:solidFill>
                <a:latin typeface="Comic Sans MS" panose="030F0902030302020204" pitchFamily="66" charset="0"/>
                <a:ea typeface="+mn-ea"/>
                <a:cs typeface="+mn-cs"/>
              </a:defRPr>
            </a:lvl6pPr>
            <a:lvl7pPr marL="2743200" algn="l" defTabSz="914400" rtl="0" eaLnBrk="1" latinLnBrk="0" hangingPunct="1">
              <a:defRPr sz="3600" b="1" kern="1200">
                <a:solidFill>
                  <a:schemeClr val="tx1"/>
                </a:solidFill>
                <a:latin typeface="Comic Sans MS" panose="030F0902030302020204" pitchFamily="66" charset="0"/>
                <a:ea typeface="+mn-ea"/>
                <a:cs typeface="+mn-cs"/>
              </a:defRPr>
            </a:lvl7pPr>
            <a:lvl8pPr marL="3200400" algn="l" defTabSz="914400" rtl="0" eaLnBrk="1" latinLnBrk="0" hangingPunct="1">
              <a:defRPr sz="3600" b="1" kern="1200">
                <a:solidFill>
                  <a:schemeClr val="tx1"/>
                </a:solidFill>
                <a:latin typeface="Comic Sans MS" panose="030F0902030302020204" pitchFamily="66" charset="0"/>
                <a:ea typeface="+mn-ea"/>
                <a:cs typeface="+mn-cs"/>
              </a:defRPr>
            </a:lvl8pPr>
            <a:lvl9pPr marL="3657600" algn="l" defTabSz="914400" rtl="0" eaLnBrk="1" latinLnBrk="0" hangingPunct="1">
              <a:defRPr sz="3600" b="1" kern="1200">
                <a:solidFill>
                  <a:schemeClr val="tx1"/>
                </a:solidFill>
                <a:latin typeface="Comic Sans MS" panose="030F0902030302020204" pitchFamily="66" charset="0"/>
                <a:ea typeface="+mn-ea"/>
                <a:cs typeface="+mn-cs"/>
              </a:defRPr>
            </a:lvl9pPr>
          </a:lstStyle>
          <a:p>
            <a:r>
              <a:rPr lang="en-US" altLang="en-CH"/>
              <a:t> </a:t>
            </a:r>
            <a:fld id="{67530D53-E3A9-564E-A806-F81E86C09E34}" type="slidenum">
              <a:rPr lang="en-US" altLang="en-CH" b="1" smtClean="0"/>
              <a:pPr/>
              <a:t>61</a:t>
            </a:fld>
            <a:endParaRPr lang="en-US" altLang="en-CH" b="1"/>
          </a:p>
        </p:txBody>
      </p:sp>
      <p:sp>
        <p:nvSpPr>
          <p:cNvPr id="221186" name="Rectangle 2">
            <a:extLst>
              <a:ext uri="{FF2B5EF4-FFF2-40B4-BE49-F238E27FC236}">
                <a16:creationId xmlns:a16="http://schemas.microsoft.com/office/drawing/2014/main" id="{A47378B5-6883-264D-970E-12A0B6705A91}"/>
              </a:ext>
            </a:extLst>
          </p:cNvPr>
          <p:cNvSpPr>
            <a:spLocks noGrp="1" noChangeArrowheads="1"/>
          </p:cNvSpPr>
          <p:nvPr>
            <p:ph type="title"/>
          </p:nvPr>
        </p:nvSpPr>
        <p:spPr/>
        <p:txBody>
          <a:bodyPr/>
          <a:lstStyle/>
          <a:p>
            <a:endParaRPr lang="fr-FR" altLang="en-CH"/>
          </a:p>
        </p:txBody>
      </p:sp>
      <p:pic>
        <p:nvPicPr>
          <p:cNvPr id="221187" name="Picture 3">
            <a:extLst>
              <a:ext uri="{FF2B5EF4-FFF2-40B4-BE49-F238E27FC236}">
                <a16:creationId xmlns:a16="http://schemas.microsoft.com/office/drawing/2014/main" id="{9EFCED20-95D7-9345-879E-83AAD12B58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29" y="-38382"/>
            <a:ext cx="11704321" cy="8778241"/>
          </a:xfrm>
          <a:prstGeom prst="rect">
            <a:avLst/>
          </a:prstGeom>
          <a:noFill/>
          <a:extLst>
            <a:ext uri="{909E8E84-426E-40DD-AFC4-6F175D3DCCD1}">
              <a14:hiddenFill xmlns:a14="http://schemas.microsoft.com/office/drawing/2010/main">
                <a:solidFill>
                  <a:srgbClr val="FFFFFF"/>
                </a:solidFill>
              </a14:hiddenFill>
            </a:ext>
          </a:extLst>
        </p:spPr>
      </p:pic>
      <p:sp>
        <p:nvSpPr>
          <p:cNvPr id="221188" name="Text Box 4">
            <a:extLst>
              <a:ext uri="{FF2B5EF4-FFF2-40B4-BE49-F238E27FC236}">
                <a16:creationId xmlns:a16="http://schemas.microsoft.com/office/drawing/2014/main" id="{A2AC842B-D918-DA4E-A8CB-476C2A063610}"/>
              </a:ext>
            </a:extLst>
          </p:cNvPr>
          <p:cNvSpPr txBox="1">
            <a:spLocks noChangeArrowheads="1"/>
          </p:cNvSpPr>
          <p:nvPr/>
        </p:nvSpPr>
        <p:spPr bwMode="auto">
          <a:xfrm>
            <a:off x="3741138" y="882793"/>
            <a:ext cx="4551680" cy="245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de-DE" altLang="en-CH" sz="3413" dirty="0">
                <a:solidFill>
                  <a:srgbClr val="FFFF00"/>
                </a:solidFill>
                <a:latin typeface="Times New Roman" panose="02020603050405020304" pitchFamily="18" charset="0"/>
              </a:rPr>
              <a:t>600V </a:t>
            </a:r>
          </a:p>
          <a:p>
            <a:pPr eaLnBrk="0" hangingPunct="0"/>
            <a:r>
              <a:rPr lang="de-DE" altLang="en-CH" sz="3413" dirty="0">
                <a:solidFill>
                  <a:srgbClr val="FFFF00"/>
                </a:solidFill>
                <a:latin typeface="Times New Roman" panose="02020603050405020304" pitchFamily="18" charset="0"/>
              </a:rPr>
              <a:t>22°C ~50% RH</a:t>
            </a:r>
          </a:p>
          <a:p>
            <a:pPr eaLnBrk="0" hangingPunct="0"/>
            <a:r>
              <a:rPr lang="de-DE" altLang="en-CH" sz="3413" dirty="0">
                <a:solidFill>
                  <a:srgbClr val="FFFF00"/>
                </a:solidFill>
                <a:latin typeface="Times New Roman" panose="02020603050405020304" pitchFamily="18" charset="0"/>
              </a:rPr>
              <a:t>after 162 h</a:t>
            </a:r>
          </a:p>
          <a:p>
            <a:pPr eaLnBrk="0" hangingPunct="0">
              <a:spcBef>
                <a:spcPct val="50000"/>
              </a:spcBef>
            </a:pPr>
            <a:endParaRPr lang="en-GB" altLang="en-CH" sz="3413" dirty="0">
              <a:latin typeface="Times New Roman" panose="02020603050405020304" pitchFamily="18" charset="0"/>
            </a:endParaRPr>
          </a:p>
        </p:txBody>
      </p:sp>
      <p:sp>
        <p:nvSpPr>
          <p:cNvPr id="221189" name="Oval 5">
            <a:extLst>
              <a:ext uri="{FF2B5EF4-FFF2-40B4-BE49-F238E27FC236}">
                <a16:creationId xmlns:a16="http://schemas.microsoft.com/office/drawing/2014/main" id="{437A98C3-B78A-8344-ABF8-39FF66B63F0B}"/>
              </a:ext>
            </a:extLst>
          </p:cNvPr>
          <p:cNvSpPr>
            <a:spLocks noChangeArrowheads="1"/>
          </p:cNvSpPr>
          <p:nvPr/>
        </p:nvSpPr>
        <p:spPr bwMode="auto">
          <a:xfrm>
            <a:off x="855698" y="1573672"/>
            <a:ext cx="1020516" cy="1113084"/>
          </a:xfrm>
          <a:prstGeom prst="ellipse">
            <a:avLst/>
          </a:prstGeom>
          <a:noFill/>
          <a:ln w="1905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H" sz="2844"/>
          </a:p>
        </p:txBody>
      </p:sp>
      <p:sp>
        <p:nvSpPr>
          <p:cNvPr id="221190" name="Oval 6">
            <a:extLst>
              <a:ext uri="{FF2B5EF4-FFF2-40B4-BE49-F238E27FC236}">
                <a16:creationId xmlns:a16="http://schemas.microsoft.com/office/drawing/2014/main" id="{27289C8B-0E3D-1047-8C9E-85EB6F4A8740}"/>
              </a:ext>
            </a:extLst>
          </p:cNvPr>
          <p:cNvSpPr>
            <a:spLocks noChangeArrowheads="1"/>
          </p:cNvSpPr>
          <p:nvPr/>
        </p:nvSpPr>
        <p:spPr bwMode="auto">
          <a:xfrm>
            <a:off x="115148" y="4468143"/>
            <a:ext cx="889564" cy="1578186"/>
          </a:xfrm>
          <a:prstGeom prst="ellipse">
            <a:avLst/>
          </a:prstGeom>
          <a:noFill/>
          <a:ln w="1905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H" sz="2844"/>
          </a:p>
        </p:txBody>
      </p:sp>
      <p:sp>
        <p:nvSpPr>
          <p:cNvPr id="221191" name="Oval 7">
            <a:extLst>
              <a:ext uri="{FF2B5EF4-FFF2-40B4-BE49-F238E27FC236}">
                <a16:creationId xmlns:a16="http://schemas.microsoft.com/office/drawing/2014/main" id="{5CF9DD81-1BDA-A441-A5B0-F47BDADB8313}"/>
              </a:ext>
            </a:extLst>
          </p:cNvPr>
          <p:cNvSpPr>
            <a:spLocks noChangeArrowheads="1"/>
          </p:cNvSpPr>
          <p:nvPr/>
        </p:nvSpPr>
        <p:spPr bwMode="auto">
          <a:xfrm>
            <a:off x="765388" y="3524392"/>
            <a:ext cx="686364" cy="704427"/>
          </a:xfrm>
          <a:prstGeom prst="ellipse">
            <a:avLst/>
          </a:prstGeom>
          <a:noFill/>
          <a:ln w="1905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H" sz="2844"/>
          </a:p>
        </p:txBody>
      </p:sp>
    </p:spTree>
    <p:extLst>
      <p:ext uri="{BB962C8B-B14F-4D97-AF65-F5344CB8AC3E}">
        <p14:creationId xmlns:p14="http://schemas.microsoft.com/office/powerpoint/2010/main" val="6445739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1F0D6BB-D482-124A-913B-720D9CB4FF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20" y="1336160"/>
            <a:ext cx="7987259" cy="4393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a:extLst>
              <a:ext uri="{FF2B5EF4-FFF2-40B4-BE49-F238E27FC236}">
                <a16:creationId xmlns:a16="http://schemas.microsoft.com/office/drawing/2014/main" id="{9881B963-A6C0-DD46-B903-26C81E010C41}"/>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l="21567" t="31915" r="26059" b="2716"/>
          <a:stretch>
            <a:fillRect/>
          </a:stretch>
        </p:blipFill>
        <p:spPr bwMode="auto">
          <a:xfrm>
            <a:off x="5842000" y="530586"/>
            <a:ext cx="7162800" cy="431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a:extLst>
              <a:ext uri="{FF2B5EF4-FFF2-40B4-BE49-F238E27FC236}">
                <a16:creationId xmlns:a16="http://schemas.microsoft.com/office/drawing/2014/main" id="{518CEF4F-C9AF-B943-9BD6-91702A6BB89B}"/>
              </a:ext>
            </a:extLst>
          </p:cNvPr>
          <p:cNvSpPr>
            <a:spLocks noGrp="1"/>
          </p:cNvSpPr>
          <p:nvPr>
            <p:ph type="sldNum" sz="quarter" idx="12"/>
          </p:nvPr>
        </p:nvSpPr>
        <p:spPr/>
        <p:txBody>
          <a:bodyPr/>
          <a:lstStyle/>
          <a:p>
            <a:fld id="{0312D417-FB8C-224E-9A2D-720D28E246E6}" type="slidenum">
              <a:rPr lang="de-DE" altLang="en-US" smtClean="0"/>
              <a:pPr/>
              <a:t>62</a:t>
            </a:fld>
            <a:endParaRPr lang="de-DE" altLang="en-US" i="1"/>
          </a:p>
        </p:txBody>
      </p:sp>
      <p:pic>
        <p:nvPicPr>
          <p:cNvPr id="5" name="Picture 3">
            <a:extLst>
              <a:ext uri="{FF2B5EF4-FFF2-40B4-BE49-F238E27FC236}">
                <a16:creationId xmlns:a16="http://schemas.microsoft.com/office/drawing/2014/main" id="{5BBA8CAA-8650-2C4F-95FF-7D607449AF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6616" y="5436253"/>
            <a:ext cx="7848184" cy="4317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9">
            <a:extLst>
              <a:ext uri="{FF2B5EF4-FFF2-40B4-BE49-F238E27FC236}">
                <a16:creationId xmlns:a16="http://schemas.microsoft.com/office/drawing/2014/main" id="{DCEAC7D5-F1FC-CD4E-98BE-8A6D4A55370B}"/>
              </a:ext>
            </a:extLst>
          </p:cNvPr>
          <p:cNvSpPr txBox="1">
            <a:spLocks noChangeArrowheads="1"/>
          </p:cNvSpPr>
          <p:nvPr/>
        </p:nvSpPr>
        <p:spPr bwMode="auto">
          <a:xfrm>
            <a:off x="7931943" y="-63619"/>
            <a:ext cx="298291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algn="ctr">
                <a:solidFill>
                  <a:srgbClr val="00B4F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ajor"/>
        </p:style>
        <p:txBody>
          <a:bodyPr wrap="non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spcBef>
                <a:spcPct val="50000"/>
              </a:spcBef>
            </a:pPr>
            <a:r>
              <a:rPr lang="en-US" altLang="en-CH" sz="2400" dirty="0">
                <a:solidFill>
                  <a:srgbClr val="B63D00"/>
                </a:solidFill>
              </a:rPr>
              <a:t>Aluminum corrosion</a:t>
            </a:r>
          </a:p>
        </p:txBody>
      </p:sp>
      <p:sp>
        <p:nvSpPr>
          <p:cNvPr id="7" name="Line 8">
            <a:extLst>
              <a:ext uri="{FF2B5EF4-FFF2-40B4-BE49-F238E27FC236}">
                <a16:creationId xmlns:a16="http://schemas.microsoft.com/office/drawing/2014/main" id="{F6E7E00A-CC77-EF4D-8692-98831600355C}"/>
              </a:ext>
            </a:extLst>
          </p:cNvPr>
          <p:cNvSpPr>
            <a:spLocks noChangeShapeType="1"/>
          </p:cNvSpPr>
          <p:nvPr/>
        </p:nvSpPr>
        <p:spPr bwMode="auto">
          <a:xfrm>
            <a:off x="10045909" y="393580"/>
            <a:ext cx="444291" cy="2575405"/>
          </a:xfrm>
          <a:prstGeom prst="line">
            <a:avLst/>
          </a:prstGeom>
          <a:noFill/>
          <a:ln w="76200">
            <a:solidFill>
              <a:srgbClr val="B63D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CH"/>
          </a:p>
        </p:txBody>
      </p:sp>
      <p:sp>
        <p:nvSpPr>
          <p:cNvPr id="8" name="Text Box 6">
            <a:extLst>
              <a:ext uri="{FF2B5EF4-FFF2-40B4-BE49-F238E27FC236}">
                <a16:creationId xmlns:a16="http://schemas.microsoft.com/office/drawing/2014/main" id="{5F2221C7-71C2-5C41-9736-EF78704DE93C}"/>
              </a:ext>
            </a:extLst>
          </p:cNvPr>
          <p:cNvSpPr txBox="1">
            <a:spLocks noChangeArrowheads="1"/>
          </p:cNvSpPr>
          <p:nvPr/>
        </p:nvSpPr>
        <p:spPr bwMode="auto">
          <a:xfrm>
            <a:off x="8051800" y="3578586"/>
            <a:ext cx="262096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algn="ctr">
                <a:solidFill>
                  <a:srgbClr val="00B4F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ajor"/>
        </p:style>
        <p:txBody>
          <a:bodyPr wrap="non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spcBef>
                <a:spcPct val="50000"/>
              </a:spcBef>
            </a:pPr>
            <a:r>
              <a:rPr lang="en-US" altLang="en-CH" sz="2400">
                <a:solidFill>
                  <a:srgbClr val="FF9966"/>
                </a:solidFill>
              </a:rPr>
              <a:t>Aluminum (2 µm)</a:t>
            </a:r>
          </a:p>
        </p:txBody>
      </p:sp>
      <p:sp>
        <p:nvSpPr>
          <p:cNvPr id="9" name="Line 4">
            <a:extLst>
              <a:ext uri="{FF2B5EF4-FFF2-40B4-BE49-F238E27FC236}">
                <a16:creationId xmlns:a16="http://schemas.microsoft.com/office/drawing/2014/main" id="{C3908C9D-AB63-B444-BD14-0E545B3BE34E}"/>
              </a:ext>
            </a:extLst>
          </p:cNvPr>
          <p:cNvSpPr>
            <a:spLocks noChangeShapeType="1"/>
          </p:cNvSpPr>
          <p:nvPr/>
        </p:nvSpPr>
        <p:spPr bwMode="auto">
          <a:xfrm>
            <a:off x="7899400" y="2968986"/>
            <a:ext cx="0" cy="1143000"/>
          </a:xfrm>
          <a:prstGeom prst="line">
            <a:avLst/>
          </a:prstGeom>
          <a:noFill/>
          <a:ln w="76200">
            <a:solidFill>
              <a:srgbClr val="FF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ajor"/>
        </p:style>
        <p:txBody>
          <a:bodyPr>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en-CH"/>
          </a:p>
        </p:txBody>
      </p:sp>
      <p:sp>
        <p:nvSpPr>
          <p:cNvPr id="10" name="Text Box 5">
            <a:extLst>
              <a:ext uri="{FF2B5EF4-FFF2-40B4-BE49-F238E27FC236}">
                <a16:creationId xmlns:a16="http://schemas.microsoft.com/office/drawing/2014/main" id="{5B5EF67D-BB75-BA41-9174-B429A2C08600}"/>
              </a:ext>
            </a:extLst>
          </p:cNvPr>
          <p:cNvSpPr txBox="1">
            <a:spLocks noChangeArrowheads="1"/>
          </p:cNvSpPr>
          <p:nvPr/>
        </p:nvSpPr>
        <p:spPr bwMode="auto">
          <a:xfrm>
            <a:off x="6223000" y="2283186"/>
            <a:ext cx="285750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algn="ctr">
                <a:solidFill>
                  <a:srgbClr val="00B4F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ajor"/>
        </p:style>
        <p:txBody>
          <a:bodyPr wrap="non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spcBef>
                <a:spcPct val="50000"/>
              </a:spcBef>
            </a:pPr>
            <a:r>
              <a:rPr lang="en-US" altLang="en-CH" sz="2400">
                <a:solidFill>
                  <a:srgbClr val="FF9966"/>
                </a:solidFill>
              </a:rPr>
              <a:t>Passivation (1 µm)</a:t>
            </a:r>
          </a:p>
        </p:txBody>
      </p:sp>
      <p:sp>
        <p:nvSpPr>
          <p:cNvPr id="12" name="Text Box 7">
            <a:extLst>
              <a:ext uri="{FF2B5EF4-FFF2-40B4-BE49-F238E27FC236}">
                <a16:creationId xmlns:a16="http://schemas.microsoft.com/office/drawing/2014/main" id="{EDC06DCB-780C-BE49-9B96-FA4D4232031E}"/>
              </a:ext>
            </a:extLst>
          </p:cNvPr>
          <p:cNvSpPr txBox="1">
            <a:spLocks noChangeArrowheads="1"/>
          </p:cNvSpPr>
          <p:nvPr/>
        </p:nvSpPr>
        <p:spPr bwMode="auto">
          <a:xfrm>
            <a:off x="7213600" y="4264386"/>
            <a:ext cx="423386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algn="ctr">
                <a:solidFill>
                  <a:srgbClr val="00B4F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ajor"/>
        </p:style>
        <p:txBody>
          <a:bodyPr wrap="non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spcBef>
                <a:spcPct val="50000"/>
              </a:spcBef>
            </a:pPr>
            <a:r>
              <a:rPr lang="en-US" altLang="en-CH" sz="2400">
                <a:solidFill>
                  <a:srgbClr val="FF9966"/>
                </a:solidFill>
              </a:rPr>
              <a:t>Triple oxide layer (1.5 µm)</a:t>
            </a:r>
          </a:p>
        </p:txBody>
      </p:sp>
      <p:sp>
        <p:nvSpPr>
          <p:cNvPr id="13" name="TextBox 12">
            <a:extLst>
              <a:ext uri="{FF2B5EF4-FFF2-40B4-BE49-F238E27FC236}">
                <a16:creationId xmlns:a16="http://schemas.microsoft.com/office/drawing/2014/main" id="{0DCA2491-1BAC-894F-9013-D46DE5F470BD}"/>
              </a:ext>
            </a:extLst>
          </p:cNvPr>
          <p:cNvSpPr txBox="1"/>
          <p:nvPr/>
        </p:nvSpPr>
        <p:spPr>
          <a:xfrm>
            <a:off x="418471" y="6614576"/>
            <a:ext cx="4562336"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1295400" rtl="0" fontAlgn="auto" latinLnBrk="0" hangingPunct="0">
              <a:lnSpc>
                <a:spcPct val="100000"/>
              </a:lnSpc>
              <a:spcBef>
                <a:spcPts val="0"/>
              </a:spcBef>
              <a:spcAft>
                <a:spcPts val="0"/>
              </a:spcAft>
              <a:buClr>
                <a:srgbClr val="000000"/>
              </a:buClr>
              <a:buSzTx/>
              <a:buFont typeface="Arial" panose="020B0604020202020204" pitchFamily="34" charset="0"/>
              <a:buChar char="•"/>
              <a:tabLst/>
            </a:pPr>
            <a:r>
              <a:rPr kumimoji="0" lang="en-CH" sz="2000" b="0" i="0" u="none" strike="noStrike" cap="none" spc="0" normalizeH="0" baseline="0" dirty="0">
                <a:ln>
                  <a:noFill/>
                </a:ln>
                <a:solidFill>
                  <a:srgbClr val="000000"/>
                </a:solidFill>
                <a:effectLst/>
                <a:uFill>
                  <a:solidFill>
                    <a:srgbClr val="000000"/>
                  </a:solidFill>
                </a:uFill>
                <a:latin typeface="+mn-lt"/>
                <a:ea typeface="+mn-ea"/>
                <a:cs typeface="+mn-cs"/>
                <a:sym typeface="Arial"/>
              </a:rPr>
              <a:t>Need voltage and RH in air</a:t>
            </a:r>
          </a:p>
          <a:p>
            <a:pPr marL="342900" marR="0" indent="-342900" algn="l" defTabSz="1295400" rtl="0" fontAlgn="auto" latinLnBrk="0" hangingPunct="0">
              <a:lnSpc>
                <a:spcPct val="100000"/>
              </a:lnSpc>
              <a:spcBef>
                <a:spcPts val="0"/>
              </a:spcBef>
              <a:spcAft>
                <a:spcPts val="0"/>
              </a:spcAft>
              <a:buClr>
                <a:srgbClr val="000000"/>
              </a:buClr>
              <a:buSzTx/>
              <a:buFont typeface="Arial" panose="020B0604020202020204" pitchFamily="34" charset="0"/>
              <a:buChar char="•"/>
              <a:tabLst/>
            </a:pPr>
            <a:r>
              <a:rPr kumimoji="0" lang="en-CH" sz="2000" b="0" i="0" u="none" strike="noStrike" cap="none" spc="0" normalizeH="0" baseline="0" dirty="0">
                <a:ln>
                  <a:noFill/>
                </a:ln>
                <a:solidFill>
                  <a:srgbClr val="000000"/>
                </a:solidFill>
                <a:effectLst/>
                <a:uFill>
                  <a:solidFill>
                    <a:srgbClr val="000000"/>
                  </a:solidFill>
                </a:uFill>
                <a:latin typeface="+mn-lt"/>
                <a:ea typeface="+mn-ea"/>
                <a:cs typeface="+mn-cs"/>
                <a:sym typeface="Arial"/>
              </a:rPr>
              <a:t>Oxidation of Al </a:t>
            </a:r>
            <a:r>
              <a:rPr kumimoji="0" lang="en-CH" sz="2000" b="0" i="0" u="none" strike="noStrike" cap="none" spc="0" normalizeH="0" baseline="0" dirty="0">
                <a:ln>
                  <a:noFill/>
                </a:ln>
                <a:solidFill>
                  <a:srgbClr val="000000"/>
                </a:solidFill>
                <a:effectLst/>
                <a:uFill>
                  <a:solidFill>
                    <a:srgbClr val="000000"/>
                  </a:solidFill>
                </a:uFill>
                <a:latin typeface="+mn-lt"/>
                <a:ea typeface="+mn-ea"/>
                <a:cs typeface="+mn-cs"/>
                <a:sym typeface="Wingdings" pitchFamily="2" charset="2"/>
              </a:rPr>
              <a:t> insulating</a:t>
            </a:r>
          </a:p>
          <a:p>
            <a:pPr marL="342900" lvl="1" indent="-342900">
              <a:buFont typeface="Arial" panose="020B0604020202020204" pitchFamily="34" charset="0"/>
              <a:buChar char="•"/>
            </a:pPr>
            <a:r>
              <a:rPr lang="en-GB" dirty="0">
                <a:sym typeface="Wingdings" pitchFamily="2" charset="2"/>
              </a:rPr>
              <a:t>G</a:t>
            </a:r>
            <a:r>
              <a:rPr lang="en-CH" dirty="0">
                <a:sym typeface="Wingdings" pitchFamily="2" charset="2"/>
              </a:rPr>
              <a:t>oes several </a:t>
            </a:r>
            <a:r>
              <a:rPr lang="en-CH" dirty="0">
                <a:latin typeface="Symbol" pitchFamily="2" charset="2"/>
                <a:sym typeface="Wingdings" pitchFamily="2" charset="2"/>
              </a:rPr>
              <a:t>m</a:t>
            </a:r>
            <a:r>
              <a:rPr lang="en-CH" dirty="0">
                <a:sym typeface="Wingdings" pitchFamily="2" charset="2"/>
              </a:rPr>
              <a:t>m deep</a:t>
            </a:r>
          </a:p>
          <a:p>
            <a:pPr marL="342900" lvl="1" indent="-342900">
              <a:buFont typeface="Arial" panose="020B0604020202020204" pitchFamily="34" charset="0"/>
              <a:buChar char="•"/>
            </a:pPr>
            <a:endParaRPr kumimoji="0" lang="en-CH" b="0" i="0" u="none" strike="noStrike" cap="none" spc="0" normalizeH="0" baseline="0" dirty="0">
              <a:ln>
                <a:noFill/>
              </a:ln>
              <a:solidFill>
                <a:srgbClr val="000000"/>
              </a:solidFill>
              <a:effectLst/>
              <a:uFill>
                <a:solidFill>
                  <a:srgbClr val="000000"/>
                </a:solidFill>
              </a:uFill>
              <a:latin typeface="+mn-lt"/>
              <a:ea typeface="+mn-ea"/>
              <a:cs typeface="+mn-cs"/>
              <a:sym typeface="Wingdings" pitchFamily="2" charset="2"/>
            </a:endParaRPr>
          </a:p>
          <a:p>
            <a:pPr marL="342900" marR="0" indent="-342900" algn="l" defTabSz="1295400" rtl="0" fontAlgn="auto" latinLnBrk="0" hangingPunct="0">
              <a:lnSpc>
                <a:spcPct val="100000"/>
              </a:lnSpc>
              <a:spcBef>
                <a:spcPts val="0"/>
              </a:spcBef>
              <a:spcAft>
                <a:spcPts val="0"/>
              </a:spcAft>
              <a:buClr>
                <a:srgbClr val="000000"/>
              </a:buClr>
              <a:buSzTx/>
              <a:buFont typeface="Arial" panose="020B0604020202020204" pitchFamily="34" charset="0"/>
              <a:buChar char="•"/>
              <a:tabLst/>
            </a:pPr>
            <a:r>
              <a:rPr lang="en-GB" dirty="0">
                <a:sym typeface="Wingdings" pitchFamily="2" charset="2"/>
              </a:rPr>
              <a:t>I</a:t>
            </a:r>
            <a:r>
              <a:rPr lang="en-CH" dirty="0">
                <a:sym typeface="Wingdings" pitchFamily="2" charset="2"/>
              </a:rPr>
              <a:t>nsufficient cleaning left Pottassium </a:t>
            </a:r>
            <a:endParaRPr kumimoji="0" lang="en-CH" sz="2000" b="0" i="0" u="none" strike="noStrike" cap="none" spc="0" normalizeH="0" baseline="0" dirty="0">
              <a:ln>
                <a:noFill/>
              </a:ln>
              <a:solidFill>
                <a:srgbClr val="000000"/>
              </a:solidFill>
              <a:effectLst/>
              <a:uFill>
                <a:solidFill>
                  <a:srgbClr val="000000"/>
                </a:solidFill>
              </a:uFill>
              <a:latin typeface="+mn-lt"/>
              <a:ea typeface="+mn-ea"/>
              <a:cs typeface="+mn-cs"/>
              <a:sym typeface="Arial"/>
            </a:endParaRPr>
          </a:p>
        </p:txBody>
      </p:sp>
    </p:spTree>
    <p:extLst>
      <p:ext uri="{BB962C8B-B14F-4D97-AF65-F5344CB8AC3E}">
        <p14:creationId xmlns:p14="http://schemas.microsoft.com/office/powerpoint/2010/main" val="23930239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6552A5-E270-6C44-881F-66C56A54AF29}"/>
              </a:ext>
            </a:extLst>
          </p:cNvPr>
          <p:cNvSpPr>
            <a:spLocks noGrp="1"/>
          </p:cNvSpPr>
          <p:nvPr>
            <p:ph type="title"/>
          </p:nvPr>
        </p:nvSpPr>
        <p:spPr/>
        <p:txBody>
          <a:bodyPr/>
          <a:lstStyle/>
          <a:p>
            <a:r>
              <a:rPr lang="en-CH" dirty="0"/>
              <a:t>Charge up</a:t>
            </a:r>
          </a:p>
        </p:txBody>
      </p:sp>
      <p:sp>
        <p:nvSpPr>
          <p:cNvPr id="5" name="Text Placeholder 4">
            <a:extLst>
              <a:ext uri="{FF2B5EF4-FFF2-40B4-BE49-F238E27FC236}">
                <a16:creationId xmlns:a16="http://schemas.microsoft.com/office/drawing/2014/main" id="{CBD8DE96-95E5-0542-B6F7-2E9D9C0AA52B}"/>
              </a:ext>
            </a:extLst>
          </p:cNvPr>
          <p:cNvSpPr>
            <a:spLocks noGrp="1"/>
          </p:cNvSpPr>
          <p:nvPr>
            <p:ph type="body" idx="1"/>
          </p:nvPr>
        </p:nvSpPr>
        <p:spPr/>
        <p:txBody>
          <a:bodyPr/>
          <a:lstStyle/>
          <a:p>
            <a:endParaRPr lang="en-CH"/>
          </a:p>
        </p:txBody>
      </p:sp>
      <p:sp>
        <p:nvSpPr>
          <p:cNvPr id="3" name="Slide Number Placeholder 2">
            <a:extLst>
              <a:ext uri="{FF2B5EF4-FFF2-40B4-BE49-F238E27FC236}">
                <a16:creationId xmlns:a16="http://schemas.microsoft.com/office/drawing/2014/main" id="{DAE98DDF-32CF-5B4B-B6E5-E70EEEC994BE}"/>
              </a:ext>
            </a:extLst>
          </p:cNvPr>
          <p:cNvSpPr>
            <a:spLocks noGrp="1"/>
          </p:cNvSpPr>
          <p:nvPr>
            <p:ph type="sldNum" sz="quarter" idx="11"/>
          </p:nvPr>
        </p:nvSpPr>
        <p:spPr/>
        <p:txBody>
          <a:bodyPr/>
          <a:lstStyle/>
          <a:p>
            <a:fld id="{0312D417-FB8C-224E-9A2D-720D28E246E6}" type="slidenum">
              <a:rPr lang="de-DE" altLang="en-US" smtClean="0"/>
              <a:pPr/>
              <a:t>63</a:t>
            </a:fld>
            <a:endParaRPr lang="de-DE" altLang="en-US" i="1"/>
          </a:p>
        </p:txBody>
      </p:sp>
    </p:spTree>
    <p:extLst>
      <p:ext uri="{BB962C8B-B14F-4D97-AF65-F5344CB8AC3E}">
        <p14:creationId xmlns:p14="http://schemas.microsoft.com/office/powerpoint/2010/main" val="31026504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3E491-3EF2-4D48-A638-72BB83AAB316}"/>
              </a:ext>
            </a:extLst>
          </p:cNvPr>
          <p:cNvSpPr>
            <a:spLocks noGrp="1"/>
          </p:cNvSpPr>
          <p:nvPr>
            <p:ph type="title"/>
          </p:nvPr>
        </p:nvSpPr>
        <p:spPr>
          <a:xfrm>
            <a:off x="7839856" y="198147"/>
            <a:ext cx="5034290" cy="1273387"/>
          </a:xfrm>
        </p:spPr>
        <p:txBody>
          <a:bodyPr>
            <a:normAutofit fontScale="90000"/>
          </a:bodyPr>
          <a:lstStyle/>
          <a:p>
            <a:r>
              <a:rPr lang="en-CH" dirty="0"/>
              <a:t>G</a:t>
            </a:r>
            <a:r>
              <a:rPr lang="en-GB" dirty="0" err="1"/>
              <a:t>i</a:t>
            </a:r>
            <a:r>
              <a:rPr lang="en-CH" dirty="0"/>
              <a:t>ve your sensors a bath!</a:t>
            </a:r>
          </a:p>
        </p:txBody>
      </p:sp>
      <p:sp>
        <p:nvSpPr>
          <p:cNvPr id="3" name="Slide Number Placeholder 2">
            <a:extLst>
              <a:ext uri="{FF2B5EF4-FFF2-40B4-BE49-F238E27FC236}">
                <a16:creationId xmlns:a16="http://schemas.microsoft.com/office/drawing/2014/main" id="{7C987D58-9AB5-1945-81CE-91AA3226CCF5}"/>
              </a:ext>
            </a:extLst>
          </p:cNvPr>
          <p:cNvSpPr>
            <a:spLocks noGrp="1"/>
          </p:cNvSpPr>
          <p:nvPr>
            <p:ph type="sldNum" sz="quarter" idx="12"/>
          </p:nvPr>
        </p:nvSpPr>
        <p:spPr/>
        <p:txBody>
          <a:bodyPr/>
          <a:lstStyle/>
          <a:p>
            <a:fld id="{0312D417-FB8C-224E-9A2D-720D28E246E6}" type="slidenum">
              <a:rPr lang="de-DE" altLang="en-US" smtClean="0"/>
              <a:pPr/>
              <a:t>64</a:t>
            </a:fld>
            <a:endParaRPr lang="de-DE" altLang="en-US" i="1"/>
          </a:p>
        </p:txBody>
      </p:sp>
      <p:pic>
        <p:nvPicPr>
          <p:cNvPr id="4" name="Picture 4">
            <a:extLst>
              <a:ext uri="{FF2B5EF4-FFF2-40B4-BE49-F238E27FC236}">
                <a16:creationId xmlns:a16="http://schemas.microsoft.com/office/drawing/2014/main" id="{12B94357-19BD-2D4E-8CE7-96B3704EA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0166" y="1989168"/>
            <a:ext cx="5525167" cy="7366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a:extLst>
              <a:ext uri="{FF2B5EF4-FFF2-40B4-BE49-F238E27FC236}">
                <a16:creationId xmlns:a16="http://schemas.microsoft.com/office/drawing/2014/main" id="{F07EF163-D2B2-924C-99E6-10EB9A6A56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9134" y="5225470"/>
            <a:ext cx="5773310" cy="43299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4D5EBD74-ED98-4B47-8AE9-1C147D6F0C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654" y="198147"/>
            <a:ext cx="65024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1395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EFFB0-5429-1B47-B73D-F43D9469390F}"/>
              </a:ext>
            </a:extLst>
          </p:cNvPr>
          <p:cNvSpPr>
            <a:spLocks noGrp="1"/>
          </p:cNvSpPr>
          <p:nvPr>
            <p:ph type="title"/>
          </p:nvPr>
        </p:nvSpPr>
        <p:spPr/>
        <p:txBody>
          <a:bodyPr/>
          <a:lstStyle/>
          <a:p>
            <a:r>
              <a:rPr lang="en-CH" dirty="0"/>
              <a:t>Why? - Charge-up!</a:t>
            </a:r>
          </a:p>
        </p:txBody>
      </p:sp>
      <p:sp>
        <p:nvSpPr>
          <p:cNvPr id="3" name="Slide Number Placeholder 2">
            <a:extLst>
              <a:ext uri="{FF2B5EF4-FFF2-40B4-BE49-F238E27FC236}">
                <a16:creationId xmlns:a16="http://schemas.microsoft.com/office/drawing/2014/main" id="{07FFE753-4535-9C4C-9887-C78CD94299CD}"/>
              </a:ext>
            </a:extLst>
          </p:cNvPr>
          <p:cNvSpPr>
            <a:spLocks noGrp="1"/>
          </p:cNvSpPr>
          <p:nvPr>
            <p:ph type="sldNum" sz="quarter" idx="12"/>
          </p:nvPr>
        </p:nvSpPr>
        <p:spPr/>
        <p:txBody>
          <a:bodyPr/>
          <a:lstStyle/>
          <a:p>
            <a:fld id="{0312D417-FB8C-224E-9A2D-720D28E246E6}" type="slidenum">
              <a:rPr lang="de-DE" altLang="en-US" smtClean="0"/>
              <a:pPr/>
              <a:t>65</a:t>
            </a:fld>
            <a:endParaRPr lang="de-DE" altLang="en-US" i="1"/>
          </a:p>
        </p:txBody>
      </p:sp>
      <p:graphicFrame>
        <p:nvGraphicFramePr>
          <p:cNvPr id="4" name="Object 5">
            <a:extLst>
              <a:ext uri="{FF2B5EF4-FFF2-40B4-BE49-F238E27FC236}">
                <a16:creationId xmlns:a16="http://schemas.microsoft.com/office/drawing/2014/main" id="{99830565-DF34-974F-B268-765610C2065F}"/>
              </a:ext>
            </a:extLst>
          </p:cNvPr>
          <p:cNvGraphicFramePr>
            <a:graphicFrameLocks noChangeAspect="1"/>
          </p:cNvGraphicFramePr>
          <p:nvPr>
            <p:extLst>
              <p:ext uri="{D42A27DB-BD31-4B8C-83A1-F6EECF244321}">
                <p14:modId xmlns:p14="http://schemas.microsoft.com/office/powerpoint/2010/main" val="733731016"/>
              </p:ext>
            </p:extLst>
          </p:nvPr>
        </p:nvGraphicFramePr>
        <p:xfrm>
          <a:off x="-164892" y="4107305"/>
          <a:ext cx="7613507" cy="5730047"/>
        </p:xfrm>
        <a:graphic>
          <a:graphicData uri="http://schemas.openxmlformats.org/presentationml/2006/ole">
            <mc:AlternateContent xmlns:mc="http://schemas.openxmlformats.org/markup-compatibility/2006">
              <mc:Choice xmlns:v="urn:schemas-microsoft-com:vml" Requires="v">
                <p:oleObj spid="_x0000_s803862" name="Graph" r:id="rId3" imgW="28486100" imgH="21424900" progId="Origin50.Graph">
                  <p:embed/>
                </p:oleObj>
              </mc:Choice>
              <mc:Fallback>
                <p:oleObj name="Graph" r:id="rId3" imgW="28486100" imgH="21424900" progId="Origin50.Graph">
                  <p:embed/>
                  <p:pic>
                    <p:nvPicPr>
                      <p:cNvPr id="5125" name="Object 5">
                        <a:extLst>
                          <a:ext uri="{FF2B5EF4-FFF2-40B4-BE49-F238E27FC236}">
                            <a16:creationId xmlns:a16="http://schemas.microsoft.com/office/drawing/2014/main" id="{4A97C353-17B2-5643-946A-250192192D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892" y="4107305"/>
                        <a:ext cx="7613507" cy="5730047"/>
                      </a:xfrm>
                      <a:prstGeom prst="rect">
                        <a:avLst/>
                      </a:prstGeom>
                      <a:noFill/>
                      <a:ln>
                        <a:noFill/>
                      </a:ln>
                      <a:effectLst/>
                    </p:spPr>
                  </p:pic>
                </p:oleObj>
              </mc:Fallback>
            </mc:AlternateContent>
          </a:graphicData>
        </a:graphic>
      </p:graphicFrame>
      <p:sp>
        <p:nvSpPr>
          <p:cNvPr id="5" name="TextBox 4">
            <a:extLst>
              <a:ext uri="{FF2B5EF4-FFF2-40B4-BE49-F238E27FC236}">
                <a16:creationId xmlns:a16="http://schemas.microsoft.com/office/drawing/2014/main" id="{7D8F862E-35C7-4447-9A44-13696CA6B10D}"/>
              </a:ext>
            </a:extLst>
          </p:cNvPr>
          <p:cNvSpPr txBox="1"/>
          <p:nvPr/>
        </p:nvSpPr>
        <p:spPr>
          <a:xfrm>
            <a:off x="309467" y="1371698"/>
            <a:ext cx="6192933"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1295400" rtl="0" fontAlgn="auto" latinLnBrk="0" hangingPunct="0">
              <a:lnSpc>
                <a:spcPct val="100000"/>
              </a:lnSpc>
              <a:spcBef>
                <a:spcPts val="0"/>
              </a:spcBef>
              <a:spcAft>
                <a:spcPts val="0"/>
              </a:spcAft>
              <a:buClr>
                <a:srgbClr val="000000"/>
              </a:buClr>
              <a:buSzTx/>
              <a:buFontTx/>
              <a:buNone/>
              <a:tabLst/>
            </a:pPr>
            <a:r>
              <a:rPr lang="en-CH" sz="2400" dirty="0"/>
              <a:t>I experienced several cases</a:t>
            </a:r>
          </a:p>
          <a:p>
            <a:pPr marL="342900" marR="0" indent="-342900" algn="l" defTabSz="1295400" rtl="0" fontAlgn="auto" latinLnBrk="0" hangingPunct="0">
              <a:lnSpc>
                <a:spcPct val="100000"/>
              </a:lnSpc>
              <a:spcBef>
                <a:spcPts val="0"/>
              </a:spcBef>
              <a:spcAft>
                <a:spcPts val="0"/>
              </a:spcAft>
              <a:buClr>
                <a:srgbClr val="000000"/>
              </a:buClr>
              <a:buSzTx/>
              <a:buFont typeface="Arial" panose="020B0604020202020204" pitchFamily="34" charset="0"/>
              <a:buChar char="•"/>
              <a:tabLst/>
            </a:pPr>
            <a:r>
              <a:rPr lang="en-CH" sz="2400" dirty="0"/>
              <a:t>Processing</a:t>
            </a:r>
          </a:p>
          <a:p>
            <a:pPr marL="342900" marR="0" indent="-342900" algn="l" defTabSz="1295400" rtl="0" fontAlgn="auto" latinLnBrk="0" hangingPunct="0">
              <a:lnSpc>
                <a:spcPct val="100000"/>
              </a:lnSpc>
              <a:spcBef>
                <a:spcPts val="0"/>
              </a:spcBef>
              <a:spcAft>
                <a:spcPts val="0"/>
              </a:spcAft>
              <a:buClr>
                <a:srgbClr val="000000"/>
              </a:buClr>
              <a:buSzTx/>
              <a:buFont typeface="Arial" panose="020B0604020202020204" pitchFamily="34" charset="0"/>
              <a:buChar char="•"/>
              <a:tabLst/>
            </a:pPr>
            <a:r>
              <a:rPr lang="en-CH" sz="2400" dirty="0"/>
              <a:t>S</a:t>
            </a:r>
            <a:r>
              <a:rPr kumimoji="0" lang="en-CH" sz="2400" b="0" i="0" u="none" strike="noStrike" cap="none" spc="0" normalizeH="0" baseline="0" dirty="0">
                <a:ln>
                  <a:noFill/>
                </a:ln>
                <a:solidFill>
                  <a:srgbClr val="000000"/>
                </a:solidFill>
                <a:effectLst/>
                <a:uFill>
                  <a:solidFill>
                    <a:srgbClr val="000000"/>
                  </a:solidFill>
                </a:uFill>
                <a:latin typeface="+mn-lt"/>
                <a:ea typeface="+mn-ea"/>
                <a:cs typeface="+mn-cs"/>
                <a:sym typeface="Arial"/>
              </a:rPr>
              <a:t>hipping in non lint-free envelopes</a:t>
            </a:r>
          </a:p>
          <a:p>
            <a:pPr marL="342900" marR="0" indent="-342900" algn="l" defTabSz="1295400" rtl="0" fontAlgn="auto" latinLnBrk="0" hangingPunct="0">
              <a:lnSpc>
                <a:spcPct val="100000"/>
              </a:lnSpc>
              <a:spcBef>
                <a:spcPts val="0"/>
              </a:spcBef>
              <a:spcAft>
                <a:spcPts val="0"/>
              </a:spcAft>
              <a:buClr>
                <a:srgbClr val="000000"/>
              </a:buClr>
              <a:buSzTx/>
              <a:buFont typeface="Arial" panose="020B0604020202020204" pitchFamily="34" charset="0"/>
              <a:buChar char="•"/>
              <a:tabLst/>
            </a:pPr>
            <a:r>
              <a:rPr kumimoji="0" lang="en-CH" sz="2400" b="0" i="0" u="none" strike="noStrike" cap="none" spc="0" normalizeH="0" baseline="0" dirty="0">
                <a:ln>
                  <a:noFill/>
                </a:ln>
                <a:solidFill>
                  <a:srgbClr val="000000"/>
                </a:solidFill>
                <a:effectLst/>
                <a:uFill>
                  <a:solidFill>
                    <a:srgbClr val="000000"/>
                  </a:solidFill>
                </a:uFill>
                <a:latin typeface="+mn-lt"/>
                <a:ea typeface="+mn-ea"/>
                <a:cs typeface="+mn-cs"/>
                <a:sym typeface="Arial"/>
              </a:rPr>
              <a:t>Antireflective coating for ‘alignment’ sensors with holes</a:t>
            </a:r>
          </a:p>
          <a:p>
            <a:pPr marL="342900" lvl="1" indent="-342900">
              <a:buFont typeface="Arial" panose="020B0604020202020204" pitchFamily="34" charset="0"/>
              <a:buChar char="•"/>
            </a:pPr>
            <a:endParaRPr kumimoji="0" lang="en-CH" sz="2400" b="0" i="0" u="none" strike="noStrike" cap="none" spc="0" normalizeH="0" baseline="0" dirty="0">
              <a:ln>
                <a:noFill/>
              </a:ln>
              <a:solidFill>
                <a:srgbClr val="000000"/>
              </a:solidFill>
              <a:effectLst/>
              <a:uFill>
                <a:solidFill>
                  <a:srgbClr val="000000"/>
                </a:solidFill>
              </a:uFill>
              <a:latin typeface="+mn-lt"/>
              <a:ea typeface="+mn-ea"/>
              <a:cs typeface="+mn-cs"/>
              <a:sym typeface="Arial"/>
            </a:endParaRPr>
          </a:p>
        </p:txBody>
      </p:sp>
      <p:pic>
        <p:nvPicPr>
          <p:cNvPr id="7" name="Picture 6" descr="A picture containing screenshot&#10;&#10;Description automatically generated">
            <a:extLst>
              <a:ext uri="{FF2B5EF4-FFF2-40B4-BE49-F238E27FC236}">
                <a16:creationId xmlns:a16="http://schemas.microsoft.com/office/drawing/2014/main" id="{5AAA5FBF-26C0-8E4F-9128-F1ADAC6122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1275" y="107694"/>
            <a:ext cx="6035000" cy="9098765"/>
          </a:xfrm>
          <a:prstGeom prst="rect">
            <a:avLst/>
          </a:prstGeom>
        </p:spPr>
      </p:pic>
      <p:sp>
        <p:nvSpPr>
          <p:cNvPr id="8" name="TextBox 7">
            <a:extLst>
              <a:ext uri="{FF2B5EF4-FFF2-40B4-BE49-F238E27FC236}">
                <a16:creationId xmlns:a16="http://schemas.microsoft.com/office/drawing/2014/main" id="{F728DFB9-A3B3-CE4D-BC2A-267E341A4A4A}"/>
              </a:ext>
            </a:extLst>
          </p:cNvPr>
          <p:cNvSpPr txBox="1"/>
          <p:nvPr/>
        </p:nvSpPr>
        <p:spPr>
          <a:xfrm>
            <a:off x="309467" y="3668484"/>
            <a:ext cx="672139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1295400" rtl="0" fontAlgn="auto" latinLnBrk="0" hangingPunct="0">
              <a:lnSpc>
                <a:spcPct val="100000"/>
              </a:lnSpc>
              <a:spcBef>
                <a:spcPts val="0"/>
              </a:spcBef>
              <a:spcAft>
                <a:spcPts val="0"/>
              </a:spcAft>
              <a:buClr>
                <a:srgbClr val="000000"/>
              </a:buClr>
              <a:buSzTx/>
              <a:buFontTx/>
              <a:buNone/>
              <a:tabLst/>
            </a:pPr>
            <a:r>
              <a:rPr kumimoji="0" lang="en-CH" sz="2000" b="1" i="0" u="none" strike="noStrike" cap="none" spc="0" normalizeH="0" baseline="0" dirty="0">
                <a:ln>
                  <a:noFill/>
                </a:ln>
                <a:solidFill>
                  <a:srgbClr val="0070C0"/>
                </a:solidFill>
                <a:effectLst/>
                <a:uFill>
                  <a:solidFill>
                    <a:srgbClr val="000000"/>
                  </a:solidFill>
                </a:uFill>
                <a:latin typeface="+mn-lt"/>
                <a:ea typeface="+mn-ea"/>
                <a:cs typeface="+mn-cs"/>
                <a:sym typeface="Arial"/>
              </a:rPr>
              <a:t>Bathing in de-ionized water helps but is super delicate</a:t>
            </a:r>
          </a:p>
        </p:txBody>
      </p:sp>
    </p:spTree>
    <p:extLst>
      <p:ext uri="{BB962C8B-B14F-4D97-AF65-F5344CB8AC3E}">
        <p14:creationId xmlns:p14="http://schemas.microsoft.com/office/powerpoint/2010/main" val="8791935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extBox 6"/>
          <p:cNvSpPr txBox="1">
            <a:spLocks noChangeArrowheads="1"/>
          </p:cNvSpPr>
          <p:nvPr/>
        </p:nvSpPr>
        <p:spPr bwMode="auto">
          <a:xfrm>
            <a:off x="2926081" y="4118187"/>
            <a:ext cx="6450805" cy="1405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de-AT" altLang="en-US" sz="8533" dirty="0">
                <a:solidFill>
                  <a:srgbClr val="008000"/>
                </a:solidFill>
                <a:ea typeface="ヒラギノ角ゴ Pro W3" charset="-128"/>
              </a:rPr>
              <a:t>Performance</a:t>
            </a:r>
          </a:p>
        </p:txBody>
      </p:sp>
      <p:sp>
        <p:nvSpPr>
          <p:cNvPr id="4" name="Slide Number Placeholder 3"/>
          <p:cNvSpPr>
            <a:spLocks noGrp="1"/>
          </p:cNvSpPr>
          <p:nvPr>
            <p:ph type="sldNum" sz="quarter" idx="12"/>
          </p:nvPr>
        </p:nvSpPr>
        <p:spPr/>
        <p:txBody>
          <a:bodyPr/>
          <a:lstStyle/>
          <a:p>
            <a:fld id="{0312D417-FB8C-224E-9A2D-720D28E246E6}" type="slidenum">
              <a:rPr lang="de-DE" altLang="en-US" smtClean="0"/>
              <a:pPr/>
              <a:t>66</a:t>
            </a:fld>
            <a:endParaRPr lang="de-DE" altLang="en-US" i="1"/>
          </a:p>
        </p:txBody>
      </p:sp>
    </p:spTree>
    <p:extLst>
      <p:ext uri="{BB962C8B-B14F-4D97-AF65-F5344CB8AC3E}">
        <p14:creationId xmlns:p14="http://schemas.microsoft.com/office/powerpoint/2010/main" val="2910199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1"/>
          <p:cNvSpPr>
            <a:spLocks noChangeArrowheads="1"/>
          </p:cNvSpPr>
          <p:nvPr/>
        </p:nvSpPr>
        <p:spPr bwMode="auto">
          <a:xfrm>
            <a:off x="7936091" y="1"/>
            <a:ext cx="5068710" cy="2009422"/>
          </a:xfrm>
          <a:prstGeom prst="rect">
            <a:avLst/>
          </a:prstGeom>
          <a:solidFill>
            <a:srgbClr val="FFFFFF"/>
          </a:solidFill>
          <a:ln w="9525">
            <a:solidFill>
              <a:srgbClr val="FFFFFF"/>
            </a:solidFill>
            <a:round/>
            <a:headEnd/>
            <a:tailEnd/>
          </a:ln>
        </p:spPr>
        <p:txBody>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endParaRPr lang="en-US" altLang="en-US" sz="2844">
              <a:ea typeface="ヒラギノ角ゴ Pro W3" charset="-128"/>
            </a:endParaRPr>
          </a:p>
        </p:txBody>
      </p:sp>
      <p:sp>
        <p:nvSpPr>
          <p:cNvPr id="125954" name="Rectangle 2"/>
          <p:cNvSpPr>
            <a:spLocks noGrp="1" noChangeArrowheads="1"/>
          </p:cNvSpPr>
          <p:nvPr>
            <p:ph type="title"/>
          </p:nvPr>
        </p:nvSpPr>
        <p:spPr bwMode="auto">
          <a:xfrm>
            <a:off x="615508" y="313832"/>
            <a:ext cx="9830365" cy="1273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048" tIns="65024" rIns="130048" bIns="65024" numCol="1" anchor="t" anchorCtr="0" compatLnSpc="1">
            <a:prstTxWarp prst="textNoShape">
              <a:avLst/>
            </a:prstTxWarp>
            <a:normAutofit fontScale="90000"/>
          </a:bodyPr>
          <a:lstStyle/>
          <a:p>
            <a:pPr eaLnBrk="1" hangingPunct="1"/>
            <a:r>
              <a:rPr lang="en-US" altLang="en-US" dirty="0">
                <a:ea typeface="ＭＳ Ｐゴシック" charset="-128"/>
                <a:cs typeface="MS PGothic" charset="-128"/>
              </a:rPr>
              <a:t>Signal to Noise Ratio </a:t>
            </a:r>
            <a:br>
              <a:rPr lang="en-US" altLang="en-US" dirty="0">
                <a:ea typeface="ＭＳ Ｐゴシック" charset="-128"/>
                <a:cs typeface="MS PGothic" charset="-128"/>
              </a:rPr>
            </a:br>
            <a:endParaRPr lang="en-US" altLang="en-US" sz="2844" dirty="0">
              <a:ea typeface="ＭＳ Ｐゴシック" charset="-128"/>
              <a:cs typeface="MS PGothic" charset="-128"/>
            </a:endParaRPr>
          </a:p>
        </p:txBody>
      </p:sp>
      <p:sp>
        <p:nvSpPr>
          <p:cNvPr id="126980" name="Rectangle 20"/>
          <p:cNvSpPr>
            <a:spLocks noChangeArrowheads="1"/>
          </p:cNvSpPr>
          <p:nvPr/>
        </p:nvSpPr>
        <p:spPr bwMode="auto">
          <a:xfrm>
            <a:off x="1" y="2352608"/>
            <a:ext cx="1270225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Helvetica" charset="0"/>
                <a:ea typeface="ヒラギノ角ゴ Pro W3" charset="-128"/>
              </a:defRPr>
            </a:lvl1pPr>
            <a:lvl2pPr marL="742950" indent="-285750">
              <a:defRPr sz="2400">
                <a:solidFill>
                  <a:schemeClr val="tx1"/>
                </a:solidFill>
                <a:latin typeface="Helvetica" charset="0"/>
                <a:ea typeface="ヒラギノ角ゴ Pro W3" charset="-128"/>
              </a:defRPr>
            </a:lvl2pPr>
            <a:lvl3pPr marL="1143000" indent="-228600">
              <a:defRPr sz="2400">
                <a:solidFill>
                  <a:schemeClr val="tx1"/>
                </a:solidFill>
                <a:latin typeface="Helvetica" charset="0"/>
                <a:ea typeface="ヒラギノ角ゴ Pro W3" charset="-128"/>
              </a:defRPr>
            </a:lvl3pPr>
            <a:lvl4pPr marL="1600200" indent="-228600">
              <a:defRPr sz="2400">
                <a:solidFill>
                  <a:schemeClr val="tx1"/>
                </a:solidFill>
                <a:latin typeface="Helvetica" charset="0"/>
                <a:ea typeface="ヒラギノ角ゴ Pro W3" charset="-128"/>
              </a:defRPr>
            </a:lvl4pPr>
            <a:lvl5pPr marL="2057400" indent="-228600">
              <a:defRPr sz="2400">
                <a:solidFill>
                  <a:schemeClr val="tx1"/>
                </a:solidFill>
                <a:latin typeface="Helvetica" charset="0"/>
                <a:ea typeface="ヒラギノ角ゴ Pro W3" charset="-128"/>
              </a:defRPr>
            </a:lvl5pPr>
            <a:lvl6pPr marL="2514600" indent="-228600" eaLnBrk="0" fontAlgn="base" hangingPunct="0">
              <a:spcBef>
                <a:spcPct val="0"/>
              </a:spcBef>
              <a:spcAft>
                <a:spcPct val="0"/>
              </a:spcAft>
              <a:defRPr sz="2400">
                <a:solidFill>
                  <a:schemeClr val="tx1"/>
                </a:solidFill>
                <a:latin typeface="Helvetica" charset="0"/>
                <a:ea typeface="ヒラギノ角ゴ Pro W3" charset="-128"/>
              </a:defRPr>
            </a:lvl6pPr>
            <a:lvl7pPr marL="2971800" indent="-228600" eaLnBrk="0" fontAlgn="base" hangingPunct="0">
              <a:spcBef>
                <a:spcPct val="0"/>
              </a:spcBef>
              <a:spcAft>
                <a:spcPct val="0"/>
              </a:spcAft>
              <a:defRPr sz="2400">
                <a:solidFill>
                  <a:schemeClr val="tx1"/>
                </a:solidFill>
                <a:latin typeface="Helvetica" charset="0"/>
                <a:ea typeface="ヒラギノ角ゴ Pro W3" charset="-128"/>
              </a:defRPr>
            </a:lvl7pPr>
            <a:lvl8pPr marL="3429000" indent="-228600" eaLnBrk="0" fontAlgn="base" hangingPunct="0">
              <a:spcBef>
                <a:spcPct val="0"/>
              </a:spcBef>
              <a:spcAft>
                <a:spcPct val="0"/>
              </a:spcAft>
              <a:defRPr sz="2400">
                <a:solidFill>
                  <a:schemeClr val="tx1"/>
                </a:solidFill>
                <a:latin typeface="Helvetica" charset="0"/>
                <a:ea typeface="ヒラギノ角ゴ Pro W3" charset="-128"/>
              </a:defRPr>
            </a:lvl8pPr>
            <a:lvl9pPr marL="3886200" indent="-228600" eaLnBrk="0" fontAlgn="base" hangingPunct="0">
              <a:spcBef>
                <a:spcPct val="0"/>
              </a:spcBef>
              <a:spcAft>
                <a:spcPct val="0"/>
              </a:spcAft>
              <a:defRPr sz="2400">
                <a:solidFill>
                  <a:schemeClr val="tx1"/>
                </a:solidFill>
                <a:latin typeface="Helvetica" charset="0"/>
                <a:ea typeface="ヒラギノ角ゴ Pro W3" charset="-128"/>
              </a:defRPr>
            </a:lvl9pPr>
          </a:lstStyle>
          <a:p>
            <a:pPr marL="487672" indent="-487672">
              <a:buFont typeface="Courier New" charset="0"/>
              <a:buChar char="o"/>
              <a:defRPr/>
            </a:pPr>
            <a:r>
              <a:rPr lang="en-US" altLang="en-US" dirty="0"/>
              <a:t> </a:t>
            </a:r>
            <a:r>
              <a:rPr lang="en-US" altLang="en-US" b="1" dirty="0"/>
              <a:t>The signal </a:t>
            </a:r>
            <a:r>
              <a:rPr lang="en-US" altLang="en-US" dirty="0"/>
              <a:t>generated in a silicon detector depends essentially only</a:t>
            </a:r>
          </a:p>
          <a:p>
            <a:pPr>
              <a:defRPr/>
            </a:pPr>
            <a:r>
              <a:rPr lang="en-US" altLang="en-US" dirty="0"/>
              <a:t>    on the thickness of the depletion zone and on the </a:t>
            </a:r>
            <a:r>
              <a:rPr lang="en-US" altLang="en-US" dirty="0" err="1"/>
              <a:t>dE</a:t>
            </a:r>
            <a:r>
              <a:rPr lang="en-US" altLang="en-US" dirty="0"/>
              <a:t>/dx of the particle (see Bethe).</a:t>
            </a:r>
          </a:p>
          <a:p>
            <a:pPr>
              <a:defRPr/>
            </a:pPr>
            <a:endParaRPr lang="en-US" altLang="en-US" dirty="0"/>
          </a:p>
          <a:p>
            <a:pPr>
              <a:defRPr/>
            </a:pPr>
            <a:endParaRPr lang="en-US" altLang="en-US" dirty="0"/>
          </a:p>
          <a:p>
            <a:pPr marL="487672" indent="-487672">
              <a:buFont typeface="Courier New" charset="0"/>
              <a:buChar char="o"/>
              <a:defRPr/>
            </a:pPr>
            <a:r>
              <a:rPr lang="en-US" altLang="en-US" dirty="0"/>
              <a:t> </a:t>
            </a:r>
            <a:r>
              <a:rPr lang="en-US" altLang="en-US" b="1" dirty="0"/>
              <a:t>The noise </a:t>
            </a:r>
            <a:r>
              <a:rPr lang="en-US" altLang="en-US" dirty="0"/>
              <a:t>in a silicon detector system depends on various parameters: geometry of the detector, the biasing scheme, the readout electronics, etc. </a:t>
            </a:r>
          </a:p>
          <a:p>
            <a:pPr marL="1544296" lvl="1" indent="-487672">
              <a:buFont typeface="Courier New" charset="0"/>
              <a:buChar char="o"/>
              <a:defRPr/>
            </a:pPr>
            <a:r>
              <a:rPr lang="en-US" altLang="en-US" dirty="0"/>
              <a:t>Noise is typically given as </a:t>
            </a:r>
            <a:r>
              <a:rPr lang="ja-JP" altLang="en-US" dirty="0"/>
              <a:t>“</a:t>
            </a:r>
            <a:r>
              <a:rPr lang="en-US" altLang="ja-JP" dirty="0"/>
              <a:t>equivalent noise charge</a:t>
            </a:r>
            <a:r>
              <a:rPr lang="ja-JP" altLang="en-US" dirty="0"/>
              <a:t>”</a:t>
            </a:r>
            <a:r>
              <a:rPr lang="en-US" altLang="ja-JP" dirty="0"/>
              <a:t> ENC. </a:t>
            </a:r>
            <a:br>
              <a:rPr lang="en-US" altLang="ja-JP" dirty="0"/>
            </a:br>
            <a:r>
              <a:rPr lang="en-US" altLang="ja-JP" dirty="0"/>
              <a:t>This is the noise at the input of the amplifier in elementary charges. </a:t>
            </a:r>
            <a:endParaRPr lang="en-US" altLang="en-US" dirty="0"/>
          </a:p>
        </p:txBody>
      </p:sp>
      <p:sp>
        <p:nvSpPr>
          <p:cNvPr id="125957" name="Line 66"/>
          <p:cNvSpPr>
            <a:spLocks noChangeShapeType="1"/>
          </p:cNvSpPr>
          <p:nvPr/>
        </p:nvSpPr>
        <p:spPr bwMode="auto">
          <a:xfrm flipV="1">
            <a:off x="2415822" y="6427894"/>
            <a:ext cx="0" cy="249258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844"/>
          </a:p>
        </p:txBody>
      </p:sp>
      <p:sp>
        <p:nvSpPr>
          <p:cNvPr id="125958" name="Line 67"/>
          <p:cNvSpPr>
            <a:spLocks noChangeShapeType="1"/>
          </p:cNvSpPr>
          <p:nvPr/>
        </p:nvSpPr>
        <p:spPr bwMode="auto">
          <a:xfrm>
            <a:off x="2415822" y="8920480"/>
            <a:ext cx="390144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844"/>
          </a:p>
        </p:txBody>
      </p:sp>
      <p:sp>
        <p:nvSpPr>
          <p:cNvPr id="125959" name="Freeform 71"/>
          <p:cNvSpPr>
            <a:spLocks/>
          </p:cNvSpPr>
          <p:nvPr/>
        </p:nvSpPr>
        <p:spPr bwMode="auto">
          <a:xfrm>
            <a:off x="3215076" y="6572391"/>
            <a:ext cx="2801903" cy="2330027"/>
          </a:xfrm>
          <a:custGeom>
            <a:avLst/>
            <a:gdLst>
              <a:gd name="T0" fmla="*/ 0 w 1904"/>
              <a:gd name="T1" fmla="*/ 2147483646 h 1752"/>
              <a:gd name="T2" fmla="*/ 2147483646 w 1904"/>
              <a:gd name="T3" fmla="*/ 2147483646 h 1752"/>
              <a:gd name="T4" fmla="*/ 2147483646 w 1904"/>
              <a:gd name="T5" fmla="*/ 2147483646 h 1752"/>
              <a:gd name="T6" fmla="*/ 2147483646 w 1904"/>
              <a:gd name="T7" fmla="*/ 2147483646 h 1752"/>
              <a:gd name="T8" fmla="*/ 2147483646 w 1904"/>
              <a:gd name="T9" fmla="*/ 2147483646 h 1752"/>
              <a:gd name="T10" fmla="*/ 2147483646 w 1904"/>
              <a:gd name="T11" fmla="*/ 2147483646 h 1752"/>
              <a:gd name="T12" fmla="*/ 2147483646 w 1904"/>
              <a:gd name="T13" fmla="*/ 2147483646 h 1752"/>
              <a:gd name="T14" fmla="*/ 2147483646 w 1904"/>
              <a:gd name="T15" fmla="*/ 2147483646 h 1752"/>
              <a:gd name="T16" fmla="*/ 2147483646 w 1904"/>
              <a:gd name="T17" fmla="*/ 2147483646 h 1752"/>
              <a:gd name="T18" fmla="*/ 2147483646 w 1904"/>
              <a:gd name="T19" fmla="*/ 2147483646 h 1752"/>
              <a:gd name="T20" fmla="*/ 2147483646 w 1904"/>
              <a:gd name="T21" fmla="*/ 2147483646 h 1752"/>
              <a:gd name="T22" fmla="*/ 2147483646 w 1904"/>
              <a:gd name="T23" fmla="*/ 0 h 1752"/>
              <a:gd name="T24" fmla="*/ 2147483646 w 1904"/>
              <a:gd name="T25" fmla="*/ 2147483646 h 1752"/>
              <a:gd name="T26" fmla="*/ 2147483646 w 1904"/>
              <a:gd name="T27" fmla="*/ 2147483646 h 1752"/>
              <a:gd name="T28" fmla="*/ 2147483646 w 1904"/>
              <a:gd name="T29" fmla="*/ 2147483646 h 1752"/>
              <a:gd name="T30" fmla="*/ 2147483646 w 1904"/>
              <a:gd name="T31" fmla="*/ 2147483646 h 1752"/>
              <a:gd name="T32" fmla="*/ 2147483646 w 1904"/>
              <a:gd name="T33" fmla="*/ 2147483646 h 1752"/>
              <a:gd name="T34" fmla="*/ 2147483646 w 1904"/>
              <a:gd name="T35" fmla="*/ 2147483646 h 1752"/>
              <a:gd name="T36" fmla="*/ 2147483646 w 1904"/>
              <a:gd name="T37" fmla="*/ 2147483646 h 1752"/>
              <a:gd name="T38" fmla="*/ 2147483646 w 1904"/>
              <a:gd name="T39" fmla="*/ 2147483646 h 1752"/>
              <a:gd name="T40" fmla="*/ 2147483646 w 1904"/>
              <a:gd name="T41" fmla="*/ 2147483646 h 1752"/>
              <a:gd name="T42" fmla="*/ 2147483646 w 1904"/>
              <a:gd name="T43" fmla="*/ 2147483646 h 1752"/>
              <a:gd name="T44" fmla="*/ 2147483646 w 1904"/>
              <a:gd name="T45" fmla="*/ 2147483646 h 1752"/>
              <a:gd name="T46" fmla="*/ 2147483646 w 1904"/>
              <a:gd name="T47" fmla="*/ 2147483646 h 1752"/>
              <a:gd name="T48" fmla="*/ 2147483646 w 1904"/>
              <a:gd name="T49" fmla="*/ 2147483646 h 1752"/>
              <a:gd name="T50" fmla="*/ 2147483646 w 1904"/>
              <a:gd name="T51" fmla="*/ 2147483646 h 1752"/>
              <a:gd name="T52" fmla="*/ 2147483646 w 1904"/>
              <a:gd name="T53" fmla="*/ 2147483646 h 1752"/>
              <a:gd name="T54" fmla="*/ 2147483646 w 1904"/>
              <a:gd name="T55" fmla="*/ 2147483646 h 1752"/>
              <a:gd name="T56" fmla="*/ 2147483646 w 1904"/>
              <a:gd name="T57" fmla="*/ 2147483646 h 1752"/>
              <a:gd name="T58" fmla="*/ 2147483646 w 1904"/>
              <a:gd name="T59" fmla="*/ 2147483646 h 1752"/>
              <a:gd name="T60" fmla="*/ 2147483646 w 1904"/>
              <a:gd name="T61" fmla="*/ 2147483646 h 175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904" h="1752">
                <a:moveTo>
                  <a:pt x="0" y="1752"/>
                </a:moveTo>
                <a:cubicBezTo>
                  <a:pt x="29" y="1749"/>
                  <a:pt x="58" y="1749"/>
                  <a:pt x="88" y="1744"/>
                </a:cubicBezTo>
                <a:cubicBezTo>
                  <a:pt x="104" y="1741"/>
                  <a:pt x="136" y="1728"/>
                  <a:pt x="136" y="1728"/>
                </a:cubicBezTo>
                <a:cubicBezTo>
                  <a:pt x="191" y="1645"/>
                  <a:pt x="219" y="1575"/>
                  <a:pt x="248" y="1480"/>
                </a:cubicBezTo>
                <a:cubicBezTo>
                  <a:pt x="255" y="1455"/>
                  <a:pt x="267" y="1432"/>
                  <a:pt x="272" y="1408"/>
                </a:cubicBezTo>
                <a:cubicBezTo>
                  <a:pt x="284" y="1344"/>
                  <a:pt x="291" y="1279"/>
                  <a:pt x="304" y="1216"/>
                </a:cubicBezTo>
                <a:cubicBezTo>
                  <a:pt x="314" y="1100"/>
                  <a:pt x="332" y="986"/>
                  <a:pt x="352" y="872"/>
                </a:cubicBezTo>
                <a:cubicBezTo>
                  <a:pt x="357" y="795"/>
                  <a:pt x="356" y="762"/>
                  <a:pt x="368" y="696"/>
                </a:cubicBezTo>
                <a:cubicBezTo>
                  <a:pt x="372" y="669"/>
                  <a:pt x="384" y="616"/>
                  <a:pt x="384" y="616"/>
                </a:cubicBezTo>
                <a:cubicBezTo>
                  <a:pt x="367" y="567"/>
                  <a:pt x="390" y="499"/>
                  <a:pt x="400" y="448"/>
                </a:cubicBezTo>
                <a:cubicBezTo>
                  <a:pt x="420" y="335"/>
                  <a:pt x="434" y="225"/>
                  <a:pt x="448" y="112"/>
                </a:cubicBezTo>
                <a:cubicBezTo>
                  <a:pt x="453" y="68"/>
                  <a:pt x="461" y="14"/>
                  <a:pt x="504" y="0"/>
                </a:cubicBezTo>
                <a:cubicBezTo>
                  <a:pt x="520" y="5"/>
                  <a:pt x="542" y="1"/>
                  <a:pt x="552" y="16"/>
                </a:cubicBezTo>
                <a:cubicBezTo>
                  <a:pt x="576" y="52"/>
                  <a:pt x="593" y="93"/>
                  <a:pt x="608" y="136"/>
                </a:cubicBezTo>
                <a:cubicBezTo>
                  <a:pt x="613" y="152"/>
                  <a:pt x="618" y="168"/>
                  <a:pt x="624" y="184"/>
                </a:cubicBezTo>
                <a:cubicBezTo>
                  <a:pt x="626" y="192"/>
                  <a:pt x="632" y="208"/>
                  <a:pt x="632" y="208"/>
                </a:cubicBezTo>
                <a:cubicBezTo>
                  <a:pt x="643" y="291"/>
                  <a:pt x="653" y="375"/>
                  <a:pt x="680" y="456"/>
                </a:cubicBezTo>
                <a:cubicBezTo>
                  <a:pt x="682" y="474"/>
                  <a:pt x="686" y="493"/>
                  <a:pt x="688" y="512"/>
                </a:cubicBezTo>
                <a:cubicBezTo>
                  <a:pt x="691" y="543"/>
                  <a:pt x="692" y="576"/>
                  <a:pt x="696" y="608"/>
                </a:cubicBezTo>
                <a:cubicBezTo>
                  <a:pt x="704" y="673"/>
                  <a:pt x="738" y="735"/>
                  <a:pt x="752" y="800"/>
                </a:cubicBezTo>
                <a:cubicBezTo>
                  <a:pt x="765" y="863"/>
                  <a:pt x="770" y="928"/>
                  <a:pt x="784" y="992"/>
                </a:cubicBezTo>
                <a:cubicBezTo>
                  <a:pt x="799" y="1062"/>
                  <a:pt x="835" y="1127"/>
                  <a:pt x="864" y="1192"/>
                </a:cubicBezTo>
                <a:cubicBezTo>
                  <a:pt x="892" y="1257"/>
                  <a:pt x="897" y="1358"/>
                  <a:pt x="960" y="1400"/>
                </a:cubicBezTo>
                <a:cubicBezTo>
                  <a:pt x="998" y="1458"/>
                  <a:pt x="1015" y="1464"/>
                  <a:pt x="1072" y="1496"/>
                </a:cubicBezTo>
                <a:cubicBezTo>
                  <a:pt x="1088" y="1505"/>
                  <a:pt x="1120" y="1528"/>
                  <a:pt x="1120" y="1528"/>
                </a:cubicBezTo>
                <a:cubicBezTo>
                  <a:pt x="1155" y="1581"/>
                  <a:pt x="1244" y="1601"/>
                  <a:pt x="1304" y="1608"/>
                </a:cubicBezTo>
                <a:cubicBezTo>
                  <a:pt x="1343" y="1621"/>
                  <a:pt x="1383" y="1637"/>
                  <a:pt x="1424" y="1648"/>
                </a:cubicBezTo>
                <a:cubicBezTo>
                  <a:pt x="1461" y="1657"/>
                  <a:pt x="1499" y="1659"/>
                  <a:pt x="1536" y="1672"/>
                </a:cubicBezTo>
                <a:cubicBezTo>
                  <a:pt x="1552" y="1677"/>
                  <a:pt x="1567" y="1686"/>
                  <a:pt x="1584" y="1688"/>
                </a:cubicBezTo>
                <a:cubicBezTo>
                  <a:pt x="1714" y="1697"/>
                  <a:pt x="1658" y="1690"/>
                  <a:pt x="1752" y="1704"/>
                </a:cubicBezTo>
                <a:cubicBezTo>
                  <a:pt x="1816" y="1725"/>
                  <a:pt x="1767" y="1712"/>
                  <a:pt x="1904" y="1712"/>
                </a:cubicBezTo>
              </a:path>
            </a:pathLst>
          </a:custGeom>
          <a:noFill/>
          <a:ln w="38100" cmpd="sng">
            <a:solidFill>
              <a:srgbClr val="00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844"/>
          </a:p>
        </p:txBody>
      </p:sp>
      <p:grpSp>
        <p:nvGrpSpPr>
          <p:cNvPr id="125960" name="Group 77"/>
          <p:cNvGrpSpPr>
            <a:grpSpLocks/>
          </p:cNvGrpSpPr>
          <p:nvPr/>
        </p:nvGrpSpPr>
        <p:grpSpPr bwMode="auto">
          <a:xfrm>
            <a:off x="1914596" y="6753014"/>
            <a:ext cx="1000196" cy="2167467"/>
            <a:chOff x="3264" y="1200"/>
            <a:chExt cx="384" cy="768"/>
          </a:xfrm>
        </p:grpSpPr>
        <p:sp>
          <p:nvSpPr>
            <p:cNvPr id="125973" name="Freeform 74"/>
            <p:cNvSpPr>
              <a:spLocks/>
            </p:cNvSpPr>
            <p:nvPr/>
          </p:nvSpPr>
          <p:spPr bwMode="auto">
            <a:xfrm>
              <a:off x="3456" y="1200"/>
              <a:ext cx="192" cy="768"/>
            </a:xfrm>
            <a:custGeom>
              <a:avLst/>
              <a:gdLst>
                <a:gd name="T0" fmla="*/ 5089 w 160"/>
                <a:gd name="T1" fmla="*/ 2147483646 h 160"/>
                <a:gd name="T2" fmla="*/ 2558 w 160"/>
                <a:gd name="T3" fmla="*/ 2147483646 h 160"/>
                <a:gd name="T4" fmla="*/ 1554 w 160"/>
                <a:gd name="T5" fmla="*/ 2147483646 h 160"/>
                <a:gd name="T6" fmla="*/ 0 w 160"/>
                <a:gd name="T7" fmla="*/ 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160">
                  <a:moveTo>
                    <a:pt x="160" y="160"/>
                  </a:moveTo>
                  <a:cubicBezTo>
                    <a:pt x="128" y="152"/>
                    <a:pt x="107" y="146"/>
                    <a:pt x="80" y="128"/>
                  </a:cubicBezTo>
                  <a:cubicBezTo>
                    <a:pt x="54" y="89"/>
                    <a:pt x="67" y="113"/>
                    <a:pt x="48" y="56"/>
                  </a:cubicBezTo>
                  <a:cubicBezTo>
                    <a:pt x="37" y="23"/>
                    <a:pt x="40" y="0"/>
                    <a:pt x="0" y="0"/>
                  </a:cubicBezTo>
                </a:path>
              </a:pathLst>
            </a:custGeom>
            <a:noFill/>
            <a:ln w="38100" cap="flat" cmpd="sng">
              <a:solidFill>
                <a:srgbClr val="99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844"/>
            </a:p>
          </p:txBody>
        </p:sp>
        <p:sp>
          <p:nvSpPr>
            <p:cNvPr id="125974" name="Freeform 75"/>
            <p:cNvSpPr>
              <a:spLocks/>
            </p:cNvSpPr>
            <p:nvPr/>
          </p:nvSpPr>
          <p:spPr bwMode="auto">
            <a:xfrm flipH="1">
              <a:off x="3264" y="1200"/>
              <a:ext cx="192" cy="768"/>
            </a:xfrm>
            <a:custGeom>
              <a:avLst/>
              <a:gdLst>
                <a:gd name="T0" fmla="*/ 5089 w 160"/>
                <a:gd name="T1" fmla="*/ 2147483646 h 160"/>
                <a:gd name="T2" fmla="*/ 2558 w 160"/>
                <a:gd name="T3" fmla="*/ 2147483646 h 160"/>
                <a:gd name="T4" fmla="*/ 1554 w 160"/>
                <a:gd name="T5" fmla="*/ 2147483646 h 160"/>
                <a:gd name="T6" fmla="*/ 0 w 160"/>
                <a:gd name="T7" fmla="*/ 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160">
                  <a:moveTo>
                    <a:pt x="160" y="160"/>
                  </a:moveTo>
                  <a:cubicBezTo>
                    <a:pt x="128" y="152"/>
                    <a:pt x="107" y="146"/>
                    <a:pt x="80" y="128"/>
                  </a:cubicBezTo>
                  <a:cubicBezTo>
                    <a:pt x="54" y="89"/>
                    <a:pt x="67" y="113"/>
                    <a:pt x="48" y="56"/>
                  </a:cubicBezTo>
                  <a:cubicBezTo>
                    <a:pt x="37" y="23"/>
                    <a:pt x="40" y="0"/>
                    <a:pt x="0" y="0"/>
                  </a:cubicBezTo>
                </a:path>
              </a:pathLst>
            </a:custGeom>
            <a:noFill/>
            <a:ln w="38100" cap="flat" cmpd="sng">
              <a:solidFill>
                <a:srgbClr val="99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844"/>
            </a:p>
          </p:txBody>
        </p:sp>
      </p:grpSp>
      <p:sp>
        <p:nvSpPr>
          <p:cNvPr id="125961" name="Freeform 76"/>
          <p:cNvSpPr>
            <a:spLocks/>
          </p:cNvSpPr>
          <p:nvPr/>
        </p:nvSpPr>
        <p:spPr bwMode="auto">
          <a:xfrm>
            <a:off x="2815450" y="6861387"/>
            <a:ext cx="4201724" cy="2059093"/>
          </a:xfrm>
          <a:custGeom>
            <a:avLst/>
            <a:gdLst>
              <a:gd name="T0" fmla="*/ 0 w 1904"/>
              <a:gd name="T1" fmla="*/ 2147483646 h 1752"/>
              <a:gd name="T2" fmla="*/ 2147483646 w 1904"/>
              <a:gd name="T3" fmla="*/ 2147483646 h 1752"/>
              <a:gd name="T4" fmla="*/ 2147483646 w 1904"/>
              <a:gd name="T5" fmla="*/ 2147483646 h 1752"/>
              <a:gd name="T6" fmla="*/ 2147483646 w 1904"/>
              <a:gd name="T7" fmla="*/ 2147483646 h 1752"/>
              <a:gd name="T8" fmla="*/ 2147483646 w 1904"/>
              <a:gd name="T9" fmla="*/ 2147483646 h 1752"/>
              <a:gd name="T10" fmla="*/ 2147483646 w 1904"/>
              <a:gd name="T11" fmla="*/ 2147483646 h 1752"/>
              <a:gd name="T12" fmla="*/ 2147483646 w 1904"/>
              <a:gd name="T13" fmla="*/ 2147483646 h 1752"/>
              <a:gd name="T14" fmla="*/ 2147483646 w 1904"/>
              <a:gd name="T15" fmla="*/ 2147483646 h 1752"/>
              <a:gd name="T16" fmla="*/ 2147483646 w 1904"/>
              <a:gd name="T17" fmla="*/ 2147483646 h 1752"/>
              <a:gd name="T18" fmla="*/ 2147483646 w 1904"/>
              <a:gd name="T19" fmla="*/ 2147483646 h 1752"/>
              <a:gd name="T20" fmla="*/ 2147483646 w 1904"/>
              <a:gd name="T21" fmla="*/ 2147483646 h 1752"/>
              <a:gd name="T22" fmla="*/ 2147483646 w 1904"/>
              <a:gd name="T23" fmla="*/ 0 h 1752"/>
              <a:gd name="T24" fmla="*/ 2147483646 w 1904"/>
              <a:gd name="T25" fmla="*/ 2147483646 h 1752"/>
              <a:gd name="T26" fmla="*/ 2147483646 w 1904"/>
              <a:gd name="T27" fmla="*/ 2147483646 h 1752"/>
              <a:gd name="T28" fmla="*/ 2147483646 w 1904"/>
              <a:gd name="T29" fmla="*/ 2147483646 h 1752"/>
              <a:gd name="T30" fmla="*/ 2147483646 w 1904"/>
              <a:gd name="T31" fmla="*/ 2147483646 h 1752"/>
              <a:gd name="T32" fmla="*/ 2147483646 w 1904"/>
              <a:gd name="T33" fmla="*/ 2147483646 h 1752"/>
              <a:gd name="T34" fmla="*/ 2147483646 w 1904"/>
              <a:gd name="T35" fmla="*/ 2147483646 h 1752"/>
              <a:gd name="T36" fmla="*/ 2147483646 w 1904"/>
              <a:gd name="T37" fmla="*/ 2147483646 h 1752"/>
              <a:gd name="T38" fmla="*/ 2147483646 w 1904"/>
              <a:gd name="T39" fmla="*/ 2147483646 h 1752"/>
              <a:gd name="T40" fmla="*/ 2147483646 w 1904"/>
              <a:gd name="T41" fmla="*/ 2147483646 h 1752"/>
              <a:gd name="T42" fmla="*/ 2147483646 w 1904"/>
              <a:gd name="T43" fmla="*/ 2147483646 h 1752"/>
              <a:gd name="T44" fmla="*/ 2147483646 w 1904"/>
              <a:gd name="T45" fmla="*/ 2147483646 h 1752"/>
              <a:gd name="T46" fmla="*/ 2147483646 w 1904"/>
              <a:gd name="T47" fmla="*/ 2147483646 h 1752"/>
              <a:gd name="T48" fmla="*/ 2147483646 w 1904"/>
              <a:gd name="T49" fmla="*/ 2147483646 h 1752"/>
              <a:gd name="T50" fmla="*/ 2147483646 w 1904"/>
              <a:gd name="T51" fmla="*/ 2147483646 h 1752"/>
              <a:gd name="T52" fmla="*/ 2147483646 w 1904"/>
              <a:gd name="T53" fmla="*/ 2147483646 h 1752"/>
              <a:gd name="T54" fmla="*/ 2147483646 w 1904"/>
              <a:gd name="T55" fmla="*/ 2147483646 h 1752"/>
              <a:gd name="T56" fmla="*/ 2147483646 w 1904"/>
              <a:gd name="T57" fmla="*/ 2147483646 h 1752"/>
              <a:gd name="T58" fmla="*/ 2147483646 w 1904"/>
              <a:gd name="T59" fmla="*/ 2147483646 h 1752"/>
              <a:gd name="T60" fmla="*/ 2147483646 w 1904"/>
              <a:gd name="T61" fmla="*/ 2147483646 h 175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904" h="1752">
                <a:moveTo>
                  <a:pt x="0" y="1752"/>
                </a:moveTo>
                <a:cubicBezTo>
                  <a:pt x="29" y="1749"/>
                  <a:pt x="58" y="1749"/>
                  <a:pt x="88" y="1744"/>
                </a:cubicBezTo>
                <a:cubicBezTo>
                  <a:pt x="104" y="1741"/>
                  <a:pt x="136" y="1728"/>
                  <a:pt x="136" y="1728"/>
                </a:cubicBezTo>
                <a:cubicBezTo>
                  <a:pt x="191" y="1645"/>
                  <a:pt x="219" y="1575"/>
                  <a:pt x="248" y="1480"/>
                </a:cubicBezTo>
                <a:cubicBezTo>
                  <a:pt x="255" y="1455"/>
                  <a:pt x="267" y="1432"/>
                  <a:pt x="272" y="1408"/>
                </a:cubicBezTo>
                <a:cubicBezTo>
                  <a:pt x="284" y="1344"/>
                  <a:pt x="291" y="1279"/>
                  <a:pt x="304" y="1216"/>
                </a:cubicBezTo>
                <a:cubicBezTo>
                  <a:pt x="314" y="1100"/>
                  <a:pt x="332" y="986"/>
                  <a:pt x="352" y="872"/>
                </a:cubicBezTo>
                <a:cubicBezTo>
                  <a:pt x="357" y="795"/>
                  <a:pt x="356" y="762"/>
                  <a:pt x="368" y="696"/>
                </a:cubicBezTo>
                <a:cubicBezTo>
                  <a:pt x="372" y="669"/>
                  <a:pt x="384" y="616"/>
                  <a:pt x="384" y="616"/>
                </a:cubicBezTo>
                <a:cubicBezTo>
                  <a:pt x="367" y="567"/>
                  <a:pt x="390" y="499"/>
                  <a:pt x="400" y="448"/>
                </a:cubicBezTo>
                <a:cubicBezTo>
                  <a:pt x="420" y="335"/>
                  <a:pt x="434" y="225"/>
                  <a:pt x="448" y="112"/>
                </a:cubicBezTo>
                <a:cubicBezTo>
                  <a:pt x="453" y="68"/>
                  <a:pt x="461" y="14"/>
                  <a:pt x="504" y="0"/>
                </a:cubicBezTo>
                <a:cubicBezTo>
                  <a:pt x="520" y="5"/>
                  <a:pt x="542" y="1"/>
                  <a:pt x="552" y="16"/>
                </a:cubicBezTo>
                <a:cubicBezTo>
                  <a:pt x="576" y="52"/>
                  <a:pt x="593" y="93"/>
                  <a:pt x="608" y="136"/>
                </a:cubicBezTo>
                <a:cubicBezTo>
                  <a:pt x="613" y="152"/>
                  <a:pt x="618" y="168"/>
                  <a:pt x="624" y="184"/>
                </a:cubicBezTo>
                <a:cubicBezTo>
                  <a:pt x="626" y="192"/>
                  <a:pt x="632" y="208"/>
                  <a:pt x="632" y="208"/>
                </a:cubicBezTo>
                <a:cubicBezTo>
                  <a:pt x="643" y="291"/>
                  <a:pt x="653" y="375"/>
                  <a:pt x="680" y="456"/>
                </a:cubicBezTo>
                <a:cubicBezTo>
                  <a:pt x="682" y="474"/>
                  <a:pt x="686" y="493"/>
                  <a:pt x="688" y="512"/>
                </a:cubicBezTo>
                <a:cubicBezTo>
                  <a:pt x="691" y="543"/>
                  <a:pt x="692" y="576"/>
                  <a:pt x="696" y="608"/>
                </a:cubicBezTo>
                <a:cubicBezTo>
                  <a:pt x="704" y="673"/>
                  <a:pt x="738" y="735"/>
                  <a:pt x="752" y="800"/>
                </a:cubicBezTo>
                <a:cubicBezTo>
                  <a:pt x="765" y="863"/>
                  <a:pt x="770" y="928"/>
                  <a:pt x="784" y="992"/>
                </a:cubicBezTo>
                <a:cubicBezTo>
                  <a:pt x="799" y="1062"/>
                  <a:pt x="835" y="1127"/>
                  <a:pt x="864" y="1192"/>
                </a:cubicBezTo>
                <a:cubicBezTo>
                  <a:pt x="892" y="1257"/>
                  <a:pt x="897" y="1358"/>
                  <a:pt x="960" y="1400"/>
                </a:cubicBezTo>
                <a:cubicBezTo>
                  <a:pt x="998" y="1458"/>
                  <a:pt x="1015" y="1464"/>
                  <a:pt x="1072" y="1496"/>
                </a:cubicBezTo>
                <a:cubicBezTo>
                  <a:pt x="1088" y="1505"/>
                  <a:pt x="1120" y="1528"/>
                  <a:pt x="1120" y="1528"/>
                </a:cubicBezTo>
                <a:cubicBezTo>
                  <a:pt x="1155" y="1581"/>
                  <a:pt x="1244" y="1601"/>
                  <a:pt x="1304" y="1608"/>
                </a:cubicBezTo>
                <a:cubicBezTo>
                  <a:pt x="1343" y="1621"/>
                  <a:pt x="1383" y="1637"/>
                  <a:pt x="1424" y="1648"/>
                </a:cubicBezTo>
                <a:cubicBezTo>
                  <a:pt x="1461" y="1657"/>
                  <a:pt x="1499" y="1659"/>
                  <a:pt x="1536" y="1672"/>
                </a:cubicBezTo>
                <a:cubicBezTo>
                  <a:pt x="1552" y="1677"/>
                  <a:pt x="1567" y="1686"/>
                  <a:pt x="1584" y="1688"/>
                </a:cubicBezTo>
                <a:cubicBezTo>
                  <a:pt x="1714" y="1697"/>
                  <a:pt x="1658" y="1690"/>
                  <a:pt x="1752" y="1704"/>
                </a:cubicBezTo>
                <a:cubicBezTo>
                  <a:pt x="1816" y="1725"/>
                  <a:pt x="1767" y="1712"/>
                  <a:pt x="1904" y="1712"/>
                </a:cubicBezTo>
              </a:path>
            </a:pathLst>
          </a:custGeom>
          <a:noFill/>
          <a:ln w="38100" cap="flat" cmpd="sng">
            <a:solidFill>
              <a:srgbClr val="CC6600"/>
            </a:solidFill>
            <a:prstDash val="dash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844"/>
          </a:p>
        </p:txBody>
      </p:sp>
      <p:sp>
        <p:nvSpPr>
          <p:cNvPr id="125962" name="Line 79"/>
          <p:cNvSpPr>
            <a:spLocks noChangeShapeType="1"/>
          </p:cNvSpPr>
          <p:nvPr/>
        </p:nvSpPr>
        <p:spPr bwMode="auto">
          <a:xfrm flipH="1">
            <a:off x="4115930" y="6427894"/>
            <a:ext cx="801510" cy="216747"/>
          </a:xfrm>
          <a:prstGeom prst="line">
            <a:avLst/>
          </a:prstGeom>
          <a:noFill/>
          <a:ln w="28575">
            <a:solidFill>
              <a:srgbClr val="0066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844"/>
          </a:p>
        </p:txBody>
      </p:sp>
      <p:sp>
        <p:nvSpPr>
          <p:cNvPr id="125963" name="Text Box 80"/>
          <p:cNvSpPr txBox="1">
            <a:spLocks noChangeArrowheads="1"/>
          </p:cNvSpPr>
          <p:nvPr/>
        </p:nvSpPr>
        <p:spPr bwMode="auto">
          <a:xfrm>
            <a:off x="4917441" y="6211148"/>
            <a:ext cx="3344185"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2844" b="1">
                <a:solidFill>
                  <a:srgbClr val="0066FF"/>
                </a:solidFill>
                <a:latin typeface="Times" charset="0"/>
                <a:ea typeface="ヒラギノ角ゴ Pro W3" charset="-128"/>
              </a:rPr>
              <a:t>Landau distribution</a:t>
            </a:r>
          </a:p>
        </p:txBody>
      </p:sp>
      <p:sp>
        <p:nvSpPr>
          <p:cNvPr id="125964" name="Line 81"/>
          <p:cNvSpPr>
            <a:spLocks noChangeShapeType="1"/>
          </p:cNvSpPr>
          <p:nvPr/>
        </p:nvSpPr>
        <p:spPr bwMode="auto">
          <a:xfrm flipH="1">
            <a:off x="4716499" y="7078134"/>
            <a:ext cx="498968" cy="1083733"/>
          </a:xfrm>
          <a:prstGeom prst="line">
            <a:avLst/>
          </a:prstGeom>
          <a:noFill/>
          <a:ln w="28575">
            <a:solidFill>
              <a:srgbClr val="CC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844"/>
          </a:p>
        </p:txBody>
      </p:sp>
      <p:sp>
        <p:nvSpPr>
          <p:cNvPr id="125965" name="Text Box 82"/>
          <p:cNvSpPr txBox="1">
            <a:spLocks noChangeArrowheads="1"/>
          </p:cNvSpPr>
          <p:nvPr/>
        </p:nvSpPr>
        <p:spPr bwMode="auto">
          <a:xfrm>
            <a:off x="5116124" y="6644641"/>
            <a:ext cx="1757212"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2844" b="1">
                <a:solidFill>
                  <a:srgbClr val="CC6600"/>
                </a:solidFill>
                <a:latin typeface="Times" charset="0"/>
                <a:ea typeface="ヒラギノ角ゴ Pro W3" charset="-128"/>
              </a:rPr>
              <a:t>with noise</a:t>
            </a:r>
            <a:endParaRPr lang="en-US" altLang="en-US" sz="2844" b="1">
              <a:solidFill>
                <a:srgbClr val="0066FF"/>
              </a:solidFill>
              <a:latin typeface="Times" charset="0"/>
              <a:ea typeface="ヒラギノ角ゴ Pro W3" charset="-128"/>
            </a:endParaRPr>
          </a:p>
        </p:txBody>
      </p:sp>
      <p:sp>
        <p:nvSpPr>
          <p:cNvPr id="125966" name="Line 83"/>
          <p:cNvSpPr>
            <a:spLocks noChangeShapeType="1"/>
          </p:cNvSpPr>
          <p:nvPr/>
        </p:nvSpPr>
        <p:spPr bwMode="auto">
          <a:xfrm>
            <a:off x="970429" y="6427894"/>
            <a:ext cx="1244452" cy="746764"/>
          </a:xfrm>
          <a:prstGeom prst="line">
            <a:avLst/>
          </a:prstGeom>
          <a:noFill/>
          <a:ln w="28575">
            <a:solidFill>
              <a:srgbClr val="99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844"/>
          </a:p>
        </p:txBody>
      </p:sp>
      <p:sp>
        <p:nvSpPr>
          <p:cNvPr id="125967" name="Text Box 85"/>
          <p:cNvSpPr txBox="1">
            <a:spLocks noChangeArrowheads="1"/>
          </p:cNvSpPr>
          <p:nvPr/>
        </p:nvSpPr>
        <p:spPr bwMode="auto">
          <a:xfrm>
            <a:off x="284218" y="5958547"/>
            <a:ext cx="2916183"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2844" b="1">
                <a:solidFill>
                  <a:srgbClr val="990000"/>
                </a:solidFill>
                <a:latin typeface="Times" charset="0"/>
                <a:ea typeface="ヒラギノ角ゴ Pro W3" charset="-128"/>
              </a:rPr>
              <a:t>noise distribution</a:t>
            </a:r>
          </a:p>
        </p:txBody>
      </p:sp>
      <p:sp>
        <p:nvSpPr>
          <p:cNvPr id="125968" name="Line 87"/>
          <p:cNvSpPr>
            <a:spLocks noChangeShapeType="1"/>
          </p:cNvSpPr>
          <p:nvPr/>
        </p:nvSpPr>
        <p:spPr bwMode="auto">
          <a:xfrm>
            <a:off x="3016391" y="8053494"/>
            <a:ext cx="0" cy="866987"/>
          </a:xfrm>
          <a:prstGeom prst="line">
            <a:avLst/>
          </a:prstGeom>
          <a:noFill/>
          <a:ln w="57150">
            <a:solidFill>
              <a:srgbClr val="008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844"/>
          </a:p>
        </p:txBody>
      </p:sp>
      <p:pic>
        <p:nvPicPr>
          <p:cNvPr id="1259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15983" y="876018"/>
            <a:ext cx="1386276" cy="1828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59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8276" y="63218"/>
            <a:ext cx="2106507" cy="152400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38" name="Gerade Verbindung 26"/>
          <p:cNvCxnSpPr>
            <a:cxnSpLocks noChangeShapeType="1"/>
          </p:cNvCxnSpPr>
          <p:nvPr/>
        </p:nvCxnSpPr>
        <p:spPr bwMode="auto">
          <a:xfrm rot="5400000" flipH="1" flipV="1">
            <a:off x="10045982" y="114018"/>
            <a:ext cx="2133601" cy="2032000"/>
          </a:xfrm>
          <a:prstGeom prst="line">
            <a:avLst/>
          </a:prstGeom>
          <a:noFill/>
          <a:ln w="38100">
            <a:solidFill>
              <a:schemeClr val="tx1"/>
            </a:solidFill>
            <a:round/>
            <a:headEnd/>
            <a:tailEnd/>
          </a:ln>
          <a:effectLst>
            <a:outerShdw blurRad="40000" dist="23000" dir="5400000" rotWithShape="0">
              <a:srgbClr val="000000">
                <a:alpha val="34998"/>
              </a:srgbClr>
            </a:outerShdw>
          </a:effectLst>
          <a:extLst>
            <a:ext uri="{909E8E84-426E-40DD-AFC4-6F175D3DCCD1}">
              <a14:hiddenFill xmlns:a14="http://schemas.microsoft.com/office/drawing/2010/main">
                <a:noFill/>
              </a14:hiddenFill>
            </a:ext>
          </a:extLst>
        </p:spPr>
      </p:cxnSp>
      <p:sp>
        <p:nvSpPr>
          <p:cNvPr id="25" name="TextBox 24"/>
          <p:cNvSpPr txBox="1"/>
          <p:nvPr/>
        </p:nvSpPr>
        <p:spPr>
          <a:xfrm>
            <a:off x="6239564" y="3301770"/>
            <a:ext cx="6734536" cy="398699"/>
          </a:xfrm>
          <a:prstGeom prst="rect">
            <a:avLst/>
          </a:prstGeom>
          <a:solidFill>
            <a:schemeClr val="accent3">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pPr>
              <a:defRPr/>
            </a:pPr>
            <a:r>
              <a:rPr lang="en-US" sz="1991" dirty="0">
                <a:solidFill>
                  <a:schemeClr val="tx1"/>
                </a:solidFill>
              </a:rPr>
              <a:t>Take home:  </a:t>
            </a:r>
            <a:r>
              <a:rPr lang="en-US" sz="1991" b="1" dirty="0">
                <a:solidFill>
                  <a:schemeClr val="tx1"/>
                </a:solidFill>
              </a:rPr>
              <a:t>No</a:t>
            </a:r>
            <a:r>
              <a:rPr lang="en-US" sz="1991" dirty="0">
                <a:solidFill>
                  <a:schemeClr val="tx1"/>
                </a:solidFill>
              </a:rPr>
              <a:t> charge </a:t>
            </a:r>
            <a:r>
              <a:rPr lang="en-US" sz="1991" b="1" dirty="0">
                <a:solidFill>
                  <a:schemeClr val="tx1"/>
                </a:solidFill>
              </a:rPr>
              <a:t>amplification</a:t>
            </a:r>
            <a:r>
              <a:rPr lang="en-US" sz="1991" dirty="0">
                <a:solidFill>
                  <a:schemeClr val="tx1"/>
                </a:solidFill>
              </a:rPr>
              <a:t> as in gas detectors</a:t>
            </a:r>
          </a:p>
        </p:txBody>
      </p:sp>
      <p:sp>
        <p:nvSpPr>
          <p:cNvPr id="4" name="Slide Number Placeholder 3"/>
          <p:cNvSpPr>
            <a:spLocks noGrp="1"/>
          </p:cNvSpPr>
          <p:nvPr>
            <p:ph type="sldNum" sz="quarter" idx="12"/>
          </p:nvPr>
        </p:nvSpPr>
        <p:spPr/>
        <p:txBody>
          <a:bodyPr/>
          <a:lstStyle/>
          <a:p>
            <a:fld id="{0312D417-FB8C-224E-9A2D-720D28E246E6}" type="slidenum">
              <a:rPr lang="de-DE" altLang="en-US" smtClean="0"/>
              <a:pPr/>
              <a:t>67</a:t>
            </a:fld>
            <a:endParaRPr lang="de-DE" altLang="en-US" i="1"/>
          </a:p>
        </p:txBody>
      </p:sp>
    </p:spTree>
    <p:extLst>
      <p:ext uri="{BB962C8B-B14F-4D97-AF65-F5344CB8AC3E}">
        <p14:creationId xmlns:p14="http://schemas.microsoft.com/office/powerpoint/2010/main" val="13515816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048" tIns="65024" rIns="130048" bIns="65024" numCol="1" anchor="t" anchorCtr="0" compatLnSpc="1">
            <a:prstTxWarp prst="textNoShape">
              <a:avLst/>
            </a:prstTxWarp>
            <a:normAutofit fontScale="90000"/>
          </a:bodyPr>
          <a:lstStyle/>
          <a:p>
            <a:pPr eaLnBrk="1" hangingPunct="1"/>
            <a:r>
              <a:rPr lang="en-US" altLang="en-US" dirty="0">
                <a:ea typeface="ＭＳ Ｐゴシック" charset="-128"/>
                <a:cs typeface="MS PGothic" charset="-128"/>
              </a:rPr>
              <a:t>Signal to Noise Ratio </a:t>
            </a:r>
            <a:br>
              <a:rPr lang="en-US" altLang="en-US" dirty="0">
                <a:ea typeface="ＭＳ Ｐゴシック" charset="-128"/>
                <a:cs typeface="MS PGothic" charset="-128"/>
              </a:rPr>
            </a:br>
            <a:r>
              <a:rPr lang="en-US" altLang="en-US" sz="2844" dirty="0">
                <a:ea typeface="ＭＳ Ｐゴシック" charset="-128"/>
                <a:cs typeface="MS PGothic" charset="-128"/>
              </a:rPr>
              <a:t>Noise contributions</a:t>
            </a:r>
          </a:p>
        </p:txBody>
      </p:sp>
      <p:sp>
        <p:nvSpPr>
          <p:cNvPr id="128003" name="Rectangle 6"/>
          <p:cNvSpPr>
            <a:spLocks noChangeArrowheads="1"/>
          </p:cNvSpPr>
          <p:nvPr/>
        </p:nvSpPr>
        <p:spPr bwMode="auto">
          <a:xfrm>
            <a:off x="255130" y="1341520"/>
            <a:ext cx="5913119" cy="665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lvl1pPr marL="342900" indent="-342900">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hangingPunct="1">
              <a:spcBef>
                <a:spcPts val="1138"/>
              </a:spcBef>
              <a:buFont typeface="Arial" charset="0"/>
              <a:buAutoNum type="arabicPeriod"/>
            </a:pPr>
            <a:r>
              <a:rPr lang="en-US" altLang="en-US" sz="2844" dirty="0">
                <a:ea typeface="ヒラギノ角ゴ Pro W3" charset="-128"/>
              </a:rPr>
              <a:t>Leakage current (ENC</a:t>
            </a:r>
            <a:r>
              <a:rPr lang="en-US" altLang="en-US" sz="2844" baseline="-25000" dirty="0">
                <a:ea typeface="ヒラギノ角ゴ Pro W3" charset="-128"/>
              </a:rPr>
              <a:t>I</a:t>
            </a:r>
            <a:r>
              <a:rPr lang="en-US" altLang="en-US" sz="2844" dirty="0">
                <a:ea typeface="ヒラギノ角ゴ Pro W3" charset="-128"/>
              </a:rPr>
              <a:t>)</a:t>
            </a:r>
          </a:p>
          <a:p>
            <a:pPr hangingPunct="1">
              <a:spcBef>
                <a:spcPts val="1138"/>
              </a:spcBef>
              <a:buFont typeface="Arial" charset="0"/>
              <a:buAutoNum type="arabicPeriod"/>
            </a:pPr>
            <a:endParaRPr lang="en-US" altLang="en-US" sz="2844" dirty="0">
              <a:ea typeface="ヒラギノ角ゴ Pro W3" charset="-128"/>
            </a:endParaRPr>
          </a:p>
          <a:p>
            <a:pPr hangingPunct="1">
              <a:spcBef>
                <a:spcPts val="1138"/>
              </a:spcBef>
              <a:buFont typeface="Arial" charset="0"/>
              <a:buAutoNum type="arabicPeriod"/>
            </a:pPr>
            <a:endParaRPr lang="en-US" altLang="en-US" sz="2844" dirty="0">
              <a:ea typeface="ヒラギノ角ゴ Pro W3" charset="-128"/>
            </a:endParaRPr>
          </a:p>
          <a:p>
            <a:pPr hangingPunct="1">
              <a:spcBef>
                <a:spcPts val="1138"/>
              </a:spcBef>
              <a:buFont typeface="Arial" charset="0"/>
              <a:buAutoNum type="arabicPeriod"/>
            </a:pPr>
            <a:r>
              <a:rPr lang="en-US" altLang="en-US" sz="2844" dirty="0">
                <a:ea typeface="ヒラギノ角ゴ Pro W3" charset="-128"/>
              </a:rPr>
              <a:t>Detector capacity (ENC</a:t>
            </a:r>
            <a:r>
              <a:rPr lang="en-US" altLang="en-US" sz="2844" baseline="-25000" dirty="0">
                <a:ea typeface="ヒラギノ角ゴ Pro W3" charset="-128"/>
              </a:rPr>
              <a:t>C</a:t>
            </a:r>
            <a:r>
              <a:rPr lang="en-US" altLang="en-US" sz="2844" dirty="0">
                <a:ea typeface="ヒラギノ角ゴ Pro W3" charset="-128"/>
              </a:rPr>
              <a:t>)</a:t>
            </a:r>
          </a:p>
          <a:p>
            <a:pPr hangingPunct="1">
              <a:spcBef>
                <a:spcPts val="1138"/>
              </a:spcBef>
              <a:buFont typeface="Arial" charset="0"/>
              <a:buAutoNum type="arabicPeriod"/>
            </a:pPr>
            <a:endParaRPr lang="en-US" altLang="en-US" sz="2844" dirty="0">
              <a:ea typeface="ヒラギノ角ゴ Pro W3" charset="-128"/>
            </a:endParaRPr>
          </a:p>
          <a:p>
            <a:pPr hangingPunct="1">
              <a:spcBef>
                <a:spcPts val="1138"/>
              </a:spcBef>
              <a:buFont typeface="Arial" charset="0"/>
              <a:buAutoNum type="arabicPeriod"/>
            </a:pPr>
            <a:endParaRPr lang="en-US" altLang="en-US" sz="2844" dirty="0">
              <a:ea typeface="ヒラギノ角ゴ Pro W3" charset="-128"/>
            </a:endParaRPr>
          </a:p>
          <a:p>
            <a:pPr hangingPunct="1">
              <a:spcBef>
                <a:spcPts val="1138"/>
              </a:spcBef>
              <a:buFont typeface="Arial" charset="0"/>
              <a:buAutoNum type="arabicPeriod"/>
            </a:pPr>
            <a:r>
              <a:rPr lang="en-US" altLang="en-US" sz="2844" dirty="0">
                <a:ea typeface="ヒラギノ角ゴ Pro W3" charset="-128"/>
              </a:rPr>
              <a:t>Det. parallel resistor (</a:t>
            </a:r>
            <a:r>
              <a:rPr lang="en-US" altLang="en-US" sz="2844" dirty="0" err="1">
                <a:ea typeface="ヒラギノ角ゴ Pro W3" charset="-128"/>
              </a:rPr>
              <a:t>ENC</a:t>
            </a:r>
            <a:r>
              <a:rPr lang="en-US" altLang="en-US" sz="2844" baseline="-25000" dirty="0" err="1">
                <a:ea typeface="ヒラギノ角ゴ Pro W3" charset="-128"/>
              </a:rPr>
              <a:t>Rp</a:t>
            </a:r>
            <a:r>
              <a:rPr lang="en-US" altLang="en-US" sz="2844" dirty="0">
                <a:ea typeface="ヒラギノ角ゴ Pro W3" charset="-128"/>
              </a:rPr>
              <a:t>)</a:t>
            </a:r>
          </a:p>
          <a:p>
            <a:pPr hangingPunct="1">
              <a:spcBef>
                <a:spcPts val="1138"/>
              </a:spcBef>
              <a:buFont typeface="Arial" charset="0"/>
              <a:buAutoNum type="arabicPeriod"/>
            </a:pPr>
            <a:endParaRPr lang="en-US" altLang="en-US" sz="2844" dirty="0">
              <a:ea typeface="ヒラギノ角ゴ Pro W3" charset="-128"/>
            </a:endParaRPr>
          </a:p>
          <a:p>
            <a:pPr hangingPunct="1">
              <a:spcBef>
                <a:spcPts val="1138"/>
              </a:spcBef>
              <a:buFont typeface="Arial" charset="0"/>
              <a:buAutoNum type="arabicPeriod"/>
            </a:pPr>
            <a:endParaRPr lang="en-US" altLang="en-US" sz="2844" dirty="0">
              <a:ea typeface="ヒラギノ角ゴ Pro W3" charset="-128"/>
            </a:endParaRPr>
          </a:p>
          <a:p>
            <a:pPr hangingPunct="1">
              <a:spcBef>
                <a:spcPts val="1138"/>
              </a:spcBef>
              <a:buFont typeface="Arial" charset="0"/>
              <a:buAutoNum type="arabicPeriod"/>
            </a:pPr>
            <a:r>
              <a:rPr lang="en-US" altLang="en-US" sz="2844" dirty="0">
                <a:ea typeface="ヒラギノ角ゴ Pro W3" charset="-128"/>
              </a:rPr>
              <a:t>Det. series resistor (ENC</a:t>
            </a:r>
            <a:r>
              <a:rPr lang="en-US" altLang="en-US" sz="2844" baseline="-25000" dirty="0">
                <a:ea typeface="ヒラギノ角ゴ Pro W3" charset="-128"/>
              </a:rPr>
              <a:t>Rs</a:t>
            </a:r>
            <a:r>
              <a:rPr lang="en-US" altLang="en-US" sz="2844" dirty="0">
                <a:ea typeface="ヒラギノ角ゴ Pro W3" charset="-128"/>
              </a:rPr>
              <a:t>)</a:t>
            </a:r>
          </a:p>
        </p:txBody>
      </p:sp>
      <p:sp>
        <p:nvSpPr>
          <p:cNvPr id="128004" name="Text Box 9"/>
          <p:cNvSpPr txBox="1">
            <a:spLocks noChangeArrowheads="1"/>
          </p:cNvSpPr>
          <p:nvPr/>
        </p:nvSpPr>
        <p:spPr bwMode="auto">
          <a:xfrm>
            <a:off x="5689601" y="6458970"/>
            <a:ext cx="7060072" cy="86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25000"/>
              </a:spcBef>
              <a:buFontTx/>
              <a:buNone/>
            </a:pPr>
            <a:r>
              <a:rPr lang="en-US" altLang="en-US" sz="2844" dirty="0">
                <a:ea typeface="ヒラギノ角ゴ Pro W3" charset="-128"/>
              </a:rPr>
              <a:t>The overall noise is the quadratic sum:</a:t>
            </a:r>
          </a:p>
        </p:txBody>
      </p:sp>
      <p:grpSp>
        <p:nvGrpSpPr>
          <p:cNvPr id="128005" name="Group 15"/>
          <p:cNvGrpSpPr>
            <a:grpSpLocks/>
          </p:cNvGrpSpPr>
          <p:nvPr/>
        </p:nvGrpSpPr>
        <p:grpSpPr bwMode="auto">
          <a:xfrm>
            <a:off x="5689601" y="7153040"/>
            <a:ext cx="7166187" cy="921173"/>
            <a:chOff x="1489" y="2928"/>
            <a:chExt cx="3174" cy="408"/>
          </a:xfrm>
        </p:grpSpPr>
        <p:sp>
          <p:nvSpPr>
            <p:cNvPr id="128022" name="Rectangle 3"/>
            <p:cNvSpPr>
              <a:spLocks noChangeArrowheads="1"/>
            </p:cNvSpPr>
            <p:nvPr/>
          </p:nvSpPr>
          <p:spPr bwMode="auto">
            <a:xfrm>
              <a:off x="1489" y="2928"/>
              <a:ext cx="3174" cy="408"/>
            </a:xfrm>
            <a:prstGeom prst="rect">
              <a:avLst/>
            </a:prstGeom>
            <a:solidFill>
              <a:srgbClr val="FFFFAC"/>
            </a:solidFill>
            <a:ln w="19050">
              <a:solidFill>
                <a:srgbClr val="FF0000"/>
              </a:solidFill>
              <a:miter lim="800000"/>
              <a:headEnd/>
              <a:tailEnd/>
            </a:ln>
          </p:spPr>
          <p:txBody>
            <a:bodyPr wrap="none" anchor="ct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endParaRPr lang="de-CH" altLang="en-US" sz="2844">
                <a:ea typeface="ヒラギノ角ゴ Pro W3" charset="-128"/>
              </a:endParaRPr>
            </a:p>
          </p:txBody>
        </p:sp>
        <p:graphicFrame>
          <p:nvGraphicFramePr>
            <p:cNvPr id="128023" name="Object 2"/>
            <p:cNvGraphicFramePr>
              <a:graphicFrameLocks noChangeAspect="1"/>
            </p:cNvGraphicFramePr>
            <p:nvPr/>
          </p:nvGraphicFramePr>
          <p:xfrm>
            <a:off x="1679" y="3008"/>
            <a:ext cx="2792" cy="248"/>
          </p:xfrm>
          <a:graphic>
            <a:graphicData uri="http://schemas.openxmlformats.org/presentationml/2006/ole">
              <mc:AlternateContent xmlns:mc="http://schemas.openxmlformats.org/markup-compatibility/2006">
                <mc:Choice xmlns:v="urn:schemas-microsoft-com:vml" Requires="v">
                  <p:oleObj spid="_x0000_s787731" name="Equation" r:id="rId4" imgW="4432300" imgH="393700" progId="Equation.3">
                    <p:embed/>
                  </p:oleObj>
                </mc:Choice>
                <mc:Fallback>
                  <p:oleObj name="Equation" r:id="rId4" imgW="4432300" imgH="3937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9" y="3008"/>
                          <a:ext cx="2792" cy="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pic>
        <p:nvPicPr>
          <p:cNvPr id="128006" name="Picture 26" descr="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3991" y="1955636"/>
            <a:ext cx="4226560" cy="2400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7" name="Rectangle 27"/>
          <p:cNvSpPr>
            <a:spLocks noChangeArrowheads="1"/>
          </p:cNvSpPr>
          <p:nvPr/>
        </p:nvSpPr>
        <p:spPr bwMode="auto">
          <a:xfrm>
            <a:off x="6775592" y="4208898"/>
            <a:ext cx="4334933" cy="792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2276">
                <a:ea typeface="ヒラギノ角ゴ Pro W3" charset="-128"/>
              </a:rPr>
              <a:t>Alternate circuit diagram of a silicon detector. </a:t>
            </a:r>
            <a:endParaRPr lang="en-GB" altLang="en-US" sz="2276">
              <a:ea typeface="ヒラギノ角ゴ Pro W3" charset="-128"/>
            </a:endParaRPr>
          </a:p>
        </p:txBody>
      </p:sp>
      <p:sp>
        <p:nvSpPr>
          <p:cNvPr id="128008" name="Rectangle 13"/>
          <p:cNvSpPr>
            <a:spLocks noChangeArrowheads="1"/>
          </p:cNvSpPr>
          <p:nvPr/>
        </p:nvSpPr>
        <p:spPr bwMode="auto">
          <a:xfrm>
            <a:off x="5852160" y="5214935"/>
            <a:ext cx="7152640" cy="126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spcBef>
                <a:spcPct val="50000"/>
              </a:spcBef>
              <a:buFont typeface="Wingdings" charset="2"/>
              <a:buChar char="u"/>
              <a:tabLst>
                <a:tab pos="292100" algn="l"/>
                <a:tab pos="571500" algn="l"/>
                <a:tab pos="4102100" algn="l"/>
                <a:tab pos="4381500" algn="l"/>
                <a:tab pos="4673600" algn="l"/>
              </a:tabLst>
              <a:defRPr>
                <a:solidFill>
                  <a:schemeClr val="tx1"/>
                </a:solidFill>
                <a:latin typeface="Helvetica" charset="0"/>
                <a:ea typeface="ＭＳ Ｐゴシック" charset="-128"/>
                <a:cs typeface="MS PGothic" charset="-128"/>
              </a:defRPr>
            </a:lvl1pPr>
            <a:lvl2pPr marL="742950" indent="-285750">
              <a:spcBef>
                <a:spcPct val="20000"/>
              </a:spcBef>
              <a:buChar char="–"/>
              <a:tabLst>
                <a:tab pos="292100" algn="l"/>
                <a:tab pos="571500" algn="l"/>
                <a:tab pos="4102100" algn="l"/>
                <a:tab pos="4381500" algn="l"/>
                <a:tab pos="4673600" algn="l"/>
              </a:tabLst>
              <a:defRPr>
                <a:solidFill>
                  <a:schemeClr val="tx1"/>
                </a:solidFill>
                <a:latin typeface="Helvetica" charset="0"/>
                <a:ea typeface="MS PGothic" charset="-128"/>
                <a:cs typeface="MS PGothic" charset="-128"/>
              </a:defRPr>
            </a:lvl2pPr>
            <a:lvl3pPr marL="1143000" indent="-228600">
              <a:spcBef>
                <a:spcPct val="10000"/>
              </a:spcBef>
              <a:buChar char="•"/>
              <a:tabLst>
                <a:tab pos="292100" algn="l"/>
                <a:tab pos="571500" algn="l"/>
                <a:tab pos="4102100" algn="l"/>
                <a:tab pos="4381500" algn="l"/>
                <a:tab pos="4673600" algn="l"/>
              </a:tabLst>
              <a:defRPr sz="1600">
                <a:solidFill>
                  <a:schemeClr val="tx1"/>
                </a:solidFill>
                <a:latin typeface="Helvetica" charset="0"/>
                <a:ea typeface="ＭＳ Ｐゴシック" charset="-128"/>
                <a:cs typeface="MS PGothic" charset="-128"/>
              </a:defRPr>
            </a:lvl3pPr>
            <a:lvl4pPr marL="1600200" indent="-228600">
              <a:buChar char="–"/>
              <a:tabLst>
                <a:tab pos="292100" algn="l"/>
                <a:tab pos="571500" algn="l"/>
                <a:tab pos="4102100" algn="l"/>
                <a:tab pos="4381500" algn="l"/>
                <a:tab pos="4673600" algn="l"/>
              </a:tabLst>
              <a:defRPr sz="1400">
                <a:solidFill>
                  <a:schemeClr val="tx1"/>
                </a:solidFill>
                <a:latin typeface="Helvetica" charset="0"/>
                <a:ea typeface="MS PGothic" charset="-128"/>
                <a:cs typeface="MS PGothic" charset="-128"/>
              </a:defRPr>
            </a:lvl4pPr>
            <a:lvl5pPr marL="2057400" indent="-228600">
              <a:buChar char="»"/>
              <a:tabLst>
                <a:tab pos="292100" algn="l"/>
                <a:tab pos="571500" algn="l"/>
                <a:tab pos="4102100" algn="l"/>
                <a:tab pos="4381500" algn="l"/>
                <a:tab pos="4673600" algn="l"/>
              </a:tabLst>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tabLst>
                <a:tab pos="292100" algn="l"/>
                <a:tab pos="571500" algn="l"/>
                <a:tab pos="4102100" algn="l"/>
                <a:tab pos="4381500" algn="l"/>
                <a:tab pos="4673600" algn="l"/>
              </a:tabLst>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tabLst>
                <a:tab pos="292100" algn="l"/>
                <a:tab pos="571500" algn="l"/>
                <a:tab pos="4102100" algn="l"/>
                <a:tab pos="4381500" algn="l"/>
                <a:tab pos="4673600" algn="l"/>
              </a:tabLst>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tabLst>
                <a:tab pos="292100" algn="l"/>
                <a:tab pos="571500" algn="l"/>
                <a:tab pos="4102100" algn="l"/>
                <a:tab pos="4381500" algn="l"/>
                <a:tab pos="4673600" algn="l"/>
              </a:tabLst>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tabLst>
                <a:tab pos="292100" algn="l"/>
                <a:tab pos="571500" algn="l"/>
                <a:tab pos="4102100" algn="l"/>
                <a:tab pos="4381500" algn="l"/>
                <a:tab pos="4673600" algn="l"/>
              </a:tabLst>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1991" b="1" dirty="0">
                <a:latin typeface="Apple Chancery" charset="0"/>
                <a:ea typeface="AppleGothic" charset="-127"/>
              </a:rPr>
              <a:t>e  .</a:t>
            </a:r>
            <a:r>
              <a:rPr lang="en-US" altLang="en-US" sz="1991" dirty="0">
                <a:ea typeface="ヒラギノ角ゴ Pro W3" charset="-128"/>
              </a:rPr>
              <a:t>…	Euler number (2.718...)   </a:t>
            </a:r>
            <a:r>
              <a:rPr lang="en-US" altLang="en-US" sz="1991" b="1" i="1" dirty="0" err="1">
                <a:solidFill>
                  <a:srgbClr val="C00000"/>
                </a:solidFill>
                <a:ea typeface="ヒラギノ角ゴ Pro W3" charset="-128"/>
              </a:rPr>
              <a:t>t</a:t>
            </a:r>
            <a:r>
              <a:rPr lang="en-US" altLang="en-US" sz="1991" b="1" i="1" baseline="-25000" dirty="0" err="1">
                <a:solidFill>
                  <a:srgbClr val="C00000"/>
                </a:solidFill>
                <a:ea typeface="ヒラギノ角ゴ Pro W3" charset="-128"/>
              </a:rPr>
              <a:t>p</a:t>
            </a:r>
            <a:r>
              <a:rPr lang="en-US" altLang="en-US" sz="1991" b="1" dirty="0">
                <a:solidFill>
                  <a:srgbClr val="C00000"/>
                </a:solidFill>
                <a:ea typeface="ヒラギノ角ゴ Pro W3" charset="-128"/>
              </a:rPr>
              <a:t> …Integration time in µs</a:t>
            </a:r>
            <a:r>
              <a:rPr lang="en-US" altLang="en-US" sz="1991" dirty="0">
                <a:solidFill>
                  <a:srgbClr val="C00000"/>
                </a:solidFill>
                <a:latin typeface="Symbol" charset="2"/>
                <a:ea typeface="ヒラギノ角ゴ Pro W3" charset="-128"/>
              </a:rPr>
              <a:t>	</a:t>
            </a:r>
          </a:p>
          <a:p>
            <a:pPr>
              <a:spcBef>
                <a:spcPct val="0"/>
              </a:spcBef>
              <a:buFontTx/>
              <a:buNone/>
            </a:pPr>
            <a:r>
              <a:rPr lang="en-US" altLang="en-US" sz="1991" dirty="0">
                <a:ea typeface="ヒラギノ角ゴ Pro W3" charset="-128"/>
              </a:rPr>
              <a:t>e	…	Electron charge               </a:t>
            </a:r>
            <a:r>
              <a:rPr lang="en-US" altLang="en-US" sz="1991" i="1" dirty="0">
                <a:ea typeface="ヒラギノ角ゴ Pro W3" charset="-128"/>
              </a:rPr>
              <a:t>R</a:t>
            </a:r>
            <a:r>
              <a:rPr lang="en-US" altLang="en-US" sz="1991" i="1" baseline="-25000" dirty="0">
                <a:ea typeface="ヒラギノ角ゴ Pro W3" charset="-128"/>
              </a:rPr>
              <a:t>Rs</a:t>
            </a:r>
            <a:r>
              <a:rPr lang="en-US" altLang="en-US" sz="1991" dirty="0">
                <a:ea typeface="ヒラギノ角ゴ Pro W3" charset="-128"/>
              </a:rPr>
              <a:t> …Series resistor in </a:t>
            </a:r>
            <a:r>
              <a:rPr lang="en-US" altLang="en-US" sz="1991" dirty="0">
                <a:latin typeface="Symbol" charset="2"/>
                <a:ea typeface="ヒラギノ角ゴ Pro W3" charset="-128"/>
              </a:rPr>
              <a:t>W </a:t>
            </a:r>
            <a:endParaRPr lang="en-US" altLang="en-US" sz="1991" dirty="0">
              <a:ea typeface="ヒラギノ角ゴ Pro W3" charset="-128"/>
            </a:endParaRPr>
          </a:p>
          <a:p>
            <a:pPr>
              <a:spcBef>
                <a:spcPct val="0"/>
              </a:spcBef>
              <a:buFontTx/>
              <a:buNone/>
            </a:pPr>
            <a:r>
              <a:rPr lang="en-US" altLang="en-US" sz="1991" b="1" dirty="0">
                <a:latin typeface="Apple Chancery" charset="0"/>
                <a:ea typeface="AppleGothic" charset="-127"/>
              </a:rPr>
              <a:t>C  .</a:t>
            </a:r>
            <a:r>
              <a:rPr lang="en-US" altLang="en-US" sz="1991" dirty="0">
                <a:ea typeface="ヒラギノ角ゴ Pro W3" charset="-128"/>
              </a:rPr>
              <a:t>…Detector capacity in pF</a:t>
            </a:r>
            <a:r>
              <a:rPr lang="en-US" altLang="en-US" sz="1991" dirty="0">
                <a:latin typeface="Symbol" charset="2"/>
                <a:ea typeface="ヒラギノ角ゴ Pro W3" charset="-128"/>
              </a:rPr>
              <a:t>    </a:t>
            </a:r>
            <a:r>
              <a:rPr lang="en-US" altLang="en-US" sz="1991" i="1" dirty="0" err="1">
                <a:ea typeface="ヒラギノ角ゴ Pro W3" charset="-128"/>
              </a:rPr>
              <a:t>R</a:t>
            </a:r>
            <a:r>
              <a:rPr lang="en-US" altLang="en-US" sz="1991" i="1" baseline="-25000" dirty="0" err="1">
                <a:ea typeface="ヒラギノ角ゴ Pro W3" charset="-128"/>
              </a:rPr>
              <a:t>Rp</a:t>
            </a:r>
            <a:r>
              <a:rPr lang="en-US" altLang="en-US" sz="1991" dirty="0">
                <a:ea typeface="ヒラギノ角ゴ Pro W3" charset="-128"/>
              </a:rPr>
              <a:t> …Parallel resistor in </a:t>
            </a:r>
            <a:r>
              <a:rPr lang="en-US" altLang="en-US" sz="1991" dirty="0">
                <a:latin typeface="Symbol" charset="2"/>
                <a:ea typeface="ヒラギノ角ゴ Pro W3" charset="-128"/>
              </a:rPr>
              <a:t>W </a:t>
            </a:r>
          </a:p>
          <a:p>
            <a:pPr>
              <a:spcBef>
                <a:spcPct val="0"/>
              </a:spcBef>
              <a:buFontTx/>
              <a:buNone/>
            </a:pPr>
            <a:r>
              <a:rPr lang="en-US" altLang="en-US" sz="1991" dirty="0">
                <a:ea typeface="ヒラギノ角ゴ Pro W3" charset="-128"/>
              </a:rPr>
              <a:t>	</a:t>
            </a:r>
          </a:p>
        </p:txBody>
      </p:sp>
      <p:grpSp>
        <p:nvGrpSpPr>
          <p:cNvPr id="128009" name="Group 12"/>
          <p:cNvGrpSpPr>
            <a:grpSpLocks/>
          </p:cNvGrpSpPr>
          <p:nvPr/>
        </p:nvGrpSpPr>
        <p:grpSpPr bwMode="auto">
          <a:xfrm>
            <a:off x="650240" y="7640720"/>
            <a:ext cx="3838222" cy="1228231"/>
            <a:chOff x="2124" y="1385"/>
            <a:chExt cx="1700" cy="544"/>
          </a:xfrm>
        </p:grpSpPr>
        <p:sp>
          <p:nvSpPr>
            <p:cNvPr id="128020" name="Rectangle 7"/>
            <p:cNvSpPr>
              <a:spLocks noChangeArrowheads="1"/>
            </p:cNvSpPr>
            <p:nvPr/>
          </p:nvSpPr>
          <p:spPr bwMode="auto">
            <a:xfrm>
              <a:off x="2124" y="1385"/>
              <a:ext cx="1700" cy="544"/>
            </a:xfrm>
            <a:prstGeom prst="rect">
              <a:avLst/>
            </a:prstGeom>
            <a:solidFill>
              <a:srgbClr val="FFFFAC"/>
            </a:solidFill>
            <a:ln w="19050">
              <a:solidFill>
                <a:srgbClr val="FF0000"/>
              </a:solidFill>
              <a:miter lim="800000"/>
              <a:headEnd/>
              <a:tailEnd/>
            </a:ln>
          </p:spPr>
          <p:txBody>
            <a:bodyPr wrap="none" anchor="ct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endParaRPr lang="en-GB" altLang="en-US" sz="2844">
                <a:ea typeface="ヒラギノ角ゴ Pro W3" charset="-128"/>
              </a:endParaRPr>
            </a:p>
          </p:txBody>
        </p:sp>
        <p:graphicFrame>
          <p:nvGraphicFramePr>
            <p:cNvPr id="128021" name="Object 5"/>
            <p:cNvGraphicFramePr>
              <a:graphicFrameLocks noChangeAspect="1"/>
            </p:cNvGraphicFramePr>
            <p:nvPr/>
          </p:nvGraphicFramePr>
          <p:xfrm>
            <a:off x="2183" y="1399"/>
            <a:ext cx="1626" cy="528"/>
          </p:xfrm>
          <a:graphic>
            <a:graphicData uri="http://schemas.openxmlformats.org/presentationml/2006/ole">
              <mc:AlternateContent xmlns:mc="http://schemas.openxmlformats.org/markup-compatibility/2006">
                <mc:Choice xmlns:v="urn:schemas-microsoft-com:vml" Requires="v">
                  <p:oleObj spid="_x0000_s787732" name="Equation" r:id="rId7" imgW="1524000" imgH="495300" progId="Equation.3">
                    <p:embed/>
                  </p:oleObj>
                </mc:Choice>
                <mc:Fallback>
                  <p:oleObj name="Equation" r:id="rId7" imgW="1524000" imgH="4953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83" y="1399"/>
                          <a:ext cx="1626"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sp>
        <p:nvSpPr>
          <p:cNvPr id="128010" name="Rectangle 8"/>
          <p:cNvSpPr>
            <a:spLocks noChangeArrowheads="1"/>
          </p:cNvSpPr>
          <p:nvPr/>
        </p:nvSpPr>
        <p:spPr bwMode="auto">
          <a:xfrm>
            <a:off x="650241" y="4281147"/>
            <a:ext cx="4520071" cy="921173"/>
          </a:xfrm>
          <a:prstGeom prst="rect">
            <a:avLst/>
          </a:prstGeom>
          <a:solidFill>
            <a:srgbClr val="FFFFAC"/>
          </a:solidFill>
          <a:ln w="19050">
            <a:solidFill>
              <a:srgbClr val="FF0000"/>
            </a:solidFill>
            <a:miter lim="800000"/>
            <a:headEnd/>
            <a:tailEnd/>
          </a:ln>
        </p:spPr>
        <p:txBody>
          <a:bodyPr wrap="none" anchor="ct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endParaRPr lang="en-GB" altLang="en-US" sz="2844">
              <a:ea typeface="ヒラギノ角ゴ Pro W3" charset="-128"/>
            </a:endParaRPr>
          </a:p>
        </p:txBody>
      </p:sp>
      <p:graphicFrame>
        <p:nvGraphicFramePr>
          <p:cNvPr id="128011" name="Object 6"/>
          <p:cNvGraphicFramePr>
            <a:graphicFrameLocks noChangeAspect="1"/>
          </p:cNvGraphicFramePr>
          <p:nvPr>
            <p:extLst>
              <p:ext uri="{D42A27DB-BD31-4B8C-83A1-F6EECF244321}">
                <p14:modId xmlns:p14="http://schemas.microsoft.com/office/powerpoint/2010/main" val="639759843"/>
              </p:ext>
            </p:extLst>
          </p:nvPr>
        </p:nvGraphicFramePr>
        <p:xfrm>
          <a:off x="921173" y="4552080"/>
          <a:ext cx="2655147" cy="379307"/>
        </p:xfrm>
        <a:graphic>
          <a:graphicData uri="http://schemas.openxmlformats.org/presentationml/2006/ole">
            <mc:AlternateContent xmlns:mc="http://schemas.openxmlformats.org/markup-compatibility/2006">
              <mc:Choice xmlns:v="urn:schemas-microsoft-com:vml" Requires="v">
                <p:oleObj spid="_x0000_s787733" name="Equation" r:id="rId9" imgW="1866900" imgH="266700" progId="Equation.3">
                  <p:embed/>
                </p:oleObj>
              </mc:Choice>
              <mc:Fallback>
                <p:oleObj name="Equation" r:id="rId9" imgW="1866900" imgH="2667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1173" y="4552080"/>
                        <a:ext cx="2655147" cy="379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28012" name="Rectangle 37"/>
          <p:cNvSpPr>
            <a:spLocks noChangeArrowheads="1"/>
          </p:cNvSpPr>
          <p:nvPr/>
        </p:nvSpPr>
        <p:spPr bwMode="auto">
          <a:xfrm>
            <a:off x="6177281" y="8182587"/>
            <a:ext cx="6354625"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spcAft>
                <a:spcPts val="853"/>
              </a:spcAft>
              <a:buNone/>
            </a:pPr>
            <a:r>
              <a:rPr lang="de-AT" altLang="en-US" sz="2844" b="1">
                <a:ea typeface="ヒラギノ角ゴ Pro W3" charset="-128"/>
              </a:rPr>
              <a:t>Typical values for SNR are 15 to 40.</a:t>
            </a:r>
          </a:p>
        </p:txBody>
      </p:sp>
      <p:grpSp>
        <p:nvGrpSpPr>
          <p:cNvPr id="128013" name="Group 14"/>
          <p:cNvGrpSpPr>
            <a:grpSpLocks/>
          </p:cNvGrpSpPr>
          <p:nvPr/>
        </p:nvGrpSpPr>
        <p:grpSpPr bwMode="auto">
          <a:xfrm>
            <a:off x="650241" y="2438800"/>
            <a:ext cx="2815450" cy="1126632"/>
            <a:chOff x="288" y="1344"/>
            <a:chExt cx="1247" cy="499"/>
          </a:xfrm>
        </p:grpSpPr>
        <p:sp>
          <p:nvSpPr>
            <p:cNvPr id="128018" name="Rectangle 7"/>
            <p:cNvSpPr>
              <a:spLocks noChangeArrowheads="1"/>
            </p:cNvSpPr>
            <p:nvPr/>
          </p:nvSpPr>
          <p:spPr bwMode="auto">
            <a:xfrm>
              <a:off x="288" y="1344"/>
              <a:ext cx="1247" cy="499"/>
            </a:xfrm>
            <a:prstGeom prst="rect">
              <a:avLst/>
            </a:prstGeom>
            <a:solidFill>
              <a:srgbClr val="FFFFAC"/>
            </a:solidFill>
            <a:ln w="19050">
              <a:solidFill>
                <a:srgbClr val="FF0000"/>
              </a:solidFill>
              <a:miter lim="800000"/>
              <a:headEnd/>
              <a:tailEnd/>
            </a:ln>
          </p:spPr>
          <p:txBody>
            <a:bodyPr wrap="none" anchor="ct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endParaRPr lang="en-GB" altLang="en-US" sz="2844">
                <a:ea typeface="ヒラギノ角ゴ Pro W3" charset="-128"/>
              </a:endParaRPr>
            </a:p>
          </p:txBody>
        </p:sp>
        <p:graphicFrame>
          <p:nvGraphicFramePr>
            <p:cNvPr id="128019" name="Object 3"/>
            <p:cNvGraphicFramePr>
              <a:graphicFrameLocks noChangeAspect="1"/>
            </p:cNvGraphicFramePr>
            <p:nvPr/>
          </p:nvGraphicFramePr>
          <p:xfrm>
            <a:off x="392" y="1384"/>
            <a:ext cx="1000" cy="392"/>
          </p:xfrm>
          <a:graphic>
            <a:graphicData uri="http://schemas.openxmlformats.org/presentationml/2006/ole">
              <mc:AlternateContent xmlns:mc="http://schemas.openxmlformats.org/markup-compatibility/2006">
                <mc:Choice xmlns:v="urn:schemas-microsoft-com:vml" Requires="v">
                  <p:oleObj spid="_x0000_s787734" name="Equation" r:id="rId11" imgW="1587500" imgH="622300" progId="Equation.3">
                    <p:embed/>
                  </p:oleObj>
                </mc:Choice>
                <mc:Fallback>
                  <p:oleObj name="Equation" r:id="rId11" imgW="1587500" imgH="6223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2" y="1384"/>
                          <a:ext cx="1000" cy="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grpSp>
        <p:nvGrpSpPr>
          <p:cNvPr id="128014" name="Group 12"/>
          <p:cNvGrpSpPr>
            <a:grpSpLocks/>
          </p:cNvGrpSpPr>
          <p:nvPr/>
        </p:nvGrpSpPr>
        <p:grpSpPr bwMode="auto">
          <a:xfrm>
            <a:off x="650241" y="5798373"/>
            <a:ext cx="3327964" cy="1228231"/>
            <a:chOff x="401" y="2791"/>
            <a:chExt cx="1474" cy="544"/>
          </a:xfrm>
        </p:grpSpPr>
        <p:sp>
          <p:nvSpPr>
            <p:cNvPr id="128016" name="Rectangle 7"/>
            <p:cNvSpPr>
              <a:spLocks noChangeArrowheads="1"/>
            </p:cNvSpPr>
            <p:nvPr/>
          </p:nvSpPr>
          <p:spPr bwMode="auto">
            <a:xfrm>
              <a:off x="401" y="2791"/>
              <a:ext cx="1474" cy="544"/>
            </a:xfrm>
            <a:prstGeom prst="rect">
              <a:avLst/>
            </a:prstGeom>
            <a:solidFill>
              <a:srgbClr val="FFFFAC"/>
            </a:solidFill>
            <a:ln w="19050">
              <a:solidFill>
                <a:srgbClr val="FF0000"/>
              </a:solidFill>
              <a:miter lim="800000"/>
              <a:headEnd/>
              <a:tailEnd/>
            </a:ln>
          </p:spPr>
          <p:txBody>
            <a:bodyPr wrap="none" anchor="ct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endParaRPr lang="en-GB" altLang="en-US" sz="2844">
                <a:ea typeface="ヒラギノ角ゴ Pro W3" charset="-128"/>
              </a:endParaRPr>
            </a:p>
          </p:txBody>
        </p:sp>
        <p:graphicFrame>
          <p:nvGraphicFramePr>
            <p:cNvPr id="128017" name="Object 2"/>
            <p:cNvGraphicFramePr>
              <a:graphicFrameLocks noChangeAspect="1"/>
            </p:cNvGraphicFramePr>
            <p:nvPr/>
          </p:nvGraphicFramePr>
          <p:xfrm>
            <a:off x="497" y="2839"/>
            <a:ext cx="1248" cy="448"/>
          </p:xfrm>
          <a:graphic>
            <a:graphicData uri="http://schemas.openxmlformats.org/presentationml/2006/ole">
              <mc:AlternateContent xmlns:mc="http://schemas.openxmlformats.org/markup-compatibility/2006">
                <mc:Choice xmlns:v="urn:schemas-microsoft-com:vml" Requires="v">
                  <p:oleObj spid="_x0000_s787735" name="Equation" r:id="rId13" imgW="1981200" imgH="711200" progId="Equation.3">
                    <p:embed/>
                  </p:oleObj>
                </mc:Choice>
                <mc:Fallback>
                  <p:oleObj name="Equation" r:id="rId13" imgW="1981200" imgH="7112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7" y="2839"/>
                          <a:ext cx="1248" cy="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graphicFrame>
        <p:nvGraphicFramePr>
          <p:cNvPr id="128015" name="Object 27"/>
          <p:cNvGraphicFramePr>
            <a:graphicFrameLocks noChangeAspect="1"/>
          </p:cNvGraphicFramePr>
          <p:nvPr>
            <p:extLst>
              <p:ext uri="{D42A27DB-BD31-4B8C-83A1-F6EECF244321}">
                <p14:modId xmlns:p14="http://schemas.microsoft.com/office/powerpoint/2010/main" val="2140544419"/>
              </p:ext>
            </p:extLst>
          </p:nvPr>
        </p:nvGraphicFramePr>
        <p:xfrm>
          <a:off x="4199467" y="4310498"/>
          <a:ext cx="869245" cy="921173"/>
        </p:xfrm>
        <a:graphic>
          <a:graphicData uri="http://schemas.openxmlformats.org/presentationml/2006/ole">
            <mc:AlternateContent xmlns:mc="http://schemas.openxmlformats.org/markup-compatibility/2006">
              <mc:Choice xmlns:v="urn:schemas-microsoft-com:vml" Requires="v">
                <p:oleObj spid="_x0000_s787736" name="Equation" r:id="rId15" imgW="418918" imgH="444307" progId="Equation.3">
                  <p:embed/>
                </p:oleObj>
              </mc:Choice>
              <mc:Fallback>
                <p:oleObj name="Equation" r:id="rId15" imgW="418918" imgH="444307"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199467" y="4310498"/>
                        <a:ext cx="869245" cy="921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 name="Slide Number Placeholder 3"/>
          <p:cNvSpPr>
            <a:spLocks noGrp="1"/>
          </p:cNvSpPr>
          <p:nvPr>
            <p:ph type="sldNum" sz="quarter" idx="12"/>
          </p:nvPr>
        </p:nvSpPr>
        <p:spPr/>
        <p:txBody>
          <a:bodyPr/>
          <a:lstStyle/>
          <a:p>
            <a:fld id="{0312D417-FB8C-224E-9A2D-720D28E246E6}" type="slidenum">
              <a:rPr lang="de-DE" altLang="en-US" smtClean="0"/>
              <a:pPr/>
              <a:t>68</a:t>
            </a:fld>
            <a:endParaRPr lang="de-DE" altLang="en-US" i="1"/>
          </a:p>
        </p:txBody>
      </p:sp>
    </p:spTree>
    <p:extLst>
      <p:ext uri="{BB962C8B-B14F-4D97-AF65-F5344CB8AC3E}">
        <p14:creationId xmlns:p14="http://schemas.microsoft.com/office/powerpoint/2010/main" val="14679956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21" name="Rectangle 2"/>
          <p:cNvSpPr>
            <a:spLocks noGrp="1" noChangeArrowheads="1"/>
          </p:cNvSpPr>
          <p:nvPr>
            <p:ph type="title"/>
          </p:nvPr>
        </p:nvSpPr>
        <p:spPr bwMode="auto">
          <a:xfrm>
            <a:off x="555413" y="121519"/>
            <a:ext cx="9830365" cy="1273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048" tIns="65024" rIns="130048" bIns="65024" numCol="1" anchor="t" anchorCtr="0" compatLnSpc="1">
            <a:prstTxWarp prst="textNoShape">
              <a:avLst/>
            </a:prstTxWarp>
            <a:normAutofit fontScale="90000"/>
          </a:bodyPr>
          <a:lstStyle/>
          <a:p>
            <a:pPr eaLnBrk="1" hangingPunct="1"/>
            <a:r>
              <a:rPr lang="en-US" altLang="en-US" dirty="0">
                <a:ea typeface="ＭＳ Ｐゴシック" charset="-128"/>
                <a:cs typeface="MS PGothic" charset="-128"/>
              </a:rPr>
              <a:t>Signal to Noise Ratio</a:t>
            </a:r>
            <a:br>
              <a:rPr lang="en-US" altLang="en-US" dirty="0">
                <a:ea typeface="ＭＳ Ｐゴシック" charset="-128"/>
                <a:cs typeface="MS PGothic" charset="-128"/>
              </a:rPr>
            </a:br>
            <a:r>
              <a:rPr lang="en-US" altLang="en-US" sz="2844" dirty="0">
                <a:ea typeface="ＭＳ Ｐゴシック" charset="-128"/>
                <a:cs typeface="MS PGothic" charset="-128"/>
              </a:rPr>
              <a:t>Summary</a:t>
            </a:r>
          </a:p>
        </p:txBody>
      </p:sp>
      <p:sp>
        <p:nvSpPr>
          <p:cNvPr id="133123" name="Rectangle 3"/>
          <p:cNvSpPr>
            <a:spLocks noChangeArrowheads="1"/>
          </p:cNvSpPr>
          <p:nvPr/>
        </p:nvSpPr>
        <p:spPr bwMode="auto">
          <a:xfrm>
            <a:off x="2384213" y="3467947"/>
            <a:ext cx="9428480" cy="357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lvl1pPr marL="342900" indent="-342900">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hangingPunct="1">
              <a:buSzPct val="120000"/>
              <a:buFont typeface="Arial" panose="020B0604020202020204" pitchFamily="34" charset="0"/>
              <a:buChar char="•"/>
            </a:pPr>
            <a:r>
              <a:rPr lang="en-US" altLang="en-US" sz="2844" b="1" dirty="0">
                <a:ea typeface="ヒラギノ角ゴ Pro W3" charset="-128"/>
              </a:rPr>
              <a:t>Low detector capacity </a:t>
            </a:r>
            <a:r>
              <a:rPr lang="en-US" altLang="en-US" sz="2844" dirty="0">
                <a:ea typeface="ヒラギノ角ゴ Pro W3" charset="-128"/>
              </a:rPr>
              <a:t>(i.e. small element size)</a:t>
            </a:r>
          </a:p>
          <a:p>
            <a:pPr hangingPunct="1">
              <a:buSzPct val="120000"/>
              <a:buFont typeface="Arial" panose="020B0604020202020204" pitchFamily="34" charset="0"/>
              <a:buChar char="•"/>
            </a:pPr>
            <a:r>
              <a:rPr lang="en-US" altLang="en-US" sz="2844" dirty="0">
                <a:ea typeface="ヒラギノ角ゴ Pro W3" charset="-128"/>
              </a:rPr>
              <a:t>Low leakage current</a:t>
            </a:r>
          </a:p>
          <a:p>
            <a:pPr hangingPunct="1">
              <a:buSzPct val="120000"/>
              <a:buFont typeface="Arial" panose="020B0604020202020204" pitchFamily="34" charset="0"/>
              <a:buChar char="•"/>
            </a:pPr>
            <a:r>
              <a:rPr lang="en-US" altLang="en-US" sz="2844" dirty="0">
                <a:ea typeface="ヒラギノ角ゴ Pro W3" charset="-128"/>
              </a:rPr>
              <a:t>Large bias resistor</a:t>
            </a:r>
          </a:p>
          <a:p>
            <a:pPr hangingPunct="1">
              <a:buSzPct val="120000"/>
              <a:buFont typeface="Arial" panose="020B0604020202020204" pitchFamily="34" charset="0"/>
              <a:buChar char="•"/>
            </a:pPr>
            <a:r>
              <a:rPr lang="en-US" altLang="en-US" sz="2844" dirty="0">
                <a:ea typeface="ヒラギノ角ゴ Pro W3" charset="-128"/>
              </a:rPr>
              <a:t>Short and low resistance connection to the amplifier</a:t>
            </a:r>
          </a:p>
          <a:p>
            <a:pPr hangingPunct="1">
              <a:buSzPct val="120000"/>
              <a:buFont typeface="Arial" panose="020B0604020202020204" pitchFamily="34" charset="0"/>
              <a:buChar char="•"/>
            </a:pPr>
            <a:r>
              <a:rPr lang="en-US" altLang="en-US" sz="2844" dirty="0">
                <a:ea typeface="ヒラギノ角ゴ Pro W3" charset="-128"/>
              </a:rPr>
              <a:t>Long integration time</a:t>
            </a:r>
          </a:p>
        </p:txBody>
      </p:sp>
      <p:sp>
        <p:nvSpPr>
          <p:cNvPr id="133124" name="Text Box 5"/>
          <p:cNvSpPr txBox="1">
            <a:spLocks noChangeArrowheads="1"/>
          </p:cNvSpPr>
          <p:nvPr/>
        </p:nvSpPr>
        <p:spPr bwMode="auto">
          <a:xfrm>
            <a:off x="986650" y="2384213"/>
            <a:ext cx="11259537" cy="975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buFontTx/>
              <a:buNone/>
            </a:pPr>
            <a:r>
              <a:rPr lang="en-US" altLang="en-US" sz="2844">
                <a:ea typeface="ヒラギノ角ゴ Pro W3" charset="-128"/>
              </a:rPr>
              <a:t>To achieve a high signal to noise ratio in a silicon detector system the following conditions are important:</a:t>
            </a:r>
          </a:p>
        </p:txBody>
      </p:sp>
      <p:sp>
        <p:nvSpPr>
          <p:cNvPr id="133125" name="TextBox 7"/>
          <p:cNvSpPr txBox="1">
            <a:spLocks noChangeArrowheads="1"/>
          </p:cNvSpPr>
          <p:nvPr/>
        </p:nvSpPr>
        <p:spPr bwMode="auto">
          <a:xfrm>
            <a:off x="855412" y="7159500"/>
            <a:ext cx="11749418" cy="1405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de-AT" altLang="en-US" sz="2844" dirty="0" err="1">
                <a:ea typeface="ヒラギノ角ゴ Pro W3" charset="-128"/>
              </a:rPr>
              <a:t>Obviously</a:t>
            </a:r>
            <a:r>
              <a:rPr lang="de-AT" altLang="en-US" sz="2844" dirty="0">
                <a:ea typeface="ヒラギノ角ゴ Pro W3" charset="-128"/>
              </a:rPr>
              <a:t> </a:t>
            </a:r>
            <a:r>
              <a:rPr lang="de-AT" altLang="en-US" sz="2844" dirty="0" err="1">
                <a:ea typeface="ヒラギノ角ゴ Pro W3" charset="-128"/>
              </a:rPr>
              <a:t>some</a:t>
            </a:r>
            <a:r>
              <a:rPr lang="de-AT" altLang="en-US" sz="2844" dirty="0">
                <a:ea typeface="ヒラギノ角ゴ Pro W3" charset="-128"/>
              </a:rPr>
              <a:t> </a:t>
            </a:r>
            <a:r>
              <a:rPr lang="de-AT" altLang="en-US" sz="2844" dirty="0" err="1">
                <a:ea typeface="ヒラギノ角ゴ Pro W3" charset="-128"/>
              </a:rPr>
              <a:t>of</a:t>
            </a:r>
            <a:r>
              <a:rPr lang="de-AT" altLang="en-US" sz="2844" dirty="0">
                <a:ea typeface="ヒラギノ角ゴ Pro W3" charset="-128"/>
              </a:rPr>
              <a:t> </a:t>
            </a:r>
            <a:r>
              <a:rPr lang="de-AT" altLang="en-US" sz="2844" dirty="0" err="1">
                <a:ea typeface="ヒラギノ角ゴ Pro W3" charset="-128"/>
              </a:rPr>
              <a:t>the</a:t>
            </a:r>
            <a:r>
              <a:rPr lang="de-AT" altLang="en-US" sz="2844" dirty="0">
                <a:ea typeface="ヒラギノ角ゴ Pro W3" charset="-128"/>
              </a:rPr>
              <a:t> </a:t>
            </a:r>
            <a:r>
              <a:rPr lang="de-AT" altLang="en-US" sz="2844" dirty="0" err="1">
                <a:ea typeface="ヒラギノ角ゴ Pro W3" charset="-128"/>
              </a:rPr>
              <a:t>conditions</a:t>
            </a:r>
            <a:r>
              <a:rPr lang="de-AT" altLang="en-US" sz="2844" dirty="0">
                <a:ea typeface="ヒラギノ角ゴ Pro W3" charset="-128"/>
              </a:rPr>
              <a:t> </a:t>
            </a:r>
            <a:r>
              <a:rPr lang="de-AT" altLang="en-US" sz="2844" dirty="0" err="1">
                <a:ea typeface="ヒラギノ角ゴ Pro W3" charset="-128"/>
              </a:rPr>
              <a:t>are</a:t>
            </a:r>
            <a:r>
              <a:rPr lang="de-AT" altLang="en-US" sz="2844" dirty="0">
                <a:ea typeface="ヒラギノ角ゴ Pro W3" charset="-128"/>
              </a:rPr>
              <a:t> </a:t>
            </a:r>
            <a:r>
              <a:rPr lang="de-AT" altLang="en-US" sz="2844" dirty="0" err="1">
                <a:ea typeface="ヒラギノ角ゴ Pro W3" charset="-128"/>
              </a:rPr>
              <a:t>contradictory</a:t>
            </a:r>
            <a:r>
              <a:rPr lang="de-AT" altLang="en-US" sz="2844" dirty="0">
                <a:ea typeface="ヒラギノ角ゴ Pro W3" charset="-128"/>
              </a:rPr>
              <a:t>. </a:t>
            </a:r>
            <a:br>
              <a:rPr lang="de-AT" altLang="en-US" sz="2844" dirty="0">
                <a:ea typeface="ヒラギノ角ゴ Pro W3" charset="-128"/>
              </a:rPr>
            </a:br>
            <a:r>
              <a:rPr lang="de-AT" altLang="en-US" sz="2844" dirty="0" err="1">
                <a:ea typeface="ヒラギノ角ゴ Pro W3" charset="-128"/>
              </a:rPr>
              <a:t>Detector</a:t>
            </a:r>
            <a:r>
              <a:rPr lang="de-AT" altLang="en-US" sz="2844" dirty="0">
                <a:ea typeface="ヒラギノ角ゴ Pro W3" charset="-128"/>
              </a:rPr>
              <a:t> </a:t>
            </a:r>
            <a:r>
              <a:rPr lang="de-AT" altLang="en-US" sz="2844" dirty="0" err="1">
                <a:ea typeface="ヒラギノ角ゴ Pro W3" charset="-128"/>
              </a:rPr>
              <a:t>and</a:t>
            </a:r>
            <a:r>
              <a:rPr lang="de-AT" altLang="en-US" sz="2844" dirty="0">
                <a:ea typeface="ヒラギノ角ゴ Pro W3" charset="-128"/>
              </a:rPr>
              <a:t> front end </a:t>
            </a:r>
            <a:r>
              <a:rPr lang="de-AT" altLang="en-US" sz="2844" dirty="0" err="1">
                <a:ea typeface="ヒラギノ角ゴ Pro W3" charset="-128"/>
              </a:rPr>
              <a:t>electronics</a:t>
            </a:r>
            <a:r>
              <a:rPr lang="de-AT" altLang="en-US" sz="2844" dirty="0">
                <a:ea typeface="ヒラギノ角ゴ Pro W3" charset="-128"/>
              </a:rPr>
              <a:t> </a:t>
            </a:r>
            <a:r>
              <a:rPr lang="de-AT" altLang="en-US" sz="2844" dirty="0" err="1">
                <a:ea typeface="ヒラギノ角ゴ Pro W3" charset="-128"/>
              </a:rPr>
              <a:t>have</a:t>
            </a:r>
            <a:r>
              <a:rPr lang="de-AT" altLang="en-US" sz="2844" dirty="0">
                <a:ea typeface="ヒラギノ角ゴ Pro W3" charset="-128"/>
              </a:rPr>
              <a:t> </a:t>
            </a:r>
            <a:r>
              <a:rPr lang="de-AT" altLang="en-US" sz="2844" dirty="0" err="1">
                <a:ea typeface="ヒラギノ角ゴ Pro W3" charset="-128"/>
              </a:rPr>
              <a:t>to</a:t>
            </a:r>
            <a:r>
              <a:rPr lang="de-AT" altLang="en-US" sz="2844" dirty="0">
                <a:ea typeface="ヒラギノ角ゴ Pro W3" charset="-128"/>
              </a:rPr>
              <a:t> </a:t>
            </a:r>
            <a:r>
              <a:rPr lang="de-AT" altLang="en-US" sz="2844" dirty="0" err="1">
                <a:ea typeface="ヒラギノ角ゴ Pro W3" charset="-128"/>
              </a:rPr>
              <a:t>be</a:t>
            </a:r>
            <a:r>
              <a:rPr lang="de-AT" altLang="en-US" sz="2844" dirty="0">
                <a:ea typeface="ヒラギノ角ゴ Pro W3" charset="-128"/>
              </a:rPr>
              <a:t> </a:t>
            </a:r>
            <a:r>
              <a:rPr lang="de-AT" altLang="en-US" sz="2844" dirty="0" err="1">
                <a:ea typeface="ヒラギノ角ゴ Pro W3" charset="-128"/>
              </a:rPr>
              <a:t>designed</a:t>
            </a:r>
            <a:r>
              <a:rPr lang="de-AT" altLang="en-US" sz="2844" dirty="0">
                <a:ea typeface="ヒラギノ角ゴ Pro W3" charset="-128"/>
              </a:rPr>
              <a:t> </a:t>
            </a:r>
            <a:r>
              <a:rPr lang="de-AT" altLang="en-US" sz="2844" dirty="0" err="1">
                <a:ea typeface="ヒラギノ角ゴ Pro W3" charset="-128"/>
              </a:rPr>
              <a:t>as</a:t>
            </a:r>
            <a:r>
              <a:rPr lang="de-AT" altLang="en-US" sz="2844" dirty="0">
                <a:ea typeface="ヒラギノ角ゴ Pro W3" charset="-128"/>
              </a:rPr>
              <a:t> </a:t>
            </a:r>
            <a:r>
              <a:rPr lang="de-AT" altLang="en-US" sz="2844" dirty="0" err="1">
                <a:ea typeface="ヒラギノ角ゴ Pro W3" charset="-128"/>
              </a:rPr>
              <a:t>one</a:t>
            </a:r>
            <a:r>
              <a:rPr lang="de-AT" altLang="en-US" sz="2844" dirty="0">
                <a:ea typeface="ヒラギノ角ゴ Pro W3" charset="-128"/>
              </a:rPr>
              <a:t> </a:t>
            </a:r>
            <a:r>
              <a:rPr lang="de-AT" altLang="en-US" sz="2844" dirty="0" err="1">
                <a:ea typeface="ヒラギノ角ゴ Pro W3" charset="-128"/>
              </a:rPr>
              <a:t>system</a:t>
            </a:r>
            <a:r>
              <a:rPr lang="de-AT" altLang="en-US" sz="2844" dirty="0">
                <a:ea typeface="ヒラギノ角ゴ Pro W3" charset="-128"/>
              </a:rPr>
              <a:t>. The optimal design </a:t>
            </a:r>
            <a:r>
              <a:rPr lang="de-AT" altLang="en-US" sz="2844" dirty="0" err="1">
                <a:ea typeface="ヒラギノ角ゴ Pro W3" charset="-128"/>
              </a:rPr>
              <a:t>depends</a:t>
            </a:r>
            <a:r>
              <a:rPr lang="de-AT" altLang="en-US" sz="2844" dirty="0">
                <a:ea typeface="ヒラギノ角ゴ Pro W3" charset="-128"/>
              </a:rPr>
              <a:t> on </a:t>
            </a:r>
            <a:r>
              <a:rPr lang="de-AT" altLang="en-US" sz="2844" dirty="0" err="1">
                <a:ea typeface="ヒラギノ角ゴ Pro W3" charset="-128"/>
              </a:rPr>
              <a:t>the</a:t>
            </a:r>
            <a:r>
              <a:rPr lang="de-AT" altLang="en-US" sz="2844" dirty="0">
                <a:ea typeface="ヒラギノ角ゴ Pro W3" charset="-128"/>
              </a:rPr>
              <a:t> </a:t>
            </a:r>
            <a:r>
              <a:rPr lang="de-AT" altLang="en-US" sz="2844" dirty="0" err="1">
                <a:ea typeface="ヒラギノ角ゴ Pro W3" charset="-128"/>
              </a:rPr>
              <a:t>application</a:t>
            </a:r>
            <a:r>
              <a:rPr lang="de-AT" altLang="en-US" sz="2844" dirty="0">
                <a:ea typeface="ヒラギノ角ゴ Pro W3" charset="-128"/>
              </a:rPr>
              <a:t>.</a:t>
            </a:r>
          </a:p>
        </p:txBody>
      </p:sp>
      <p:sp>
        <p:nvSpPr>
          <p:cNvPr id="4" name="Slide Number Placeholder 3"/>
          <p:cNvSpPr>
            <a:spLocks noGrp="1"/>
          </p:cNvSpPr>
          <p:nvPr>
            <p:ph type="sldNum" sz="quarter" idx="12"/>
          </p:nvPr>
        </p:nvSpPr>
        <p:spPr/>
        <p:txBody>
          <a:bodyPr/>
          <a:lstStyle/>
          <a:p>
            <a:fld id="{0312D417-FB8C-224E-9A2D-720D28E246E6}" type="slidenum">
              <a:rPr lang="de-DE" altLang="en-US" smtClean="0"/>
              <a:pPr/>
              <a:t>69</a:t>
            </a:fld>
            <a:endParaRPr lang="de-DE" altLang="en-US" i="1"/>
          </a:p>
        </p:txBody>
      </p:sp>
      <p:sp>
        <p:nvSpPr>
          <p:cNvPr id="2" name="TextBox 1">
            <a:extLst>
              <a:ext uri="{FF2B5EF4-FFF2-40B4-BE49-F238E27FC236}">
                <a16:creationId xmlns:a16="http://schemas.microsoft.com/office/drawing/2014/main" id="{806B3061-A9FD-3546-8E46-9351EDB4240B}"/>
              </a:ext>
            </a:extLst>
          </p:cNvPr>
          <p:cNvSpPr txBox="1"/>
          <p:nvPr/>
        </p:nvSpPr>
        <p:spPr>
          <a:xfrm rot="20783309">
            <a:off x="10551012" y="4287326"/>
            <a:ext cx="1962076" cy="533479"/>
          </a:xfrm>
          <a:prstGeom prst="rect">
            <a:avLst/>
          </a:prstGeom>
          <a:solidFill>
            <a:schemeClr val="accent3">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1295400" rtl="0" fontAlgn="auto" latinLnBrk="0" hangingPunct="0">
              <a:lnSpc>
                <a:spcPct val="100000"/>
              </a:lnSpc>
              <a:spcBef>
                <a:spcPts val="0"/>
              </a:spcBef>
              <a:spcAft>
                <a:spcPts val="0"/>
              </a:spcAft>
              <a:buClr>
                <a:srgbClr val="000000"/>
              </a:buClr>
              <a:buSzTx/>
              <a:buFontTx/>
              <a:buNone/>
              <a:tabLst/>
            </a:pPr>
            <a:r>
              <a:rPr kumimoji="0" lang="en-CH" sz="2800" b="0" i="0" u="none" strike="noStrike" cap="none" spc="0" normalizeH="0" baseline="0" dirty="0">
                <a:ln>
                  <a:noFill/>
                </a:ln>
                <a:solidFill>
                  <a:srgbClr val="000000"/>
                </a:solidFill>
                <a:effectLst/>
                <a:uFill>
                  <a:solidFill>
                    <a:srgbClr val="000000"/>
                  </a:solidFill>
                </a:uFill>
                <a:latin typeface="+mn-lt"/>
                <a:ea typeface="+mn-ea"/>
                <a:cs typeface="+mn-cs"/>
                <a:sym typeface="Arial"/>
              </a:rPr>
              <a:t>Take Home</a:t>
            </a:r>
          </a:p>
        </p:txBody>
      </p:sp>
    </p:spTree>
    <p:extLst>
      <p:ext uri="{BB962C8B-B14F-4D97-AF65-F5344CB8AC3E}">
        <p14:creationId xmlns:p14="http://schemas.microsoft.com/office/powerpoint/2010/main" val="1353848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377821" y="4829422"/>
            <a:ext cx="6678908" cy="4041422"/>
            <a:chOff x="4484405" y="3683719"/>
            <a:chExt cx="4696107" cy="2841625"/>
          </a:xfrm>
        </p:grpSpPr>
        <p:pic>
          <p:nvPicPr>
            <p:cNvPr id="16" name="Picture 10" descr="Picture 2.png"/>
            <p:cNvPicPr>
              <a:picLocks noChangeAspect="1"/>
            </p:cNvPicPr>
            <p:nvPr/>
          </p:nvPicPr>
          <p:blipFill rotWithShape="1">
            <a:blip r:embed="rId4">
              <a:extLst>
                <a:ext uri="{28A0092B-C50C-407E-A947-70E740481C1C}">
                  <a14:useLocalDpi xmlns:a14="http://schemas.microsoft.com/office/drawing/2010/main" val="0"/>
                </a:ext>
              </a:extLst>
            </a:blip>
            <a:srcRect l="3944" r="3106" b="4567"/>
            <a:stretch/>
          </p:blipFill>
          <p:spPr bwMode="auto">
            <a:xfrm>
              <a:off x="4515475" y="4180653"/>
              <a:ext cx="2617871" cy="206725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7" name="Picture 9" descr="Screen shot 2011-02-01 at 14.15.20.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35755" y="4108645"/>
              <a:ext cx="2144757" cy="21392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4587483" y="3688949"/>
              <a:ext cx="2059458" cy="372668"/>
            </a:xfrm>
            <a:prstGeom prst="rect">
              <a:avLst/>
            </a:prstGeom>
            <a:noFill/>
            <a:ln>
              <a:noFill/>
            </a:ln>
          </p:spPr>
          <p:txBody>
            <a:bodyPr wrap="none" rtlCol="0">
              <a:spAutoFit/>
            </a:bodyPr>
            <a:lstStyle/>
            <a:p>
              <a:r>
                <a:rPr lang="en-US" sz="2844" dirty="0"/>
                <a:t>n-Doping </a:t>
              </a:r>
              <a:r>
                <a:rPr lang="en-US" sz="2844"/>
                <a:t>- donor</a:t>
              </a:r>
              <a:endParaRPr lang="en-US" sz="2844" dirty="0"/>
            </a:p>
          </p:txBody>
        </p:sp>
        <p:sp>
          <p:nvSpPr>
            <p:cNvPr id="29" name="Rectangle 28"/>
            <p:cNvSpPr/>
            <p:nvPr/>
          </p:nvSpPr>
          <p:spPr>
            <a:xfrm>
              <a:off x="4484405" y="3683719"/>
              <a:ext cx="4628525" cy="2841625"/>
            </a:xfrm>
            <a:prstGeom prst="rect">
              <a:avLst/>
            </a:prstGeom>
            <a:solidFill>
              <a:srgbClr val="92D050">
                <a:alpha val="7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44"/>
            </a:p>
          </p:txBody>
        </p:sp>
      </p:grpSp>
      <p:sp>
        <p:nvSpPr>
          <p:cNvPr id="15" name="Slide Number Placeholder 4"/>
          <p:cNvSpPr>
            <a:spLocks noGrp="1"/>
          </p:cNvSpPr>
          <p:nvPr>
            <p:ph type="sldNum" sz="quarter" idx="4294967295"/>
          </p:nvPr>
        </p:nvSpPr>
        <p:spPr>
          <a:xfrm>
            <a:off x="866069" y="9287928"/>
            <a:ext cx="227626" cy="246221"/>
          </a:xfrm>
          <a:prstGeom prst="rect">
            <a:avLst/>
          </a:prstGeom>
        </p:spPr>
        <p:txBody>
          <a:bodyPr/>
          <a:lstStyle/>
          <a:p>
            <a:fld id="{86CB4B4D-7CA3-9044-876B-883B54F8677D}" type="slidenum">
              <a:rPr lang="uk-UA" sz="1600"/>
              <a:t>7</a:t>
            </a:fld>
            <a:endParaRPr lang="uk-UA" sz="1600" dirty="0"/>
          </a:p>
        </p:txBody>
      </p:sp>
      <p:grpSp>
        <p:nvGrpSpPr>
          <p:cNvPr id="10" name="Group 9"/>
          <p:cNvGrpSpPr/>
          <p:nvPr/>
        </p:nvGrpSpPr>
        <p:grpSpPr>
          <a:xfrm>
            <a:off x="595589" y="621775"/>
            <a:ext cx="4884965" cy="3114600"/>
            <a:chOff x="418773" y="437185"/>
            <a:chExt cx="3434741" cy="2189953"/>
          </a:xfrm>
        </p:grpSpPr>
        <p:pic>
          <p:nvPicPr>
            <p:cNvPr id="32780" name="Picture 17" descr="Si-Bindungsmodell_0_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773" y="893580"/>
              <a:ext cx="1828253" cy="166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descr="Picture 3.png"/>
            <p:cNvPicPr>
              <a:picLocks noChangeAspect="1"/>
            </p:cNvPicPr>
            <p:nvPr/>
          </p:nvPicPr>
          <p:blipFill rotWithShape="1">
            <a:blip r:embed="rId7">
              <a:extLst>
                <a:ext uri="{28A0092B-C50C-407E-A947-70E740481C1C}">
                  <a14:useLocalDpi xmlns:a14="http://schemas.microsoft.com/office/drawing/2010/main" val="0"/>
                </a:ext>
              </a:extLst>
            </a:blip>
            <a:srcRect l="25540" t="24907" r="60883" b="28168"/>
            <a:stretch/>
          </p:blipFill>
          <p:spPr bwMode="auto">
            <a:xfrm>
              <a:off x="2483768" y="807439"/>
              <a:ext cx="1369746" cy="1819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9"/>
            <p:cNvSpPr txBox="1">
              <a:spLocks noChangeArrowheads="1"/>
            </p:cNvSpPr>
            <p:nvPr/>
          </p:nvSpPr>
          <p:spPr bwMode="auto">
            <a:xfrm>
              <a:off x="674548" y="437185"/>
              <a:ext cx="797093" cy="311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2276" i="1">
                  <a:ea typeface="ヒラギノ角ゴ Pro W3" charset="-128"/>
                </a:rPr>
                <a:t>T </a:t>
              </a:r>
              <a:r>
                <a:rPr lang="en-US" altLang="en-US" sz="2276">
                  <a:ea typeface="ヒラギノ角ゴ Pro W3" charset="-128"/>
                </a:rPr>
                <a:t>= 0 K</a:t>
              </a:r>
            </a:p>
          </p:txBody>
        </p:sp>
      </p:grpSp>
      <p:grpSp>
        <p:nvGrpSpPr>
          <p:cNvPr id="11" name="Group 10"/>
          <p:cNvGrpSpPr/>
          <p:nvPr/>
        </p:nvGrpSpPr>
        <p:grpSpPr>
          <a:xfrm>
            <a:off x="6294623" y="-38946"/>
            <a:ext cx="6421235" cy="4049454"/>
            <a:chOff x="4377550" y="365704"/>
            <a:chExt cx="4514931" cy="2847272"/>
          </a:xfrm>
        </p:grpSpPr>
        <p:pic>
          <p:nvPicPr>
            <p:cNvPr id="32778" name="Picture 18" descr="Si-Bindungsmodell_RT"/>
            <p:cNvPicPr>
              <a:picLocks noChangeAspect="1" noChangeArrowheads="1"/>
            </p:cNvPicPr>
            <p:nvPr/>
          </p:nvPicPr>
          <p:blipFill rotWithShape="1">
            <a:blip r:embed="rId8">
              <a:extLst>
                <a:ext uri="{28A0092B-C50C-407E-A947-70E740481C1C}">
                  <a14:useLocalDpi xmlns:a14="http://schemas.microsoft.com/office/drawing/2010/main" val="0"/>
                </a:ext>
              </a:extLst>
            </a:blip>
            <a:srcRect r="37132"/>
            <a:stretch/>
          </p:blipFill>
          <p:spPr bwMode="auto">
            <a:xfrm>
              <a:off x="4627181" y="775739"/>
              <a:ext cx="2177067" cy="176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 descr="Picture 3.png"/>
            <p:cNvPicPr>
              <a:picLocks noChangeAspect="1"/>
            </p:cNvPicPr>
            <p:nvPr/>
          </p:nvPicPr>
          <p:blipFill rotWithShape="1">
            <a:blip r:embed="rId7">
              <a:extLst>
                <a:ext uri="{28A0092B-C50C-407E-A947-70E740481C1C}">
                  <a14:useLocalDpi xmlns:a14="http://schemas.microsoft.com/office/drawing/2010/main" val="0"/>
                </a:ext>
              </a:extLst>
            </a:blip>
            <a:srcRect l="40464" t="24907" r="44409" b="28168"/>
            <a:stretch/>
          </p:blipFill>
          <p:spPr bwMode="auto">
            <a:xfrm>
              <a:off x="7139855" y="672389"/>
              <a:ext cx="1752626" cy="208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4377550" y="2658978"/>
              <a:ext cx="2063986" cy="553998"/>
              <a:chOff x="-662043" y="1425846"/>
              <a:chExt cx="2063986" cy="553998"/>
            </a:xfrm>
          </p:grpSpPr>
          <p:sp>
            <p:nvSpPr>
              <p:cNvPr id="32776" name="TextBox 16"/>
              <p:cNvSpPr txBox="1">
                <a:spLocks noChangeArrowheads="1"/>
              </p:cNvSpPr>
              <p:nvPr/>
            </p:nvSpPr>
            <p:spPr bwMode="auto">
              <a:xfrm>
                <a:off x="-96213" y="1702845"/>
                <a:ext cx="1498156" cy="249633"/>
              </a:xfrm>
              <a:prstGeom prst="rect">
                <a:avLst/>
              </a:prstGeom>
              <a:solidFill>
                <a:schemeClr val="bg1"/>
              </a:solidFill>
              <a:ln>
                <a:noFill/>
              </a:ln>
            </p:spPr>
            <p:txBody>
              <a:bodyPr wrap="none">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de-AT" altLang="en-US" sz="1707" dirty="0" err="1">
                    <a:ea typeface="ヒラギノ角ゴ Pro W3" charset="-128"/>
                  </a:rPr>
                  <a:t>Conduction</a:t>
                </a:r>
                <a:r>
                  <a:rPr lang="de-AT" altLang="en-US" sz="1707" dirty="0">
                    <a:ea typeface="ヒラギノ角ゴ Pro W3" charset="-128"/>
                  </a:rPr>
                  <a:t> </a:t>
                </a:r>
                <a:r>
                  <a:rPr lang="de-AT" altLang="en-US" sz="1707" dirty="0" err="1">
                    <a:ea typeface="ヒラギノ角ゴ Pro W3" charset="-128"/>
                  </a:rPr>
                  <a:t>electron</a:t>
                </a:r>
                <a:endParaRPr lang="de-AT" altLang="en-US" sz="1707" dirty="0">
                  <a:ea typeface="ヒラギノ角ゴ Pro W3" charset="-128"/>
                </a:endParaRPr>
              </a:p>
            </p:txBody>
          </p:sp>
          <p:sp>
            <p:nvSpPr>
              <p:cNvPr id="32777" name="TextBox 17"/>
              <p:cNvSpPr txBox="1">
                <a:spLocks noChangeArrowheads="1"/>
              </p:cNvSpPr>
              <p:nvPr/>
            </p:nvSpPr>
            <p:spPr bwMode="auto">
              <a:xfrm>
                <a:off x="-78178" y="1425846"/>
                <a:ext cx="1274989" cy="249633"/>
              </a:xfrm>
              <a:prstGeom prst="rect">
                <a:avLst/>
              </a:prstGeom>
              <a:solidFill>
                <a:schemeClr val="bg1"/>
              </a:solidFill>
              <a:ln>
                <a:noFill/>
              </a:ln>
            </p:spPr>
            <p:txBody>
              <a:bodyPr wrap="none">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de-AT" altLang="en-US" sz="1707" dirty="0" err="1">
                    <a:ea typeface="ヒラギノ角ゴ Pro W3" charset="-128"/>
                  </a:rPr>
                  <a:t>Valence</a:t>
                </a:r>
                <a:r>
                  <a:rPr lang="de-AT" altLang="en-US" sz="1707" dirty="0">
                    <a:ea typeface="ヒラギノ角ゴ Pro W3" charset="-128"/>
                  </a:rPr>
                  <a:t> </a:t>
                </a:r>
                <a:r>
                  <a:rPr lang="de-AT" altLang="en-US" sz="1707" dirty="0" err="1">
                    <a:ea typeface="ヒラギノ角ゴ Pro W3" charset="-128"/>
                  </a:rPr>
                  <a:t>electron</a:t>
                </a:r>
                <a:endParaRPr lang="de-AT" altLang="en-US" sz="1707" dirty="0">
                  <a:ea typeface="ヒラギノ角ゴ Pro W3" charset="-128"/>
                </a:endParaRPr>
              </a:p>
            </p:txBody>
          </p:sp>
          <p:pic>
            <p:nvPicPr>
              <p:cNvPr id="22" name="Picture 18" descr="Si-Bindungsmodell_RT"/>
              <p:cNvPicPr>
                <a:picLocks noChangeAspect="1" noChangeArrowheads="1"/>
              </p:cNvPicPr>
              <p:nvPr/>
            </p:nvPicPr>
            <p:blipFill rotWithShape="1">
              <a:blip r:embed="rId8">
                <a:extLst>
                  <a:ext uri="{28A0092B-C50C-407E-A947-70E740481C1C}">
                    <a14:useLocalDpi xmlns:a14="http://schemas.microsoft.com/office/drawing/2010/main" val="0"/>
                  </a:ext>
                </a:extLst>
              </a:blip>
              <a:srcRect l="58060" t="34062" r="28525" b="36598"/>
              <a:stretch/>
            </p:blipFill>
            <p:spPr bwMode="auto">
              <a:xfrm>
                <a:off x="-662043" y="1425846"/>
                <a:ext cx="46437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Text Box 10"/>
            <p:cNvSpPr txBox="1">
              <a:spLocks noChangeArrowheads="1"/>
            </p:cNvSpPr>
            <p:nvPr/>
          </p:nvSpPr>
          <p:spPr bwMode="auto">
            <a:xfrm>
              <a:off x="5271785" y="365704"/>
              <a:ext cx="854576" cy="311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2276" i="1" dirty="0">
                  <a:ea typeface="ヒラギノ角ゴ Pro W3" charset="-128"/>
                </a:rPr>
                <a:t>T </a:t>
              </a:r>
              <a:r>
                <a:rPr lang="en-US" altLang="en-US" sz="2276" dirty="0">
                  <a:ea typeface="ヒラギノ角ゴ Pro W3" charset="-128"/>
                </a:rPr>
                <a:t> &gt; 0 K</a:t>
              </a:r>
            </a:p>
          </p:txBody>
        </p:sp>
      </p:grpSp>
      <p:grpSp>
        <p:nvGrpSpPr>
          <p:cNvPr id="7" name="Group 6"/>
          <p:cNvGrpSpPr/>
          <p:nvPr/>
        </p:nvGrpSpPr>
        <p:grpSpPr>
          <a:xfrm>
            <a:off x="0" y="4836861"/>
            <a:ext cx="6341569" cy="4041422"/>
            <a:chOff x="0" y="3688949"/>
            <a:chExt cx="4458916" cy="2841625"/>
          </a:xfrm>
        </p:grpSpPr>
        <p:pic>
          <p:nvPicPr>
            <p:cNvPr id="13" name="Picture 9" descr="Picture 1.png"/>
            <p:cNvPicPr>
              <a:picLocks noChangeAspect="1"/>
            </p:cNvPicPr>
            <p:nvPr/>
          </p:nvPicPr>
          <p:blipFill rotWithShape="1">
            <a:blip r:embed="rId9">
              <a:extLst>
                <a:ext uri="{28A0092B-C50C-407E-A947-70E740481C1C}">
                  <a14:useLocalDpi xmlns:a14="http://schemas.microsoft.com/office/drawing/2010/main" val="0"/>
                </a:ext>
              </a:extLst>
            </a:blip>
            <a:srcRect l="5853" r="8131" b="7220"/>
            <a:stretch/>
          </p:blipFill>
          <p:spPr bwMode="auto">
            <a:xfrm>
              <a:off x="107504" y="4180653"/>
              <a:ext cx="2239591" cy="1951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Screen shot 2011-02-01 at 14.16.45.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339752" y="4112396"/>
              <a:ext cx="2119164" cy="2189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89784" y="3719358"/>
              <a:ext cx="2387448" cy="372668"/>
            </a:xfrm>
            <a:prstGeom prst="rect">
              <a:avLst/>
            </a:prstGeom>
            <a:noFill/>
          </p:spPr>
          <p:txBody>
            <a:bodyPr wrap="none" rtlCol="0">
              <a:spAutoFit/>
            </a:bodyPr>
            <a:lstStyle/>
            <a:p>
              <a:r>
                <a:rPr lang="en-US" sz="2844" dirty="0"/>
                <a:t>p-Doping - acceptor</a:t>
              </a:r>
            </a:p>
          </p:txBody>
        </p:sp>
        <p:pic>
          <p:nvPicPr>
            <p:cNvPr id="25" name="Picture 10" descr="Screen shot 2011-02-01 at 14.16.45.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339752" y="4108645"/>
              <a:ext cx="2119164" cy="2189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3688949"/>
              <a:ext cx="4427984" cy="2841625"/>
            </a:xfrm>
            <a:prstGeom prst="rect">
              <a:avLst/>
            </a:prstGeom>
            <a:solidFill>
              <a:srgbClr val="FF0000">
                <a:alpha val="7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44"/>
            </a:p>
          </p:txBody>
        </p:sp>
      </p:grpSp>
      <p:sp>
        <p:nvSpPr>
          <p:cNvPr id="9" name="TextBox 8"/>
          <p:cNvSpPr txBox="1"/>
          <p:nvPr/>
        </p:nvSpPr>
        <p:spPr>
          <a:xfrm>
            <a:off x="152895" y="50666"/>
            <a:ext cx="1604927" cy="530017"/>
          </a:xfrm>
          <a:prstGeom prst="rect">
            <a:avLst/>
          </a:prstGeom>
          <a:noFill/>
        </p:spPr>
        <p:txBody>
          <a:bodyPr wrap="none" rtlCol="0">
            <a:spAutoFit/>
          </a:bodyPr>
          <a:lstStyle/>
          <a:p>
            <a:r>
              <a:rPr lang="en-US" sz="2844" b="1" u="sng"/>
              <a:t>Intrinsic</a:t>
            </a:r>
          </a:p>
        </p:txBody>
      </p:sp>
      <p:sp>
        <p:nvSpPr>
          <p:cNvPr id="34" name="TextBox 33"/>
          <p:cNvSpPr txBox="1"/>
          <p:nvPr/>
        </p:nvSpPr>
        <p:spPr>
          <a:xfrm>
            <a:off x="50483" y="4249117"/>
            <a:ext cx="3339376" cy="530017"/>
          </a:xfrm>
          <a:prstGeom prst="rect">
            <a:avLst/>
          </a:prstGeom>
          <a:noFill/>
        </p:spPr>
        <p:txBody>
          <a:bodyPr wrap="none" rtlCol="0">
            <a:spAutoFit/>
          </a:bodyPr>
          <a:lstStyle/>
          <a:p>
            <a:r>
              <a:rPr lang="en-US" sz="2844" b="1" u="sng" dirty="0" err="1"/>
              <a:t>Extrinisic</a:t>
            </a:r>
            <a:r>
              <a:rPr lang="en-US" sz="2844" b="1" u="sng" dirty="0"/>
              <a:t> = doped</a:t>
            </a:r>
          </a:p>
        </p:txBody>
      </p:sp>
      <p:sp>
        <p:nvSpPr>
          <p:cNvPr id="12" name="Rectangle 11"/>
          <p:cNvSpPr/>
          <p:nvPr/>
        </p:nvSpPr>
        <p:spPr>
          <a:xfrm>
            <a:off x="3567910" y="8946717"/>
            <a:ext cx="8842028" cy="792781"/>
          </a:xfrm>
          <a:prstGeom prst="rect">
            <a:avLst/>
          </a:prstGeom>
          <a:solidFill>
            <a:schemeClr val="accent6">
              <a:lumMod val="40000"/>
              <a:lumOff val="60000"/>
            </a:schemeClr>
          </a:solidFill>
        </p:spPr>
        <p:txBody>
          <a:bodyPr wrap="square">
            <a:spAutoFit/>
          </a:bodyPr>
          <a:lstStyle/>
          <a:p>
            <a:r>
              <a:rPr lang="en-US" altLang="en-US" sz="2276" dirty="0">
                <a:ea typeface="ヒラギノ角ゴ Pro W3" charset="-128"/>
                <a:cs typeface="MS PGothic" charset="-128"/>
              </a:rPr>
              <a:t>Typical doping concentrations for Si detectors are ≈10</a:t>
            </a:r>
            <a:r>
              <a:rPr lang="en-US" altLang="en-US" sz="2276" baseline="30000" dirty="0">
                <a:ea typeface="ヒラギノ角ゴ Pro W3" charset="-128"/>
                <a:cs typeface="MS PGothic" charset="-128"/>
              </a:rPr>
              <a:t>12</a:t>
            </a:r>
            <a:r>
              <a:rPr lang="en-US" altLang="en-US" sz="2276" dirty="0">
                <a:ea typeface="ヒラギノ角ゴ Pro W3" charset="-128"/>
                <a:cs typeface="MS PGothic" charset="-128"/>
              </a:rPr>
              <a:t> atoms/cm</a:t>
            </a:r>
            <a:r>
              <a:rPr lang="en-US" altLang="en-US" sz="2276" baseline="30000" dirty="0">
                <a:ea typeface="ヒラギノ角ゴ Pro W3" charset="-128"/>
                <a:cs typeface="MS PGothic" charset="-128"/>
              </a:rPr>
              <a:t>3 </a:t>
            </a:r>
          </a:p>
          <a:p>
            <a:r>
              <a:rPr lang="en-US" altLang="en-US" sz="2276" dirty="0">
                <a:ea typeface="ヒラギノ角ゴ Pro W3" charset="-128"/>
                <a:cs typeface="MS PGothic" charset="-128"/>
              </a:rPr>
              <a:t>(10</a:t>
            </a:r>
            <a:r>
              <a:rPr lang="en-US" altLang="en-US" sz="2276" baseline="30000" dirty="0">
                <a:ea typeface="ヒラギノ角ゴ Pro W3" charset="-128"/>
                <a:cs typeface="MS PGothic" charset="-128"/>
              </a:rPr>
              <a:t>14</a:t>
            </a:r>
            <a:r>
              <a:rPr lang="en-US" altLang="en-US" sz="2276" dirty="0">
                <a:ea typeface="ヒラギノ角ゴ Pro W3" charset="-128"/>
                <a:cs typeface="MS PGothic" charset="-128"/>
              </a:rPr>
              <a:t> und 10</a:t>
            </a:r>
            <a:r>
              <a:rPr lang="en-US" altLang="en-US" sz="2276" baseline="30000" dirty="0">
                <a:ea typeface="ヒラギノ角ゴ Pro W3" charset="-128"/>
                <a:cs typeface="MS PGothic" charset="-128"/>
              </a:rPr>
              <a:t>18 </a:t>
            </a:r>
            <a:r>
              <a:rPr lang="en-US" altLang="en-US" sz="2276" dirty="0">
                <a:ea typeface="ヒラギノ角ゴ Pro W3" charset="-128"/>
                <a:cs typeface="MS PGothic" charset="-128"/>
              </a:rPr>
              <a:t>atoms/cm</a:t>
            </a:r>
            <a:r>
              <a:rPr lang="en-US" altLang="en-US" sz="2276" baseline="30000" dirty="0">
                <a:ea typeface="ヒラギノ角ゴ Pro W3" charset="-128"/>
                <a:cs typeface="MS PGothic" charset="-128"/>
              </a:rPr>
              <a:t>3</a:t>
            </a:r>
            <a:r>
              <a:rPr lang="en-US" altLang="en-US" sz="2276" dirty="0">
                <a:ea typeface="ヒラギノ角ゴ Pro W3" charset="-128"/>
                <a:cs typeface="MS PGothic" charset="-128"/>
              </a:rPr>
              <a:t> for CMOS elements)</a:t>
            </a:r>
            <a:endParaRPr lang="en-US" sz="2276" dirty="0"/>
          </a:p>
        </p:txBody>
      </p:sp>
      <p:sp>
        <p:nvSpPr>
          <p:cNvPr id="23" name="Rectangle 22"/>
          <p:cNvSpPr/>
          <p:nvPr/>
        </p:nvSpPr>
        <p:spPr>
          <a:xfrm>
            <a:off x="6095021" y="3955098"/>
            <a:ext cx="6859297" cy="705065"/>
          </a:xfrm>
          <a:prstGeom prst="rect">
            <a:avLst/>
          </a:prstGeom>
          <a:ln>
            <a:solidFill>
              <a:srgbClr val="FFFF00"/>
            </a:solidFill>
          </a:ln>
        </p:spPr>
        <p:txBody>
          <a:bodyPr wrap="square">
            <a:spAutoFit/>
          </a:bodyPr>
          <a:lstStyle/>
          <a:p>
            <a:r>
              <a:rPr lang="en-US" altLang="en-US" sz="1991" dirty="0">
                <a:ea typeface="ヒラギノ角ゴ Pro W3" charset="-128"/>
              </a:rPr>
              <a:t>@ RT Approximately 1.45·10</a:t>
            </a:r>
            <a:r>
              <a:rPr lang="en-US" altLang="en-US" sz="1991" baseline="30000" dirty="0">
                <a:ea typeface="ヒラギノ角ゴ Pro W3" charset="-128"/>
              </a:rPr>
              <a:t>10</a:t>
            </a:r>
            <a:r>
              <a:rPr lang="en-US" altLang="en-US" sz="1991" dirty="0">
                <a:ea typeface="ヒラギノ角ゴ Pro W3" charset="-128"/>
              </a:rPr>
              <a:t> cm</a:t>
            </a:r>
            <a:r>
              <a:rPr lang="en-US" altLang="en-US" sz="1991" baseline="30000" dirty="0">
                <a:ea typeface="ヒラギノ角ゴ Pro W3" charset="-128"/>
              </a:rPr>
              <a:t>-3  </a:t>
            </a:r>
            <a:r>
              <a:rPr lang="en-US" altLang="en-US" sz="1991" dirty="0">
                <a:ea typeface="ヒラギノ角ゴ Pro W3" charset="-128"/>
              </a:rPr>
              <a:t>intrinsic </a:t>
            </a:r>
            <a:r>
              <a:rPr lang="en-US" altLang="en-US" sz="1991" dirty="0" err="1">
                <a:ea typeface="ヒラギノ角ゴ Pro W3" charset="-128"/>
              </a:rPr>
              <a:t>carieres</a:t>
            </a:r>
            <a:r>
              <a:rPr lang="en-US" altLang="en-US" sz="1991" dirty="0">
                <a:ea typeface="ヒラギノ角ゴ Pro W3" charset="-128"/>
              </a:rPr>
              <a:t> with 10</a:t>
            </a:r>
            <a:r>
              <a:rPr lang="en-US" altLang="en-US" sz="1991" baseline="30000" dirty="0">
                <a:ea typeface="ヒラギノ角ゴ Pro W3" charset="-128"/>
              </a:rPr>
              <a:t>22</a:t>
            </a:r>
            <a:r>
              <a:rPr lang="en-US" altLang="en-US" sz="1991" dirty="0">
                <a:ea typeface="ヒラギノ角ゴ Pro W3" charset="-128"/>
              </a:rPr>
              <a:t> Atoms/cm</a:t>
            </a:r>
            <a:r>
              <a:rPr lang="en-US" altLang="en-US" sz="1991" baseline="30000" dirty="0">
                <a:ea typeface="ヒラギノ角ゴ Pro W3" charset="-128"/>
              </a:rPr>
              <a:t>3</a:t>
            </a:r>
            <a:r>
              <a:rPr lang="en-US" altLang="en-US" sz="1991" dirty="0">
                <a:ea typeface="ヒラギノ角ゴ Pro W3" charset="-128"/>
              </a:rPr>
              <a:t> about </a:t>
            </a:r>
            <a:r>
              <a:rPr lang="en-US" altLang="en-US" sz="1991" b="1" dirty="0">
                <a:solidFill>
                  <a:srgbClr val="0070C0"/>
                </a:solidFill>
                <a:ea typeface="ヒラギノ角ゴ Pro W3" charset="-128"/>
              </a:rPr>
              <a:t>1 in 10</a:t>
            </a:r>
            <a:r>
              <a:rPr lang="en-US" altLang="en-US" sz="1991" b="1" baseline="30000" dirty="0">
                <a:solidFill>
                  <a:srgbClr val="0070C0"/>
                </a:solidFill>
                <a:ea typeface="ヒラギノ角ゴ Pro W3" charset="-128"/>
              </a:rPr>
              <a:t>12</a:t>
            </a:r>
            <a:r>
              <a:rPr lang="en-US" altLang="en-US" sz="1991" b="1" dirty="0">
                <a:solidFill>
                  <a:srgbClr val="0070C0"/>
                </a:solidFill>
                <a:ea typeface="ヒラギノ角ゴ Pro W3" charset="-128"/>
              </a:rPr>
              <a:t> </a:t>
            </a:r>
            <a:r>
              <a:rPr lang="en-US" altLang="en-US" sz="1991" dirty="0">
                <a:ea typeface="ヒラギノ角ゴ Pro W3" charset="-128"/>
              </a:rPr>
              <a:t>silicon atoms is </a:t>
            </a:r>
            <a:r>
              <a:rPr lang="en-US" altLang="en-US" sz="1991" dirty="0" err="1">
                <a:ea typeface="ヒラギノ角ゴ Pro W3" charset="-128"/>
              </a:rPr>
              <a:t>ionised</a:t>
            </a:r>
            <a:endParaRPr lang="en-US" sz="1991" dirty="0"/>
          </a:p>
        </p:txBody>
      </p:sp>
      <p:grpSp>
        <p:nvGrpSpPr>
          <p:cNvPr id="39" name="Group 32"/>
          <p:cNvGrpSpPr>
            <a:grpSpLocks noChangeAspect="1"/>
          </p:cNvGrpSpPr>
          <p:nvPr/>
        </p:nvGrpSpPr>
        <p:grpSpPr bwMode="auto">
          <a:xfrm>
            <a:off x="9677153" y="3297815"/>
            <a:ext cx="3190511" cy="554871"/>
            <a:chOff x="1356" y="3408"/>
            <a:chExt cx="3128" cy="544"/>
          </a:xfrm>
        </p:grpSpPr>
        <p:sp>
          <p:nvSpPr>
            <p:cNvPr id="40" name="Rectangle 4"/>
            <p:cNvSpPr>
              <a:spLocks noChangeArrowheads="1"/>
            </p:cNvSpPr>
            <p:nvPr/>
          </p:nvSpPr>
          <p:spPr bwMode="auto">
            <a:xfrm>
              <a:off x="1356" y="3408"/>
              <a:ext cx="3128" cy="544"/>
            </a:xfrm>
            <a:prstGeom prst="rect">
              <a:avLst/>
            </a:prstGeom>
            <a:solidFill>
              <a:srgbClr val="FFFFAC"/>
            </a:solidFill>
            <a:ln w="19050">
              <a:solidFill>
                <a:srgbClr val="FF0000"/>
              </a:solidFill>
              <a:miter lim="800000"/>
              <a:headEnd/>
              <a:tailEnd/>
            </a:ln>
          </p:spPr>
          <p:txBody>
            <a:bodyPr wrap="none" anchor="ct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endParaRPr lang="de-CH" altLang="en-US" sz="2276">
                <a:ea typeface="ヒラギノ角ゴ Pro W3" charset="-128"/>
              </a:endParaRPr>
            </a:p>
          </p:txBody>
        </p:sp>
        <p:graphicFrame>
          <p:nvGraphicFramePr>
            <p:cNvPr id="41" name="Object 2"/>
            <p:cNvGraphicFramePr>
              <a:graphicFrameLocks noChangeAspect="1"/>
            </p:cNvGraphicFramePr>
            <p:nvPr/>
          </p:nvGraphicFramePr>
          <p:xfrm>
            <a:off x="1476" y="3472"/>
            <a:ext cx="2888" cy="416"/>
          </p:xfrm>
          <a:graphic>
            <a:graphicData uri="http://schemas.openxmlformats.org/presentationml/2006/ole">
              <mc:AlternateContent xmlns:mc="http://schemas.openxmlformats.org/markup-compatibility/2006">
                <mc:Choice xmlns:v="urn:schemas-microsoft-com:vml" Requires="v">
                  <p:oleObj spid="_x0000_s749642" name="Equation" r:id="rId11" imgW="4584700" imgH="660400" progId="Equation.3">
                    <p:embed/>
                  </p:oleObj>
                </mc:Choice>
                <mc:Fallback>
                  <p:oleObj name="Equation" r:id="rId11" imgW="4584700" imgH="660400" progId="Equation.3">
                    <p:embed/>
                    <p:pic>
                      <p:nvPicPr>
                        <p:cNvPr id="41" name="Object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76" y="3472"/>
                          <a:ext cx="2888" cy="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spTree>
    <p:extLst>
      <p:ext uri="{BB962C8B-B14F-4D97-AF65-F5344CB8AC3E}">
        <p14:creationId xmlns:p14="http://schemas.microsoft.com/office/powerpoint/2010/main" val="188942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500" fill="hold"/>
                                        <p:tgtEl>
                                          <p:spTgt spid="39"/>
                                        </p:tgtEl>
                                        <p:attrNameLst>
                                          <p:attrName>ppt_x</p:attrName>
                                        </p:attrNameLst>
                                      </p:cBhvr>
                                      <p:tavLst>
                                        <p:tav tm="0">
                                          <p:val>
                                            <p:strVal val="#ppt_x"/>
                                          </p:val>
                                        </p:tav>
                                        <p:tav tm="100000">
                                          <p:val>
                                            <p:strVal val="#ppt_x"/>
                                          </p:val>
                                        </p:tav>
                                      </p:tavLst>
                                    </p:anim>
                                    <p:anim calcmode="lin" valueType="num">
                                      <p:cBhvr additive="base">
                                        <p:cTn id="13" dur="500" fill="hold"/>
                                        <p:tgtEl>
                                          <p:spTgt spid="3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ppt_x"/>
                                          </p:val>
                                        </p:tav>
                                        <p:tav tm="100000">
                                          <p:val>
                                            <p:strVal val="#ppt_x"/>
                                          </p:val>
                                        </p:tav>
                                      </p:tavLst>
                                    </p:anim>
                                    <p:anim calcmode="lin" valueType="num">
                                      <p:cBhvr additive="base">
                                        <p:cTn id="1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strips(downLeft)">
                                      <p:cBhvr>
                                        <p:cTn id="22" dur="500"/>
                                        <p:tgtEl>
                                          <p:spTgt spid="7"/>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edge">
                                      <p:cBhvr>
                                        <p:cTn id="29" dur="2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2" grpId="0" animBg="1"/>
      <p:bldP spid="2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ChangeArrowheads="1"/>
          </p:cNvSpPr>
          <p:nvPr>
            <p:ph type="title"/>
          </p:nvPr>
        </p:nvSpPr>
        <p:spPr bwMode="auto">
          <a:xfrm>
            <a:off x="527475" y="234057"/>
            <a:ext cx="9830365" cy="1273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048" tIns="65024" rIns="130048" bIns="65024" numCol="1" anchor="t" anchorCtr="0" compatLnSpc="1">
            <a:prstTxWarp prst="textNoShape">
              <a:avLst/>
            </a:prstTxWarp>
            <a:normAutofit/>
          </a:bodyPr>
          <a:lstStyle/>
          <a:p>
            <a:pPr eaLnBrk="1" hangingPunct="1"/>
            <a:r>
              <a:rPr lang="en-US" altLang="en-US" dirty="0">
                <a:ea typeface="ＭＳ Ｐゴシック" charset="-128"/>
                <a:cs typeface="MS PGothic" charset="-128"/>
              </a:rPr>
              <a:t>Position Resolution</a:t>
            </a:r>
            <a:endParaRPr lang="en-US" altLang="en-US" sz="2844" dirty="0">
              <a:ea typeface="ＭＳ Ｐゴシック" charset="-128"/>
              <a:cs typeface="MS PGothic" charset="-128"/>
            </a:endParaRPr>
          </a:p>
        </p:txBody>
      </p:sp>
      <p:sp>
        <p:nvSpPr>
          <p:cNvPr id="135171" name="Rectangle 4"/>
          <p:cNvSpPr>
            <a:spLocks noChangeArrowheads="1"/>
          </p:cNvSpPr>
          <p:nvPr/>
        </p:nvSpPr>
        <p:spPr bwMode="auto">
          <a:xfrm>
            <a:off x="758614" y="3802849"/>
            <a:ext cx="11259538" cy="4443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lstStyle>
            <a:lvl1pPr marL="342900" indent="-342900">
              <a:spcBef>
                <a:spcPct val="50000"/>
              </a:spcBef>
              <a:buFont typeface="Wingdings" charset="2"/>
              <a:buChar char="u"/>
              <a:defRPr>
                <a:solidFill>
                  <a:schemeClr val="tx1"/>
                </a:solidFill>
                <a:latin typeface="Helvetica" charset="0"/>
                <a:ea typeface="ＭＳ Ｐゴシック" charset="-128"/>
                <a:cs typeface="MS PGothic" charset="-128"/>
              </a:defRPr>
            </a:lvl1pPr>
            <a:lvl2pPr marL="1905000" indent="-27940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eaLnBrk="1" hangingPunct="1">
              <a:buFont typeface="Courier New" charset="0"/>
              <a:buChar char="o"/>
            </a:pPr>
            <a:r>
              <a:rPr lang="en-US" altLang="en-US" sz="2844" dirty="0">
                <a:ea typeface="ヒラギノ角ゴ Pro W3" charset="-128"/>
              </a:rPr>
              <a:t>Physics processes:</a:t>
            </a:r>
          </a:p>
          <a:p>
            <a:pPr lvl="1" eaLnBrk="1" hangingPunct="1"/>
            <a:r>
              <a:rPr lang="en-US" altLang="en-US" sz="2844" dirty="0">
                <a:ea typeface="ヒラギノ角ゴ Pro W3" charset="-128"/>
              </a:rPr>
              <a:t>Statistical fluctuations of the energy loss (Landau)</a:t>
            </a:r>
          </a:p>
          <a:p>
            <a:pPr lvl="1" eaLnBrk="1" hangingPunct="1"/>
            <a:r>
              <a:rPr lang="en-US" altLang="en-US" sz="2844" dirty="0">
                <a:ea typeface="ヒラギノ角ゴ Pro W3" charset="-128"/>
              </a:rPr>
              <a:t>Diffusion of charge carriers</a:t>
            </a:r>
          </a:p>
          <a:p>
            <a:pPr eaLnBrk="1" hangingPunct="1">
              <a:spcBef>
                <a:spcPct val="100000"/>
              </a:spcBef>
              <a:buFont typeface="Courier New" charset="0"/>
              <a:buChar char="o"/>
            </a:pPr>
            <a:endParaRPr lang="en-US" altLang="en-US" sz="2844" dirty="0">
              <a:ea typeface="ヒラギノ角ゴ Pro W3" charset="-128"/>
            </a:endParaRPr>
          </a:p>
          <a:p>
            <a:pPr eaLnBrk="1" hangingPunct="1">
              <a:spcBef>
                <a:spcPct val="100000"/>
              </a:spcBef>
              <a:buFont typeface="Courier New" charset="0"/>
              <a:buChar char="o"/>
            </a:pPr>
            <a:r>
              <a:rPr lang="en-US" altLang="en-US" sz="2844" dirty="0">
                <a:ea typeface="ヒラギノ角ゴ Pro W3" charset="-128"/>
              </a:rPr>
              <a:t>External parameter:</a:t>
            </a:r>
          </a:p>
          <a:p>
            <a:pPr lvl="1" eaLnBrk="1" hangingPunct="1"/>
            <a:r>
              <a:rPr lang="en-US" altLang="en-US" sz="2844" dirty="0">
                <a:ea typeface="ヒラギノ角ゴ Pro W3" charset="-128"/>
              </a:rPr>
              <a:t>Binary readout (thresh hold counter) or read out of analogue signal value</a:t>
            </a:r>
          </a:p>
          <a:p>
            <a:pPr lvl="1" eaLnBrk="1" hangingPunct="1"/>
            <a:r>
              <a:rPr lang="en-US" altLang="en-US" sz="2844" dirty="0">
                <a:ea typeface="ヒラギノ角ゴ Pro W3" charset="-128"/>
              </a:rPr>
              <a:t>Distance between strips (strip pitch)</a:t>
            </a:r>
          </a:p>
          <a:p>
            <a:pPr lvl="1" eaLnBrk="1" hangingPunct="1"/>
            <a:r>
              <a:rPr lang="en-US" altLang="en-US" sz="2844" dirty="0">
                <a:ea typeface="ヒラギノ角ゴ Pro W3" charset="-128"/>
              </a:rPr>
              <a:t>Signal to noise ratio</a:t>
            </a:r>
          </a:p>
        </p:txBody>
      </p:sp>
      <p:sp>
        <p:nvSpPr>
          <p:cNvPr id="135172" name="Text Box 5"/>
          <p:cNvSpPr txBox="1">
            <a:spLocks noChangeArrowheads="1"/>
          </p:cNvSpPr>
          <p:nvPr/>
        </p:nvSpPr>
        <p:spPr bwMode="auto">
          <a:xfrm>
            <a:off x="758614" y="1820811"/>
            <a:ext cx="11516925" cy="134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eaLnBrk="1" hangingPunct="1">
              <a:buFont typeface="Zapf Dingbats" charset="0"/>
              <a:buNone/>
            </a:pPr>
            <a:r>
              <a:rPr lang="en-US" altLang="en-US" sz="2844">
                <a:ea typeface="ヒラギノ角ゴ Pro W3" charset="-128"/>
              </a:rPr>
              <a:t>The </a:t>
            </a:r>
            <a:r>
              <a:rPr lang="en-US" altLang="en-US" sz="2844" b="1">
                <a:ea typeface="ヒラギノ角ゴ Pro W3" charset="-128"/>
              </a:rPr>
              <a:t>position resolution </a:t>
            </a:r>
            <a:r>
              <a:rPr lang="en-US" altLang="en-US" sz="2844">
                <a:ea typeface="ヒラギノ角ゴ Pro W3" charset="-128"/>
              </a:rPr>
              <a:t>– the main parameter of a position detector – depends on various factors, some due to physics constraints and some due to the design of the system (external parameters). </a:t>
            </a:r>
          </a:p>
        </p:txBody>
      </p:sp>
      <p:sp>
        <p:nvSpPr>
          <p:cNvPr id="4" name="Slide Number Placeholder 3"/>
          <p:cNvSpPr>
            <a:spLocks noGrp="1"/>
          </p:cNvSpPr>
          <p:nvPr>
            <p:ph type="sldNum" sz="quarter" idx="12"/>
          </p:nvPr>
        </p:nvSpPr>
        <p:spPr/>
        <p:txBody>
          <a:bodyPr/>
          <a:lstStyle/>
          <a:p>
            <a:fld id="{0312D417-FB8C-224E-9A2D-720D28E246E6}" type="slidenum">
              <a:rPr lang="de-DE" altLang="en-US" smtClean="0"/>
              <a:pPr/>
              <a:t>70</a:t>
            </a:fld>
            <a:endParaRPr lang="de-DE" altLang="en-US" i="1"/>
          </a:p>
        </p:txBody>
      </p:sp>
      <p:pic>
        <p:nvPicPr>
          <p:cNvPr id="8" name="Picture 1038" descr="Hl-Diffusion_Schem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3128" y="4665038"/>
            <a:ext cx="3908613" cy="1596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Object 2"/>
          <p:cNvGraphicFramePr>
            <a:graphicFrameLocks noChangeAspect="1"/>
          </p:cNvGraphicFramePr>
          <p:nvPr/>
        </p:nvGraphicFramePr>
        <p:xfrm>
          <a:off x="10206484" y="4861065"/>
          <a:ext cx="1411775" cy="356659"/>
        </p:xfrm>
        <a:graphic>
          <a:graphicData uri="http://schemas.openxmlformats.org/presentationml/2006/ole">
            <mc:AlternateContent xmlns:mc="http://schemas.openxmlformats.org/markup-compatibility/2006">
              <mc:Choice xmlns:v="urn:schemas-microsoft-com:vml" Requires="v">
                <p:oleObj spid="_x0000_s784446" name="Equation" r:id="rId5" imgW="1206500" imgH="304800" progId="Equation.3">
                  <p:embed/>
                </p:oleObj>
              </mc:Choice>
              <mc:Fallback>
                <p:oleObj name="Equation" r:id="rId5" imgW="1206500" imgH="304800" progId="Equation.3">
                  <p:embed/>
                  <p:pic>
                    <p:nvPicPr>
                      <p:cNvPr id="1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06484" y="4861065"/>
                        <a:ext cx="1411775" cy="356659"/>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3394529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Grp="1" noChangeArrowheads="1"/>
          </p:cNvSpPr>
          <p:nvPr>
            <p:ph type="title"/>
          </p:nvPr>
        </p:nvSpPr>
        <p:spPr bwMode="auto">
          <a:xfrm>
            <a:off x="483699" y="195227"/>
            <a:ext cx="9830364" cy="1273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048" tIns="65024" rIns="130048" bIns="65024" numCol="1" rtlCol="0" anchor="t" anchorCtr="0" compatLnSpc="1">
            <a:prstTxWarp prst="textNoShape">
              <a:avLst/>
            </a:prstTxWarp>
            <a:normAutofit fontScale="90000"/>
          </a:bodyPr>
          <a:lstStyle/>
          <a:p>
            <a:pPr eaLnBrk="1" hangingPunct="1"/>
            <a:r>
              <a:rPr lang="en-US" altLang="en-US" dirty="0">
                <a:ea typeface="ＭＳ Ｐゴシック" charset="-128"/>
                <a:cs typeface="MS PGothic" charset="-128"/>
              </a:rPr>
              <a:t>Position Resolution</a:t>
            </a:r>
            <a:br>
              <a:rPr lang="en-US" altLang="en-US" dirty="0">
                <a:ea typeface="ＭＳ Ｐゴシック" charset="-128"/>
                <a:cs typeface="MS PGothic" charset="-128"/>
              </a:rPr>
            </a:br>
            <a:r>
              <a:rPr lang="en-US" altLang="en-US" sz="2844" dirty="0">
                <a:ea typeface="ＭＳ Ｐゴシック" charset="-128"/>
                <a:cs typeface="MS PGothic" charset="-128"/>
              </a:rPr>
              <a:t>Threshold (binary) readout versus analogue readout</a:t>
            </a:r>
          </a:p>
        </p:txBody>
      </p:sp>
      <p:grpSp>
        <p:nvGrpSpPr>
          <p:cNvPr id="139267" name="Group 46"/>
          <p:cNvGrpSpPr>
            <a:grpSpLocks/>
          </p:cNvGrpSpPr>
          <p:nvPr/>
        </p:nvGrpSpPr>
        <p:grpSpPr bwMode="auto">
          <a:xfrm>
            <a:off x="758616" y="4551682"/>
            <a:ext cx="11772053" cy="3556001"/>
            <a:chOff x="354" y="2208"/>
            <a:chExt cx="5214" cy="1575"/>
          </a:xfrm>
        </p:grpSpPr>
        <p:sp>
          <p:nvSpPr>
            <p:cNvPr id="140305" name="Text Box 5"/>
            <p:cNvSpPr txBox="1">
              <a:spLocks noChangeArrowheads="1"/>
            </p:cNvSpPr>
            <p:nvPr/>
          </p:nvSpPr>
          <p:spPr bwMode="auto">
            <a:xfrm>
              <a:off x="354" y="2208"/>
              <a:ext cx="5214"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marL="355600" indent="-355600">
                <a:defRPr sz="2400">
                  <a:solidFill>
                    <a:schemeClr val="tx1"/>
                  </a:solidFill>
                  <a:latin typeface="Helvetica" charset="0"/>
                  <a:ea typeface="ヒラギノ角ゴ Pro W3" charset="-128"/>
                </a:defRPr>
              </a:lvl1pPr>
              <a:lvl2pPr marL="863600" indent="-292100">
                <a:defRPr sz="2400">
                  <a:solidFill>
                    <a:schemeClr val="tx1"/>
                  </a:solidFill>
                  <a:latin typeface="Helvetica" charset="0"/>
                  <a:ea typeface="ヒラギノ角ゴ Pro W3" charset="-128"/>
                </a:defRPr>
              </a:lvl2pPr>
              <a:lvl3pPr marL="1143000" indent="-228600">
                <a:defRPr sz="2400">
                  <a:solidFill>
                    <a:schemeClr val="tx1"/>
                  </a:solidFill>
                  <a:latin typeface="Helvetica" charset="0"/>
                  <a:ea typeface="ヒラギノ角ゴ Pro W3" charset="-128"/>
                </a:defRPr>
              </a:lvl3pPr>
              <a:lvl4pPr marL="1600200" indent="-228600">
                <a:defRPr sz="2400">
                  <a:solidFill>
                    <a:schemeClr val="tx1"/>
                  </a:solidFill>
                  <a:latin typeface="Helvetica" charset="0"/>
                  <a:ea typeface="ヒラギノ角ゴ Pro W3" charset="-128"/>
                </a:defRPr>
              </a:lvl4pPr>
              <a:lvl5pPr marL="2057400" indent="-228600">
                <a:defRPr sz="2400">
                  <a:solidFill>
                    <a:schemeClr val="tx1"/>
                  </a:solidFill>
                  <a:latin typeface="Helvetica" charset="0"/>
                  <a:ea typeface="ヒラギノ角ゴ Pro W3" charset="-128"/>
                </a:defRPr>
              </a:lvl5pPr>
              <a:lvl6pPr marL="2514600" indent="-228600" eaLnBrk="0" fontAlgn="base" hangingPunct="0">
                <a:spcBef>
                  <a:spcPct val="0"/>
                </a:spcBef>
                <a:spcAft>
                  <a:spcPct val="0"/>
                </a:spcAft>
                <a:defRPr sz="2400">
                  <a:solidFill>
                    <a:schemeClr val="tx1"/>
                  </a:solidFill>
                  <a:latin typeface="Helvetica" charset="0"/>
                  <a:ea typeface="ヒラギノ角ゴ Pro W3" charset="-128"/>
                </a:defRPr>
              </a:lvl6pPr>
              <a:lvl7pPr marL="2971800" indent="-228600" eaLnBrk="0" fontAlgn="base" hangingPunct="0">
                <a:spcBef>
                  <a:spcPct val="0"/>
                </a:spcBef>
                <a:spcAft>
                  <a:spcPct val="0"/>
                </a:spcAft>
                <a:defRPr sz="2400">
                  <a:solidFill>
                    <a:schemeClr val="tx1"/>
                  </a:solidFill>
                  <a:latin typeface="Helvetica" charset="0"/>
                  <a:ea typeface="ヒラギノ角ゴ Pro W3" charset="-128"/>
                </a:defRPr>
              </a:lvl7pPr>
              <a:lvl8pPr marL="3429000" indent="-228600" eaLnBrk="0" fontAlgn="base" hangingPunct="0">
                <a:spcBef>
                  <a:spcPct val="0"/>
                </a:spcBef>
                <a:spcAft>
                  <a:spcPct val="0"/>
                </a:spcAft>
                <a:defRPr sz="2400">
                  <a:solidFill>
                    <a:schemeClr val="tx1"/>
                  </a:solidFill>
                  <a:latin typeface="Helvetica" charset="0"/>
                  <a:ea typeface="ヒラギノ角ゴ Pro W3" charset="-128"/>
                </a:defRPr>
              </a:lvl8pPr>
              <a:lvl9pPr marL="3886200" indent="-228600" eaLnBrk="0" fontAlgn="base" hangingPunct="0">
                <a:spcBef>
                  <a:spcPct val="0"/>
                </a:spcBef>
                <a:spcAft>
                  <a:spcPct val="0"/>
                </a:spcAft>
                <a:defRPr sz="2400">
                  <a:solidFill>
                    <a:schemeClr val="tx1"/>
                  </a:solidFill>
                  <a:latin typeface="Helvetica" charset="0"/>
                  <a:ea typeface="ヒラギノ角ゴ Pro W3" charset="-128"/>
                </a:defRPr>
              </a:lvl9pPr>
            </a:lstStyle>
            <a:p>
              <a:pPr>
                <a:spcBef>
                  <a:spcPct val="40000"/>
                </a:spcBef>
                <a:buFont typeface="Courier New" charset="0"/>
                <a:buChar char="o"/>
                <a:defRPr/>
              </a:pPr>
              <a:r>
                <a:rPr lang="en-US" altLang="en-US" sz="2844" dirty="0"/>
                <a:t>Analogue readout with interpolation (signal on two strips):</a:t>
              </a:r>
            </a:p>
            <a:p>
              <a:pPr marL="812746" lvl="1" indent="0">
                <a:spcBef>
                  <a:spcPct val="40000"/>
                </a:spcBef>
                <a:defRPr/>
              </a:pPr>
              <a:r>
                <a:rPr lang="en-US" altLang="en-US" sz="2844" dirty="0">
                  <a:sym typeface="Wingdings"/>
                </a:rPr>
                <a:t></a:t>
              </a:r>
              <a:r>
                <a:rPr lang="en-US" altLang="en-US" sz="2844" dirty="0"/>
                <a:t>Position (charge center of gravity): </a:t>
              </a:r>
            </a:p>
            <a:p>
              <a:pPr lvl="1">
                <a:spcBef>
                  <a:spcPct val="40000"/>
                </a:spcBef>
                <a:defRPr/>
              </a:pPr>
              <a:endParaRPr lang="en-US" altLang="en-US" sz="2844" dirty="0"/>
            </a:p>
            <a:p>
              <a:pPr lvl="1">
                <a:spcBef>
                  <a:spcPct val="40000"/>
                </a:spcBef>
                <a:defRPr/>
              </a:pPr>
              <a:endParaRPr lang="en-US" altLang="en-US" sz="2844" dirty="0"/>
            </a:p>
            <a:p>
              <a:pPr marL="812746" lvl="1" indent="0">
                <a:spcBef>
                  <a:spcPct val="40000"/>
                </a:spcBef>
                <a:defRPr/>
              </a:pPr>
              <a:r>
                <a:rPr lang="en-US" altLang="en-US" sz="2844" dirty="0">
                  <a:sym typeface="Wingdings"/>
                </a:rPr>
                <a:t></a:t>
              </a:r>
              <a:r>
                <a:rPr lang="en-US" altLang="en-US" sz="2844" dirty="0"/>
                <a:t>resolution: </a:t>
              </a:r>
            </a:p>
          </p:txBody>
        </p:sp>
        <p:grpSp>
          <p:nvGrpSpPr>
            <p:cNvPr id="139282" name="Group 18"/>
            <p:cNvGrpSpPr>
              <a:grpSpLocks/>
            </p:cNvGrpSpPr>
            <p:nvPr/>
          </p:nvGrpSpPr>
          <p:grpSpPr bwMode="auto">
            <a:xfrm>
              <a:off x="960" y="2745"/>
              <a:ext cx="2880" cy="471"/>
              <a:chOff x="1776" y="2155"/>
              <a:chExt cx="2880" cy="471"/>
            </a:xfrm>
          </p:grpSpPr>
          <p:sp>
            <p:nvSpPr>
              <p:cNvPr id="139286" name="Rectangle 7"/>
              <p:cNvSpPr>
                <a:spLocks noChangeArrowheads="1"/>
              </p:cNvSpPr>
              <p:nvPr/>
            </p:nvSpPr>
            <p:spPr bwMode="auto">
              <a:xfrm>
                <a:off x="1776" y="2155"/>
                <a:ext cx="2880" cy="471"/>
              </a:xfrm>
              <a:prstGeom prst="rect">
                <a:avLst/>
              </a:prstGeom>
              <a:solidFill>
                <a:srgbClr val="FFFFAC"/>
              </a:solidFill>
              <a:ln w="19050">
                <a:solidFill>
                  <a:srgbClr val="FF0000"/>
                </a:solidFill>
                <a:miter lim="800000"/>
                <a:headEnd/>
                <a:tailEnd/>
              </a:ln>
            </p:spPr>
            <p:txBody>
              <a:bodyPr wrap="none" anchor="ct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endParaRPr lang="de-CH" altLang="en-US" sz="2844">
                  <a:ea typeface="ヒラギノ角ゴ Pro W3" charset="-128"/>
                </a:endParaRPr>
              </a:p>
            </p:txBody>
          </p:sp>
          <p:graphicFrame>
            <p:nvGraphicFramePr>
              <p:cNvPr id="139287" name="Object 6"/>
              <p:cNvGraphicFramePr>
                <a:graphicFrameLocks noChangeAspect="1"/>
              </p:cNvGraphicFramePr>
              <p:nvPr/>
            </p:nvGraphicFramePr>
            <p:xfrm>
              <a:off x="1872" y="2207"/>
              <a:ext cx="2688" cy="368"/>
            </p:xfrm>
            <a:graphic>
              <a:graphicData uri="http://schemas.openxmlformats.org/presentationml/2006/ole">
                <mc:AlternateContent xmlns:mc="http://schemas.openxmlformats.org/markup-compatibility/2006">
                  <mc:Choice xmlns:v="urn:schemas-microsoft-com:vml" Requires="v">
                    <p:oleObj spid="_x0000_s783671" name="Equation" r:id="rId4" imgW="4267200" imgH="584200" progId="Equation.3">
                      <p:embed/>
                    </p:oleObj>
                  </mc:Choice>
                  <mc:Fallback>
                    <p:oleObj name="Equation" r:id="rId4" imgW="4267200" imgH="584200" progId="Equation.3">
                      <p:embed/>
                      <p:pic>
                        <p:nvPicPr>
                          <p:cNvPr id="139287"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2" y="2207"/>
                            <a:ext cx="2688"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grpSp>
          <p:nvGrpSpPr>
            <p:cNvPr id="139283" name="Group 45"/>
            <p:cNvGrpSpPr>
              <a:grpSpLocks/>
            </p:cNvGrpSpPr>
            <p:nvPr/>
          </p:nvGrpSpPr>
          <p:grpSpPr bwMode="auto">
            <a:xfrm>
              <a:off x="1956" y="3360"/>
              <a:ext cx="888" cy="423"/>
              <a:chOff x="1956" y="3432"/>
              <a:chExt cx="888" cy="423"/>
            </a:xfrm>
          </p:grpSpPr>
          <p:sp>
            <p:nvSpPr>
              <p:cNvPr id="139284" name="Rectangle 16"/>
              <p:cNvSpPr>
                <a:spLocks noChangeArrowheads="1"/>
              </p:cNvSpPr>
              <p:nvPr/>
            </p:nvSpPr>
            <p:spPr bwMode="auto">
              <a:xfrm>
                <a:off x="1956" y="3432"/>
                <a:ext cx="888" cy="423"/>
              </a:xfrm>
              <a:prstGeom prst="rect">
                <a:avLst/>
              </a:prstGeom>
              <a:solidFill>
                <a:srgbClr val="FFFFAC"/>
              </a:solidFill>
              <a:ln w="19050">
                <a:solidFill>
                  <a:srgbClr val="FF0000"/>
                </a:solidFill>
                <a:miter lim="800000"/>
                <a:headEnd/>
                <a:tailEnd/>
              </a:ln>
            </p:spPr>
            <p:txBody>
              <a:bodyPr wrap="none" anchor="ct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endParaRPr lang="de-CH" altLang="en-US" sz="2844">
                  <a:ea typeface="ヒラギノ角ゴ Pro W3" charset="-128"/>
                </a:endParaRPr>
              </a:p>
            </p:txBody>
          </p:sp>
          <p:graphicFrame>
            <p:nvGraphicFramePr>
              <p:cNvPr id="139285" name="Object 5"/>
              <p:cNvGraphicFramePr>
                <a:graphicFrameLocks noChangeAspect="1"/>
              </p:cNvGraphicFramePr>
              <p:nvPr/>
            </p:nvGraphicFramePr>
            <p:xfrm>
              <a:off x="2082" y="3432"/>
              <a:ext cx="675" cy="384"/>
            </p:xfrm>
            <a:graphic>
              <a:graphicData uri="http://schemas.openxmlformats.org/presentationml/2006/ole">
                <mc:AlternateContent xmlns:mc="http://schemas.openxmlformats.org/markup-compatibility/2006">
                  <mc:Choice xmlns:v="urn:schemas-microsoft-com:vml" Requires="v">
                    <p:oleObj spid="_x0000_s783672" name="Equation" r:id="rId6" imgW="647700" imgH="368300" progId="Equation.3">
                      <p:embed/>
                    </p:oleObj>
                  </mc:Choice>
                  <mc:Fallback>
                    <p:oleObj name="Equation" r:id="rId6" imgW="647700" imgH="368300" progId="Equation.3">
                      <p:embed/>
                      <p:pic>
                        <p:nvPicPr>
                          <p:cNvPr id="139285"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82" y="3432"/>
                            <a:ext cx="675"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grpSp>
      <p:sp>
        <p:nvSpPr>
          <p:cNvPr id="139268" name="Rectangle 27"/>
          <p:cNvSpPr>
            <a:spLocks noChangeArrowheads="1"/>
          </p:cNvSpPr>
          <p:nvPr/>
        </p:nvSpPr>
        <p:spPr bwMode="auto">
          <a:xfrm>
            <a:off x="8561495" y="2356409"/>
            <a:ext cx="4009813" cy="1842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marL="673100" indent="-673100">
              <a:spcBef>
                <a:spcPct val="50000"/>
              </a:spcBef>
              <a:buFont typeface="Wingdings" charset="2"/>
              <a:buChar char="u"/>
              <a:tabLst>
                <a:tab pos="381000" algn="l"/>
                <a:tab pos="673100" algn="l"/>
                <a:tab pos="4102100" algn="l"/>
                <a:tab pos="4381500" algn="l"/>
                <a:tab pos="4673600" algn="l"/>
              </a:tabLst>
              <a:defRPr>
                <a:solidFill>
                  <a:schemeClr val="tx1"/>
                </a:solidFill>
                <a:latin typeface="Helvetica" charset="0"/>
                <a:ea typeface="ＭＳ Ｐゴシック" charset="-128"/>
                <a:cs typeface="MS PGothic" charset="-128"/>
              </a:defRPr>
            </a:lvl1pPr>
            <a:lvl2pPr marL="742950" indent="-285750">
              <a:spcBef>
                <a:spcPct val="20000"/>
              </a:spcBef>
              <a:buChar char="–"/>
              <a:tabLst>
                <a:tab pos="381000" algn="l"/>
                <a:tab pos="673100" algn="l"/>
                <a:tab pos="4102100" algn="l"/>
                <a:tab pos="4381500" algn="l"/>
                <a:tab pos="4673600" algn="l"/>
              </a:tabLst>
              <a:defRPr>
                <a:solidFill>
                  <a:schemeClr val="tx1"/>
                </a:solidFill>
                <a:latin typeface="Helvetica" charset="0"/>
                <a:ea typeface="MS PGothic" charset="-128"/>
                <a:cs typeface="MS PGothic" charset="-128"/>
              </a:defRPr>
            </a:lvl2pPr>
            <a:lvl3pPr marL="1143000" indent="-228600">
              <a:spcBef>
                <a:spcPct val="10000"/>
              </a:spcBef>
              <a:buChar char="•"/>
              <a:tabLst>
                <a:tab pos="381000" algn="l"/>
                <a:tab pos="673100" algn="l"/>
                <a:tab pos="4102100" algn="l"/>
                <a:tab pos="4381500" algn="l"/>
                <a:tab pos="4673600" algn="l"/>
              </a:tabLst>
              <a:defRPr sz="1600">
                <a:solidFill>
                  <a:schemeClr val="tx1"/>
                </a:solidFill>
                <a:latin typeface="Helvetica" charset="0"/>
                <a:ea typeface="ＭＳ Ｐゴシック" charset="-128"/>
                <a:cs typeface="MS PGothic" charset="-128"/>
              </a:defRPr>
            </a:lvl3pPr>
            <a:lvl4pPr marL="1600200" indent="-228600">
              <a:buChar char="–"/>
              <a:tabLst>
                <a:tab pos="381000" algn="l"/>
                <a:tab pos="673100" algn="l"/>
                <a:tab pos="4102100" algn="l"/>
                <a:tab pos="4381500" algn="l"/>
                <a:tab pos="4673600" algn="l"/>
              </a:tabLst>
              <a:defRPr sz="1400">
                <a:solidFill>
                  <a:schemeClr val="tx1"/>
                </a:solidFill>
                <a:latin typeface="Helvetica" charset="0"/>
                <a:ea typeface="MS PGothic" charset="-128"/>
                <a:cs typeface="MS PGothic" charset="-128"/>
              </a:defRPr>
            </a:lvl4pPr>
            <a:lvl5pPr marL="2057400" indent="-228600">
              <a:buChar char="»"/>
              <a:tabLst>
                <a:tab pos="381000" algn="l"/>
                <a:tab pos="673100" algn="l"/>
                <a:tab pos="4102100" algn="l"/>
                <a:tab pos="4381500" algn="l"/>
                <a:tab pos="4673600" algn="l"/>
              </a:tabLst>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tabLst>
                <a:tab pos="381000" algn="l"/>
                <a:tab pos="673100" algn="l"/>
                <a:tab pos="4102100" algn="l"/>
                <a:tab pos="4381500" algn="l"/>
                <a:tab pos="4673600" algn="l"/>
              </a:tabLst>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tabLst>
                <a:tab pos="381000" algn="l"/>
                <a:tab pos="673100" algn="l"/>
                <a:tab pos="4102100" algn="l"/>
                <a:tab pos="4381500" algn="l"/>
                <a:tab pos="4673600" algn="l"/>
              </a:tabLst>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tabLst>
                <a:tab pos="381000" algn="l"/>
                <a:tab pos="673100" algn="l"/>
                <a:tab pos="4102100" algn="l"/>
                <a:tab pos="4381500" algn="l"/>
                <a:tab pos="4673600" algn="l"/>
              </a:tabLst>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tabLst>
                <a:tab pos="381000" algn="l"/>
                <a:tab pos="673100" algn="l"/>
                <a:tab pos="4102100" algn="l"/>
                <a:tab pos="4381500" algn="l"/>
                <a:tab pos="4673600" algn="l"/>
              </a:tabLst>
              <a:defRPr sz="1200">
                <a:solidFill>
                  <a:schemeClr val="tx1"/>
                </a:solidFill>
                <a:latin typeface="Helvetica" charset="0"/>
                <a:ea typeface="ＭＳ Ｐゴシック" charset="-128"/>
                <a:cs typeface="MS PGothic" charset="-128"/>
              </a:defRPr>
            </a:lvl9pPr>
          </a:lstStyle>
          <a:p>
            <a:pPr>
              <a:spcBef>
                <a:spcPct val="25000"/>
              </a:spcBef>
              <a:buFontTx/>
              <a:buNone/>
            </a:pPr>
            <a:r>
              <a:rPr lang="en-US" altLang="en-US" sz="2276" i="1">
                <a:ea typeface="ヒラギノ角ゴ Pro W3" charset="-128"/>
              </a:rPr>
              <a:t>p</a:t>
            </a:r>
            <a:r>
              <a:rPr lang="en-US" altLang="en-US" sz="2276">
                <a:ea typeface="ヒラギノ角ゴ Pro W3" charset="-128"/>
              </a:rPr>
              <a:t>	…	distance between strips (readout pitch)</a:t>
            </a:r>
          </a:p>
          <a:p>
            <a:pPr>
              <a:spcBef>
                <a:spcPct val="25000"/>
              </a:spcBef>
              <a:buFontTx/>
              <a:buNone/>
            </a:pPr>
            <a:r>
              <a:rPr lang="en-US" altLang="en-US" sz="2276" i="1">
                <a:ea typeface="ヒラギノ角ゴ Pro W3" charset="-128"/>
              </a:rPr>
              <a:t>x</a:t>
            </a:r>
            <a:r>
              <a:rPr lang="en-US" altLang="en-US" sz="2276">
                <a:ea typeface="ヒラギノ角ゴ Pro W3" charset="-128"/>
              </a:rPr>
              <a:t>	…	position of particle track</a:t>
            </a:r>
          </a:p>
        </p:txBody>
      </p:sp>
      <p:grpSp>
        <p:nvGrpSpPr>
          <p:cNvPr id="139269" name="Group 44"/>
          <p:cNvGrpSpPr>
            <a:grpSpLocks/>
          </p:cNvGrpSpPr>
          <p:nvPr/>
        </p:nvGrpSpPr>
        <p:grpSpPr bwMode="auto">
          <a:xfrm>
            <a:off x="799256" y="1814543"/>
            <a:ext cx="11772053" cy="2363894"/>
            <a:chOff x="354" y="921"/>
            <a:chExt cx="5214" cy="1047"/>
          </a:xfrm>
        </p:grpSpPr>
        <p:sp>
          <p:nvSpPr>
            <p:cNvPr id="139274" name="Text Box 4"/>
            <p:cNvSpPr txBox="1">
              <a:spLocks noChangeArrowheads="1"/>
            </p:cNvSpPr>
            <p:nvPr/>
          </p:nvSpPr>
          <p:spPr bwMode="auto">
            <a:xfrm>
              <a:off x="354" y="921"/>
              <a:ext cx="5214"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marL="355600" indent="-355600">
                <a:spcBef>
                  <a:spcPct val="50000"/>
                </a:spcBef>
                <a:buFont typeface="Wingdings" charset="2"/>
                <a:buChar char="u"/>
                <a:defRPr>
                  <a:solidFill>
                    <a:schemeClr val="tx1"/>
                  </a:solidFill>
                  <a:latin typeface="Helvetica" charset="0"/>
                  <a:ea typeface="ＭＳ Ｐゴシック" charset="-128"/>
                  <a:cs typeface="MS PGothic" charset="-128"/>
                </a:defRPr>
              </a:lvl1pPr>
              <a:lvl2pPr marL="54610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40000"/>
                </a:spcBef>
                <a:buFont typeface="Courier New" charset="0"/>
                <a:buChar char="o"/>
              </a:pPr>
              <a:r>
                <a:rPr lang="en-US" altLang="en-US" sz="2844" dirty="0">
                  <a:ea typeface="ヒラギノ角ゴ Pro W3" charset="-128"/>
                </a:rPr>
                <a:t>Threshold readout (one strip signal):</a:t>
              </a:r>
            </a:p>
            <a:p>
              <a:pPr lvl="1">
                <a:spcBef>
                  <a:spcPct val="40000"/>
                </a:spcBef>
                <a:buFontTx/>
                <a:buNone/>
              </a:pPr>
              <a:r>
                <a:rPr lang="en-US" altLang="en-US" sz="2844" dirty="0">
                  <a:ea typeface="ヒラギノ角ゴ Pro W3" charset="-128"/>
                  <a:sym typeface="Wingdings" charset="2"/>
                </a:rPr>
                <a:t></a:t>
              </a:r>
              <a:r>
                <a:rPr lang="en-US" altLang="en-US" sz="2844" dirty="0">
                  <a:ea typeface="ヒラギノ角ゴ Pro W3" charset="-128"/>
                </a:rPr>
                <a:t>position:</a:t>
              </a:r>
            </a:p>
            <a:p>
              <a:pPr lvl="1">
                <a:spcBef>
                  <a:spcPct val="40000"/>
                </a:spcBef>
                <a:buFontTx/>
                <a:buNone/>
              </a:pPr>
              <a:r>
                <a:rPr lang="en-US" altLang="en-US" sz="2844" dirty="0">
                  <a:ea typeface="ヒラギノ角ゴ Pro W3" charset="-128"/>
                  <a:sym typeface="Wingdings" charset="2"/>
                </a:rPr>
                <a:t></a:t>
              </a:r>
              <a:r>
                <a:rPr lang="en-US" altLang="en-US" sz="2844" dirty="0">
                  <a:ea typeface="ヒラギノ角ゴ Pro W3" charset="-128"/>
                </a:rPr>
                <a:t>resolution: </a:t>
              </a:r>
            </a:p>
          </p:txBody>
        </p:sp>
        <p:grpSp>
          <p:nvGrpSpPr>
            <p:cNvPr id="139275" name="Group 42"/>
            <p:cNvGrpSpPr>
              <a:grpSpLocks/>
            </p:cNvGrpSpPr>
            <p:nvPr/>
          </p:nvGrpSpPr>
          <p:grpSpPr bwMode="auto">
            <a:xfrm>
              <a:off x="1992" y="1545"/>
              <a:ext cx="984" cy="423"/>
              <a:chOff x="1992" y="1624"/>
              <a:chExt cx="984" cy="423"/>
            </a:xfrm>
          </p:grpSpPr>
          <p:sp>
            <p:nvSpPr>
              <p:cNvPr id="139279" name="Rectangle 20"/>
              <p:cNvSpPr>
                <a:spLocks noChangeArrowheads="1"/>
              </p:cNvSpPr>
              <p:nvPr/>
            </p:nvSpPr>
            <p:spPr bwMode="auto">
              <a:xfrm>
                <a:off x="1992" y="1624"/>
                <a:ext cx="984" cy="423"/>
              </a:xfrm>
              <a:prstGeom prst="rect">
                <a:avLst/>
              </a:prstGeom>
              <a:solidFill>
                <a:srgbClr val="FFFFAC"/>
              </a:solidFill>
              <a:ln w="19050">
                <a:solidFill>
                  <a:srgbClr val="FF0000"/>
                </a:solidFill>
                <a:miter lim="800000"/>
                <a:headEnd/>
                <a:tailEnd/>
              </a:ln>
            </p:spPr>
            <p:txBody>
              <a:bodyPr wrap="none" anchor="ct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endParaRPr lang="de-CH" altLang="en-US" sz="2844">
                  <a:ea typeface="ヒラギノ角ゴ Pro W3" charset="-128"/>
                </a:endParaRPr>
              </a:p>
            </p:txBody>
          </p:sp>
          <p:graphicFrame>
            <p:nvGraphicFramePr>
              <p:cNvPr id="139280" name="Object 4"/>
              <p:cNvGraphicFramePr>
                <a:graphicFrameLocks noChangeAspect="1"/>
              </p:cNvGraphicFramePr>
              <p:nvPr/>
            </p:nvGraphicFramePr>
            <p:xfrm>
              <a:off x="2112" y="1624"/>
              <a:ext cx="627" cy="384"/>
            </p:xfrm>
            <a:graphic>
              <a:graphicData uri="http://schemas.openxmlformats.org/presentationml/2006/ole">
                <mc:AlternateContent xmlns:mc="http://schemas.openxmlformats.org/markup-compatibility/2006">
                  <mc:Choice xmlns:v="urn:schemas-microsoft-com:vml" Requires="v">
                    <p:oleObj spid="_x0000_s783673" name="Equation" r:id="rId8" imgW="1079500" imgH="546100" progId="Equation.3">
                      <p:embed/>
                    </p:oleObj>
                  </mc:Choice>
                  <mc:Fallback>
                    <p:oleObj name="Equation" r:id="rId8" imgW="1079500" imgH="546100" progId="Equation.3">
                      <p:embed/>
                      <p:pic>
                        <p:nvPicPr>
                          <p:cNvPr id="13928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12" y="1624"/>
                            <a:ext cx="627"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grpSp>
          <p:nvGrpSpPr>
            <p:cNvPr id="139276" name="Group 43"/>
            <p:cNvGrpSpPr>
              <a:grpSpLocks/>
            </p:cNvGrpSpPr>
            <p:nvPr/>
          </p:nvGrpSpPr>
          <p:grpSpPr bwMode="auto">
            <a:xfrm>
              <a:off x="1596" y="1209"/>
              <a:ext cx="1608" cy="240"/>
              <a:chOff x="1596" y="1209"/>
              <a:chExt cx="1608" cy="240"/>
            </a:xfrm>
          </p:grpSpPr>
          <p:sp>
            <p:nvSpPr>
              <p:cNvPr id="139277" name="Rectangle 12"/>
              <p:cNvSpPr>
                <a:spLocks noChangeArrowheads="1"/>
              </p:cNvSpPr>
              <p:nvPr/>
            </p:nvSpPr>
            <p:spPr bwMode="auto">
              <a:xfrm>
                <a:off x="1596" y="1209"/>
                <a:ext cx="1608" cy="240"/>
              </a:xfrm>
              <a:prstGeom prst="rect">
                <a:avLst/>
              </a:prstGeom>
              <a:solidFill>
                <a:srgbClr val="FFFFAC"/>
              </a:solidFill>
              <a:ln w="19050">
                <a:solidFill>
                  <a:srgbClr val="FF0000"/>
                </a:solidFill>
                <a:miter lim="800000"/>
                <a:headEnd/>
                <a:tailEnd/>
              </a:ln>
            </p:spPr>
            <p:txBody>
              <a:bodyPr wrap="none" anchor="ct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endParaRPr lang="de-CH" altLang="en-US" sz="2844">
                  <a:ea typeface="ヒラギノ角ゴ Pro W3" charset="-128"/>
                </a:endParaRPr>
              </a:p>
            </p:txBody>
          </p:sp>
          <p:graphicFrame>
            <p:nvGraphicFramePr>
              <p:cNvPr id="139278" name="Object 3"/>
              <p:cNvGraphicFramePr>
                <a:graphicFrameLocks noChangeAspect="1"/>
              </p:cNvGraphicFramePr>
              <p:nvPr/>
            </p:nvGraphicFramePr>
            <p:xfrm>
              <a:off x="1776" y="1242"/>
              <a:ext cx="1200" cy="200"/>
            </p:xfrm>
            <a:graphic>
              <a:graphicData uri="http://schemas.openxmlformats.org/presentationml/2006/ole">
                <mc:AlternateContent xmlns:mc="http://schemas.openxmlformats.org/markup-compatibility/2006">
                  <mc:Choice xmlns:v="urn:schemas-microsoft-com:vml" Requires="v">
                    <p:oleObj spid="_x0000_s783674" name="Equation" r:id="rId10" imgW="1066800" imgH="177800" progId="Equation.3">
                      <p:embed/>
                    </p:oleObj>
                  </mc:Choice>
                  <mc:Fallback>
                    <p:oleObj name="Equation" r:id="rId10" imgW="1066800" imgH="177800" progId="Equation.3">
                      <p:embed/>
                      <p:pic>
                        <p:nvPicPr>
                          <p:cNvPr id="139278" name="Object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76" y="1242"/>
                            <a:ext cx="1200" cy="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grpSp>
      <p:sp>
        <p:nvSpPr>
          <p:cNvPr id="139270" name="Rectangle 47"/>
          <p:cNvSpPr>
            <a:spLocks noChangeArrowheads="1"/>
          </p:cNvSpPr>
          <p:nvPr/>
        </p:nvSpPr>
        <p:spPr bwMode="auto">
          <a:xfrm>
            <a:off x="8994987" y="5527040"/>
            <a:ext cx="3576320" cy="2059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marL="673100" indent="-673100">
              <a:spcBef>
                <a:spcPct val="50000"/>
              </a:spcBef>
              <a:buFont typeface="Wingdings" charset="2"/>
              <a:buChar char="u"/>
              <a:tabLst>
                <a:tab pos="381000" algn="l"/>
                <a:tab pos="673100" algn="l"/>
                <a:tab pos="4102100" algn="l"/>
                <a:tab pos="4381500" algn="l"/>
                <a:tab pos="4673600" algn="l"/>
              </a:tabLst>
              <a:defRPr>
                <a:solidFill>
                  <a:schemeClr val="tx1"/>
                </a:solidFill>
                <a:latin typeface="Helvetica" charset="0"/>
                <a:ea typeface="ＭＳ Ｐゴシック" charset="-128"/>
                <a:cs typeface="MS PGothic" charset="-128"/>
              </a:defRPr>
            </a:lvl1pPr>
            <a:lvl2pPr marL="742950" indent="-285750">
              <a:spcBef>
                <a:spcPct val="20000"/>
              </a:spcBef>
              <a:buChar char="–"/>
              <a:tabLst>
                <a:tab pos="381000" algn="l"/>
                <a:tab pos="673100" algn="l"/>
                <a:tab pos="4102100" algn="l"/>
                <a:tab pos="4381500" algn="l"/>
                <a:tab pos="4673600" algn="l"/>
              </a:tabLst>
              <a:defRPr>
                <a:solidFill>
                  <a:schemeClr val="tx1"/>
                </a:solidFill>
                <a:latin typeface="Helvetica" charset="0"/>
                <a:ea typeface="MS PGothic" charset="-128"/>
                <a:cs typeface="MS PGothic" charset="-128"/>
              </a:defRPr>
            </a:lvl2pPr>
            <a:lvl3pPr marL="1143000" indent="-228600">
              <a:spcBef>
                <a:spcPct val="10000"/>
              </a:spcBef>
              <a:buChar char="•"/>
              <a:tabLst>
                <a:tab pos="381000" algn="l"/>
                <a:tab pos="673100" algn="l"/>
                <a:tab pos="4102100" algn="l"/>
                <a:tab pos="4381500" algn="l"/>
                <a:tab pos="4673600" algn="l"/>
              </a:tabLst>
              <a:defRPr sz="1600">
                <a:solidFill>
                  <a:schemeClr val="tx1"/>
                </a:solidFill>
                <a:latin typeface="Helvetica" charset="0"/>
                <a:ea typeface="ＭＳ Ｐゴシック" charset="-128"/>
                <a:cs typeface="MS PGothic" charset="-128"/>
              </a:defRPr>
            </a:lvl3pPr>
            <a:lvl4pPr marL="1600200" indent="-228600">
              <a:buChar char="–"/>
              <a:tabLst>
                <a:tab pos="381000" algn="l"/>
                <a:tab pos="673100" algn="l"/>
                <a:tab pos="4102100" algn="l"/>
                <a:tab pos="4381500" algn="l"/>
                <a:tab pos="4673600" algn="l"/>
              </a:tabLst>
              <a:defRPr sz="1400">
                <a:solidFill>
                  <a:schemeClr val="tx1"/>
                </a:solidFill>
                <a:latin typeface="Helvetica" charset="0"/>
                <a:ea typeface="MS PGothic" charset="-128"/>
                <a:cs typeface="MS PGothic" charset="-128"/>
              </a:defRPr>
            </a:lvl4pPr>
            <a:lvl5pPr marL="2057400" indent="-228600">
              <a:buChar char="»"/>
              <a:tabLst>
                <a:tab pos="381000" algn="l"/>
                <a:tab pos="673100" algn="l"/>
                <a:tab pos="4102100" algn="l"/>
                <a:tab pos="4381500" algn="l"/>
                <a:tab pos="4673600" algn="l"/>
              </a:tabLst>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tabLst>
                <a:tab pos="381000" algn="l"/>
                <a:tab pos="673100" algn="l"/>
                <a:tab pos="4102100" algn="l"/>
                <a:tab pos="4381500" algn="l"/>
                <a:tab pos="4673600" algn="l"/>
              </a:tabLst>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tabLst>
                <a:tab pos="381000" algn="l"/>
                <a:tab pos="673100" algn="l"/>
                <a:tab pos="4102100" algn="l"/>
                <a:tab pos="4381500" algn="l"/>
                <a:tab pos="4673600" algn="l"/>
              </a:tabLst>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tabLst>
                <a:tab pos="381000" algn="l"/>
                <a:tab pos="673100" algn="l"/>
                <a:tab pos="4102100" algn="l"/>
                <a:tab pos="4381500" algn="l"/>
                <a:tab pos="4673600" algn="l"/>
              </a:tabLst>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tabLst>
                <a:tab pos="381000" algn="l"/>
                <a:tab pos="673100" algn="l"/>
                <a:tab pos="4102100" algn="l"/>
                <a:tab pos="4381500" algn="l"/>
                <a:tab pos="4673600" algn="l"/>
              </a:tabLst>
              <a:defRPr sz="1200">
                <a:solidFill>
                  <a:schemeClr val="tx1"/>
                </a:solidFill>
                <a:latin typeface="Helvetica" charset="0"/>
                <a:ea typeface="ＭＳ Ｐゴシック" charset="-128"/>
                <a:cs typeface="MS PGothic" charset="-128"/>
              </a:defRPr>
            </a:lvl9pPr>
          </a:lstStyle>
          <a:p>
            <a:pPr>
              <a:spcBef>
                <a:spcPct val="25000"/>
              </a:spcBef>
              <a:buFontTx/>
              <a:buNone/>
            </a:pPr>
            <a:r>
              <a:rPr lang="en-US" altLang="en-US" sz="2276" i="1">
                <a:ea typeface="ヒラギノ角ゴ Pro W3" charset="-128"/>
              </a:rPr>
              <a:t>x</a:t>
            </a:r>
            <a:r>
              <a:rPr lang="en-US" altLang="en-US" sz="2276" i="1" baseline="-25000">
                <a:ea typeface="ヒラギノ角ゴ Pro W3" charset="-128"/>
              </a:rPr>
              <a:t>1</a:t>
            </a:r>
            <a:r>
              <a:rPr lang="en-US" altLang="en-US" sz="2276" i="1">
                <a:ea typeface="ヒラギノ角ゴ Pro W3" charset="-128"/>
              </a:rPr>
              <a:t>,x</a:t>
            </a:r>
            <a:r>
              <a:rPr lang="en-US" altLang="en-US" sz="2276" i="1" baseline="-25000">
                <a:ea typeface="ヒラギノ角ゴ Pro W3" charset="-128"/>
              </a:rPr>
              <a:t>2</a:t>
            </a:r>
            <a:r>
              <a:rPr lang="en-US" altLang="en-US" sz="2276">
                <a:ea typeface="ヒラギノ角ゴ Pro W3" charset="-128"/>
              </a:rPr>
              <a:t> … position of 1</a:t>
            </a:r>
            <a:r>
              <a:rPr lang="en-US" altLang="en-US" sz="2276" baseline="30000">
                <a:ea typeface="ヒラギノ角ゴ Pro W3" charset="-128"/>
              </a:rPr>
              <a:t>st</a:t>
            </a:r>
            <a:r>
              <a:rPr lang="en-US" altLang="en-US" sz="2276">
                <a:ea typeface="ヒラギノ角ゴ Pro W3" charset="-128"/>
              </a:rPr>
              <a:t> and 2</a:t>
            </a:r>
            <a:r>
              <a:rPr lang="en-US" altLang="en-US" sz="2276" baseline="30000">
                <a:ea typeface="ヒラギノ角ゴ Pro W3" charset="-128"/>
              </a:rPr>
              <a:t>nd</a:t>
            </a:r>
            <a:r>
              <a:rPr lang="en-US" altLang="en-US" sz="2276">
                <a:ea typeface="ヒラギノ角ゴ Pro W3" charset="-128"/>
              </a:rPr>
              <a:t> strip</a:t>
            </a:r>
          </a:p>
          <a:p>
            <a:pPr>
              <a:spcBef>
                <a:spcPct val="25000"/>
              </a:spcBef>
              <a:buFontTx/>
              <a:buNone/>
            </a:pPr>
            <a:r>
              <a:rPr lang="en-US" altLang="en-US" sz="2276" i="1">
                <a:ea typeface="ヒラギノ角ゴ Pro W3" charset="-128"/>
              </a:rPr>
              <a:t>h</a:t>
            </a:r>
            <a:r>
              <a:rPr lang="en-US" altLang="en-US" sz="2276" i="1" baseline="-25000">
                <a:ea typeface="ヒラギノ角ゴ Pro W3" charset="-128"/>
              </a:rPr>
              <a:t>1</a:t>
            </a:r>
            <a:r>
              <a:rPr lang="en-US" altLang="en-US" sz="2276" i="1">
                <a:ea typeface="ヒラギノ角ゴ Pro W3" charset="-128"/>
              </a:rPr>
              <a:t>,h</a:t>
            </a:r>
            <a:r>
              <a:rPr lang="en-US" altLang="en-US" sz="2276" i="1" baseline="-25000">
                <a:ea typeface="ヒラギノ角ゴ Pro W3" charset="-128"/>
              </a:rPr>
              <a:t>2</a:t>
            </a:r>
            <a:r>
              <a:rPr lang="en-US" altLang="en-US" sz="2276">
                <a:ea typeface="ヒラギノ角ゴ Pro W3" charset="-128"/>
              </a:rPr>
              <a:t> … signal on 1</a:t>
            </a:r>
            <a:r>
              <a:rPr lang="en-US" altLang="en-US" sz="2276" baseline="30000">
                <a:ea typeface="ヒラギノ角ゴ Pro W3" charset="-128"/>
              </a:rPr>
              <a:t>st</a:t>
            </a:r>
            <a:r>
              <a:rPr lang="en-US" altLang="en-US" sz="2276">
                <a:ea typeface="ヒラギノ角ゴ Pro W3" charset="-128"/>
              </a:rPr>
              <a:t> and 2</a:t>
            </a:r>
            <a:r>
              <a:rPr lang="en-US" altLang="en-US" sz="2276" baseline="30000">
                <a:ea typeface="ヒラギノ角ゴ Pro W3" charset="-128"/>
              </a:rPr>
              <a:t>nd</a:t>
            </a:r>
            <a:r>
              <a:rPr lang="en-US" altLang="en-US" sz="2276">
                <a:ea typeface="ヒラギノ角ゴ Pro W3" charset="-128"/>
              </a:rPr>
              <a:t> strip</a:t>
            </a:r>
          </a:p>
          <a:p>
            <a:pPr>
              <a:spcBef>
                <a:spcPct val="25000"/>
              </a:spcBef>
              <a:buFontTx/>
              <a:buNone/>
            </a:pPr>
            <a:r>
              <a:rPr lang="en-US" altLang="en-US" sz="2276" i="1">
                <a:ea typeface="ヒラギノ角ゴ Pro W3" charset="-128"/>
              </a:rPr>
              <a:t>SNR … </a:t>
            </a:r>
            <a:r>
              <a:rPr lang="en-US" altLang="en-US" sz="2276">
                <a:ea typeface="ヒラギノ角ゴ Pro W3" charset="-128"/>
              </a:rPr>
              <a:t>signal to noise ratio</a:t>
            </a:r>
          </a:p>
        </p:txBody>
      </p:sp>
      <p:pic>
        <p:nvPicPr>
          <p:cNvPr id="139271" name="Picture 56" descr="Picture 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93549" y="7477762"/>
            <a:ext cx="356729" cy="36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9272" name="Object 2"/>
          <p:cNvGraphicFramePr>
            <a:graphicFrameLocks noChangeAspect="1"/>
          </p:cNvGraphicFramePr>
          <p:nvPr/>
        </p:nvGraphicFramePr>
        <p:xfrm>
          <a:off x="5093547" y="7477760"/>
          <a:ext cx="325120" cy="252871"/>
        </p:xfrm>
        <a:graphic>
          <a:graphicData uri="http://schemas.openxmlformats.org/presentationml/2006/ole">
            <mc:AlternateContent xmlns:mc="http://schemas.openxmlformats.org/markup-compatibility/2006">
              <mc:Choice xmlns:v="urn:schemas-microsoft-com:vml" Requires="v">
                <p:oleObj spid="_x0000_s783675" name="Equation" r:id="rId13" imgW="114300" imgH="88900" progId="Equation.3">
                  <p:embed/>
                </p:oleObj>
              </mc:Choice>
              <mc:Fallback>
                <p:oleObj name="Equation" r:id="rId13" imgW="114300" imgH="88900" progId="Equation.3">
                  <p:embed/>
                  <p:pic>
                    <p:nvPicPr>
                      <p:cNvPr id="139272" name="Object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93547" y="7477760"/>
                        <a:ext cx="325120" cy="252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39273" name="TextBox 26"/>
          <p:cNvSpPr txBox="1">
            <a:spLocks noChangeArrowheads="1"/>
          </p:cNvSpPr>
          <p:nvPr/>
        </p:nvSpPr>
        <p:spPr bwMode="auto">
          <a:xfrm>
            <a:off x="433494" y="8344747"/>
            <a:ext cx="12502140"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GB" altLang="en-US" sz="2844" b="1">
                <a:ea typeface="ヒラギノ角ゴ Pro W3" charset="-128"/>
              </a:rPr>
              <a:t>A position resolution of a few µm is achievable with analogue readout !</a:t>
            </a:r>
          </a:p>
        </p:txBody>
      </p:sp>
      <p:sp>
        <p:nvSpPr>
          <p:cNvPr id="4" name="Slide Number Placeholder 3"/>
          <p:cNvSpPr>
            <a:spLocks noGrp="1"/>
          </p:cNvSpPr>
          <p:nvPr>
            <p:ph type="sldNum" sz="quarter" idx="12"/>
          </p:nvPr>
        </p:nvSpPr>
        <p:spPr>
          <a:xfrm>
            <a:off x="229315" y="9140613"/>
            <a:ext cx="298160" cy="215444"/>
          </a:xfrm>
        </p:spPr>
        <p:txBody>
          <a:bodyPr/>
          <a:lstStyle/>
          <a:p>
            <a:fld id="{0312D417-FB8C-224E-9A2D-720D28E246E6}" type="slidenum">
              <a:rPr lang="de-DE" altLang="en-US" smtClean="0"/>
              <a:pPr/>
              <a:t>71</a:t>
            </a:fld>
            <a:endParaRPr lang="de-DE" altLang="en-US" i="1"/>
          </a:p>
        </p:txBody>
      </p:sp>
    </p:spTree>
    <p:extLst>
      <p:ext uri="{BB962C8B-B14F-4D97-AF65-F5344CB8AC3E}">
        <p14:creationId xmlns:p14="http://schemas.microsoft.com/office/powerpoint/2010/main" val="31034326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250" name="Picture 2"/>
          <p:cNvPicPr>
            <a:picLocks noChangeAspect="1" noChangeArrowheads="1"/>
          </p:cNvPicPr>
          <p:nvPr/>
        </p:nvPicPr>
        <p:blipFill>
          <a:blip r:embed="rId2" cstate="print"/>
          <a:srcRect/>
          <a:stretch>
            <a:fillRect/>
          </a:stretch>
        </p:blipFill>
        <p:spPr bwMode="auto">
          <a:xfrm>
            <a:off x="143432" y="1899550"/>
            <a:ext cx="7134025" cy="6436476"/>
          </a:xfrm>
          <a:prstGeom prst="rect">
            <a:avLst/>
          </a:prstGeom>
          <a:noFill/>
          <a:ln w="9525">
            <a:noFill/>
            <a:miter lim="800000"/>
            <a:headEnd/>
            <a:tailEnd/>
          </a:ln>
        </p:spPr>
      </p:pic>
      <p:sp>
        <p:nvSpPr>
          <p:cNvPr id="2" name="Titel 1"/>
          <p:cNvSpPr>
            <a:spLocks noGrp="1"/>
          </p:cNvSpPr>
          <p:nvPr>
            <p:ph type="title"/>
          </p:nvPr>
        </p:nvSpPr>
        <p:spPr>
          <a:xfrm>
            <a:off x="310892" y="176481"/>
            <a:ext cx="9711650" cy="1320775"/>
          </a:xfrm>
        </p:spPr>
        <p:txBody>
          <a:bodyPr>
            <a:normAutofit fontScale="90000"/>
          </a:bodyPr>
          <a:lstStyle/>
          <a:p>
            <a:r>
              <a:rPr lang="en-GB" b="1" dirty="0">
                <a:solidFill>
                  <a:schemeClr val="tx1"/>
                </a:solidFill>
              </a:rPr>
              <a:t>Silicon </a:t>
            </a:r>
            <a:r>
              <a:rPr lang="en-GB" b="1">
                <a:solidFill>
                  <a:schemeClr val="tx1"/>
                </a:solidFill>
              </a:rPr>
              <a:t>properties </a:t>
            </a:r>
            <a:br>
              <a:rPr lang="en-GB" b="1">
                <a:solidFill>
                  <a:schemeClr val="tx1"/>
                </a:solidFill>
              </a:rPr>
            </a:br>
            <a:r>
              <a:rPr lang="en-GB" sz="5120">
                <a:solidFill>
                  <a:schemeClr val="tx1"/>
                </a:solidFill>
              </a:rPr>
              <a:t>– </a:t>
            </a:r>
            <a:r>
              <a:rPr lang="en-GB" sz="5120" dirty="0">
                <a:solidFill>
                  <a:schemeClr val="tx1"/>
                </a:solidFill>
              </a:rPr>
              <a:t>the numbers are simply right</a:t>
            </a:r>
          </a:p>
        </p:txBody>
      </p:sp>
      <p:sp>
        <p:nvSpPr>
          <p:cNvPr id="3" name="Inhaltsplatzhalter 2"/>
          <p:cNvSpPr>
            <a:spLocks noGrp="1"/>
          </p:cNvSpPr>
          <p:nvPr>
            <p:ph idx="1"/>
          </p:nvPr>
        </p:nvSpPr>
        <p:spPr>
          <a:xfrm>
            <a:off x="7799300" y="1758008"/>
            <a:ext cx="5062068" cy="7315251"/>
          </a:xfrm>
        </p:spPr>
        <p:txBody>
          <a:bodyPr/>
          <a:lstStyle/>
          <a:p>
            <a:pPr>
              <a:spcBef>
                <a:spcPts val="600"/>
              </a:spcBef>
              <a:buNone/>
            </a:pPr>
            <a:r>
              <a:rPr lang="en-GB" sz="2400" dirty="0"/>
              <a:t>And detector relevant:</a:t>
            </a:r>
          </a:p>
          <a:p>
            <a:pPr>
              <a:spcBef>
                <a:spcPts val="600"/>
              </a:spcBef>
            </a:pPr>
            <a:r>
              <a:rPr lang="en-GB" sz="2000" dirty="0">
                <a:solidFill>
                  <a:srgbClr val="92D050"/>
                </a:solidFill>
              </a:rPr>
              <a:t>Dense</a:t>
            </a:r>
            <a:r>
              <a:rPr lang="en-GB" sz="2000" dirty="0"/>
              <a:t>: the average energy loss and high ionized particle number with 390eV</a:t>
            </a:r>
            <a:r>
              <a:rPr lang="en-GB" sz="2000" i="1" dirty="0"/>
              <a:t>/</a:t>
            </a:r>
            <a:r>
              <a:rPr lang="en-GB" sz="2000" i="1" dirty="0" err="1"/>
              <a:t>μm</a:t>
            </a:r>
            <a:r>
              <a:rPr lang="en-GB" sz="2000" i="1" dirty="0"/>
              <a:t> ∼ </a:t>
            </a:r>
            <a:r>
              <a:rPr lang="en-GB" sz="2000" i="1" dirty="0">
                <a:solidFill>
                  <a:srgbClr val="FF0000"/>
                </a:solidFill>
              </a:rPr>
              <a:t>108 (electron–hole pairs)/</a:t>
            </a:r>
            <a:r>
              <a:rPr lang="en-GB" sz="2000" i="1" dirty="0" err="1">
                <a:solidFill>
                  <a:srgbClr val="FF0000"/>
                </a:solidFill>
              </a:rPr>
              <a:t>μm</a:t>
            </a:r>
            <a:r>
              <a:rPr lang="en-GB" sz="2000" i="1" dirty="0"/>
              <a:t> is effectively high due to the high </a:t>
            </a:r>
            <a:r>
              <a:rPr lang="en-GB" sz="2000" dirty="0"/>
              <a:t>density of silicon.</a:t>
            </a:r>
          </a:p>
          <a:p>
            <a:pPr lvl="1">
              <a:spcBef>
                <a:spcPts val="600"/>
              </a:spcBef>
            </a:pPr>
            <a:r>
              <a:rPr lang="en-GB" sz="1600" b="1" dirty="0"/>
              <a:t>No charge amplification needed</a:t>
            </a:r>
          </a:p>
          <a:p>
            <a:pPr>
              <a:spcBef>
                <a:spcPts val="600"/>
              </a:spcBef>
            </a:pPr>
            <a:endParaRPr lang="en-GB" sz="2000" dirty="0">
              <a:solidFill>
                <a:srgbClr val="92D050"/>
              </a:solidFill>
            </a:endParaRPr>
          </a:p>
          <a:p>
            <a:pPr>
              <a:spcBef>
                <a:spcPts val="600"/>
              </a:spcBef>
            </a:pPr>
            <a:r>
              <a:rPr lang="en-GB" sz="2000" dirty="0">
                <a:solidFill>
                  <a:srgbClr val="92D050"/>
                </a:solidFill>
              </a:rPr>
              <a:t>very good intrinsic energy resolution</a:t>
            </a:r>
            <a:r>
              <a:rPr lang="en-GB" sz="2000" dirty="0"/>
              <a:t>:   for every </a:t>
            </a:r>
            <a:r>
              <a:rPr lang="en-GB" sz="2000" dirty="0">
                <a:solidFill>
                  <a:srgbClr val="FF0000"/>
                </a:solidFill>
              </a:rPr>
              <a:t>3.6 eV </a:t>
            </a:r>
            <a:r>
              <a:rPr lang="en-GB" sz="2000" dirty="0"/>
              <a:t>released by a particle crossing the medium, one electron–hole pair is produced. (30 </a:t>
            </a:r>
            <a:r>
              <a:rPr lang="en-GB" sz="2000" dirty="0" err="1"/>
              <a:t>eV</a:t>
            </a:r>
            <a:r>
              <a:rPr lang="en-GB" sz="2000" dirty="0"/>
              <a:t> to ionize a gas molecule)</a:t>
            </a:r>
          </a:p>
          <a:p>
            <a:pPr>
              <a:spcBef>
                <a:spcPts val="600"/>
              </a:spcBef>
            </a:pPr>
            <a:endParaRPr lang="en-GB" sz="2000" dirty="0">
              <a:solidFill>
                <a:srgbClr val="92D050"/>
              </a:solidFill>
            </a:endParaRPr>
          </a:p>
          <a:p>
            <a:pPr>
              <a:spcBef>
                <a:spcPts val="600"/>
              </a:spcBef>
            </a:pPr>
            <a:r>
              <a:rPr lang="en-GB" sz="2000" dirty="0">
                <a:solidFill>
                  <a:srgbClr val="92D050"/>
                </a:solidFill>
              </a:rPr>
              <a:t>Very fast </a:t>
            </a:r>
            <a:r>
              <a:rPr lang="en-GB" sz="2000" dirty="0">
                <a:solidFill>
                  <a:srgbClr val="FF0000"/>
                </a:solidFill>
              </a:rPr>
              <a:t>O(10ns)</a:t>
            </a:r>
          </a:p>
          <a:p>
            <a:pPr>
              <a:spcBef>
                <a:spcPts val="600"/>
              </a:spcBef>
            </a:pPr>
            <a:endParaRPr lang="en-GB" sz="2000" dirty="0">
              <a:solidFill>
                <a:srgbClr val="92D050"/>
              </a:solidFill>
            </a:endParaRPr>
          </a:p>
          <a:p>
            <a:pPr>
              <a:spcBef>
                <a:spcPts val="600"/>
              </a:spcBef>
            </a:pPr>
            <a:r>
              <a:rPr lang="en-GB" sz="2000" dirty="0">
                <a:solidFill>
                  <a:srgbClr val="92D050"/>
                </a:solidFill>
              </a:rPr>
              <a:t>Mechanical stability</a:t>
            </a:r>
          </a:p>
          <a:p>
            <a:pPr lvl="1">
              <a:spcBef>
                <a:spcPts val="600"/>
              </a:spcBef>
            </a:pPr>
            <a:r>
              <a:rPr lang="en-GB" sz="1600" dirty="0"/>
              <a:t>Self supporting</a:t>
            </a:r>
          </a:p>
        </p:txBody>
      </p:sp>
      <p:sp>
        <p:nvSpPr>
          <p:cNvPr id="4" name="Foliennummernplatzhalter 3"/>
          <p:cNvSpPr>
            <a:spLocks noGrp="1"/>
          </p:cNvSpPr>
          <p:nvPr>
            <p:ph type="sldNum" sz="quarter" idx="12"/>
          </p:nvPr>
        </p:nvSpPr>
        <p:spPr>
          <a:xfrm>
            <a:off x="452899" y="9140613"/>
            <a:ext cx="218008" cy="215444"/>
          </a:xfrm>
        </p:spPr>
        <p:txBody>
          <a:bodyPr/>
          <a:lstStyle/>
          <a:p>
            <a:pPr>
              <a:defRPr/>
            </a:pPr>
            <a:fld id="{1DE2D115-8573-4777-90D4-5D066C40B1C4}" type="slidenum">
              <a:rPr lang="de-DE" smtClean="0"/>
              <a:pPr>
                <a:defRPr/>
              </a:pPr>
              <a:t>72</a:t>
            </a:fld>
            <a:endParaRPr lang="de-DE" dirty="0"/>
          </a:p>
        </p:txBody>
      </p:sp>
      <p:cxnSp>
        <p:nvCxnSpPr>
          <p:cNvPr id="13" name="Gerade Verbindung mit Pfeil 12"/>
          <p:cNvCxnSpPr>
            <a:cxnSpLocks/>
          </p:cNvCxnSpPr>
          <p:nvPr/>
        </p:nvCxnSpPr>
        <p:spPr>
          <a:xfrm flipH="1">
            <a:off x="6036229" y="3022044"/>
            <a:ext cx="1757088" cy="1315923"/>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4" name="Gerade Verbindung mit Pfeil 13"/>
          <p:cNvCxnSpPr>
            <a:cxnSpLocks/>
          </p:cNvCxnSpPr>
          <p:nvPr/>
        </p:nvCxnSpPr>
        <p:spPr>
          <a:xfrm flipH="1" flipV="1">
            <a:off x="6036229" y="6166781"/>
            <a:ext cx="1757088" cy="107346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5" name="Gerade Verbindung mit Pfeil 14"/>
          <p:cNvCxnSpPr>
            <a:cxnSpLocks/>
          </p:cNvCxnSpPr>
          <p:nvPr/>
        </p:nvCxnSpPr>
        <p:spPr>
          <a:xfrm flipH="1">
            <a:off x="6849033" y="5163671"/>
            <a:ext cx="944284" cy="1"/>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656402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8424" y="4446603"/>
            <a:ext cx="12451207" cy="2090702"/>
          </a:xfrm>
        </p:spPr>
        <p:txBody>
          <a:bodyPr>
            <a:normAutofit/>
          </a:bodyPr>
          <a:lstStyle/>
          <a:p>
            <a:r>
              <a:rPr lang="en-US" b="1" dirty="0"/>
              <a:t>Radiation damage in silicon sensors</a:t>
            </a:r>
            <a:endParaRPr lang="en-US" dirty="0"/>
          </a:p>
        </p:txBody>
      </p:sp>
      <p:sp>
        <p:nvSpPr>
          <p:cNvPr id="3" name="Subtitle 2"/>
          <p:cNvSpPr>
            <a:spLocks noGrp="1"/>
          </p:cNvSpPr>
          <p:nvPr>
            <p:ph type="subTitle" idx="1"/>
          </p:nvPr>
        </p:nvSpPr>
        <p:spPr>
          <a:xfrm>
            <a:off x="268424" y="6313153"/>
            <a:ext cx="12410702" cy="2492587"/>
          </a:xfrm>
        </p:spPr>
        <p:txBody>
          <a:bodyPr>
            <a:normAutofit/>
          </a:bodyPr>
          <a:lstStyle/>
          <a:p>
            <a:r>
              <a:rPr lang="en-US" sz="3982" b="1" dirty="0">
                <a:solidFill>
                  <a:schemeClr val="accent4">
                    <a:lumMod val="75000"/>
                  </a:schemeClr>
                </a:solidFill>
              </a:rPr>
              <a:t>A very very brief glimpse</a:t>
            </a:r>
          </a:p>
          <a:p>
            <a:endParaRPr lang="en-US" sz="3982" b="1" dirty="0">
              <a:solidFill>
                <a:schemeClr val="accent4">
                  <a:lumMod val="75000"/>
                </a:schemeClr>
              </a:solidFill>
            </a:endParaRPr>
          </a:p>
        </p:txBody>
      </p:sp>
      <p:pic>
        <p:nvPicPr>
          <p:cNvPr id="5" name="Picture 6" descr="Ro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930"/>
            <a:ext cx="13004800" cy="4073031"/>
          </a:xfrm>
          <a:prstGeom prst="rect">
            <a:avLst/>
          </a:prstGeom>
          <a:noFill/>
          <a:extLst>
            <a:ext uri="{909E8E84-426E-40dd-AFC4-6F175D3DCCD1}">
              <a14:hiddenFill xmlns=""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B6F15528-21DE-4FAA-801E-634DDDAF4B2B}" type="slidenum">
              <a:rPr lang="en-US" smtClean="0"/>
              <a:pPr/>
              <a:t>73</a:t>
            </a:fld>
            <a:endParaRPr lang="en-US"/>
          </a:p>
        </p:txBody>
      </p:sp>
    </p:spTree>
    <p:extLst>
      <p:ext uri="{BB962C8B-B14F-4D97-AF65-F5344CB8AC3E}">
        <p14:creationId xmlns:p14="http://schemas.microsoft.com/office/powerpoint/2010/main" val="3592849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138934"/>
            <a:ext cx="11704320" cy="1625600"/>
          </a:xfrm>
        </p:spPr>
        <p:txBody>
          <a:bodyPr>
            <a:normAutofit/>
          </a:bodyPr>
          <a:lstStyle/>
          <a:p>
            <a:r>
              <a:rPr lang="en-US" dirty="0">
                <a:solidFill>
                  <a:srgbClr val="000090"/>
                </a:solidFill>
              </a:rPr>
              <a:t>Examples of crystal defects</a:t>
            </a:r>
            <a:br>
              <a:rPr lang="en-US" dirty="0">
                <a:solidFill>
                  <a:srgbClr val="000090"/>
                </a:solidFill>
              </a:rPr>
            </a:br>
            <a:r>
              <a:rPr lang="en-US" dirty="0">
                <a:solidFill>
                  <a:srgbClr val="000090"/>
                </a:solidFill>
              </a:rPr>
              <a:t>	</a:t>
            </a:r>
            <a:r>
              <a:rPr lang="en-US" sz="3600" b="0" dirty="0">
                <a:solidFill>
                  <a:schemeClr val="tx1"/>
                </a:solidFill>
              </a:rPr>
              <a:t>a defect = ‘</a:t>
            </a:r>
            <a:r>
              <a:rPr lang="en-US" sz="3600" b="0" i="1" dirty="0">
                <a:solidFill>
                  <a:schemeClr val="tx1"/>
                </a:solidFill>
              </a:rPr>
              <a:t>energy level in the gap’ </a:t>
            </a:r>
            <a:r>
              <a:rPr lang="en-US" sz="3600" b="0" dirty="0">
                <a:solidFill>
                  <a:schemeClr val="tx1"/>
                </a:solidFill>
              </a:rPr>
              <a:t>~ dopant</a:t>
            </a:r>
            <a:endParaRPr lang="en-US" b="0" dirty="0">
              <a:solidFill>
                <a:schemeClr val="tx1"/>
              </a:solidFill>
            </a:endParaRPr>
          </a:p>
        </p:txBody>
      </p:sp>
      <p:sp>
        <p:nvSpPr>
          <p:cNvPr id="3" name="Content Placeholder 2"/>
          <p:cNvSpPr>
            <a:spLocks noGrp="1"/>
          </p:cNvSpPr>
          <p:nvPr>
            <p:ph idx="1"/>
          </p:nvPr>
        </p:nvSpPr>
        <p:spPr/>
        <p:txBody>
          <a:bodyPr/>
          <a:lstStyle/>
          <a:p>
            <a:endParaRPr lang="en-US"/>
          </a:p>
        </p:txBody>
      </p:sp>
      <p:pic>
        <p:nvPicPr>
          <p:cNvPr id="5" name="Picture 4" descr="Screen Shot 2016-03-27 at 14.11.2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671" y="1447229"/>
            <a:ext cx="11736886" cy="7400543"/>
          </a:xfrm>
          <a:prstGeom prst="rect">
            <a:avLst/>
          </a:prstGeom>
        </p:spPr>
      </p:pic>
      <p:sp>
        <p:nvSpPr>
          <p:cNvPr id="7" name="TextBox 6"/>
          <p:cNvSpPr txBox="1"/>
          <p:nvPr/>
        </p:nvSpPr>
        <p:spPr>
          <a:xfrm>
            <a:off x="177111" y="8847772"/>
            <a:ext cx="12753812" cy="461665"/>
          </a:xfrm>
          <a:prstGeom prst="rect">
            <a:avLst/>
          </a:prstGeom>
          <a:solidFill>
            <a:schemeClr val="accent3">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pPr defTabSz="650230" hangingPunct="1">
              <a:buClrTx/>
            </a:pPr>
            <a:r>
              <a:rPr lang="en-US" sz="2400" kern="1200" dirty="0">
                <a:solidFill>
                  <a:schemeClr val="tx1"/>
                </a:solidFill>
                <a:uFillTx/>
              </a:rPr>
              <a:t>Take home: There is more than Interstitials and Vacancies; especially with impurities present</a:t>
            </a:r>
          </a:p>
        </p:txBody>
      </p:sp>
      <p:sp>
        <p:nvSpPr>
          <p:cNvPr id="4" name="Slide Number Placeholder 3"/>
          <p:cNvSpPr>
            <a:spLocks noGrp="1"/>
          </p:cNvSpPr>
          <p:nvPr>
            <p:ph type="sldNum" sz="quarter" idx="12"/>
          </p:nvPr>
        </p:nvSpPr>
        <p:spPr>
          <a:xfrm>
            <a:off x="68107" y="9368003"/>
            <a:ext cx="218008" cy="215444"/>
          </a:xfrm>
        </p:spPr>
        <p:txBody>
          <a:bodyPr/>
          <a:lstStyle/>
          <a:p>
            <a:pPr>
              <a:defRPr/>
            </a:pPr>
            <a:fld id="{E5D78AFC-D01D-4A2C-903B-3EDE022AEE92}" type="slidenum">
              <a:rPr lang="de-DE" smtClean="0"/>
              <a:pPr>
                <a:defRPr/>
              </a:pPr>
              <a:t>74</a:t>
            </a:fld>
            <a:endParaRPr lang="de-DE" dirty="0"/>
          </a:p>
        </p:txBody>
      </p:sp>
    </p:spTree>
    <p:extLst>
      <p:ext uri="{BB962C8B-B14F-4D97-AF65-F5344CB8AC3E}">
        <p14:creationId xmlns:p14="http://schemas.microsoft.com/office/powerpoint/2010/main" val="11150456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6" name="Rectangle 8"/>
          <p:cNvSpPr>
            <a:spLocks noChangeArrowheads="1"/>
          </p:cNvSpPr>
          <p:nvPr/>
        </p:nvSpPr>
        <p:spPr bwMode="auto">
          <a:xfrm rot="16200000">
            <a:off x="9552511" y="4409009"/>
            <a:ext cx="6254341" cy="486287"/>
          </a:xfrm>
          <a:prstGeom prst="rect">
            <a:avLst/>
          </a:prstGeom>
          <a:solidFill>
            <a:srgbClr val="3366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650230" hangingPunct="1">
              <a:buClrTx/>
            </a:pPr>
            <a:r>
              <a:rPr lang="en-US" sz="2560" kern="1200">
                <a:solidFill>
                  <a:prstClr val="white"/>
                </a:solidFill>
                <a:effectLst>
                  <a:outerShdw blurRad="38100" dist="38100" dir="2700000" algn="tl">
                    <a:srgbClr val="000000"/>
                  </a:outerShdw>
                </a:effectLst>
                <a:uFillTx/>
              </a:rPr>
              <a:t>Defects are simply add. levels in the band gap</a:t>
            </a:r>
          </a:p>
        </p:txBody>
      </p:sp>
      <p:sp>
        <p:nvSpPr>
          <p:cNvPr id="2" name="Title 1"/>
          <p:cNvSpPr>
            <a:spLocks noGrp="1"/>
          </p:cNvSpPr>
          <p:nvPr>
            <p:ph type="title"/>
          </p:nvPr>
        </p:nvSpPr>
        <p:spPr>
          <a:xfrm>
            <a:off x="309467" y="-394360"/>
            <a:ext cx="8518561" cy="1625600"/>
          </a:xfrm>
        </p:spPr>
        <p:txBody>
          <a:bodyPr>
            <a:normAutofit/>
          </a:bodyPr>
          <a:lstStyle/>
          <a:p>
            <a:r>
              <a:rPr lang="en-US" sz="5400" dirty="0"/>
              <a:t>Mind ‘the Gap’</a:t>
            </a:r>
          </a:p>
        </p:txBody>
      </p:sp>
      <p:sp>
        <p:nvSpPr>
          <p:cNvPr id="3" name="TextBox 2"/>
          <p:cNvSpPr txBox="1"/>
          <p:nvPr/>
        </p:nvSpPr>
        <p:spPr>
          <a:xfrm>
            <a:off x="250118" y="962093"/>
            <a:ext cx="11045011" cy="2062103"/>
          </a:xfrm>
          <a:prstGeom prst="rect">
            <a:avLst/>
          </a:prstGeom>
          <a:noFill/>
        </p:spPr>
        <p:txBody>
          <a:bodyPr wrap="none" rtlCol="0">
            <a:spAutoFit/>
          </a:bodyPr>
          <a:lstStyle/>
          <a:p>
            <a:pPr defTabSz="650230" hangingPunct="1">
              <a:buClrTx/>
            </a:pPr>
            <a:r>
              <a:rPr lang="en-US" sz="2560" kern="1200" dirty="0">
                <a:solidFill>
                  <a:prstClr val="black"/>
                </a:solidFill>
                <a:uFillTx/>
              </a:rPr>
              <a:t>Rule of Thumb:</a:t>
            </a:r>
          </a:p>
          <a:p>
            <a:pPr defTabSz="650230" hangingPunct="1">
              <a:buClrTx/>
            </a:pPr>
            <a:r>
              <a:rPr lang="en-US" sz="2560" kern="1200" dirty="0">
                <a:solidFill>
                  <a:srgbClr val="FF0000"/>
                </a:solidFill>
                <a:uFillTx/>
              </a:rPr>
              <a:t>● Leakage Current	- Relevant from </a:t>
            </a:r>
            <a:r>
              <a:rPr lang="en-US" sz="2560" b="1" kern="1200" dirty="0">
                <a:solidFill>
                  <a:srgbClr val="FF0000"/>
                </a:solidFill>
                <a:uFillTx/>
              </a:rPr>
              <a:t>E13</a:t>
            </a:r>
            <a:r>
              <a:rPr lang="en-US" sz="2560" kern="1200" dirty="0">
                <a:solidFill>
                  <a:srgbClr val="FF0000"/>
                </a:solidFill>
                <a:uFillTx/>
              </a:rPr>
              <a:t> 1MeVN</a:t>
            </a:r>
            <a:r>
              <a:rPr lang="en-US" sz="2560" kern="1200" baseline="-25000" dirty="0">
                <a:solidFill>
                  <a:srgbClr val="FF0000"/>
                </a:solidFill>
                <a:uFillTx/>
              </a:rPr>
              <a:t>equiv</a:t>
            </a:r>
            <a:r>
              <a:rPr lang="en-US" sz="2560" kern="1200" dirty="0">
                <a:solidFill>
                  <a:srgbClr val="FF0000"/>
                </a:solidFill>
                <a:uFillTx/>
              </a:rPr>
              <a:t> onwards – LHC</a:t>
            </a:r>
          </a:p>
          <a:p>
            <a:pPr defTabSz="650230" hangingPunct="1">
              <a:buClrTx/>
            </a:pPr>
            <a:r>
              <a:rPr lang="en-US" sz="2560" kern="1200" dirty="0">
                <a:solidFill>
                  <a:srgbClr val="0000FF"/>
                </a:solidFill>
                <a:uFillTx/>
              </a:rPr>
              <a:t>● Depletion voltage	- Relevant from </a:t>
            </a:r>
            <a:r>
              <a:rPr lang="en-US" sz="2560" b="1" kern="1200" dirty="0">
                <a:solidFill>
                  <a:srgbClr val="0000FF"/>
                </a:solidFill>
                <a:uFillTx/>
              </a:rPr>
              <a:t>E14</a:t>
            </a:r>
            <a:r>
              <a:rPr lang="en-US" sz="2560" kern="1200" dirty="0">
                <a:solidFill>
                  <a:srgbClr val="0000FF"/>
                </a:solidFill>
                <a:uFillTx/>
              </a:rPr>
              <a:t> 1MeVN</a:t>
            </a:r>
            <a:r>
              <a:rPr lang="en-US" sz="2560" kern="1200" baseline="-25000" dirty="0">
                <a:solidFill>
                  <a:srgbClr val="0000FF"/>
                </a:solidFill>
                <a:uFillTx/>
              </a:rPr>
              <a:t>equiv </a:t>
            </a:r>
            <a:r>
              <a:rPr lang="en-US" sz="2560" kern="1200" dirty="0">
                <a:solidFill>
                  <a:srgbClr val="0000FF"/>
                </a:solidFill>
                <a:uFillTx/>
              </a:rPr>
              <a:t>onwards -  LHC</a:t>
            </a:r>
          </a:p>
          <a:p>
            <a:pPr defTabSz="650230" hangingPunct="1">
              <a:buClrTx/>
            </a:pPr>
            <a:r>
              <a:rPr lang="en-US" sz="2560" kern="1200" dirty="0">
                <a:solidFill>
                  <a:srgbClr val="008000"/>
                </a:solidFill>
                <a:uFillTx/>
              </a:rPr>
              <a:t>● Trapping 			- Relevant from </a:t>
            </a:r>
            <a:r>
              <a:rPr lang="en-US" sz="2560" b="1" kern="1200" dirty="0">
                <a:solidFill>
                  <a:srgbClr val="008000"/>
                </a:solidFill>
                <a:uFillTx/>
              </a:rPr>
              <a:t>E15</a:t>
            </a:r>
            <a:r>
              <a:rPr lang="en-US" sz="2560" kern="1200" dirty="0">
                <a:solidFill>
                  <a:srgbClr val="008000"/>
                </a:solidFill>
                <a:uFillTx/>
              </a:rPr>
              <a:t> 1MeVN</a:t>
            </a:r>
            <a:r>
              <a:rPr lang="en-US" sz="2560" kern="1200" baseline="-25000" dirty="0">
                <a:solidFill>
                  <a:srgbClr val="008000"/>
                </a:solidFill>
                <a:uFillTx/>
              </a:rPr>
              <a:t>equiv</a:t>
            </a:r>
            <a:r>
              <a:rPr lang="en-US" sz="2560" kern="1200" baseline="-25000" dirty="0">
                <a:solidFill>
                  <a:srgbClr val="FF0000"/>
                </a:solidFill>
                <a:uFillTx/>
              </a:rPr>
              <a:t> </a:t>
            </a:r>
            <a:r>
              <a:rPr lang="en-US" sz="2560" kern="1200" dirty="0">
                <a:solidFill>
                  <a:srgbClr val="008000"/>
                </a:solidFill>
                <a:uFillTx/>
              </a:rPr>
              <a:t>onwards – HL- LHC</a:t>
            </a:r>
          </a:p>
          <a:p>
            <a:pPr defTabSz="650230" hangingPunct="1">
              <a:buClrTx/>
            </a:pPr>
            <a:endParaRPr lang="en-US" sz="2560" kern="1200" dirty="0">
              <a:solidFill>
                <a:srgbClr val="9BBB59">
                  <a:lumMod val="75000"/>
                </a:srgbClr>
              </a:solidFill>
              <a:uFillTx/>
            </a:endParaRPr>
          </a:p>
        </p:txBody>
      </p:sp>
      <p:pic>
        <p:nvPicPr>
          <p:cNvPr id="4" name="Picture 3" descr="Screen Shot 2016-03-27 at 20.22.4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63" y="2974420"/>
            <a:ext cx="12443119" cy="6779180"/>
          </a:xfrm>
          <a:prstGeom prst="rect">
            <a:avLst/>
          </a:prstGeom>
        </p:spPr>
      </p:pic>
      <p:grpSp>
        <p:nvGrpSpPr>
          <p:cNvPr id="365587" name="Group 19"/>
          <p:cNvGrpSpPr>
            <a:grpSpLocks/>
          </p:cNvGrpSpPr>
          <p:nvPr/>
        </p:nvGrpSpPr>
        <p:grpSpPr bwMode="auto">
          <a:xfrm>
            <a:off x="99379" y="2289191"/>
            <a:ext cx="8602133" cy="1732659"/>
            <a:chOff x="0" y="1883"/>
            <a:chExt cx="3810" cy="640"/>
          </a:xfrm>
        </p:grpSpPr>
        <p:sp>
          <p:nvSpPr>
            <p:cNvPr id="365577" name="Rectangle 9"/>
            <p:cNvSpPr>
              <a:spLocks noChangeArrowheads="1"/>
            </p:cNvSpPr>
            <p:nvPr/>
          </p:nvSpPr>
          <p:spPr bwMode="auto">
            <a:xfrm>
              <a:off x="136" y="2160"/>
              <a:ext cx="1134" cy="363"/>
            </a:xfrm>
            <a:prstGeom prst="rect">
              <a:avLst/>
            </a:prstGeom>
            <a:noFill/>
            <a:ln w="38100">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650230" hangingPunct="1">
                <a:buClrTx/>
              </a:pPr>
              <a:endParaRPr lang="en-US" sz="2560" kern="1200">
                <a:solidFill>
                  <a:prstClr val="black"/>
                </a:solidFill>
                <a:uFillTx/>
              </a:endParaRPr>
            </a:p>
          </p:txBody>
        </p:sp>
        <p:sp>
          <p:nvSpPr>
            <p:cNvPr id="365578" name="Rectangle 10"/>
            <p:cNvSpPr>
              <a:spLocks noChangeArrowheads="1"/>
            </p:cNvSpPr>
            <p:nvPr/>
          </p:nvSpPr>
          <p:spPr bwMode="auto">
            <a:xfrm>
              <a:off x="1406" y="2160"/>
              <a:ext cx="1134" cy="363"/>
            </a:xfrm>
            <a:prstGeom prst="rect">
              <a:avLst/>
            </a:prstGeom>
            <a:noFill/>
            <a:ln w="38100">
              <a:solidFill>
                <a:schemeClr val="tx2">
                  <a:lumMod val="60000"/>
                  <a:lumOff val="40000"/>
                </a:schemeClr>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650230" hangingPunct="1">
                <a:buClrTx/>
              </a:pPr>
              <a:endParaRPr lang="en-US" sz="2560" kern="1200">
                <a:ln>
                  <a:solidFill>
                    <a:srgbClr val="0000FF"/>
                  </a:solidFill>
                </a:ln>
                <a:solidFill>
                  <a:prstClr val="black"/>
                </a:solidFill>
                <a:uFillTx/>
              </a:endParaRPr>
            </a:p>
          </p:txBody>
        </p:sp>
        <p:sp>
          <p:nvSpPr>
            <p:cNvPr id="365579" name="Rectangle 11"/>
            <p:cNvSpPr>
              <a:spLocks noChangeArrowheads="1"/>
            </p:cNvSpPr>
            <p:nvPr/>
          </p:nvSpPr>
          <p:spPr bwMode="auto">
            <a:xfrm>
              <a:off x="2631" y="2160"/>
              <a:ext cx="1179" cy="363"/>
            </a:xfrm>
            <a:prstGeom prst="rect">
              <a:avLst/>
            </a:prstGeom>
            <a:noFill/>
            <a:ln w="38100">
              <a:solidFill>
                <a:srgbClr val="33CC33"/>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650230" hangingPunct="1">
                <a:buClrTx/>
              </a:pPr>
              <a:endParaRPr lang="en-US" sz="2560" kern="1200">
                <a:solidFill>
                  <a:prstClr val="black"/>
                </a:solidFill>
                <a:uFillTx/>
              </a:endParaRPr>
            </a:p>
          </p:txBody>
        </p:sp>
        <p:sp>
          <p:nvSpPr>
            <p:cNvPr id="365584" name="Rectangle 16"/>
            <p:cNvSpPr>
              <a:spLocks noChangeArrowheads="1"/>
            </p:cNvSpPr>
            <p:nvPr/>
          </p:nvSpPr>
          <p:spPr bwMode="auto">
            <a:xfrm>
              <a:off x="0" y="1907"/>
              <a:ext cx="296" cy="3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650230" hangingPunct="1">
                <a:buClrTx/>
              </a:pPr>
              <a:r>
                <a:rPr lang="en-US" sz="6258" kern="1200" dirty="0">
                  <a:solidFill>
                    <a:srgbClr val="FF0000"/>
                  </a:solidFill>
                  <a:uFillTx/>
                </a:rPr>
                <a:t>●</a:t>
              </a:r>
            </a:p>
          </p:txBody>
        </p:sp>
        <p:sp>
          <p:nvSpPr>
            <p:cNvPr id="365585" name="Rectangle 17"/>
            <p:cNvSpPr>
              <a:spLocks noChangeArrowheads="1"/>
            </p:cNvSpPr>
            <p:nvPr/>
          </p:nvSpPr>
          <p:spPr bwMode="auto">
            <a:xfrm>
              <a:off x="2483" y="1888"/>
              <a:ext cx="296" cy="3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650230" hangingPunct="1">
                <a:buClrTx/>
              </a:pPr>
              <a:r>
                <a:rPr lang="en-US" sz="6258" kern="1200">
                  <a:solidFill>
                    <a:srgbClr val="33CC33"/>
                  </a:solidFill>
                  <a:uFillTx/>
                </a:rPr>
                <a:t>●</a:t>
              </a:r>
            </a:p>
          </p:txBody>
        </p:sp>
        <p:sp>
          <p:nvSpPr>
            <p:cNvPr id="365586" name="Rectangle 18"/>
            <p:cNvSpPr>
              <a:spLocks noChangeArrowheads="1"/>
            </p:cNvSpPr>
            <p:nvPr/>
          </p:nvSpPr>
          <p:spPr bwMode="auto">
            <a:xfrm>
              <a:off x="1258" y="1883"/>
              <a:ext cx="296" cy="3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650230" hangingPunct="1">
                <a:buClrTx/>
              </a:pPr>
              <a:r>
                <a:rPr lang="en-US" sz="6258" kern="1200" dirty="0">
                  <a:solidFill>
                    <a:srgbClr val="558ED5"/>
                  </a:solidFill>
                  <a:uFillTx/>
                </a:rPr>
                <a:t>●</a:t>
              </a:r>
            </a:p>
          </p:txBody>
        </p:sp>
      </p:grpSp>
      <p:sp>
        <p:nvSpPr>
          <p:cNvPr id="5" name="Slide Number Placeholder 4"/>
          <p:cNvSpPr>
            <a:spLocks noGrp="1"/>
          </p:cNvSpPr>
          <p:nvPr>
            <p:ph type="sldNum" sz="quarter" idx="12"/>
          </p:nvPr>
        </p:nvSpPr>
        <p:spPr/>
        <p:txBody>
          <a:bodyPr/>
          <a:lstStyle/>
          <a:p>
            <a:pPr>
              <a:defRPr/>
            </a:pPr>
            <a:fld id="{E5D78AFC-D01D-4A2C-903B-3EDE022AEE92}" type="slidenum">
              <a:rPr lang="de-DE" smtClean="0"/>
              <a:pPr>
                <a:defRPr/>
              </a:pPr>
              <a:t>75</a:t>
            </a:fld>
            <a:endParaRPr lang="de-DE" dirty="0"/>
          </a:p>
        </p:txBody>
      </p:sp>
    </p:spTree>
    <p:extLst>
      <p:ext uri="{BB962C8B-B14F-4D97-AF65-F5344CB8AC3E}">
        <p14:creationId xmlns:p14="http://schemas.microsoft.com/office/powerpoint/2010/main" val="22886814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5564" y="84615"/>
            <a:ext cx="9394908" cy="1046446"/>
          </a:xfrm>
        </p:spPr>
        <p:txBody>
          <a:bodyPr>
            <a:normAutofit fontScale="90000"/>
          </a:bodyPr>
          <a:lstStyle/>
          <a:p>
            <a:r>
              <a:rPr lang="en-US" sz="5120" dirty="0">
                <a:solidFill>
                  <a:srgbClr val="000090"/>
                </a:solidFill>
              </a:rPr>
              <a:t>Some Relevant Radiation Induced Defects</a:t>
            </a:r>
          </a:p>
        </p:txBody>
      </p:sp>
      <p:pic>
        <p:nvPicPr>
          <p:cNvPr id="4" name="Picture 3" descr="Screen Shot 2016-03-27 at 11.33.5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184" y="1320177"/>
            <a:ext cx="11195200" cy="7567313"/>
          </a:xfrm>
          <a:prstGeom prst="rect">
            <a:avLst/>
          </a:prstGeom>
        </p:spPr>
      </p:pic>
      <p:sp>
        <p:nvSpPr>
          <p:cNvPr id="3" name="TextBox 2"/>
          <p:cNvSpPr txBox="1"/>
          <p:nvPr/>
        </p:nvSpPr>
        <p:spPr>
          <a:xfrm>
            <a:off x="9350511" y="8791510"/>
            <a:ext cx="3195105" cy="769441"/>
          </a:xfrm>
          <a:prstGeom prst="rect">
            <a:avLst/>
          </a:prstGeom>
          <a:noFill/>
        </p:spPr>
        <p:txBody>
          <a:bodyPr wrap="none" rtlCol="0">
            <a:spAutoFit/>
          </a:bodyPr>
          <a:lstStyle/>
          <a:p>
            <a:pPr defTabSz="650230" hangingPunct="1">
              <a:buClrTx/>
            </a:pPr>
            <a:r>
              <a:rPr lang="en-US" sz="2400" kern="1200" dirty="0">
                <a:solidFill>
                  <a:prstClr val="black"/>
                </a:solidFill>
                <a:uFillTx/>
              </a:rPr>
              <a:t>* Point defects</a:t>
            </a:r>
          </a:p>
          <a:p>
            <a:pPr defTabSz="650230" hangingPunct="1">
              <a:buClrTx/>
            </a:pPr>
            <a:r>
              <a:rPr lang="en-US" kern="1200" dirty="0">
                <a:solidFill>
                  <a:prstClr val="black"/>
                </a:solidFill>
                <a:uFillTx/>
                <a:latin typeface="Symbol" charset="2"/>
                <a:cs typeface="Symbol" charset="2"/>
              </a:rPr>
              <a:t>g</a:t>
            </a:r>
            <a:r>
              <a:rPr lang="en-US" kern="1200" dirty="0">
                <a:solidFill>
                  <a:prstClr val="black"/>
                </a:solidFill>
                <a:uFillTx/>
              </a:rPr>
              <a:t> can only do point defects</a:t>
            </a:r>
          </a:p>
        </p:txBody>
      </p:sp>
      <p:sp>
        <p:nvSpPr>
          <p:cNvPr id="5" name="TextBox 4"/>
          <p:cNvSpPr txBox="1"/>
          <p:nvPr/>
        </p:nvSpPr>
        <p:spPr>
          <a:xfrm>
            <a:off x="8461496" y="627571"/>
            <a:ext cx="4387740" cy="398699"/>
          </a:xfrm>
          <a:prstGeom prst="rect">
            <a:avLst/>
          </a:prstGeom>
          <a:noFill/>
        </p:spPr>
        <p:txBody>
          <a:bodyPr wrap="none" rtlCol="0">
            <a:spAutoFit/>
          </a:bodyPr>
          <a:lstStyle/>
          <a:p>
            <a:pPr defTabSz="650230" hangingPunct="1">
              <a:buClrTx/>
            </a:pPr>
            <a:r>
              <a:rPr lang="en-US" kern="1200" dirty="0">
                <a:solidFill>
                  <a:srgbClr val="0070C0"/>
                </a:solidFill>
                <a:uFillTx/>
              </a:rPr>
              <a:t>From studies of RD50 and WODEAN</a:t>
            </a:r>
          </a:p>
        </p:txBody>
      </p:sp>
      <p:sp>
        <p:nvSpPr>
          <p:cNvPr id="6" name="Slide Number Placeholder 5"/>
          <p:cNvSpPr>
            <a:spLocks noGrp="1"/>
          </p:cNvSpPr>
          <p:nvPr>
            <p:ph type="sldNum" sz="quarter" idx="12"/>
          </p:nvPr>
        </p:nvSpPr>
        <p:spPr/>
        <p:txBody>
          <a:bodyPr/>
          <a:lstStyle/>
          <a:p>
            <a:pPr>
              <a:defRPr/>
            </a:pPr>
            <a:fld id="{E5D78AFC-D01D-4A2C-903B-3EDE022AEE92}" type="slidenum">
              <a:rPr lang="de-DE" smtClean="0"/>
              <a:pPr>
                <a:defRPr/>
              </a:pPr>
              <a:t>76</a:t>
            </a:fld>
            <a:endParaRPr lang="de-DE" dirty="0"/>
          </a:p>
        </p:txBody>
      </p:sp>
    </p:spTree>
    <p:extLst>
      <p:ext uri="{BB962C8B-B14F-4D97-AF65-F5344CB8AC3E}">
        <p14:creationId xmlns:p14="http://schemas.microsoft.com/office/powerpoint/2010/main" val="17770521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Grp="1" noChangeArrowheads="1"/>
          </p:cNvSpPr>
          <p:nvPr>
            <p:ph type="title"/>
          </p:nvPr>
        </p:nvSpPr>
        <p:spPr>
          <a:xfrm>
            <a:off x="255130" y="-142240"/>
            <a:ext cx="12304889" cy="1286830"/>
          </a:xfrm>
          <a:noFill/>
        </p:spPr>
        <p:txBody>
          <a:bodyPr/>
          <a:lstStyle/>
          <a:p>
            <a:r>
              <a:rPr lang="de-DE" sz="4551" dirty="0" err="1"/>
              <a:t>Then</a:t>
            </a:r>
            <a:r>
              <a:rPr lang="de-DE" sz="4551" dirty="0"/>
              <a:t> </a:t>
            </a:r>
            <a:r>
              <a:rPr lang="de-DE" sz="4551" dirty="0" err="1"/>
              <a:t>there</a:t>
            </a:r>
            <a:r>
              <a:rPr lang="de-DE" sz="4551" dirty="0"/>
              <a:t> </a:t>
            </a:r>
            <a:r>
              <a:rPr lang="de-DE" sz="4551" dirty="0" err="1"/>
              <a:t>is</a:t>
            </a:r>
            <a:r>
              <a:rPr lang="de-DE" sz="4551" dirty="0"/>
              <a:t> „</a:t>
            </a:r>
            <a:r>
              <a:rPr lang="de-DE" sz="4551" dirty="0" err="1"/>
              <a:t>diffusion</a:t>
            </a:r>
            <a:r>
              <a:rPr lang="de-DE" sz="4551" dirty="0"/>
              <a:t>“ (</a:t>
            </a:r>
            <a:r>
              <a:rPr lang="de-DE" sz="4551" dirty="0" err="1"/>
              <a:t>annealing</a:t>
            </a:r>
            <a:r>
              <a:rPr lang="de-DE" sz="4551" dirty="0"/>
              <a:t>)</a:t>
            </a:r>
          </a:p>
        </p:txBody>
      </p:sp>
      <p:sp>
        <p:nvSpPr>
          <p:cNvPr id="326659" name="Rectangle 3"/>
          <p:cNvSpPr>
            <a:spLocks noGrp="1" noChangeArrowheads="1"/>
          </p:cNvSpPr>
          <p:nvPr>
            <p:ph idx="1"/>
          </p:nvPr>
        </p:nvSpPr>
        <p:spPr/>
        <p:txBody>
          <a:bodyPr/>
          <a:lstStyle/>
          <a:p>
            <a:endParaRPr lang="de-DE"/>
          </a:p>
        </p:txBody>
      </p:sp>
      <p:pic>
        <p:nvPicPr>
          <p:cNvPr id="32666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11326" b="4487"/>
          <a:stretch/>
        </p:blipFill>
        <p:spPr bwMode="auto">
          <a:xfrm>
            <a:off x="41379" y="947857"/>
            <a:ext cx="12606693" cy="78869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2666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3876" y="4569742"/>
            <a:ext cx="340924" cy="32241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Rectangle 1"/>
          <p:cNvSpPr/>
          <p:nvPr/>
        </p:nvSpPr>
        <p:spPr>
          <a:xfrm>
            <a:off x="156525" y="8758005"/>
            <a:ext cx="12403494" cy="83779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defTabSz="650230" hangingPunct="1">
              <a:buClrTx/>
            </a:pPr>
            <a:r>
              <a:rPr lang="en-US" kern="1200" dirty="0">
                <a:solidFill>
                  <a:prstClr val="white"/>
                </a:solidFill>
                <a:uFillTx/>
              </a:rPr>
              <a:t>The term </a:t>
            </a:r>
            <a:r>
              <a:rPr lang="en-US" b="1" kern="1200" dirty="0">
                <a:solidFill>
                  <a:prstClr val="white"/>
                </a:solidFill>
                <a:uFillTx/>
              </a:rPr>
              <a:t>“diffusion” </a:t>
            </a:r>
            <a:r>
              <a:rPr lang="en-US" kern="1200" dirty="0">
                <a:solidFill>
                  <a:prstClr val="white"/>
                </a:solidFill>
                <a:uFillTx/>
              </a:rPr>
              <a:t>used here is more a descriptive one combining effects like diffusion,  migration, break-up, re-configuration of defects – also often summarized by the term </a:t>
            </a:r>
            <a:r>
              <a:rPr lang="en-US" sz="2800" b="1" kern="1200" dirty="0">
                <a:solidFill>
                  <a:srgbClr val="FFFF00"/>
                </a:solidFill>
                <a:uFillTx/>
              </a:rPr>
              <a:t>“annealing”</a:t>
            </a:r>
          </a:p>
        </p:txBody>
      </p:sp>
    </p:spTree>
    <p:extLst>
      <p:ext uri="{BB962C8B-B14F-4D97-AF65-F5344CB8AC3E}">
        <p14:creationId xmlns:p14="http://schemas.microsoft.com/office/powerpoint/2010/main" val="3335749974"/>
      </p:ext>
    </p:extLst>
  </p:cSld>
  <p:clrMapOvr>
    <a:masterClrMapping/>
  </p:clrMapOvr>
  <p:transition>
    <p:zoom/>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521EDF9B-0AF9-EB4B-A866-449EB03E8F00}"/>
              </a:ext>
            </a:extLst>
          </p:cNvPr>
          <p:cNvSpPr>
            <a:spLocks noGrp="1"/>
          </p:cNvSpPr>
          <p:nvPr>
            <p:ph type="sldNum" sz="quarter" idx="10"/>
          </p:nvPr>
        </p:nvSpPr>
        <p:spPr bwMode="auto">
          <a:xfrm>
            <a:off x="8532813" y="6553200"/>
            <a:ext cx="5762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600" b="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fld id="{8793EEA4-FEA6-4A47-BED3-428B781784D7}" type="slidenum">
              <a:rPr lang="en-US" altLang="en-CH" smtClean="0"/>
              <a:pPr/>
              <a:t>78</a:t>
            </a:fld>
            <a:endParaRPr lang="en-US" altLang="en-CH"/>
          </a:p>
        </p:txBody>
      </p:sp>
      <p:pic>
        <p:nvPicPr>
          <p:cNvPr id="321539" name="Picture 3">
            <a:extLst>
              <a:ext uri="{FF2B5EF4-FFF2-40B4-BE49-F238E27FC236}">
                <a16:creationId xmlns:a16="http://schemas.microsoft.com/office/drawing/2014/main" id="{63984FFC-F01E-0442-B944-E48DD86299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58" y="1293707"/>
            <a:ext cx="12338756" cy="3955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21544" name="Group 8">
            <a:extLst>
              <a:ext uri="{FF2B5EF4-FFF2-40B4-BE49-F238E27FC236}">
                <a16:creationId xmlns:a16="http://schemas.microsoft.com/office/drawing/2014/main" id="{4B2E698A-DBD1-A24F-9190-E9712053F08E}"/>
              </a:ext>
            </a:extLst>
          </p:cNvPr>
          <p:cNvGrpSpPr>
            <a:grpSpLocks/>
          </p:cNvGrpSpPr>
          <p:nvPr/>
        </p:nvGrpSpPr>
        <p:grpSpPr bwMode="auto">
          <a:xfrm>
            <a:off x="358988" y="5621867"/>
            <a:ext cx="11880427" cy="3454400"/>
            <a:chOff x="113" y="2296"/>
            <a:chExt cx="5262" cy="1530"/>
          </a:xfrm>
        </p:grpSpPr>
        <p:pic>
          <p:nvPicPr>
            <p:cNvPr id="321542" name="Picture 6">
              <a:extLst>
                <a:ext uri="{FF2B5EF4-FFF2-40B4-BE49-F238E27FC236}">
                  <a16:creationId xmlns:a16="http://schemas.microsoft.com/office/drawing/2014/main" id="{1A5AF200-98FB-8C49-879E-EC6FB3C267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3" y="2296"/>
              <a:ext cx="2202" cy="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1543" name="Picture 7">
              <a:extLst>
                <a:ext uri="{FF2B5EF4-FFF2-40B4-BE49-F238E27FC236}">
                  <a16:creationId xmlns:a16="http://schemas.microsoft.com/office/drawing/2014/main" id="{999A72D1-74E7-AF47-BA66-F8647964B6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 y="2358"/>
              <a:ext cx="2994" cy="1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itle 2">
            <a:extLst>
              <a:ext uri="{FF2B5EF4-FFF2-40B4-BE49-F238E27FC236}">
                <a16:creationId xmlns:a16="http://schemas.microsoft.com/office/drawing/2014/main" id="{3362BDD4-6B18-0E4D-BF18-2604C8B9F87E}"/>
              </a:ext>
            </a:extLst>
          </p:cNvPr>
          <p:cNvSpPr>
            <a:spLocks noGrp="1"/>
          </p:cNvSpPr>
          <p:nvPr>
            <p:ph type="title"/>
          </p:nvPr>
        </p:nvSpPr>
        <p:spPr>
          <a:xfrm>
            <a:off x="507287" y="0"/>
            <a:ext cx="12679324" cy="1273387"/>
          </a:xfrm>
        </p:spPr>
        <p:txBody>
          <a:bodyPr/>
          <a:lstStyle/>
          <a:p>
            <a:r>
              <a:rPr lang="en-CH" dirty="0"/>
              <a:t>Macroscopic parameters </a:t>
            </a:r>
            <a:r>
              <a:rPr lang="en-CH" sz="2800" dirty="0"/>
              <a:t>(in n-bulk FZ sensors)</a:t>
            </a:r>
            <a:endParaRPr lang="en-CH" dirty="0"/>
          </a:p>
        </p:txBody>
      </p:sp>
    </p:spTree>
    <p:extLst>
      <p:ext uri="{BB962C8B-B14F-4D97-AF65-F5344CB8AC3E}">
        <p14:creationId xmlns:p14="http://schemas.microsoft.com/office/powerpoint/2010/main" val="23328857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ChangeArrowheads="1"/>
          </p:cNvSpPr>
          <p:nvPr>
            <p:ph type="title"/>
          </p:nvPr>
        </p:nvSpPr>
        <p:spPr>
          <a:xfrm>
            <a:off x="3061547" y="1"/>
            <a:ext cx="9943253" cy="1189850"/>
          </a:xfrm>
        </p:spPr>
        <p:txBody>
          <a:bodyPr/>
          <a:lstStyle/>
          <a:p>
            <a:r>
              <a:rPr lang="de-DE" dirty="0" err="1"/>
              <a:t>Defect</a:t>
            </a:r>
            <a:r>
              <a:rPr lang="de-DE" dirty="0"/>
              <a:t> Engineering – RD50</a:t>
            </a:r>
          </a:p>
        </p:txBody>
      </p:sp>
      <p:graphicFrame>
        <p:nvGraphicFramePr>
          <p:cNvPr id="339975" name="Object 7"/>
          <p:cNvGraphicFramePr>
            <a:graphicFrameLocks noGrp="1" noChangeAspect="1"/>
          </p:cNvGraphicFramePr>
          <p:nvPr>
            <p:ph idx="1"/>
          </p:nvPr>
        </p:nvGraphicFramePr>
        <p:xfrm>
          <a:off x="0" y="1292225"/>
          <a:ext cx="10188575" cy="7545388"/>
        </p:xfrm>
        <a:graphic>
          <a:graphicData uri="http://schemas.openxmlformats.org/presentationml/2006/ole">
            <mc:AlternateContent xmlns:mc="http://schemas.openxmlformats.org/markup-compatibility/2006">
              <mc:Choice xmlns:v="urn:schemas-microsoft-com:vml" Requires="v">
                <p:oleObj spid="_x0000_s785470" name="Image" r:id="rId3" imgW="1603800" imgH="1188000" progId="Photoshop.Image.7">
                  <p:embed/>
                </p:oleObj>
              </mc:Choice>
              <mc:Fallback>
                <p:oleObj name="Image" r:id="rId3" imgW="1603800" imgH="1188000" progId="Photoshop.Image.7">
                  <p:embed/>
                  <p:pic>
                    <p:nvPicPr>
                      <p:cNvPr id="339975"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92225"/>
                        <a:ext cx="10188575" cy="7545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 name="Slide Number Placeholder 3"/>
          <p:cNvSpPr>
            <a:spLocks noGrp="1"/>
          </p:cNvSpPr>
          <p:nvPr>
            <p:ph type="sldNum" sz="quarter" idx="12"/>
          </p:nvPr>
        </p:nvSpPr>
        <p:spPr/>
        <p:txBody>
          <a:bodyPr/>
          <a:lstStyle/>
          <a:p>
            <a:fld id="{759E635D-295D-4F4F-8D8F-20522B355CAC}" type="slidenum">
              <a:rPr lang="en-US">
                <a:solidFill>
                  <a:prstClr val="black">
                    <a:tint val="75000"/>
                  </a:prstClr>
                </a:solidFill>
              </a:rPr>
              <a:pPr/>
              <a:t>79</a:t>
            </a:fld>
            <a:endParaRPr lang="en-US">
              <a:solidFill>
                <a:prstClr val="black">
                  <a:tint val="75000"/>
                </a:prstClr>
              </a:solidFill>
            </a:endParaRPr>
          </a:p>
        </p:txBody>
      </p:sp>
      <p:pic>
        <p:nvPicPr>
          <p:cNvPr id="33997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9458" y="5811521"/>
            <a:ext cx="6195342" cy="3942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39977" name="Text Box 9"/>
          <p:cNvSpPr txBox="1">
            <a:spLocks noChangeArrowheads="1"/>
          </p:cNvSpPr>
          <p:nvPr/>
        </p:nvSpPr>
        <p:spPr bwMode="auto">
          <a:xfrm>
            <a:off x="7474227" y="2183483"/>
            <a:ext cx="5181599" cy="461665"/>
          </a:xfrm>
          <a:prstGeom prst="rect">
            <a:avLst/>
          </a:prstGeom>
          <a:solidFill>
            <a:srgbClr val="FFFF66"/>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defTabSz="650230" hangingPunct="1">
              <a:buClrTx/>
            </a:pPr>
            <a:r>
              <a:rPr lang="en-US" sz="2400" b="1" kern="1200" dirty="0">
                <a:solidFill>
                  <a:prstClr val="black"/>
                </a:solidFill>
                <a:uFillTx/>
              </a:rPr>
              <a:t>Introduced in CMS &amp; ATLAS pixel</a:t>
            </a:r>
          </a:p>
        </p:txBody>
      </p:sp>
      <p:pic>
        <p:nvPicPr>
          <p:cNvPr id="7" name="Picture 5"/>
          <p:cNvPicPr>
            <a:picLocks noChangeAspect="1" noChangeArrowheads="1"/>
          </p:cNvPicPr>
          <p:nvPr/>
        </p:nvPicPr>
        <p:blipFill>
          <a:blip r:embed="rId6" cstate="print"/>
          <a:srcRect/>
          <a:stretch>
            <a:fillRect/>
          </a:stretch>
        </p:blipFill>
        <p:spPr bwMode="auto">
          <a:xfrm>
            <a:off x="10767462" y="3034454"/>
            <a:ext cx="2034182" cy="2467594"/>
          </a:xfrm>
          <a:prstGeom prst="rect">
            <a:avLst/>
          </a:prstGeom>
          <a:noFill/>
        </p:spPr>
      </p:pic>
    </p:spTree>
    <p:extLst>
      <p:ext uri="{BB962C8B-B14F-4D97-AF65-F5344CB8AC3E}">
        <p14:creationId xmlns:p14="http://schemas.microsoft.com/office/powerpoint/2010/main" val="886897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339974"/>
                                        </p:tgtEl>
                                        <p:attrNameLst>
                                          <p:attrName>style.visibility</p:attrName>
                                        </p:attrNameLst>
                                      </p:cBhvr>
                                      <p:to>
                                        <p:strVal val="visible"/>
                                      </p:to>
                                    </p:set>
                                    <p:anim from="(-#ppt_w/2)" to="(#ppt_x)" calcmode="lin" valueType="num">
                                      <p:cBhvr>
                                        <p:cTn id="7" dur="600" fill="hold">
                                          <p:stCondLst>
                                            <p:cond delay="0"/>
                                          </p:stCondLst>
                                        </p:cTn>
                                        <p:tgtEl>
                                          <p:spTgt spid="339974"/>
                                        </p:tgtEl>
                                        <p:attrNameLst>
                                          <p:attrName>ppt_x</p:attrName>
                                        </p:attrNameLst>
                                      </p:cBhvr>
                                    </p:anim>
                                    <p:anim from="0" to="-1.0" calcmode="lin" valueType="num">
                                      <p:cBhvr>
                                        <p:cTn id="8" dur="200" decel="50000" autoRev="1" fill="hold">
                                          <p:stCondLst>
                                            <p:cond delay="600"/>
                                          </p:stCondLst>
                                        </p:cTn>
                                        <p:tgtEl>
                                          <p:spTgt spid="339974"/>
                                        </p:tgtEl>
                                        <p:attrNameLst>
                                          <p:attrName>xshear</p:attrName>
                                        </p:attrNameLst>
                                      </p:cBhvr>
                                    </p:anim>
                                    <p:animScale>
                                      <p:cBhvr>
                                        <p:cTn id="9" dur="200" decel="100000" autoRev="1" fill="hold">
                                          <p:stCondLst>
                                            <p:cond delay="600"/>
                                          </p:stCondLst>
                                        </p:cTn>
                                        <p:tgtEl>
                                          <p:spTgt spid="339974"/>
                                        </p:tgtEl>
                                      </p:cBhvr>
                                      <p:from x="100000" y="100000"/>
                                      <p:to x="80000" y="100000"/>
                                    </p:animScale>
                                    <p:anim by="(#ppt_h/3+#ppt_w*0.1)" calcmode="lin" valueType="num">
                                      <p:cBhvr additive="sum">
                                        <p:cTn id="10" dur="200" decel="100000" autoRev="1" fill="hold">
                                          <p:stCondLst>
                                            <p:cond delay="600"/>
                                          </p:stCondLst>
                                        </p:cTn>
                                        <p:tgtEl>
                                          <p:spTgt spid="339974"/>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026"/>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048" tIns="65024" rIns="130048" bIns="65024" numCol="1" anchor="t" anchorCtr="0" compatLnSpc="1">
            <a:prstTxWarp prst="textNoShape">
              <a:avLst/>
            </a:prstTxWarp>
            <a:normAutofit fontScale="90000"/>
          </a:bodyPr>
          <a:lstStyle/>
          <a:p>
            <a:pPr eaLnBrk="1" hangingPunct="1"/>
            <a:r>
              <a:rPr lang="en-US" altLang="en-US" dirty="0">
                <a:ea typeface="ＭＳ Ｐゴシック" charset="-128"/>
                <a:cs typeface="MS PGothic" charset="-128"/>
              </a:rPr>
              <a:t>Material Properties</a:t>
            </a:r>
            <a:br>
              <a:rPr lang="en-US" altLang="en-US" dirty="0">
                <a:ea typeface="ＭＳ Ｐゴシック" charset="-128"/>
                <a:cs typeface="MS PGothic" charset="-128"/>
              </a:rPr>
            </a:br>
            <a:r>
              <a:rPr lang="en-US" altLang="en-US" sz="2844" dirty="0">
                <a:ea typeface="ＭＳ Ｐゴシック" charset="-128"/>
                <a:cs typeface="MS PGothic" charset="-128"/>
              </a:rPr>
              <a:t>Drift velocity and mobility</a:t>
            </a:r>
          </a:p>
        </p:txBody>
      </p:sp>
      <p:sp>
        <p:nvSpPr>
          <p:cNvPr id="38915" name="Text Box 1027"/>
          <p:cNvSpPr txBox="1">
            <a:spLocks noChangeArrowheads="1"/>
          </p:cNvSpPr>
          <p:nvPr/>
        </p:nvSpPr>
        <p:spPr bwMode="auto">
          <a:xfrm>
            <a:off x="830862" y="1341121"/>
            <a:ext cx="11523698" cy="2600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25000"/>
              </a:spcBef>
              <a:buFontTx/>
              <a:buNone/>
            </a:pPr>
            <a:r>
              <a:rPr lang="en-US" altLang="en-US" sz="2844" dirty="0">
                <a:ea typeface="ヒラギノ角ゴ Pro W3" charset="-128"/>
              </a:rPr>
              <a:t>Drift velocity </a:t>
            </a:r>
            <a:r>
              <a:rPr lang="en-US" altLang="en-US" sz="2844" i="1" dirty="0">
                <a:ea typeface="ヒラギノ角ゴ Pro W3" charset="-128"/>
              </a:rPr>
              <a:t>v</a:t>
            </a:r>
          </a:p>
          <a:p>
            <a:pPr>
              <a:spcBef>
                <a:spcPct val="25000"/>
              </a:spcBef>
              <a:buFontTx/>
              <a:buNone/>
            </a:pPr>
            <a:r>
              <a:rPr lang="en-US" altLang="en-US" sz="2844" dirty="0">
                <a:ea typeface="ヒラギノ角ゴ Pro W3" charset="-128"/>
              </a:rPr>
              <a:t>For electrons:			and for holes:</a:t>
            </a:r>
          </a:p>
          <a:p>
            <a:pPr>
              <a:spcBef>
                <a:spcPct val="25000"/>
              </a:spcBef>
              <a:buFontTx/>
              <a:buNone/>
            </a:pPr>
            <a:endParaRPr lang="en-US" altLang="en-US" sz="2844" dirty="0">
              <a:ea typeface="ヒラギノ角ゴ Pro W3" charset="-128"/>
            </a:endParaRPr>
          </a:p>
          <a:p>
            <a:pPr>
              <a:spcBef>
                <a:spcPct val="25000"/>
              </a:spcBef>
              <a:buFontTx/>
              <a:buNone/>
            </a:pPr>
            <a:r>
              <a:rPr lang="en-US" altLang="en-US" sz="2844" dirty="0">
                <a:ea typeface="ヒラギノ角ゴ Pro W3" charset="-128"/>
              </a:rPr>
              <a:t>Mobility </a:t>
            </a:r>
            <a:r>
              <a:rPr lang="en-US" altLang="en-US" sz="2844" dirty="0">
                <a:latin typeface="Symbol" charset="2"/>
                <a:ea typeface="Symbol" charset="2"/>
                <a:cs typeface="Symbol" charset="2"/>
              </a:rPr>
              <a:t>m</a:t>
            </a:r>
          </a:p>
          <a:p>
            <a:pPr>
              <a:spcBef>
                <a:spcPct val="25000"/>
              </a:spcBef>
              <a:buFontTx/>
              <a:buNone/>
            </a:pPr>
            <a:r>
              <a:rPr lang="en-US" altLang="en-US" sz="2844" dirty="0">
                <a:ea typeface="ヒラギノ角ゴ Pro W3" charset="-128"/>
              </a:rPr>
              <a:t>For electrons:			and for holes:</a:t>
            </a:r>
          </a:p>
        </p:txBody>
      </p:sp>
      <p:grpSp>
        <p:nvGrpSpPr>
          <p:cNvPr id="38916" name="Group 1039"/>
          <p:cNvGrpSpPr>
            <a:grpSpLocks/>
          </p:cNvGrpSpPr>
          <p:nvPr/>
        </p:nvGrpSpPr>
        <p:grpSpPr bwMode="auto">
          <a:xfrm>
            <a:off x="3251200" y="1899923"/>
            <a:ext cx="2330027" cy="650240"/>
            <a:chOff x="1968" y="2428"/>
            <a:chExt cx="1032" cy="288"/>
          </a:xfrm>
        </p:grpSpPr>
        <p:sp>
          <p:nvSpPr>
            <p:cNvPr id="38935" name="Rectangle 1030"/>
            <p:cNvSpPr>
              <a:spLocks noChangeArrowheads="1"/>
            </p:cNvSpPr>
            <p:nvPr/>
          </p:nvSpPr>
          <p:spPr bwMode="auto">
            <a:xfrm>
              <a:off x="1968" y="2428"/>
              <a:ext cx="1032" cy="288"/>
            </a:xfrm>
            <a:prstGeom prst="rect">
              <a:avLst/>
            </a:prstGeom>
            <a:solidFill>
              <a:srgbClr val="FFFFAC"/>
            </a:solidFill>
            <a:ln w="19050">
              <a:solidFill>
                <a:srgbClr val="FF0000"/>
              </a:solidFill>
              <a:miter lim="800000"/>
              <a:headEnd/>
              <a:tailEnd/>
            </a:ln>
          </p:spPr>
          <p:txBody>
            <a:bodyPr wrap="none" anchor="ct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endParaRPr lang="de-CH" altLang="en-US" sz="2844">
                <a:ea typeface="ヒラギノ角ゴ Pro W3" charset="-128"/>
              </a:endParaRPr>
            </a:p>
          </p:txBody>
        </p:sp>
        <p:graphicFrame>
          <p:nvGraphicFramePr>
            <p:cNvPr id="38936" name="Object 5"/>
            <p:cNvGraphicFramePr>
              <a:graphicFrameLocks noChangeAspect="1"/>
            </p:cNvGraphicFramePr>
            <p:nvPr/>
          </p:nvGraphicFramePr>
          <p:xfrm>
            <a:off x="2060" y="2480"/>
            <a:ext cx="848" cy="184"/>
          </p:xfrm>
          <a:graphic>
            <a:graphicData uri="http://schemas.openxmlformats.org/presentationml/2006/ole">
              <mc:AlternateContent xmlns:mc="http://schemas.openxmlformats.org/markup-compatibility/2006">
                <mc:Choice xmlns:v="urn:schemas-microsoft-com:vml" Requires="v">
                  <p:oleObj spid="_x0000_s678433" name="Equation" r:id="rId4" imgW="1346200" imgH="292100" progId="Equation.3">
                    <p:embed/>
                  </p:oleObj>
                </mc:Choice>
                <mc:Fallback>
                  <p:oleObj name="Equation" r:id="rId4" imgW="1346200" imgH="2921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0" y="2480"/>
                          <a:ext cx="848"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grpSp>
        <p:nvGrpSpPr>
          <p:cNvPr id="38917" name="Group 1049"/>
          <p:cNvGrpSpPr>
            <a:grpSpLocks/>
          </p:cNvGrpSpPr>
          <p:nvPr/>
        </p:nvGrpSpPr>
        <p:grpSpPr bwMode="auto">
          <a:xfrm>
            <a:off x="8344747" y="1899923"/>
            <a:ext cx="2330027" cy="650240"/>
            <a:chOff x="4368" y="2256"/>
            <a:chExt cx="1032" cy="288"/>
          </a:xfrm>
        </p:grpSpPr>
        <p:sp>
          <p:nvSpPr>
            <p:cNvPr id="38933" name="Rectangle 1036"/>
            <p:cNvSpPr>
              <a:spLocks noChangeArrowheads="1"/>
            </p:cNvSpPr>
            <p:nvPr/>
          </p:nvSpPr>
          <p:spPr bwMode="auto">
            <a:xfrm>
              <a:off x="4368" y="2256"/>
              <a:ext cx="1032" cy="288"/>
            </a:xfrm>
            <a:prstGeom prst="rect">
              <a:avLst/>
            </a:prstGeom>
            <a:solidFill>
              <a:srgbClr val="FFFFAC"/>
            </a:solidFill>
            <a:ln w="19050">
              <a:solidFill>
                <a:srgbClr val="FF0000"/>
              </a:solidFill>
              <a:miter lim="800000"/>
              <a:headEnd/>
              <a:tailEnd/>
            </a:ln>
          </p:spPr>
          <p:txBody>
            <a:bodyPr wrap="none" anchor="ct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endParaRPr lang="de-CH" altLang="en-US" sz="2844">
                <a:ea typeface="ヒラギノ角ゴ Pro W3" charset="-128"/>
              </a:endParaRPr>
            </a:p>
          </p:txBody>
        </p:sp>
        <p:graphicFrame>
          <p:nvGraphicFramePr>
            <p:cNvPr id="38934" name="Object 4"/>
            <p:cNvGraphicFramePr>
              <a:graphicFrameLocks noChangeAspect="1"/>
            </p:cNvGraphicFramePr>
            <p:nvPr/>
          </p:nvGraphicFramePr>
          <p:xfrm>
            <a:off x="4484" y="2296"/>
            <a:ext cx="800" cy="208"/>
          </p:xfrm>
          <a:graphic>
            <a:graphicData uri="http://schemas.openxmlformats.org/presentationml/2006/ole">
              <mc:AlternateContent xmlns:mc="http://schemas.openxmlformats.org/markup-compatibility/2006">
                <mc:Choice xmlns:v="urn:schemas-microsoft-com:vml" Requires="v">
                  <p:oleObj spid="_x0000_s678434" name="Equation" r:id="rId6" imgW="1270000" imgH="330200" progId="Equation.3">
                    <p:embed/>
                  </p:oleObj>
                </mc:Choice>
                <mc:Fallback>
                  <p:oleObj name="Equation" r:id="rId6" imgW="1270000" imgH="330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4" y="2296"/>
                          <a:ext cx="800" cy="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sp>
        <p:nvSpPr>
          <p:cNvPr id="38918" name="Rectangle 1037"/>
          <p:cNvSpPr>
            <a:spLocks noChangeArrowheads="1"/>
          </p:cNvSpPr>
          <p:nvPr/>
        </p:nvSpPr>
        <p:spPr bwMode="auto">
          <a:xfrm>
            <a:off x="6394027" y="6171369"/>
            <a:ext cx="5960533" cy="1900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054100">
              <a:spcBef>
                <a:spcPct val="50000"/>
              </a:spcBef>
              <a:buFont typeface="Wingdings" charset="2"/>
              <a:buChar char="u"/>
              <a:tabLst>
                <a:tab pos="673100" algn="l"/>
                <a:tab pos="952500" algn="l"/>
                <a:tab pos="2857500" algn="l"/>
                <a:tab pos="3149600" algn="l"/>
                <a:tab pos="3530600" algn="l"/>
              </a:tabLst>
              <a:defRPr>
                <a:solidFill>
                  <a:schemeClr val="tx1"/>
                </a:solidFill>
                <a:latin typeface="Helvetica" charset="0"/>
                <a:ea typeface="ＭＳ Ｐゴシック" charset="-128"/>
                <a:cs typeface="MS PGothic" charset="-128"/>
              </a:defRPr>
            </a:lvl1pPr>
            <a:lvl2pPr marL="742950" indent="-285750" defTabSz="1054100">
              <a:spcBef>
                <a:spcPct val="20000"/>
              </a:spcBef>
              <a:buChar char="–"/>
              <a:tabLst>
                <a:tab pos="673100" algn="l"/>
                <a:tab pos="952500" algn="l"/>
                <a:tab pos="2857500" algn="l"/>
                <a:tab pos="3149600" algn="l"/>
                <a:tab pos="3530600" algn="l"/>
              </a:tabLst>
              <a:defRPr>
                <a:solidFill>
                  <a:schemeClr val="tx1"/>
                </a:solidFill>
                <a:latin typeface="Helvetica" charset="0"/>
                <a:ea typeface="MS PGothic" charset="-128"/>
                <a:cs typeface="MS PGothic" charset="-128"/>
              </a:defRPr>
            </a:lvl2pPr>
            <a:lvl3pPr marL="1143000" indent="-228600" defTabSz="1054100">
              <a:spcBef>
                <a:spcPct val="10000"/>
              </a:spcBef>
              <a:buChar char="•"/>
              <a:tabLst>
                <a:tab pos="673100" algn="l"/>
                <a:tab pos="952500" algn="l"/>
                <a:tab pos="2857500" algn="l"/>
                <a:tab pos="3149600" algn="l"/>
                <a:tab pos="3530600" algn="l"/>
              </a:tabLst>
              <a:defRPr sz="1600">
                <a:solidFill>
                  <a:schemeClr val="tx1"/>
                </a:solidFill>
                <a:latin typeface="Helvetica" charset="0"/>
                <a:ea typeface="ＭＳ Ｐゴシック" charset="-128"/>
                <a:cs typeface="MS PGothic" charset="-128"/>
              </a:defRPr>
            </a:lvl3pPr>
            <a:lvl4pPr marL="1600200" indent="-228600" defTabSz="1054100">
              <a:buChar char="–"/>
              <a:tabLst>
                <a:tab pos="673100" algn="l"/>
                <a:tab pos="952500" algn="l"/>
                <a:tab pos="2857500" algn="l"/>
                <a:tab pos="3149600" algn="l"/>
                <a:tab pos="3530600" algn="l"/>
              </a:tabLst>
              <a:defRPr sz="1400">
                <a:solidFill>
                  <a:schemeClr val="tx1"/>
                </a:solidFill>
                <a:latin typeface="Helvetica" charset="0"/>
                <a:ea typeface="MS PGothic" charset="-128"/>
                <a:cs typeface="MS PGothic" charset="-128"/>
              </a:defRPr>
            </a:lvl4pPr>
            <a:lvl5pPr marL="2057400" indent="-228600" defTabSz="1054100">
              <a:buChar char="»"/>
              <a:tabLst>
                <a:tab pos="673100" algn="l"/>
                <a:tab pos="952500" algn="l"/>
                <a:tab pos="2857500" algn="l"/>
                <a:tab pos="3149600" algn="l"/>
                <a:tab pos="3530600" algn="l"/>
              </a:tabLst>
              <a:defRPr sz="1200">
                <a:solidFill>
                  <a:schemeClr val="tx1"/>
                </a:solidFill>
                <a:latin typeface="Helvetica" charset="0"/>
                <a:ea typeface="ＭＳ Ｐゴシック" charset="-128"/>
                <a:cs typeface="MS PGothic" charset="-128"/>
              </a:defRPr>
            </a:lvl5pPr>
            <a:lvl6pPr marL="2514600" indent="-228600" defTabSz="1054100" eaLnBrk="0" fontAlgn="base" hangingPunct="0">
              <a:spcBef>
                <a:spcPct val="0"/>
              </a:spcBef>
              <a:spcAft>
                <a:spcPct val="0"/>
              </a:spcAft>
              <a:buChar char="»"/>
              <a:tabLst>
                <a:tab pos="673100" algn="l"/>
                <a:tab pos="952500" algn="l"/>
                <a:tab pos="2857500" algn="l"/>
                <a:tab pos="3149600" algn="l"/>
                <a:tab pos="3530600" algn="l"/>
              </a:tabLst>
              <a:defRPr sz="1200">
                <a:solidFill>
                  <a:schemeClr val="tx1"/>
                </a:solidFill>
                <a:latin typeface="Helvetica" charset="0"/>
                <a:ea typeface="ＭＳ Ｐゴシック" charset="-128"/>
                <a:cs typeface="MS PGothic" charset="-128"/>
              </a:defRPr>
            </a:lvl6pPr>
            <a:lvl7pPr marL="2971800" indent="-228600" defTabSz="1054100" eaLnBrk="0" fontAlgn="base" hangingPunct="0">
              <a:spcBef>
                <a:spcPct val="0"/>
              </a:spcBef>
              <a:spcAft>
                <a:spcPct val="0"/>
              </a:spcAft>
              <a:buChar char="»"/>
              <a:tabLst>
                <a:tab pos="673100" algn="l"/>
                <a:tab pos="952500" algn="l"/>
                <a:tab pos="2857500" algn="l"/>
                <a:tab pos="3149600" algn="l"/>
                <a:tab pos="3530600" algn="l"/>
              </a:tabLst>
              <a:defRPr sz="1200">
                <a:solidFill>
                  <a:schemeClr val="tx1"/>
                </a:solidFill>
                <a:latin typeface="Helvetica" charset="0"/>
                <a:ea typeface="ＭＳ Ｐゴシック" charset="-128"/>
                <a:cs typeface="MS PGothic" charset="-128"/>
              </a:defRPr>
            </a:lvl7pPr>
            <a:lvl8pPr marL="3429000" indent="-228600" defTabSz="1054100" eaLnBrk="0" fontAlgn="base" hangingPunct="0">
              <a:spcBef>
                <a:spcPct val="0"/>
              </a:spcBef>
              <a:spcAft>
                <a:spcPct val="0"/>
              </a:spcAft>
              <a:buChar char="»"/>
              <a:tabLst>
                <a:tab pos="673100" algn="l"/>
                <a:tab pos="952500" algn="l"/>
                <a:tab pos="2857500" algn="l"/>
                <a:tab pos="3149600" algn="l"/>
                <a:tab pos="3530600" algn="l"/>
              </a:tabLst>
              <a:defRPr sz="1200">
                <a:solidFill>
                  <a:schemeClr val="tx1"/>
                </a:solidFill>
                <a:latin typeface="Helvetica" charset="0"/>
                <a:ea typeface="ＭＳ Ｐゴシック" charset="-128"/>
                <a:cs typeface="MS PGothic" charset="-128"/>
              </a:defRPr>
            </a:lvl8pPr>
            <a:lvl9pPr marL="3886200" indent="-228600" defTabSz="1054100" eaLnBrk="0" fontAlgn="base" hangingPunct="0">
              <a:spcBef>
                <a:spcPct val="0"/>
              </a:spcBef>
              <a:spcAft>
                <a:spcPct val="0"/>
              </a:spcAft>
              <a:buChar char="»"/>
              <a:tabLst>
                <a:tab pos="673100" algn="l"/>
                <a:tab pos="952500" algn="l"/>
                <a:tab pos="2857500" algn="l"/>
                <a:tab pos="3149600" algn="l"/>
                <a:tab pos="3530600" algn="l"/>
              </a:tabLst>
              <a:defRPr sz="1200">
                <a:solidFill>
                  <a:schemeClr val="tx1"/>
                </a:solidFill>
                <a:latin typeface="Helvetica" charset="0"/>
                <a:ea typeface="ＭＳ Ｐゴシック" charset="-128"/>
                <a:cs typeface="MS PGothic" charset="-128"/>
              </a:defRPr>
            </a:lvl9pPr>
          </a:lstStyle>
          <a:p>
            <a:pPr>
              <a:lnSpc>
                <a:spcPct val="120000"/>
              </a:lnSpc>
              <a:spcBef>
                <a:spcPct val="0"/>
              </a:spcBef>
              <a:buFontTx/>
              <a:buNone/>
            </a:pPr>
            <a:r>
              <a:rPr lang="en-US" altLang="en-US" sz="1991" i="1" dirty="0">
                <a:ea typeface="ヒラギノ角ゴ Pro W3" charset="-128"/>
              </a:rPr>
              <a:t>e 	</a:t>
            </a:r>
            <a:r>
              <a:rPr lang="en-US" altLang="en-US" sz="1991" dirty="0">
                <a:ea typeface="ヒラギノ角ゴ Pro W3" charset="-128"/>
              </a:rPr>
              <a:t>…	electron charge	</a:t>
            </a:r>
          </a:p>
          <a:p>
            <a:pPr>
              <a:lnSpc>
                <a:spcPct val="120000"/>
              </a:lnSpc>
              <a:spcBef>
                <a:spcPct val="0"/>
              </a:spcBef>
              <a:buFontTx/>
              <a:buNone/>
            </a:pPr>
            <a:r>
              <a:rPr lang="en-US" altLang="en-US" sz="1991" dirty="0">
                <a:latin typeface="Symbol" charset="2"/>
                <a:ea typeface="ヒラギノ角ゴ Pro W3" charset="-128"/>
              </a:rPr>
              <a:t>e</a:t>
            </a:r>
            <a:r>
              <a:rPr lang="en-US" altLang="en-US" sz="1991" dirty="0">
                <a:ea typeface="ヒラギノ角ゴ Pro W3" charset="-128"/>
              </a:rPr>
              <a:t> 	…  external electric field</a:t>
            </a:r>
          </a:p>
          <a:p>
            <a:pPr>
              <a:lnSpc>
                <a:spcPct val="110000"/>
              </a:lnSpc>
              <a:spcBef>
                <a:spcPct val="0"/>
              </a:spcBef>
              <a:buFontTx/>
              <a:buNone/>
            </a:pPr>
            <a:r>
              <a:rPr lang="en-US" altLang="en-US" sz="1991" i="1" dirty="0" err="1">
                <a:ea typeface="ヒラギノ角ゴ Pro W3" charset="-128"/>
              </a:rPr>
              <a:t>m</a:t>
            </a:r>
            <a:r>
              <a:rPr lang="en-US" altLang="en-US" sz="1991" i="1" baseline="-25000" dirty="0" err="1">
                <a:ea typeface="ヒラギノ角ゴ Pro W3" charset="-128"/>
              </a:rPr>
              <a:t>n</a:t>
            </a:r>
            <a:r>
              <a:rPr lang="en-US" altLang="en-US" sz="1991" i="1" baseline="-25000" dirty="0">
                <a:ea typeface="ヒラギノ角ゴ Pro W3" charset="-128"/>
              </a:rPr>
              <a:t> </a:t>
            </a:r>
            <a:r>
              <a:rPr lang="en-US" altLang="en-US" sz="1991" dirty="0">
                <a:ea typeface="ヒラギノ角ゴ Pro W3" charset="-128"/>
              </a:rPr>
              <a:t>,</a:t>
            </a:r>
            <a:r>
              <a:rPr lang="en-US" altLang="en-US" sz="1991" i="1" dirty="0">
                <a:ea typeface="ヒラギノ角ゴ Pro W3" charset="-128"/>
              </a:rPr>
              <a:t> </a:t>
            </a:r>
            <a:r>
              <a:rPr lang="en-US" altLang="en-US" sz="1991" i="1" dirty="0" err="1">
                <a:ea typeface="ヒラギノ角ゴ Pro W3" charset="-128"/>
              </a:rPr>
              <a:t>m</a:t>
            </a:r>
            <a:r>
              <a:rPr lang="en-US" altLang="en-US" sz="1991" i="1" baseline="-25000" dirty="0" err="1">
                <a:ea typeface="ヒラギノ角ゴ Pro W3" charset="-128"/>
              </a:rPr>
              <a:t>p</a:t>
            </a:r>
            <a:r>
              <a:rPr lang="en-US" altLang="en-US" sz="1991" dirty="0">
                <a:ea typeface="ヒラギノ角ゴ Pro W3" charset="-128"/>
              </a:rPr>
              <a:t>	…effective mass of e</a:t>
            </a:r>
            <a:r>
              <a:rPr lang="en-US" altLang="en-US" sz="1991" baseline="30000" dirty="0">
                <a:ea typeface="ヒラギノ角ゴ Pro W3" charset="-128"/>
              </a:rPr>
              <a:t>-</a:t>
            </a:r>
            <a:r>
              <a:rPr lang="en-US" altLang="en-US" sz="1991" dirty="0">
                <a:ea typeface="ヒラギノ角ゴ Pro W3" charset="-128"/>
              </a:rPr>
              <a:t> and holes</a:t>
            </a:r>
          </a:p>
          <a:p>
            <a:pPr>
              <a:lnSpc>
                <a:spcPct val="120000"/>
              </a:lnSpc>
              <a:spcBef>
                <a:spcPct val="0"/>
              </a:spcBef>
              <a:buFont typeface="Symbol" charset="2"/>
              <a:buNone/>
            </a:pPr>
            <a:r>
              <a:rPr lang="en-US" altLang="en-US" sz="1991" i="1" dirty="0" err="1">
                <a:latin typeface="Symbol" charset="2"/>
                <a:ea typeface="ヒラギノ角ゴ Pro W3" charset="-128"/>
              </a:rPr>
              <a:t>t</a:t>
            </a:r>
            <a:r>
              <a:rPr lang="en-US" altLang="en-US" sz="1991" i="1" baseline="-25000" dirty="0" err="1">
                <a:ea typeface="ヒラギノ角ゴ Pro W3" charset="-128"/>
              </a:rPr>
              <a:t>n</a:t>
            </a:r>
            <a:r>
              <a:rPr lang="en-US" altLang="en-US" sz="1991" dirty="0">
                <a:ea typeface="ヒラギノ角ゴ Pro W3" charset="-128"/>
              </a:rPr>
              <a:t> , </a:t>
            </a:r>
            <a:r>
              <a:rPr lang="en-US" altLang="en-US" sz="1991" i="1" dirty="0" err="1">
                <a:latin typeface="Symbol" charset="2"/>
                <a:ea typeface="ヒラギノ角ゴ Pro W3" charset="-128"/>
              </a:rPr>
              <a:t>t</a:t>
            </a:r>
            <a:r>
              <a:rPr lang="en-US" altLang="en-US" sz="1991" i="1" baseline="-25000" dirty="0" err="1">
                <a:ea typeface="ヒラギノ角ゴ Pro W3" charset="-128"/>
              </a:rPr>
              <a:t>p</a:t>
            </a:r>
            <a:r>
              <a:rPr lang="en-US" altLang="en-US" sz="1991" dirty="0">
                <a:ea typeface="ヒラギノ角ゴ Pro W3" charset="-128"/>
              </a:rPr>
              <a:t> 	…mean free time between collisions</a:t>
            </a:r>
          </a:p>
          <a:p>
            <a:pPr>
              <a:lnSpc>
                <a:spcPct val="120000"/>
              </a:lnSpc>
              <a:spcBef>
                <a:spcPct val="0"/>
              </a:spcBef>
              <a:buFont typeface="Symbol" charset="2"/>
              <a:buNone/>
            </a:pPr>
            <a:r>
              <a:rPr lang="en-US" altLang="en-US" sz="1991" dirty="0">
                <a:ea typeface="ヒラギノ角ゴ Pro W3" charset="-128"/>
              </a:rPr>
              <a:t>	         for e</a:t>
            </a:r>
            <a:r>
              <a:rPr lang="en-US" altLang="en-US" sz="1991" baseline="30000" dirty="0">
                <a:ea typeface="ヒラギノ角ゴ Pro W3" charset="-128"/>
              </a:rPr>
              <a:t>-</a:t>
            </a:r>
            <a:r>
              <a:rPr lang="en-US" altLang="en-US" sz="1991" dirty="0">
                <a:ea typeface="ヒラギノ角ゴ Pro W3" charset="-128"/>
              </a:rPr>
              <a:t> and holes</a:t>
            </a:r>
            <a:endParaRPr lang="en-US" altLang="en-US" sz="1991" dirty="0">
              <a:solidFill>
                <a:srgbClr val="FF0000"/>
              </a:solidFill>
              <a:ea typeface="ヒラギノ角ゴ Pro W3" charset="-128"/>
            </a:endParaRPr>
          </a:p>
        </p:txBody>
      </p:sp>
      <p:grpSp>
        <p:nvGrpSpPr>
          <p:cNvPr id="38919" name="Group 1054"/>
          <p:cNvGrpSpPr>
            <a:grpSpLocks/>
          </p:cNvGrpSpPr>
          <p:nvPr/>
        </p:nvGrpSpPr>
        <p:grpSpPr bwMode="auto">
          <a:xfrm>
            <a:off x="3251200" y="3200403"/>
            <a:ext cx="2167467" cy="975360"/>
            <a:chOff x="2016" y="2928"/>
            <a:chExt cx="960" cy="432"/>
          </a:xfrm>
        </p:grpSpPr>
        <p:sp>
          <p:nvSpPr>
            <p:cNvPr id="38931" name="Rectangle 1041"/>
            <p:cNvSpPr>
              <a:spLocks noChangeArrowheads="1"/>
            </p:cNvSpPr>
            <p:nvPr/>
          </p:nvSpPr>
          <p:spPr bwMode="auto">
            <a:xfrm>
              <a:off x="2016" y="2928"/>
              <a:ext cx="960" cy="432"/>
            </a:xfrm>
            <a:prstGeom prst="rect">
              <a:avLst/>
            </a:prstGeom>
            <a:solidFill>
              <a:srgbClr val="FFFFAC"/>
            </a:solidFill>
            <a:ln w="19050">
              <a:solidFill>
                <a:srgbClr val="FF0000"/>
              </a:solidFill>
              <a:miter lim="800000"/>
              <a:headEnd/>
              <a:tailEnd/>
            </a:ln>
          </p:spPr>
          <p:txBody>
            <a:bodyPr wrap="none" anchor="ct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endParaRPr lang="de-CH" altLang="en-US" sz="2844">
                <a:ea typeface="ヒラギノ角ゴ Pro W3" charset="-128"/>
              </a:endParaRPr>
            </a:p>
          </p:txBody>
        </p:sp>
        <p:graphicFrame>
          <p:nvGraphicFramePr>
            <p:cNvPr id="38932" name="Object 3"/>
            <p:cNvGraphicFramePr>
              <a:graphicFrameLocks noChangeAspect="1"/>
            </p:cNvGraphicFramePr>
            <p:nvPr/>
          </p:nvGraphicFramePr>
          <p:xfrm>
            <a:off x="2152" y="2960"/>
            <a:ext cx="688" cy="368"/>
          </p:xfrm>
          <a:graphic>
            <a:graphicData uri="http://schemas.openxmlformats.org/presentationml/2006/ole">
              <mc:AlternateContent xmlns:mc="http://schemas.openxmlformats.org/markup-compatibility/2006">
                <mc:Choice xmlns:v="urn:schemas-microsoft-com:vml" Requires="v">
                  <p:oleObj spid="_x0000_s678435" name="Equation" r:id="rId8" imgW="1092200" imgH="584200" progId="Equation.3">
                    <p:embed/>
                  </p:oleObj>
                </mc:Choice>
                <mc:Fallback>
                  <p:oleObj name="Equation" r:id="rId8" imgW="1092200" imgH="5842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52" y="2960"/>
                          <a:ext cx="688"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grpSp>
        <p:nvGrpSpPr>
          <p:cNvPr id="38920" name="Group 1052"/>
          <p:cNvGrpSpPr>
            <a:grpSpLocks/>
          </p:cNvGrpSpPr>
          <p:nvPr/>
        </p:nvGrpSpPr>
        <p:grpSpPr bwMode="auto">
          <a:xfrm>
            <a:off x="8344747" y="3200403"/>
            <a:ext cx="2167467" cy="975360"/>
            <a:chOff x="3896" y="2928"/>
            <a:chExt cx="960" cy="432"/>
          </a:xfrm>
        </p:grpSpPr>
        <p:sp>
          <p:nvSpPr>
            <p:cNvPr id="38929" name="Rectangle 1050"/>
            <p:cNvSpPr>
              <a:spLocks noChangeArrowheads="1"/>
            </p:cNvSpPr>
            <p:nvPr/>
          </p:nvSpPr>
          <p:spPr bwMode="auto">
            <a:xfrm>
              <a:off x="3896" y="2928"/>
              <a:ext cx="960" cy="432"/>
            </a:xfrm>
            <a:prstGeom prst="rect">
              <a:avLst/>
            </a:prstGeom>
            <a:solidFill>
              <a:srgbClr val="FFFFAC"/>
            </a:solidFill>
            <a:ln w="19050">
              <a:solidFill>
                <a:srgbClr val="FF0000"/>
              </a:solidFill>
              <a:miter lim="800000"/>
              <a:headEnd/>
              <a:tailEnd/>
            </a:ln>
          </p:spPr>
          <p:txBody>
            <a:bodyPr wrap="none" anchor="ct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endParaRPr lang="de-CH" altLang="en-US" sz="2844">
                <a:ea typeface="ヒラギノ角ゴ Pro W3" charset="-128"/>
              </a:endParaRPr>
            </a:p>
          </p:txBody>
        </p:sp>
        <p:graphicFrame>
          <p:nvGraphicFramePr>
            <p:cNvPr id="38930" name="Object 2"/>
            <p:cNvGraphicFramePr>
              <a:graphicFrameLocks noChangeAspect="1"/>
            </p:cNvGraphicFramePr>
            <p:nvPr/>
          </p:nvGraphicFramePr>
          <p:xfrm>
            <a:off x="4016" y="2936"/>
            <a:ext cx="720" cy="416"/>
          </p:xfrm>
          <a:graphic>
            <a:graphicData uri="http://schemas.openxmlformats.org/presentationml/2006/ole">
              <mc:AlternateContent xmlns:mc="http://schemas.openxmlformats.org/markup-compatibility/2006">
                <mc:Choice xmlns:v="urn:schemas-microsoft-com:vml" Requires="v">
                  <p:oleObj spid="_x0000_s678436" name="Equation" r:id="rId10" imgW="1143000" imgH="660400" progId="Equation.3">
                    <p:embed/>
                  </p:oleObj>
                </mc:Choice>
                <mc:Fallback>
                  <p:oleObj name="Equation" r:id="rId10" imgW="1143000" imgH="6604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16" y="2936"/>
                          <a:ext cx="720" cy="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pic>
        <p:nvPicPr>
          <p:cNvPr id="38921" name="Picture 1031" descr="drift+mobility_Si"/>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5360" y="4979265"/>
            <a:ext cx="5310293" cy="3350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2" name="Rectangle 1033"/>
          <p:cNvSpPr>
            <a:spLocks noChangeArrowheads="1"/>
          </p:cNvSpPr>
          <p:nvPr/>
        </p:nvSpPr>
        <p:spPr bwMode="auto">
          <a:xfrm>
            <a:off x="6394027" y="8669867"/>
            <a:ext cx="6610773" cy="325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1707">
                <a:ea typeface="ヒラギノ角ゴ Pro W3" charset="-128"/>
              </a:rPr>
              <a:t>Source: S.M. Sze, </a:t>
            </a:r>
            <a:r>
              <a:rPr lang="en-US" altLang="en-US" sz="1707" i="1">
                <a:ea typeface="ヒラギノ角ゴ Pro W3" charset="-128"/>
              </a:rPr>
              <a:t>Semiconductor Devices </a:t>
            </a:r>
            <a:r>
              <a:rPr lang="en-US" altLang="en-US" sz="1707">
                <a:ea typeface="ヒラギノ角ゴ Pro W3" charset="-128"/>
              </a:rPr>
              <a:t>, J. Wiley &amp; Sons, 1985</a:t>
            </a:r>
          </a:p>
        </p:txBody>
      </p:sp>
      <p:sp>
        <p:nvSpPr>
          <p:cNvPr id="38923" name="Rectangle 10"/>
          <p:cNvSpPr>
            <a:spLocks noChangeArrowheads="1"/>
          </p:cNvSpPr>
          <p:nvPr/>
        </p:nvSpPr>
        <p:spPr bwMode="auto">
          <a:xfrm>
            <a:off x="796865" y="4319195"/>
            <a:ext cx="5287716"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2844" dirty="0">
                <a:ea typeface="ヒラギノ角ゴ Pro W3" charset="-128"/>
              </a:rPr>
              <a:t>µ</a:t>
            </a:r>
            <a:r>
              <a:rPr lang="en-US" altLang="en-US" sz="2844" i="1" baseline="-25000" dirty="0">
                <a:ea typeface="ヒラギノ角ゴ Pro W3" charset="-128"/>
              </a:rPr>
              <a:t>n</a:t>
            </a:r>
            <a:r>
              <a:rPr lang="en-US" altLang="en-US" sz="2844" dirty="0">
                <a:ea typeface="ヒラギノ角ゴ Pro W3" charset="-128"/>
              </a:rPr>
              <a:t>(Si, 300 K) ≈ 1450 cm</a:t>
            </a:r>
            <a:r>
              <a:rPr lang="en-US" altLang="en-US" sz="2844" baseline="30000" dirty="0">
                <a:ea typeface="ヒラギノ角ゴ Pro W3" charset="-128"/>
              </a:rPr>
              <a:t>2</a:t>
            </a:r>
            <a:r>
              <a:rPr lang="en-US" altLang="en-US" sz="2844" dirty="0">
                <a:ea typeface="ヒラギノ角ゴ Pro W3" charset="-128"/>
              </a:rPr>
              <a:t>/Vs</a:t>
            </a:r>
          </a:p>
        </p:txBody>
      </p:sp>
      <p:sp>
        <p:nvSpPr>
          <p:cNvPr id="38924" name="Rectangle 12"/>
          <p:cNvSpPr>
            <a:spLocks noChangeArrowheads="1"/>
          </p:cNvSpPr>
          <p:nvPr/>
        </p:nvSpPr>
        <p:spPr bwMode="auto">
          <a:xfrm>
            <a:off x="6394027" y="4295986"/>
            <a:ext cx="4854222"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2844">
                <a:ea typeface="ヒラギノ角ゴ Pro W3" charset="-128"/>
              </a:rPr>
              <a:t>µ</a:t>
            </a:r>
            <a:r>
              <a:rPr lang="en-US" altLang="en-US" sz="2844" i="1" baseline="-25000">
                <a:ea typeface="ヒラギノ角ゴ Pro W3" charset="-128"/>
              </a:rPr>
              <a:t>p</a:t>
            </a:r>
            <a:r>
              <a:rPr lang="en-US" altLang="en-US" sz="2844">
                <a:ea typeface="ヒラギノ角ゴ Pro W3" charset="-128"/>
              </a:rPr>
              <a:t>(Si, 300 K) ≈ 450 cm</a:t>
            </a:r>
            <a:r>
              <a:rPr lang="en-US" altLang="en-US" sz="2844" baseline="30000">
                <a:ea typeface="ヒラギノ角ゴ Pro W3" charset="-128"/>
              </a:rPr>
              <a:t>2</a:t>
            </a:r>
            <a:r>
              <a:rPr lang="en-US" altLang="en-US" sz="2844">
                <a:ea typeface="ヒラギノ角ゴ Pro W3" charset="-128"/>
              </a:rPr>
              <a:t>/Vs</a:t>
            </a:r>
          </a:p>
        </p:txBody>
      </p:sp>
      <p:sp>
        <p:nvSpPr>
          <p:cNvPr id="2" name="TextBox 1"/>
          <p:cNvSpPr txBox="1">
            <a:spLocks noChangeArrowheads="1"/>
          </p:cNvSpPr>
          <p:nvPr/>
        </p:nvSpPr>
        <p:spPr bwMode="auto">
          <a:xfrm>
            <a:off x="2917049" y="8379746"/>
            <a:ext cx="995785" cy="530017"/>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2844">
                <a:ea typeface="ヒラギノ角ゴ Pro W3" charset="-128"/>
              </a:rPr>
              <a:t>CMS</a:t>
            </a:r>
          </a:p>
        </p:txBody>
      </p:sp>
      <p:sp>
        <p:nvSpPr>
          <p:cNvPr id="23" name="TextBox 22"/>
          <p:cNvSpPr txBox="1">
            <a:spLocks noChangeArrowheads="1"/>
          </p:cNvSpPr>
          <p:nvPr/>
        </p:nvSpPr>
        <p:spPr bwMode="auto">
          <a:xfrm>
            <a:off x="1381761" y="8379746"/>
            <a:ext cx="1221809" cy="530017"/>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0"/>
              </a:spcBef>
              <a:buFontTx/>
              <a:buNone/>
            </a:pPr>
            <a:r>
              <a:rPr lang="en-US" altLang="en-US" sz="2844">
                <a:ea typeface="ヒラギノ角ゴ Pro W3" charset="-128"/>
              </a:rPr>
              <a:t>Delphi</a:t>
            </a:r>
          </a:p>
        </p:txBody>
      </p:sp>
      <p:cxnSp>
        <p:nvCxnSpPr>
          <p:cNvPr id="6" name="Straight Connector 5"/>
          <p:cNvCxnSpPr>
            <a:cxnSpLocks noChangeShapeType="1"/>
          </p:cNvCxnSpPr>
          <p:nvPr/>
        </p:nvCxnSpPr>
        <p:spPr bwMode="auto">
          <a:xfrm flipV="1">
            <a:off x="1995876" y="5616225"/>
            <a:ext cx="0" cy="2763520"/>
          </a:xfrm>
          <a:prstGeom prst="line">
            <a:avLst/>
          </a:prstGeom>
          <a:noFill/>
          <a:ln w="9525">
            <a:solidFill>
              <a:srgbClr val="800000"/>
            </a:solidFill>
            <a:round/>
            <a:headEnd/>
            <a:tailEnd/>
          </a:ln>
          <a:extLst>
            <a:ext uri="{909E8E84-426E-40DD-AFC4-6F175D3DCCD1}">
              <a14:hiddenFill xmlns:a14="http://schemas.microsoft.com/office/drawing/2010/main">
                <a:noFill/>
              </a14:hiddenFill>
            </a:ext>
          </a:extLst>
        </p:spPr>
      </p:cxnSp>
      <p:cxnSp>
        <p:nvCxnSpPr>
          <p:cNvPr id="30" name="Straight Connector 29"/>
          <p:cNvCxnSpPr>
            <a:cxnSpLocks noChangeShapeType="1"/>
          </p:cNvCxnSpPr>
          <p:nvPr/>
        </p:nvCxnSpPr>
        <p:spPr bwMode="auto">
          <a:xfrm flipV="1">
            <a:off x="3429565" y="5616225"/>
            <a:ext cx="0" cy="2763520"/>
          </a:xfrm>
          <a:prstGeom prst="line">
            <a:avLst/>
          </a:prstGeom>
          <a:noFill/>
          <a:ln w="9525">
            <a:solidFill>
              <a:srgbClr val="3366FF"/>
            </a:solidFill>
            <a:round/>
            <a:headEnd/>
            <a:tailEnd/>
          </a:ln>
          <a:extLst>
            <a:ext uri="{909E8E84-426E-40DD-AFC4-6F175D3DCCD1}">
              <a14:hiddenFill xmlns:a14="http://schemas.microsoft.com/office/drawing/2010/main">
                <a:noFill/>
              </a14:hiddenFill>
            </a:ext>
          </a:extLst>
        </p:spPr>
      </p:cxnSp>
      <p:sp>
        <p:nvSpPr>
          <p:cNvPr id="5" name="Slide Number Placeholder 4"/>
          <p:cNvSpPr>
            <a:spLocks noGrp="1"/>
          </p:cNvSpPr>
          <p:nvPr>
            <p:ph type="sldNum" sz="quarter" idx="12"/>
          </p:nvPr>
        </p:nvSpPr>
        <p:spPr/>
        <p:txBody>
          <a:bodyPr/>
          <a:lstStyle/>
          <a:p>
            <a:fld id="{0312D417-FB8C-224E-9A2D-720D28E246E6}" type="slidenum">
              <a:rPr lang="de-DE" altLang="en-US" smtClean="0"/>
              <a:pPr/>
              <a:t>8</a:t>
            </a:fld>
            <a:endParaRPr lang="de-DE" altLang="en-US" i="1"/>
          </a:p>
        </p:txBody>
      </p:sp>
      <p:sp>
        <p:nvSpPr>
          <p:cNvPr id="3" name="TextBox 2">
            <a:extLst>
              <a:ext uri="{FF2B5EF4-FFF2-40B4-BE49-F238E27FC236}">
                <a16:creationId xmlns:a16="http://schemas.microsoft.com/office/drawing/2014/main" id="{933EEEF6-1EF2-4149-AB93-F95E470B3A5B}"/>
              </a:ext>
            </a:extLst>
          </p:cNvPr>
          <p:cNvSpPr txBox="1"/>
          <p:nvPr/>
        </p:nvSpPr>
        <p:spPr>
          <a:xfrm>
            <a:off x="9374293" y="247810"/>
            <a:ext cx="3351880" cy="841256"/>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1295400" rtl="0" fontAlgn="auto" latinLnBrk="0" hangingPunct="0">
              <a:lnSpc>
                <a:spcPct val="100000"/>
              </a:lnSpc>
              <a:spcBef>
                <a:spcPts val="0"/>
              </a:spcBef>
              <a:spcAft>
                <a:spcPts val="0"/>
              </a:spcAft>
              <a:buClr>
                <a:srgbClr val="000000"/>
              </a:buClr>
              <a:buSzTx/>
              <a:buFontTx/>
              <a:buNone/>
              <a:tabLst/>
            </a:pPr>
            <a:r>
              <a:rPr kumimoji="0" lang="en-CH" sz="2400" b="1" i="0" u="none" strike="noStrike" cap="none" spc="0" normalizeH="0" baseline="0" dirty="0">
                <a:ln>
                  <a:noFill/>
                </a:ln>
                <a:solidFill>
                  <a:srgbClr val="000000"/>
                </a:solidFill>
                <a:effectLst/>
                <a:uFill>
                  <a:solidFill>
                    <a:srgbClr val="000000"/>
                  </a:solidFill>
                </a:uFill>
                <a:latin typeface="+mn-lt"/>
                <a:ea typeface="+mn-ea"/>
                <a:cs typeface="+mn-cs"/>
                <a:sym typeface="Arial"/>
              </a:rPr>
              <a:t>Take Home</a:t>
            </a:r>
          </a:p>
          <a:p>
            <a:pPr marL="0" marR="0" indent="0" algn="l" defTabSz="1295400" rtl="0" fontAlgn="auto" latinLnBrk="0" hangingPunct="0">
              <a:lnSpc>
                <a:spcPct val="100000"/>
              </a:lnSpc>
              <a:spcBef>
                <a:spcPts val="0"/>
              </a:spcBef>
              <a:spcAft>
                <a:spcPts val="0"/>
              </a:spcAft>
              <a:buClr>
                <a:srgbClr val="000000"/>
              </a:buClr>
              <a:buSzTx/>
              <a:buFontTx/>
              <a:buNone/>
              <a:tabLst/>
            </a:pPr>
            <a:r>
              <a:rPr lang="en-CH" sz="2400" b="1" dirty="0"/>
              <a:t>e 3 times faster then h</a:t>
            </a:r>
            <a:endParaRPr kumimoji="0" lang="en-CH" sz="2400" b="1" i="0" u="none" strike="noStrike" cap="none" spc="0" normalizeH="0" baseline="0" dirty="0">
              <a:ln>
                <a:noFill/>
              </a:ln>
              <a:solidFill>
                <a:srgbClr val="000000"/>
              </a:solidFill>
              <a:effectLst/>
              <a:uFill>
                <a:solidFill>
                  <a:srgbClr val="000000"/>
                </a:solidFill>
              </a:uFill>
              <a:latin typeface="+mn-lt"/>
              <a:ea typeface="+mn-ea"/>
              <a:cs typeface="+mn-cs"/>
              <a:sym typeface="Arial"/>
            </a:endParaRPr>
          </a:p>
        </p:txBody>
      </p:sp>
    </p:spTree>
    <p:extLst>
      <p:ext uri="{BB962C8B-B14F-4D97-AF65-F5344CB8AC3E}">
        <p14:creationId xmlns:p14="http://schemas.microsoft.com/office/powerpoint/2010/main" val="116116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ppt_x"/>
                                          </p:val>
                                        </p:tav>
                                        <p:tav tm="100000">
                                          <p:val>
                                            <p:strVal val="#ppt_x"/>
                                          </p:val>
                                        </p:tav>
                                      </p:tavLst>
                                    </p:anim>
                                    <p:anim calcmode="lin" valueType="num">
                                      <p:cBhvr additive="base">
                                        <p:cTn id="18" dur="500" fill="hold"/>
                                        <p:tgtEl>
                                          <p:spTgt spid="3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57" y="0"/>
            <a:ext cx="13234935" cy="1226000"/>
          </a:xfrm>
        </p:spPr>
        <p:txBody>
          <a:bodyPr>
            <a:normAutofit/>
          </a:bodyPr>
          <a:lstStyle/>
          <a:p>
            <a:r>
              <a:rPr lang="en-GB" dirty="0"/>
              <a:t>Radiation Damage – Trapping</a:t>
            </a:r>
          </a:p>
        </p:txBody>
      </p:sp>
      <p:pic>
        <p:nvPicPr>
          <p:cNvPr id="78850" name="Picture 2"/>
          <p:cNvPicPr>
            <a:picLocks noChangeAspect="1" noChangeArrowheads="1"/>
          </p:cNvPicPr>
          <p:nvPr/>
        </p:nvPicPr>
        <p:blipFill>
          <a:blip r:embed="rId3" cstate="print"/>
          <a:srcRect/>
          <a:stretch>
            <a:fillRect/>
          </a:stretch>
        </p:blipFill>
        <p:spPr bwMode="auto">
          <a:xfrm>
            <a:off x="28888" y="4084750"/>
            <a:ext cx="12975912" cy="5289981"/>
          </a:xfrm>
          <a:prstGeom prst="rect">
            <a:avLst/>
          </a:prstGeom>
          <a:noFill/>
          <a:ln w="9525">
            <a:noFill/>
            <a:miter lim="800000"/>
            <a:headEnd/>
            <a:tailEnd/>
          </a:ln>
        </p:spPr>
      </p:pic>
      <p:sp>
        <p:nvSpPr>
          <p:cNvPr id="6" name="Content Placeholder 2"/>
          <p:cNvSpPr txBox="1">
            <a:spLocks/>
          </p:cNvSpPr>
          <p:nvPr/>
        </p:nvSpPr>
        <p:spPr bwMode="auto">
          <a:xfrm>
            <a:off x="304757" y="1028925"/>
            <a:ext cx="12293686" cy="6436925"/>
          </a:xfrm>
          <a:prstGeom prst="rect">
            <a:avLst/>
          </a:prstGeom>
          <a:noFill/>
          <a:ln w="9525">
            <a:noFill/>
            <a:miter lim="800000"/>
            <a:headEnd/>
            <a:tailEnd/>
          </a:ln>
        </p:spPr>
        <p:txBody>
          <a:bodyPr vert="horz" wrap="square" lIns="130048" tIns="65024" rIns="130048" bIns="65024" numCol="1" anchor="t" anchorCtr="0" compatLnSpc="1">
            <a:prstTxWarp prst="textNoShape">
              <a:avLst/>
            </a:prstTxWarp>
          </a:bodyPr>
          <a:lstStyle/>
          <a:p>
            <a:pPr marL="487672" indent="-487672" defTabSz="1300460" eaLnBrk="0" fontAlgn="base">
              <a:spcBef>
                <a:spcPct val="20000"/>
              </a:spcBef>
              <a:spcAft>
                <a:spcPct val="0"/>
              </a:spcAft>
              <a:buClrTx/>
              <a:buFontTx/>
              <a:buChar char="•"/>
              <a:defRPr/>
            </a:pPr>
            <a:r>
              <a:rPr lang="en-GB" sz="2560" dirty="0">
                <a:solidFill>
                  <a:prstClr val="black"/>
                </a:solidFill>
                <a:uFillTx/>
                <a:latin typeface="Bodoni MT" pitchFamily="18" charset="0"/>
                <a:cs typeface="Aharoni" pitchFamily="2" charset="-79"/>
              </a:rPr>
              <a:t>Trapping</a:t>
            </a:r>
            <a:r>
              <a:rPr lang="en-GB" sz="3413" baseline="-25000" dirty="0">
                <a:solidFill>
                  <a:prstClr val="black"/>
                </a:solidFill>
                <a:uFillTx/>
                <a:latin typeface="Bodoni MT" pitchFamily="18" charset="0"/>
                <a:cs typeface="Aharoni" pitchFamily="2" charset="-79"/>
              </a:rPr>
              <a:t>  </a:t>
            </a:r>
            <a:r>
              <a:rPr lang="en-GB" sz="2560" dirty="0" err="1">
                <a:solidFill>
                  <a:prstClr val="black"/>
                </a:solidFill>
                <a:uFillTx/>
                <a:latin typeface="Symbol" pitchFamily="18" charset="2"/>
                <a:cs typeface="Aharoni" pitchFamily="2" charset="-79"/>
              </a:rPr>
              <a:t>t</a:t>
            </a:r>
            <a:r>
              <a:rPr lang="en-GB" sz="3413" baseline="-25000" dirty="0" err="1">
                <a:solidFill>
                  <a:prstClr val="black"/>
                </a:solidFill>
                <a:uFillTx/>
                <a:latin typeface="Bodoni MT" pitchFamily="18" charset="0"/>
                <a:cs typeface="Aharoni" pitchFamily="2" charset="-79"/>
              </a:rPr>
              <a:t>eff</a:t>
            </a:r>
            <a:r>
              <a:rPr lang="en-GB" sz="3413" baseline="-25000" dirty="0">
                <a:solidFill>
                  <a:prstClr val="black"/>
                </a:solidFill>
                <a:uFillTx/>
                <a:latin typeface="Bodoni MT" pitchFamily="18" charset="0"/>
                <a:cs typeface="Aharoni" pitchFamily="2" charset="-79"/>
              </a:rPr>
              <a:t>  </a:t>
            </a:r>
            <a:r>
              <a:rPr lang="en-GB" sz="2560" dirty="0">
                <a:solidFill>
                  <a:prstClr val="black"/>
                </a:solidFill>
                <a:uFillTx/>
                <a:latin typeface="Bodoni MT" pitchFamily="18" charset="0"/>
                <a:cs typeface="Aharoni" pitchFamily="2" charset="-79"/>
              </a:rPr>
              <a:t>changes with </a:t>
            </a:r>
            <a:r>
              <a:rPr lang="en-GB" sz="2844" dirty="0" err="1">
                <a:solidFill>
                  <a:prstClr val="black"/>
                </a:solidFill>
                <a:uFillTx/>
                <a:latin typeface="Symbol" pitchFamily="18" charset="2"/>
                <a:cs typeface="Aharoni" pitchFamily="2" charset="-79"/>
              </a:rPr>
              <a:t>F</a:t>
            </a:r>
            <a:r>
              <a:rPr lang="en-GB" sz="3413" baseline="-25000" dirty="0" err="1">
                <a:solidFill>
                  <a:prstClr val="black"/>
                </a:solidFill>
                <a:uFillTx/>
                <a:latin typeface="Bodoni MT" pitchFamily="18" charset="0"/>
                <a:cs typeface="Aharoni" pitchFamily="2" charset="-79"/>
              </a:rPr>
              <a:t>eq</a:t>
            </a:r>
            <a:endParaRPr lang="en-GB" sz="3413" baseline="-25000" dirty="0">
              <a:solidFill>
                <a:prstClr val="black"/>
              </a:solidFill>
              <a:uFillTx/>
              <a:latin typeface="Bodoni MT" pitchFamily="18" charset="0"/>
              <a:cs typeface="Aharoni" pitchFamily="2" charset="-79"/>
            </a:endParaRPr>
          </a:p>
          <a:p>
            <a:pPr marL="487672" indent="-487672" defTabSz="1300460" eaLnBrk="0" fontAlgn="base">
              <a:spcBef>
                <a:spcPct val="20000"/>
              </a:spcBef>
              <a:spcAft>
                <a:spcPct val="0"/>
              </a:spcAft>
              <a:buClrTx/>
              <a:buFontTx/>
              <a:buChar char="•"/>
              <a:defRPr/>
            </a:pPr>
            <a:r>
              <a:rPr lang="en-GB" sz="2560" dirty="0">
                <a:solidFill>
                  <a:prstClr val="black"/>
                </a:solidFill>
                <a:uFillTx/>
                <a:latin typeface="Bodoni MT" pitchFamily="18" charset="0"/>
                <a:cs typeface="Aharoni" pitchFamily="2" charset="-79"/>
              </a:rPr>
              <a:t>Different materials behave differently (n, p, FZ, </a:t>
            </a:r>
            <a:r>
              <a:rPr lang="en-GB" sz="2560" dirty="0" err="1">
                <a:solidFill>
                  <a:prstClr val="black"/>
                </a:solidFill>
                <a:uFillTx/>
                <a:latin typeface="Bodoni MT" pitchFamily="18" charset="0"/>
                <a:cs typeface="Aharoni" pitchFamily="2" charset="-79"/>
              </a:rPr>
              <a:t>MCz</a:t>
            </a:r>
            <a:r>
              <a:rPr lang="en-GB" sz="2560" dirty="0">
                <a:solidFill>
                  <a:prstClr val="black"/>
                </a:solidFill>
                <a:uFillTx/>
                <a:latin typeface="Bodoni MT" pitchFamily="18" charset="0"/>
                <a:cs typeface="Aharoni" pitchFamily="2" charset="-79"/>
              </a:rPr>
              <a:t>, oxygenated)</a:t>
            </a:r>
          </a:p>
          <a:p>
            <a:pPr marL="487672" indent="-487672" defTabSz="1300460" eaLnBrk="0" fontAlgn="base">
              <a:spcBef>
                <a:spcPct val="20000"/>
              </a:spcBef>
              <a:spcAft>
                <a:spcPct val="0"/>
              </a:spcAft>
              <a:buClrTx/>
              <a:buFontTx/>
              <a:buChar char="•"/>
              <a:defRPr/>
            </a:pPr>
            <a:r>
              <a:rPr lang="en-GB" sz="2560" dirty="0">
                <a:solidFill>
                  <a:prstClr val="black"/>
                </a:solidFill>
                <a:uFillTx/>
                <a:latin typeface="Bodoni MT" pitchFamily="18" charset="0"/>
                <a:cs typeface="Aharoni" pitchFamily="2" charset="-79"/>
              </a:rPr>
              <a:t>Rule of thumb: dominant damage item up to 10</a:t>
            </a:r>
            <a:r>
              <a:rPr lang="en-GB" sz="2560" baseline="30000" dirty="0">
                <a:solidFill>
                  <a:prstClr val="black"/>
                </a:solidFill>
                <a:uFillTx/>
                <a:latin typeface="Bodoni MT" pitchFamily="18" charset="0"/>
                <a:cs typeface="Aharoni" pitchFamily="2" charset="-79"/>
              </a:rPr>
              <a:t>16</a:t>
            </a:r>
            <a:r>
              <a:rPr lang="en-GB" sz="2560" dirty="0">
                <a:solidFill>
                  <a:prstClr val="black"/>
                </a:solidFill>
                <a:uFillTx/>
                <a:latin typeface="Bodoni MT" pitchFamily="18" charset="0"/>
                <a:cs typeface="Aharoni" pitchFamily="2" charset="-79"/>
              </a:rPr>
              <a:t> 1MeV</a:t>
            </a:r>
            <a:r>
              <a:rPr lang="en-GB" sz="2560" baseline="-25000" dirty="0">
                <a:solidFill>
                  <a:prstClr val="black"/>
                </a:solidFill>
                <a:uFillTx/>
                <a:latin typeface="Bodoni MT" pitchFamily="18" charset="0"/>
                <a:cs typeface="Aharoni" pitchFamily="2" charset="-79"/>
              </a:rPr>
              <a:t>eq</a:t>
            </a:r>
          </a:p>
          <a:p>
            <a:pPr marL="487672" indent="-487672" defTabSz="650230" eaLnBrk="0">
              <a:spcBef>
                <a:spcPct val="20000"/>
              </a:spcBef>
              <a:buClrTx/>
              <a:buFontTx/>
              <a:buChar char="•"/>
            </a:pPr>
            <a:r>
              <a:rPr lang="en-GB" sz="2560" baseline="-25000" dirty="0">
                <a:solidFill>
                  <a:prstClr val="black"/>
                </a:solidFill>
                <a:uFillTx/>
                <a:latin typeface="Bodoni MT" pitchFamily="18" charset="0"/>
                <a:cs typeface="Aharoni" pitchFamily="2" charset="-79"/>
              </a:rPr>
              <a:t> </a:t>
            </a:r>
            <a:r>
              <a:rPr lang="pt-BR" sz="2560" i="1" kern="1200" dirty="0">
                <a:solidFill>
                  <a:prstClr val="black"/>
                </a:solidFill>
                <a:uFillTx/>
                <a:latin typeface="Symbol" pitchFamily="18" charset="2"/>
              </a:rPr>
              <a:t>t </a:t>
            </a:r>
            <a:r>
              <a:rPr lang="pt-BR" sz="2560" i="1" kern="1200" baseline="-25000" dirty="0">
                <a:solidFill>
                  <a:prstClr val="black"/>
                </a:solidFill>
                <a:uFillTx/>
                <a:latin typeface="Bodoni MT" pitchFamily="18" charset="0"/>
              </a:rPr>
              <a:t>eff</a:t>
            </a:r>
            <a:r>
              <a:rPr lang="pt-BR" sz="2560" i="1" kern="1200" dirty="0">
                <a:solidFill>
                  <a:prstClr val="black"/>
                </a:solidFill>
                <a:uFillTx/>
                <a:latin typeface="Bodoni MT" pitchFamily="18" charset="0"/>
              </a:rPr>
              <a:t> (10</a:t>
            </a:r>
            <a:r>
              <a:rPr lang="pt-BR" sz="2560" i="1" kern="1200" baseline="30000" dirty="0">
                <a:solidFill>
                  <a:prstClr val="black"/>
                </a:solidFill>
                <a:uFillTx/>
                <a:latin typeface="Bodoni MT" pitchFamily="18" charset="0"/>
              </a:rPr>
              <a:t>15</a:t>
            </a:r>
            <a:r>
              <a:rPr lang="pt-BR" sz="2560" i="1" kern="1200" dirty="0">
                <a:solidFill>
                  <a:prstClr val="black"/>
                </a:solidFill>
                <a:uFillTx/>
                <a:latin typeface="Bodoni MT" pitchFamily="18" charset="0"/>
              </a:rPr>
              <a:t> n1 MeV/cm2) = 2 ns:         x = (10</a:t>
            </a:r>
            <a:r>
              <a:rPr lang="pt-BR" sz="2560" i="1" kern="1200" baseline="30000" dirty="0">
                <a:solidFill>
                  <a:prstClr val="black"/>
                </a:solidFill>
                <a:uFillTx/>
                <a:latin typeface="Bodoni MT" pitchFamily="18" charset="0"/>
              </a:rPr>
              <a:t>7</a:t>
            </a:r>
            <a:r>
              <a:rPr lang="pt-BR" sz="2560" i="1" kern="1200" dirty="0">
                <a:solidFill>
                  <a:prstClr val="black"/>
                </a:solidFill>
                <a:uFillTx/>
                <a:latin typeface="Bodoni MT" pitchFamily="18" charset="0"/>
              </a:rPr>
              <a:t> cm/s) · 2 · ns = 200μm</a:t>
            </a:r>
          </a:p>
          <a:p>
            <a:pPr marL="487672" indent="-487672" defTabSz="650230" eaLnBrk="0">
              <a:spcBef>
                <a:spcPct val="20000"/>
              </a:spcBef>
              <a:buClrTx/>
              <a:buFontTx/>
              <a:buChar char="•"/>
            </a:pPr>
            <a:r>
              <a:rPr lang="en-US" sz="1707" kern="1200" dirty="0">
                <a:solidFill>
                  <a:prstClr val="black"/>
                </a:solidFill>
                <a:uFillTx/>
                <a:latin typeface="Bodoni MT" pitchFamily="18" charset="0"/>
              </a:rPr>
              <a:t> </a:t>
            </a:r>
            <a:r>
              <a:rPr lang="pt-BR" sz="2560" i="1" kern="1200" dirty="0">
                <a:solidFill>
                  <a:prstClr val="black"/>
                </a:solidFill>
                <a:uFillTx/>
                <a:latin typeface="Symbol" pitchFamily="18" charset="2"/>
              </a:rPr>
              <a:t>t </a:t>
            </a:r>
            <a:r>
              <a:rPr lang="pt-BR" sz="2560" i="1" kern="1200" baseline="-25000" dirty="0">
                <a:solidFill>
                  <a:prstClr val="black"/>
                </a:solidFill>
                <a:uFillTx/>
                <a:latin typeface="Bodoni MT" pitchFamily="18" charset="0"/>
              </a:rPr>
              <a:t>eff</a:t>
            </a:r>
            <a:r>
              <a:rPr lang="pt-BR" sz="2560" i="1" kern="1200" dirty="0">
                <a:solidFill>
                  <a:prstClr val="black"/>
                </a:solidFill>
                <a:uFillTx/>
                <a:latin typeface="Bodoni MT" pitchFamily="18" charset="0"/>
              </a:rPr>
              <a:t> (10</a:t>
            </a:r>
            <a:r>
              <a:rPr lang="pt-BR" sz="2560" i="1" kern="1200" baseline="30000" dirty="0">
                <a:solidFill>
                  <a:prstClr val="black"/>
                </a:solidFill>
                <a:uFillTx/>
                <a:latin typeface="Bodoni MT" pitchFamily="18" charset="0"/>
              </a:rPr>
              <a:t>16</a:t>
            </a:r>
            <a:r>
              <a:rPr lang="pt-BR" sz="2560" i="1" kern="1200" dirty="0">
                <a:solidFill>
                  <a:prstClr val="black"/>
                </a:solidFill>
                <a:uFillTx/>
                <a:latin typeface="Bodoni MT" pitchFamily="18" charset="0"/>
              </a:rPr>
              <a:t> n1 MeV/cm2) = 0.2 ns:      x = (10</a:t>
            </a:r>
            <a:r>
              <a:rPr lang="pt-BR" sz="2560" i="1" kern="1200" baseline="30000" dirty="0">
                <a:solidFill>
                  <a:prstClr val="black"/>
                </a:solidFill>
                <a:uFillTx/>
                <a:latin typeface="Bodoni MT" pitchFamily="18" charset="0"/>
              </a:rPr>
              <a:t>7</a:t>
            </a:r>
            <a:r>
              <a:rPr lang="pt-BR" sz="2560" i="1" kern="1200" dirty="0">
                <a:solidFill>
                  <a:prstClr val="black"/>
                </a:solidFill>
                <a:uFillTx/>
                <a:latin typeface="Bodoni MT" pitchFamily="18" charset="0"/>
              </a:rPr>
              <a:t> cm/s) · 0.2 · ns = </a:t>
            </a:r>
            <a:r>
              <a:rPr lang="pt-BR" sz="2560" b="1" i="1" u="sng" kern="1200" dirty="0">
                <a:solidFill>
                  <a:prstClr val="black"/>
                </a:solidFill>
                <a:uFillTx/>
                <a:latin typeface="Bodoni MT" pitchFamily="18" charset="0"/>
              </a:rPr>
              <a:t>20μm</a:t>
            </a:r>
            <a:endParaRPr lang="en-US" sz="1707" b="1" u="sng" kern="1200" dirty="0">
              <a:solidFill>
                <a:prstClr val="black"/>
              </a:solidFill>
              <a:uFillTx/>
              <a:latin typeface="Bodoni MT" pitchFamily="18" charset="0"/>
            </a:endParaRPr>
          </a:p>
          <a:p>
            <a:pPr marL="487672" indent="-487672" defTabSz="1300460" eaLnBrk="0" fontAlgn="base">
              <a:spcBef>
                <a:spcPct val="20000"/>
              </a:spcBef>
              <a:spcAft>
                <a:spcPct val="0"/>
              </a:spcAft>
              <a:buClrTx/>
              <a:buFontTx/>
              <a:buChar char="•"/>
              <a:defRPr/>
            </a:pPr>
            <a:endParaRPr lang="en-GB" sz="2560" baseline="-25000" dirty="0">
              <a:solidFill>
                <a:prstClr val="black"/>
              </a:solidFill>
              <a:uFillTx/>
              <a:latin typeface="Bodoni MT" pitchFamily="18" charset="0"/>
              <a:cs typeface="Aharoni" pitchFamily="2" charset="-79"/>
            </a:endParaRPr>
          </a:p>
        </p:txBody>
      </p:sp>
      <p:sp>
        <p:nvSpPr>
          <p:cNvPr id="9" name="TextBox 8"/>
          <p:cNvSpPr txBox="1"/>
          <p:nvPr/>
        </p:nvSpPr>
        <p:spPr>
          <a:xfrm>
            <a:off x="7541951" y="3563879"/>
            <a:ext cx="3166764" cy="486287"/>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defTabSz="650230" hangingPunct="1">
              <a:buClrTx/>
            </a:pPr>
            <a:r>
              <a:rPr lang="en-US" sz="2560" kern="1200" dirty="0">
                <a:solidFill>
                  <a:srgbClr val="000000"/>
                </a:solidFill>
                <a:uFillTx/>
                <a:latin typeface="Bodoni MT" pitchFamily="18" charset="0"/>
              </a:rPr>
              <a:t>Annealing effect small</a:t>
            </a:r>
          </a:p>
        </p:txBody>
      </p:sp>
      <p:sp>
        <p:nvSpPr>
          <p:cNvPr id="7" name="TextBox 6"/>
          <p:cNvSpPr txBox="1"/>
          <p:nvPr/>
        </p:nvSpPr>
        <p:spPr>
          <a:xfrm>
            <a:off x="9740113" y="9272102"/>
            <a:ext cx="2659702" cy="486287"/>
          </a:xfrm>
          <a:prstGeom prst="rect">
            <a:avLst/>
          </a:prstGeom>
          <a:noFill/>
        </p:spPr>
        <p:txBody>
          <a:bodyPr wrap="none" rtlCol="0">
            <a:spAutoFit/>
          </a:bodyPr>
          <a:lstStyle/>
          <a:p>
            <a:pPr defTabSz="650230" hangingPunct="1">
              <a:buClrTx/>
            </a:pPr>
            <a:r>
              <a:rPr lang="en-US" sz="2560" kern="1200" dirty="0">
                <a:solidFill>
                  <a:srgbClr val="7030A0"/>
                </a:solidFill>
                <a:uFillTx/>
                <a:latin typeface="Bodoni MT" pitchFamily="18" charset="0"/>
                <a:sym typeface="Wingdings" pitchFamily="2" charset="2"/>
              </a:rPr>
              <a:t>signal decreases</a:t>
            </a:r>
            <a:endParaRPr lang="en-US" sz="2560" kern="1200" dirty="0">
              <a:solidFill>
                <a:srgbClr val="7030A0"/>
              </a:solidFill>
              <a:uFillTx/>
              <a:latin typeface="Bodoni MT" pitchFamily="18" charset="0"/>
            </a:endParaRPr>
          </a:p>
        </p:txBody>
      </p:sp>
      <p:sp>
        <p:nvSpPr>
          <p:cNvPr id="3" name="Slide Number Placeholder 2"/>
          <p:cNvSpPr>
            <a:spLocks noGrp="1"/>
          </p:cNvSpPr>
          <p:nvPr>
            <p:ph type="sldNum" sz="quarter" idx="12"/>
          </p:nvPr>
        </p:nvSpPr>
        <p:spPr/>
        <p:txBody>
          <a:bodyPr/>
          <a:lstStyle/>
          <a:p>
            <a:pPr>
              <a:defRPr/>
            </a:pPr>
            <a:fld id="{E5D78AFC-D01D-4A2C-903B-3EDE022AEE92}" type="slidenum">
              <a:rPr lang="de-DE" smtClean="0"/>
              <a:pPr>
                <a:defRPr/>
              </a:pPr>
              <a:t>80</a:t>
            </a:fld>
            <a:endParaRPr lang="de-DE" dirty="0"/>
          </a:p>
        </p:txBody>
      </p:sp>
    </p:spTree>
    <p:extLst>
      <p:ext uri="{BB962C8B-B14F-4D97-AF65-F5344CB8AC3E}">
        <p14:creationId xmlns:p14="http://schemas.microsoft.com/office/powerpoint/2010/main" val="5097907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0473C-3555-7448-9E96-5AEC5B4478BE}"/>
              </a:ext>
            </a:extLst>
          </p:cNvPr>
          <p:cNvSpPr>
            <a:spLocks noGrp="1"/>
          </p:cNvSpPr>
          <p:nvPr>
            <p:ph type="title"/>
          </p:nvPr>
        </p:nvSpPr>
        <p:spPr>
          <a:xfrm>
            <a:off x="527475" y="104768"/>
            <a:ext cx="9830365" cy="1273387"/>
          </a:xfrm>
        </p:spPr>
        <p:txBody>
          <a:bodyPr>
            <a:normAutofit fontScale="90000"/>
          </a:bodyPr>
          <a:lstStyle/>
          <a:p>
            <a:r>
              <a:rPr lang="en-CH" dirty="0"/>
              <a:t>Is this all on irradiation? Not really.</a:t>
            </a:r>
          </a:p>
        </p:txBody>
      </p:sp>
      <p:sp>
        <p:nvSpPr>
          <p:cNvPr id="3" name="Content Placeholder 2">
            <a:extLst>
              <a:ext uri="{FF2B5EF4-FFF2-40B4-BE49-F238E27FC236}">
                <a16:creationId xmlns:a16="http://schemas.microsoft.com/office/drawing/2014/main" id="{E599A87C-51B8-A44F-BC71-D0D32FEA46F8}"/>
              </a:ext>
            </a:extLst>
          </p:cNvPr>
          <p:cNvSpPr>
            <a:spLocks noGrp="1"/>
          </p:cNvSpPr>
          <p:nvPr>
            <p:ph idx="1"/>
          </p:nvPr>
        </p:nvSpPr>
        <p:spPr>
          <a:xfrm>
            <a:off x="531091" y="1378155"/>
            <a:ext cx="12473709" cy="7213601"/>
          </a:xfrm>
        </p:spPr>
        <p:txBody>
          <a:bodyPr anchor="t"/>
          <a:lstStyle/>
          <a:p>
            <a:r>
              <a:rPr lang="en-CH" dirty="0"/>
              <a:t>The content of impurities is important and different particles and different energies damage differently wrt V</a:t>
            </a:r>
            <a:r>
              <a:rPr lang="en-CH" baseline="-25000" dirty="0"/>
              <a:t>FD</a:t>
            </a:r>
            <a:r>
              <a:rPr lang="en-CH" dirty="0"/>
              <a:t> / E-field</a:t>
            </a:r>
          </a:p>
          <a:p>
            <a:pPr lvl="1"/>
            <a:r>
              <a:rPr lang="en-CH" dirty="0"/>
              <a:t>create also donors, not only acceptors</a:t>
            </a:r>
          </a:p>
          <a:p>
            <a:r>
              <a:rPr lang="en-CH" dirty="0"/>
              <a:t>When trapping becomes the dominant factor, the field becomes parabolic (was linear).</a:t>
            </a:r>
          </a:p>
          <a:p>
            <a:r>
              <a:rPr lang="en-CH" dirty="0"/>
              <a:t>You need high field to get a signal, thinner sensor help (~d</a:t>
            </a:r>
            <a:r>
              <a:rPr lang="en-CH" baseline="30000" dirty="0"/>
              <a:t>2</a:t>
            </a:r>
            <a:r>
              <a:rPr lang="en-CH" dirty="0"/>
              <a:t>)</a:t>
            </a:r>
          </a:p>
          <a:p>
            <a:r>
              <a:rPr lang="en-GB" dirty="0">
                <a:solidFill>
                  <a:schemeClr val="accent2">
                    <a:lumMod val="75000"/>
                  </a:schemeClr>
                </a:solidFill>
              </a:rPr>
              <a:t>n</a:t>
            </a:r>
            <a:r>
              <a:rPr lang="en-CH" dirty="0"/>
              <a:t>-in-</a:t>
            </a:r>
            <a:r>
              <a:rPr lang="en-CH" dirty="0">
                <a:solidFill>
                  <a:schemeClr val="accent2">
                    <a:lumMod val="75000"/>
                  </a:schemeClr>
                </a:solidFill>
              </a:rPr>
              <a:t>n</a:t>
            </a:r>
            <a:r>
              <a:rPr lang="en-CH" dirty="0"/>
              <a:t> or </a:t>
            </a:r>
            <a:r>
              <a:rPr lang="en-CH" dirty="0">
                <a:solidFill>
                  <a:schemeClr val="accent2">
                    <a:lumMod val="75000"/>
                  </a:schemeClr>
                </a:solidFill>
              </a:rPr>
              <a:t>n</a:t>
            </a:r>
            <a:r>
              <a:rPr lang="en-CH" dirty="0"/>
              <a:t>-in-</a:t>
            </a:r>
            <a:r>
              <a:rPr lang="en-CH" dirty="0">
                <a:solidFill>
                  <a:srgbClr val="FF0000"/>
                </a:solidFill>
              </a:rPr>
              <a:t>p</a:t>
            </a:r>
            <a:r>
              <a:rPr lang="en-CH" dirty="0"/>
              <a:t> sensors ‘</a:t>
            </a:r>
            <a:r>
              <a:rPr lang="en-CH" i="1" dirty="0"/>
              <a:t>register</a:t>
            </a:r>
            <a:r>
              <a:rPr lang="en-CH" dirty="0"/>
              <a:t>’ electrons which are faster and the </a:t>
            </a:r>
            <a:r>
              <a:rPr lang="en-CH" b="1" dirty="0"/>
              <a:t>electric and weight field is higher </a:t>
            </a:r>
            <a:r>
              <a:rPr lang="en-CH" dirty="0"/>
              <a:t>at the n-electrode </a:t>
            </a:r>
            <a:r>
              <a:rPr lang="en-CH" dirty="0">
                <a:sym typeface="Wingdings" pitchFamily="2" charset="2"/>
              </a:rPr>
              <a:t> larger signal</a:t>
            </a:r>
            <a:endParaRPr lang="en-CH" dirty="0"/>
          </a:p>
        </p:txBody>
      </p:sp>
      <p:sp>
        <p:nvSpPr>
          <p:cNvPr id="4" name="Slide Number Placeholder 3">
            <a:extLst>
              <a:ext uri="{FF2B5EF4-FFF2-40B4-BE49-F238E27FC236}">
                <a16:creationId xmlns:a16="http://schemas.microsoft.com/office/drawing/2014/main" id="{9C7AFFE6-27BE-0745-90AC-B7B653F1A320}"/>
              </a:ext>
            </a:extLst>
          </p:cNvPr>
          <p:cNvSpPr>
            <a:spLocks noGrp="1"/>
          </p:cNvSpPr>
          <p:nvPr>
            <p:ph type="sldNum" sz="quarter" idx="12"/>
          </p:nvPr>
        </p:nvSpPr>
        <p:spPr/>
        <p:txBody>
          <a:bodyPr/>
          <a:lstStyle/>
          <a:p>
            <a:pPr>
              <a:defRPr/>
            </a:pPr>
            <a:fld id="{E5D78AFC-D01D-4A2C-903B-3EDE022AEE92}" type="slidenum">
              <a:rPr lang="de-DE" smtClean="0"/>
              <a:pPr>
                <a:defRPr/>
              </a:pPr>
              <a:t>81</a:t>
            </a:fld>
            <a:endParaRPr lang="de-DE" dirty="0"/>
          </a:p>
        </p:txBody>
      </p:sp>
      <p:pic>
        <p:nvPicPr>
          <p:cNvPr id="6" name="Picture 5">
            <a:extLst>
              <a:ext uri="{FF2B5EF4-FFF2-40B4-BE49-F238E27FC236}">
                <a16:creationId xmlns:a16="http://schemas.microsoft.com/office/drawing/2014/main" id="{BF503792-26C1-5340-9396-132A6024B71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27475" y="6896141"/>
            <a:ext cx="5735262" cy="1758131"/>
          </a:xfrm>
          <a:prstGeom prst="rect">
            <a:avLst/>
          </a:prstGeom>
        </p:spPr>
      </p:pic>
      <p:pic>
        <p:nvPicPr>
          <p:cNvPr id="7" name="Picture 6">
            <a:extLst>
              <a:ext uri="{FF2B5EF4-FFF2-40B4-BE49-F238E27FC236}">
                <a16:creationId xmlns:a16="http://schemas.microsoft.com/office/drawing/2014/main" id="{912F3D5C-81E9-7A45-A1A1-16B2D795EAF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910493" y="6833625"/>
            <a:ext cx="5375828" cy="1758131"/>
          </a:xfrm>
          <a:prstGeom prst="rect">
            <a:avLst/>
          </a:prstGeom>
        </p:spPr>
      </p:pic>
    </p:spTree>
    <p:extLst>
      <p:ext uri="{BB962C8B-B14F-4D97-AF65-F5344CB8AC3E}">
        <p14:creationId xmlns:p14="http://schemas.microsoft.com/office/powerpoint/2010/main" val="20903017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1"/>
            <a:ext cx="11704320" cy="1195928"/>
          </a:xfrm>
        </p:spPr>
        <p:txBody>
          <a:bodyPr>
            <a:normAutofit fontScale="90000"/>
          </a:bodyPr>
          <a:lstStyle/>
          <a:p>
            <a:r>
              <a:rPr lang="en-US" sz="6827" dirty="0">
                <a:solidFill>
                  <a:srgbClr val="FF6600"/>
                </a:solidFill>
              </a:rPr>
              <a:t>Origin of the double junction</a:t>
            </a:r>
          </a:p>
        </p:txBody>
      </p:sp>
      <p:sp>
        <p:nvSpPr>
          <p:cNvPr id="3" name="Content Placeholder 2"/>
          <p:cNvSpPr>
            <a:spLocks noGrp="1"/>
          </p:cNvSpPr>
          <p:nvPr>
            <p:ph idx="1"/>
          </p:nvPr>
        </p:nvSpPr>
        <p:spPr>
          <a:xfrm>
            <a:off x="650240" y="1380674"/>
            <a:ext cx="11704320" cy="3811986"/>
          </a:xfrm>
        </p:spPr>
        <p:txBody>
          <a:bodyPr>
            <a:normAutofit fontScale="77500" lnSpcReduction="20000"/>
          </a:bodyPr>
          <a:lstStyle/>
          <a:p>
            <a:pPr>
              <a:spcBef>
                <a:spcPts val="600"/>
              </a:spcBef>
            </a:pPr>
            <a:r>
              <a:rPr lang="en-US" sz="6400" dirty="0"/>
              <a:t>You need: </a:t>
            </a:r>
          </a:p>
          <a:p>
            <a:pPr lvl="1">
              <a:spcBef>
                <a:spcPts val="600"/>
              </a:spcBef>
            </a:pPr>
            <a:r>
              <a:rPr lang="en-US" sz="5404" dirty="0"/>
              <a:t>Traps and thermal current generators!</a:t>
            </a:r>
          </a:p>
          <a:p>
            <a:pPr>
              <a:spcBef>
                <a:spcPts val="600"/>
              </a:spcBef>
            </a:pPr>
            <a:endParaRPr lang="en-US" dirty="0"/>
          </a:p>
          <a:p>
            <a:pPr marL="731509" indent="-731509">
              <a:spcBef>
                <a:spcPts val="600"/>
              </a:spcBef>
              <a:buFont typeface="+mj-lt"/>
              <a:buAutoNum type="arabicPeriod"/>
            </a:pPr>
            <a:r>
              <a:rPr lang="en-US" dirty="0"/>
              <a:t>Holes / electrons travel to p-electrode / n-electrode – ASYMMETRIC</a:t>
            </a:r>
          </a:p>
          <a:p>
            <a:pPr marL="731509" indent="-731509">
              <a:spcBef>
                <a:spcPts val="600"/>
              </a:spcBef>
              <a:buFont typeface="+mj-lt"/>
              <a:buAutoNum type="arabicPeriod"/>
            </a:pPr>
            <a:r>
              <a:rPr lang="en-US" dirty="0"/>
              <a:t>They are trapped THERE </a:t>
            </a:r>
            <a:r>
              <a:rPr lang="en-US" dirty="0">
                <a:sym typeface="Wingdings"/>
              </a:rPr>
              <a:t> change effective space charge N</a:t>
            </a:r>
            <a:r>
              <a:rPr lang="en-US" baseline="-25000" dirty="0">
                <a:sym typeface="Wingdings"/>
              </a:rPr>
              <a:t>eff </a:t>
            </a:r>
            <a:r>
              <a:rPr lang="en-US" dirty="0">
                <a:sym typeface="Wingdings"/>
              </a:rPr>
              <a:t>- </a:t>
            </a:r>
            <a:r>
              <a:rPr lang="en-US" dirty="0"/>
              <a:t>ASYMMETRIC </a:t>
            </a:r>
          </a:p>
          <a:p>
            <a:pPr>
              <a:spcBef>
                <a:spcPts val="600"/>
              </a:spcBef>
            </a:pPr>
            <a:r>
              <a:rPr lang="en-US" dirty="0"/>
              <a:t>Space charge </a:t>
            </a:r>
            <a:r>
              <a:rPr lang="en-US" dirty="0">
                <a:sym typeface="Wingdings"/>
              </a:rPr>
              <a:t>N</a:t>
            </a:r>
            <a:r>
              <a:rPr lang="en-US" baseline="-25000" dirty="0">
                <a:sym typeface="Wingdings"/>
              </a:rPr>
              <a:t>eff </a:t>
            </a:r>
            <a:r>
              <a:rPr lang="en-US" dirty="0"/>
              <a:t>defines the fields</a:t>
            </a:r>
          </a:p>
          <a:p>
            <a:pPr lvl="1">
              <a:spcBef>
                <a:spcPts val="600"/>
              </a:spcBef>
            </a:pPr>
            <a:r>
              <a:rPr lang="en-US" dirty="0"/>
              <a:t>Dynamic situation</a:t>
            </a:r>
          </a:p>
          <a:p>
            <a:pPr lvl="2">
              <a:spcBef>
                <a:spcPts val="600"/>
              </a:spcBef>
            </a:pPr>
            <a:r>
              <a:rPr lang="en-US" dirty="0"/>
              <a:t>generation – trapping – de-trapping</a:t>
            </a:r>
          </a:p>
          <a:p>
            <a:pPr lvl="1"/>
            <a:endParaRPr lang="en-US" dirty="0"/>
          </a:p>
        </p:txBody>
      </p:sp>
      <p:pic>
        <p:nvPicPr>
          <p:cNvPr id="4" name="Picture 3" descr="Screen Shot 2016-04-04 at 12.08.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92660"/>
            <a:ext cx="13004800" cy="3937382"/>
          </a:xfrm>
          <a:prstGeom prst="rect">
            <a:avLst/>
          </a:prstGeom>
        </p:spPr>
      </p:pic>
      <p:sp>
        <p:nvSpPr>
          <p:cNvPr id="5" name="TextBox 4"/>
          <p:cNvSpPr txBox="1"/>
          <p:nvPr/>
        </p:nvSpPr>
        <p:spPr>
          <a:xfrm>
            <a:off x="650239" y="9210962"/>
            <a:ext cx="11608021" cy="48628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defTabSz="650230" hangingPunct="1">
              <a:buClrTx/>
            </a:pPr>
            <a:r>
              <a:rPr lang="en-US" sz="2560" kern="1200" dirty="0">
                <a:solidFill>
                  <a:prstClr val="white"/>
                </a:solidFill>
                <a:uFillTx/>
              </a:rPr>
              <a:t>Below depletion voltage, the un-depleted zone is in the middle of the sensor</a:t>
            </a:r>
          </a:p>
        </p:txBody>
      </p:sp>
      <p:sp>
        <p:nvSpPr>
          <p:cNvPr id="6" name="Slide Number Placeholder 5"/>
          <p:cNvSpPr>
            <a:spLocks noGrp="1"/>
          </p:cNvSpPr>
          <p:nvPr>
            <p:ph type="sldNum" sz="quarter" idx="12"/>
          </p:nvPr>
        </p:nvSpPr>
        <p:spPr/>
        <p:txBody>
          <a:bodyPr/>
          <a:lstStyle/>
          <a:p>
            <a:pPr>
              <a:defRPr/>
            </a:pPr>
            <a:fld id="{E5D78AFC-D01D-4A2C-903B-3EDE022AEE92}" type="slidenum">
              <a:rPr lang="de-DE" smtClean="0"/>
              <a:pPr>
                <a:defRPr/>
              </a:pPr>
              <a:t>82</a:t>
            </a:fld>
            <a:endParaRPr lang="de-DE" dirty="0"/>
          </a:p>
        </p:txBody>
      </p:sp>
    </p:spTree>
    <p:extLst>
      <p:ext uri="{BB962C8B-B14F-4D97-AF65-F5344CB8AC3E}">
        <p14:creationId xmlns:p14="http://schemas.microsoft.com/office/powerpoint/2010/main" val="19491610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64951" y="1100561"/>
            <a:ext cx="11704320" cy="1625600"/>
          </a:xfrm>
        </p:spPr>
        <p:txBody>
          <a:bodyPr>
            <a:normAutofit fontScale="90000"/>
          </a:bodyPr>
          <a:lstStyle/>
          <a:p>
            <a:r>
              <a:rPr lang="en-US" sz="11378" dirty="0">
                <a:solidFill>
                  <a:srgbClr val="FF0000"/>
                </a:solidFill>
                <a:latin typeface="Brankovic"/>
                <a:cs typeface="Brankovic"/>
              </a:rPr>
              <a:t>Everybody still alive?</a:t>
            </a:r>
            <a:br>
              <a:rPr lang="en-US" sz="11378" dirty="0">
                <a:solidFill>
                  <a:srgbClr val="FF0000"/>
                </a:solidFill>
                <a:latin typeface="Brankovic"/>
                <a:cs typeface="Brankovic"/>
              </a:rPr>
            </a:br>
            <a:r>
              <a:rPr lang="en-US" sz="11378" dirty="0">
                <a:solidFill>
                  <a:srgbClr val="00B050"/>
                </a:solidFill>
                <a:latin typeface="Brankovic"/>
                <a:cs typeface="Brankovic"/>
              </a:rPr>
              <a:t>Ready for coffee?</a:t>
            </a:r>
          </a:p>
        </p:txBody>
      </p:sp>
      <p:sp>
        <p:nvSpPr>
          <p:cNvPr id="2" name="Slide Number Placeholder 1"/>
          <p:cNvSpPr>
            <a:spLocks noGrp="1"/>
          </p:cNvSpPr>
          <p:nvPr>
            <p:ph type="sldNum" sz="quarter" idx="12"/>
          </p:nvPr>
        </p:nvSpPr>
        <p:spPr>
          <a:xfrm>
            <a:off x="328703" y="9140613"/>
            <a:ext cx="198772" cy="215444"/>
          </a:xfrm>
        </p:spPr>
        <p:txBody>
          <a:bodyPr/>
          <a:lstStyle/>
          <a:p>
            <a:pPr>
              <a:defRPr/>
            </a:pPr>
            <a:fld id="{D9CE91A0-38E3-43DD-AF40-108C93081A80}" type="slidenum">
              <a:rPr lang="de-DE" smtClean="0"/>
              <a:pPr>
                <a:defRPr/>
              </a:pPr>
              <a:t>83</a:t>
            </a:fld>
            <a:endParaRPr lang="de-DE" dirty="0"/>
          </a:p>
        </p:txBody>
      </p:sp>
      <p:pic>
        <p:nvPicPr>
          <p:cNvPr id="4" name="Picture 3" descr="Screen Shot 2016-03-31 at 12.17.5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28" y="3770002"/>
            <a:ext cx="13004800" cy="5284370"/>
          </a:xfrm>
          <a:prstGeom prst="rect">
            <a:avLst/>
          </a:prstGeom>
        </p:spPr>
      </p:pic>
    </p:spTree>
    <p:extLst>
      <p:ext uri="{BB962C8B-B14F-4D97-AF65-F5344CB8AC3E}">
        <p14:creationId xmlns:p14="http://schemas.microsoft.com/office/powerpoint/2010/main" val="28903493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6">
            <a:extLst>
              <a:ext uri="{FF2B5EF4-FFF2-40B4-BE49-F238E27FC236}">
                <a16:creationId xmlns:a16="http://schemas.microsoft.com/office/drawing/2014/main" id="{925B9E83-EDD2-3F43-BB81-40A02A89BC4D}"/>
              </a:ext>
            </a:extLst>
          </p:cNvPr>
          <p:cNvSpPr>
            <a:spLocks noGrp="1"/>
          </p:cNvSpPr>
          <p:nvPr>
            <p:ph type="ftr" sz="quarter" idx="10"/>
          </p:nvPr>
        </p:nvSpPr>
        <p:spPr/>
        <p:txBody>
          <a:bodyPr/>
          <a:lstStyle/>
          <a:p>
            <a:r>
              <a:rPr lang="en-US" altLang="en-CH"/>
              <a:t>Frank Hartman</a:t>
            </a:r>
          </a:p>
        </p:txBody>
      </p:sp>
      <p:sp>
        <p:nvSpPr>
          <p:cNvPr id="26" name="Slide Number Placeholder 7">
            <a:extLst>
              <a:ext uri="{FF2B5EF4-FFF2-40B4-BE49-F238E27FC236}">
                <a16:creationId xmlns:a16="http://schemas.microsoft.com/office/drawing/2014/main" id="{C9288769-B388-B248-BEED-BF870348154A}"/>
              </a:ext>
            </a:extLst>
          </p:cNvPr>
          <p:cNvSpPr>
            <a:spLocks noGrp="1"/>
          </p:cNvSpPr>
          <p:nvPr>
            <p:ph type="sldNum" sz="quarter" idx="11"/>
          </p:nvPr>
        </p:nvSpPr>
        <p:spPr>
          <a:xfrm>
            <a:off x="12656949" y="9279467"/>
            <a:ext cx="347852" cy="215444"/>
          </a:xfrm>
        </p:spPr>
        <p:txBody>
          <a:bodyPr/>
          <a:lstStyle/>
          <a:p>
            <a:r>
              <a:rPr lang="en-US" altLang="en-CH"/>
              <a:t> </a:t>
            </a:r>
            <a:fld id="{25B87EA7-08F9-BD41-9BBE-EBAB4CA31572}" type="slidenum">
              <a:rPr lang="en-US" altLang="en-CH" b="1"/>
              <a:pPr/>
              <a:t>84</a:t>
            </a:fld>
            <a:endParaRPr lang="en-US" altLang="en-CH" b="1"/>
          </a:p>
        </p:txBody>
      </p:sp>
      <p:pic>
        <p:nvPicPr>
          <p:cNvPr id="238594" name="Picture 2">
            <a:extLst>
              <a:ext uri="{FF2B5EF4-FFF2-40B4-BE49-F238E27FC236}">
                <a16:creationId xmlns:a16="http://schemas.microsoft.com/office/drawing/2014/main" id="{97520E1A-7605-454B-901B-FF5256EE53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5823" y="1530774"/>
            <a:ext cx="3020907" cy="1605281"/>
          </a:xfrm>
          <a:prstGeom prst="rect">
            <a:avLst/>
          </a:prstGeom>
          <a:noFill/>
          <a:extLst>
            <a:ext uri="{909E8E84-426E-40DD-AFC4-6F175D3DCCD1}">
              <a14:hiddenFill xmlns:a14="http://schemas.microsoft.com/office/drawing/2010/main">
                <a:solidFill>
                  <a:srgbClr val="FFFFFF"/>
                </a:solidFill>
              </a14:hiddenFill>
            </a:ext>
          </a:extLst>
        </p:spPr>
      </p:pic>
      <p:sp>
        <p:nvSpPr>
          <p:cNvPr id="238595" name="Rectangle 3">
            <a:extLst>
              <a:ext uri="{FF2B5EF4-FFF2-40B4-BE49-F238E27FC236}">
                <a16:creationId xmlns:a16="http://schemas.microsoft.com/office/drawing/2014/main" id="{D9FA6ABF-20DD-A94A-895A-EF1941B27326}"/>
              </a:ext>
            </a:extLst>
          </p:cNvPr>
          <p:cNvSpPr>
            <a:spLocks noGrp="1" noChangeArrowheads="1"/>
          </p:cNvSpPr>
          <p:nvPr>
            <p:ph type="title" sz="quarter"/>
          </p:nvPr>
        </p:nvSpPr>
        <p:spPr>
          <a:xfrm>
            <a:off x="2968977" y="-60960"/>
            <a:ext cx="10345138" cy="1625600"/>
          </a:xfrm>
        </p:spPr>
        <p:txBody>
          <a:bodyPr/>
          <a:lstStyle/>
          <a:p>
            <a:r>
              <a:rPr lang="en-US" altLang="en-CH" sz="4835" dirty="0"/>
              <a:t>The ART of sensor defects</a:t>
            </a:r>
          </a:p>
        </p:txBody>
      </p:sp>
      <p:graphicFrame>
        <p:nvGraphicFramePr>
          <p:cNvPr id="238596" name="Object 4">
            <a:extLst>
              <a:ext uri="{FF2B5EF4-FFF2-40B4-BE49-F238E27FC236}">
                <a16:creationId xmlns:a16="http://schemas.microsoft.com/office/drawing/2014/main" id="{36C6E2CC-DCB4-B241-AE69-ED130F91B14B}"/>
              </a:ext>
            </a:extLst>
          </p:cNvPr>
          <p:cNvGraphicFramePr>
            <a:graphicFrameLocks noGrp="1" noChangeAspect="1"/>
          </p:cNvGraphicFramePr>
          <p:nvPr>
            <p:ph sz="quarter" idx="3"/>
          </p:nvPr>
        </p:nvGraphicFramePr>
        <p:xfrm>
          <a:off x="9471379" y="4671343"/>
          <a:ext cx="3379893" cy="2533227"/>
        </p:xfrm>
        <a:graphic>
          <a:graphicData uri="http://schemas.openxmlformats.org/presentationml/2006/ole">
            <mc:AlternateContent xmlns:mc="http://schemas.openxmlformats.org/markup-compatibility/2006">
              <mc:Choice xmlns:v="urn:schemas-microsoft-com:vml" Requires="v">
                <p:oleObj spid="_x0000_s800829" name="CorelPhotoPaint.Image.11" r:id="rId4" imgW="4572000" imgH="3429000" progId="CorelPhotoPaint.Image.11">
                  <p:embed/>
                </p:oleObj>
              </mc:Choice>
              <mc:Fallback>
                <p:oleObj name="CorelPhotoPaint.Image.11" r:id="rId4" imgW="4572000" imgH="3429000" progId="CorelPhotoPaint.Image.11">
                  <p:embed/>
                  <p:pic>
                    <p:nvPicPr>
                      <p:cNvPr id="238596" name="Object 4">
                        <a:extLst>
                          <a:ext uri="{FF2B5EF4-FFF2-40B4-BE49-F238E27FC236}">
                            <a16:creationId xmlns:a16="http://schemas.microsoft.com/office/drawing/2014/main" id="{36C6E2CC-DCB4-B241-AE69-ED130F91B1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71379" y="4671343"/>
                        <a:ext cx="3379893" cy="2533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8597" name="Object 5">
            <a:extLst>
              <a:ext uri="{FF2B5EF4-FFF2-40B4-BE49-F238E27FC236}">
                <a16:creationId xmlns:a16="http://schemas.microsoft.com/office/drawing/2014/main" id="{2C8788BF-A03E-EE4F-B6E3-473A2C1D6EFF}"/>
              </a:ext>
            </a:extLst>
          </p:cNvPr>
          <p:cNvGraphicFramePr>
            <a:graphicFrameLocks noGrp="1" noChangeAspect="1"/>
          </p:cNvGraphicFramePr>
          <p:nvPr>
            <p:ph sz="quarter" idx="4"/>
          </p:nvPr>
        </p:nvGraphicFramePr>
        <p:xfrm>
          <a:off x="4759396" y="6793654"/>
          <a:ext cx="3176694" cy="2384213"/>
        </p:xfrm>
        <a:graphic>
          <a:graphicData uri="http://schemas.openxmlformats.org/presentationml/2006/ole">
            <mc:AlternateContent xmlns:mc="http://schemas.openxmlformats.org/markup-compatibility/2006">
              <mc:Choice xmlns:v="urn:schemas-microsoft-com:vml" Requires="v">
                <p:oleObj spid="_x0000_s800830" name="CorelPhotoPaint.Image.11" r:id="rId6" imgW="4572000" imgH="3429000" progId="CorelPhotoPaint.Image.11">
                  <p:embed/>
                </p:oleObj>
              </mc:Choice>
              <mc:Fallback>
                <p:oleObj name="CorelPhotoPaint.Image.11" r:id="rId6" imgW="4572000" imgH="3429000" progId="CorelPhotoPaint.Image.11">
                  <p:embed/>
                  <p:pic>
                    <p:nvPicPr>
                      <p:cNvPr id="238597" name="Object 5">
                        <a:extLst>
                          <a:ext uri="{FF2B5EF4-FFF2-40B4-BE49-F238E27FC236}">
                            <a16:creationId xmlns:a16="http://schemas.microsoft.com/office/drawing/2014/main" id="{2C8788BF-A03E-EE4F-B6E3-473A2C1D6E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59396" y="6793654"/>
                        <a:ext cx="3176694" cy="23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38598" name="Picture 6">
            <a:extLst>
              <a:ext uri="{FF2B5EF4-FFF2-40B4-BE49-F238E27FC236}">
                <a16:creationId xmlns:a16="http://schemas.microsoft.com/office/drawing/2014/main" id="{E1029865-6E6B-2E46-92F0-5CFC81070E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5769" t="2000" r="6250" b="9000"/>
          <a:stretch>
            <a:fillRect/>
          </a:stretch>
        </p:blipFill>
        <p:spPr bwMode="auto">
          <a:xfrm>
            <a:off x="6502400" y="1444978"/>
            <a:ext cx="3686952" cy="2795129"/>
          </a:xfrm>
          <a:prstGeom prst="rect">
            <a:avLst/>
          </a:prstGeom>
          <a:noFill/>
          <a:extLst>
            <a:ext uri="{909E8E84-426E-40DD-AFC4-6F175D3DCCD1}">
              <a14:hiddenFill xmlns:a14="http://schemas.microsoft.com/office/drawing/2010/main">
                <a:solidFill>
                  <a:srgbClr val="FFFFFF"/>
                </a:solidFill>
              </a14:hiddenFill>
            </a:ext>
          </a:extLst>
        </p:spPr>
      </p:pic>
      <p:pic>
        <p:nvPicPr>
          <p:cNvPr id="238599" name="Picture 7">
            <a:extLst>
              <a:ext uri="{FF2B5EF4-FFF2-40B4-BE49-F238E27FC236}">
                <a16:creationId xmlns:a16="http://schemas.microsoft.com/office/drawing/2014/main" id="{21F9B3AF-5C46-6E49-B5D9-7A0DF884CFF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22508" y="4161085"/>
            <a:ext cx="3481493" cy="2763520"/>
          </a:xfrm>
          <a:prstGeom prst="rect">
            <a:avLst/>
          </a:prstGeom>
          <a:noFill/>
          <a:extLst>
            <a:ext uri="{909E8E84-426E-40DD-AFC4-6F175D3DCCD1}">
              <a14:hiddenFill xmlns:a14="http://schemas.microsoft.com/office/drawing/2010/main">
                <a:solidFill>
                  <a:srgbClr val="FFFFFF"/>
                </a:solidFill>
              </a14:hiddenFill>
            </a:ext>
          </a:extLst>
        </p:spPr>
      </p:pic>
      <p:pic>
        <p:nvPicPr>
          <p:cNvPr id="238600" name="Picture 8">
            <a:extLst>
              <a:ext uri="{FF2B5EF4-FFF2-40B4-BE49-F238E27FC236}">
                <a16:creationId xmlns:a16="http://schemas.microsoft.com/office/drawing/2014/main" id="{848CA705-F509-1B4D-BDEC-94AABF2E18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22508" y="1600766"/>
            <a:ext cx="3481493" cy="2612248"/>
          </a:xfrm>
          <a:prstGeom prst="rect">
            <a:avLst/>
          </a:prstGeom>
          <a:noFill/>
          <a:extLst>
            <a:ext uri="{909E8E84-426E-40DD-AFC4-6F175D3DCCD1}">
              <a14:hiddenFill xmlns:a14="http://schemas.microsoft.com/office/drawing/2010/main">
                <a:solidFill>
                  <a:srgbClr val="FFFFFF"/>
                </a:solidFill>
              </a14:hiddenFill>
            </a:ext>
          </a:extLst>
        </p:spPr>
      </p:pic>
      <p:pic>
        <p:nvPicPr>
          <p:cNvPr id="238601" name="Picture 9">
            <a:extLst>
              <a:ext uri="{FF2B5EF4-FFF2-40B4-BE49-F238E27FC236}">
                <a16:creationId xmlns:a16="http://schemas.microsoft.com/office/drawing/2014/main" id="{B9AA7F1D-6F5A-5D44-B8CB-3618BAE73CD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6965245"/>
            <a:ext cx="3224107" cy="2418079"/>
          </a:xfrm>
          <a:prstGeom prst="rect">
            <a:avLst/>
          </a:prstGeom>
          <a:noFill/>
          <a:extLst>
            <a:ext uri="{909E8E84-426E-40DD-AFC4-6F175D3DCCD1}">
              <a14:hiddenFill xmlns:a14="http://schemas.microsoft.com/office/drawing/2010/main">
                <a:solidFill>
                  <a:srgbClr val="FFFFFF"/>
                </a:solidFill>
              </a14:hiddenFill>
            </a:ext>
          </a:extLst>
        </p:spPr>
      </p:pic>
      <p:pic>
        <p:nvPicPr>
          <p:cNvPr id="238602" name="Picture 10">
            <a:extLst>
              <a:ext uri="{FF2B5EF4-FFF2-40B4-BE49-F238E27FC236}">
                <a16:creationId xmlns:a16="http://schemas.microsoft.com/office/drawing/2014/main" id="{D335AFF1-19B2-A944-9AAA-E8B6107A6AE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27859" y="6924606"/>
            <a:ext cx="3235395" cy="242485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38603" name="Object 11">
            <a:extLst>
              <a:ext uri="{FF2B5EF4-FFF2-40B4-BE49-F238E27FC236}">
                <a16:creationId xmlns:a16="http://schemas.microsoft.com/office/drawing/2014/main" id="{64BB2739-433B-1D44-97E9-C4A5BF312BE4}"/>
              </a:ext>
            </a:extLst>
          </p:cNvPr>
          <p:cNvGraphicFramePr>
            <a:graphicFrameLocks noChangeAspect="1"/>
          </p:cNvGraphicFramePr>
          <p:nvPr/>
        </p:nvGraphicFramePr>
        <p:xfrm>
          <a:off x="6502400" y="4158828"/>
          <a:ext cx="3278293" cy="2463236"/>
        </p:xfrm>
        <a:graphic>
          <a:graphicData uri="http://schemas.openxmlformats.org/presentationml/2006/ole">
            <mc:AlternateContent xmlns:mc="http://schemas.openxmlformats.org/markup-compatibility/2006">
              <mc:Choice xmlns:v="urn:schemas-microsoft-com:vml" Requires="v">
                <p:oleObj spid="_x0000_s800831" name="Bitmap" r:id="rId13" imgW="4572000" imgH="3429000" progId="Paint.Picture">
                  <p:embed/>
                </p:oleObj>
              </mc:Choice>
              <mc:Fallback>
                <p:oleObj name="Bitmap" r:id="rId13" imgW="4572000" imgH="3429000" progId="Paint.Picture">
                  <p:embed/>
                  <p:pic>
                    <p:nvPicPr>
                      <p:cNvPr id="238603" name="Object 11">
                        <a:extLst>
                          <a:ext uri="{FF2B5EF4-FFF2-40B4-BE49-F238E27FC236}">
                            <a16:creationId xmlns:a16="http://schemas.microsoft.com/office/drawing/2014/main" id="{64BB2739-433B-1D44-97E9-C4A5BF312BE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02400" y="4158828"/>
                        <a:ext cx="3278293" cy="2463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38605" name="Picture 13">
            <a:extLst>
              <a:ext uri="{FF2B5EF4-FFF2-40B4-BE49-F238E27FC236}">
                <a16:creationId xmlns:a16="http://schemas.microsoft.com/office/drawing/2014/main" id="{2897C0BB-D542-F643-A05A-E6C0E90ED1E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29032" y="7145868"/>
            <a:ext cx="2763520" cy="2018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8608" name="Group 16">
            <a:extLst>
              <a:ext uri="{FF2B5EF4-FFF2-40B4-BE49-F238E27FC236}">
                <a16:creationId xmlns:a16="http://schemas.microsoft.com/office/drawing/2014/main" id="{BA837071-4871-604E-B9F5-601DFEA762FC}"/>
              </a:ext>
            </a:extLst>
          </p:cNvPr>
          <p:cNvGrpSpPr>
            <a:grpSpLocks/>
          </p:cNvGrpSpPr>
          <p:nvPr/>
        </p:nvGrpSpPr>
        <p:grpSpPr bwMode="auto">
          <a:xfrm>
            <a:off x="9471379" y="2822223"/>
            <a:ext cx="3592123" cy="2361636"/>
            <a:chOff x="4061" y="1344"/>
            <a:chExt cx="1591" cy="1046"/>
          </a:xfrm>
        </p:grpSpPr>
        <p:pic>
          <p:nvPicPr>
            <p:cNvPr id="238609" name="Picture 17">
              <a:extLst>
                <a:ext uri="{FF2B5EF4-FFF2-40B4-BE49-F238E27FC236}">
                  <a16:creationId xmlns:a16="http://schemas.microsoft.com/office/drawing/2014/main" id="{673CF048-8504-254C-8156-B97D28D9E98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61" y="1344"/>
              <a:ext cx="1591" cy="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8610" name="Text Box 18">
              <a:extLst>
                <a:ext uri="{FF2B5EF4-FFF2-40B4-BE49-F238E27FC236}">
                  <a16:creationId xmlns:a16="http://schemas.microsoft.com/office/drawing/2014/main" id="{09DEBE96-8E94-3F40-B39E-4847FEB59108}"/>
                </a:ext>
              </a:extLst>
            </p:cNvPr>
            <p:cNvSpPr txBox="1">
              <a:spLocks noChangeArrowheads="1"/>
            </p:cNvSpPr>
            <p:nvPr/>
          </p:nvSpPr>
          <p:spPr bwMode="auto">
            <a:xfrm>
              <a:off x="4124" y="1913"/>
              <a:ext cx="707" cy="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CH" sz="2276">
                  <a:solidFill>
                    <a:srgbClr val="FFFF00"/>
                  </a:solidFill>
                  <a:latin typeface="Arial" panose="020B0604020202020204" pitchFamily="34" charset="0"/>
                </a:rPr>
                <a:t>Leaky strip</a:t>
              </a:r>
            </a:p>
          </p:txBody>
        </p:sp>
        <p:sp>
          <p:nvSpPr>
            <p:cNvPr id="238611" name="Text Box 19">
              <a:extLst>
                <a:ext uri="{FF2B5EF4-FFF2-40B4-BE49-F238E27FC236}">
                  <a16:creationId xmlns:a16="http://schemas.microsoft.com/office/drawing/2014/main" id="{5B72D4D6-AEA5-7749-9A27-04D36E7B9B94}"/>
                </a:ext>
              </a:extLst>
            </p:cNvPr>
            <p:cNvSpPr txBox="1">
              <a:spLocks noChangeArrowheads="1"/>
            </p:cNvSpPr>
            <p:nvPr/>
          </p:nvSpPr>
          <p:spPr bwMode="auto">
            <a:xfrm>
              <a:off x="4717" y="1721"/>
              <a:ext cx="497" cy="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CH" sz="2276">
                  <a:solidFill>
                    <a:srgbClr val="FFFF00"/>
                  </a:solidFill>
                  <a:latin typeface="Arial" panose="020B0604020202020204" pitchFamily="34" charset="0"/>
                </a:rPr>
                <a:t>pinhole</a:t>
              </a:r>
            </a:p>
          </p:txBody>
        </p:sp>
        <p:sp>
          <p:nvSpPr>
            <p:cNvPr id="238612" name="Text Box 20">
              <a:extLst>
                <a:ext uri="{FF2B5EF4-FFF2-40B4-BE49-F238E27FC236}">
                  <a16:creationId xmlns:a16="http://schemas.microsoft.com/office/drawing/2014/main" id="{B7325107-89D8-A944-A7C3-CD8B0433139B}"/>
                </a:ext>
              </a:extLst>
            </p:cNvPr>
            <p:cNvSpPr txBox="1">
              <a:spLocks noChangeArrowheads="1"/>
            </p:cNvSpPr>
            <p:nvPr/>
          </p:nvSpPr>
          <p:spPr bwMode="auto">
            <a:xfrm>
              <a:off x="5103" y="1565"/>
              <a:ext cx="505" cy="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CH" sz="2276">
                  <a:solidFill>
                    <a:srgbClr val="FFFF00"/>
                  </a:solidFill>
                  <a:latin typeface="Arial" panose="020B0604020202020204" pitchFamily="34" charset="0"/>
                </a:rPr>
                <a:t>nothing</a:t>
              </a:r>
            </a:p>
          </p:txBody>
        </p:sp>
      </p:grpSp>
      <p:sp>
        <p:nvSpPr>
          <p:cNvPr id="238613" name="Text Box 21">
            <a:extLst>
              <a:ext uri="{FF2B5EF4-FFF2-40B4-BE49-F238E27FC236}">
                <a16:creationId xmlns:a16="http://schemas.microsoft.com/office/drawing/2014/main" id="{6A66B0B9-2D20-D84C-B73C-2ECA2CC52F6E}"/>
              </a:ext>
            </a:extLst>
          </p:cNvPr>
          <p:cNvSpPr txBox="1">
            <a:spLocks noChangeArrowheads="1"/>
          </p:cNvSpPr>
          <p:nvPr/>
        </p:nvSpPr>
        <p:spPr bwMode="auto">
          <a:xfrm>
            <a:off x="11110525" y="5366739"/>
            <a:ext cx="468398" cy="705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CH" sz="3982">
                <a:solidFill>
                  <a:srgbClr val="FF0000"/>
                </a:solidFill>
              </a:rPr>
              <a:t>?</a:t>
            </a:r>
          </a:p>
        </p:txBody>
      </p:sp>
      <p:pic>
        <p:nvPicPr>
          <p:cNvPr id="238614" name="Picture 22">
            <a:extLst>
              <a:ext uri="{FF2B5EF4-FFF2-40B4-BE49-F238E27FC236}">
                <a16:creationId xmlns:a16="http://schemas.microsoft.com/office/drawing/2014/main" id="{825C6AAC-2748-4A4D-A760-2BD2ECB9B373}"/>
              </a:ext>
            </a:extLst>
          </p:cNvPr>
          <p:cNvPicPr>
            <a:picLocks noGrp="1" noChangeAspect="1" noChangeArrowheads="1"/>
          </p:cNvPicPr>
          <p:nvPr>
            <p:ph sz="quarter" idx="1"/>
          </p:nvPr>
        </p:nvPicPr>
        <p:blipFill>
          <a:blip r:embed="rId17">
            <a:extLst>
              <a:ext uri="{28A0092B-C50C-407E-A947-70E740481C1C}">
                <a14:useLocalDpi xmlns:a14="http://schemas.microsoft.com/office/drawing/2010/main" val="0"/>
              </a:ext>
            </a:extLst>
          </a:blip>
          <a:srcRect/>
          <a:stretch>
            <a:fillRect/>
          </a:stretch>
        </p:blipFill>
        <p:spPr>
          <a:xfrm>
            <a:off x="-51929" y="2253262"/>
            <a:ext cx="3278295" cy="24587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8615" name="Picture 23">
            <a:extLst>
              <a:ext uri="{FF2B5EF4-FFF2-40B4-BE49-F238E27FC236}">
                <a16:creationId xmlns:a16="http://schemas.microsoft.com/office/drawing/2014/main" id="{7363F4CF-A321-0E47-A769-1532B2ABB4C2}"/>
              </a:ext>
            </a:extLst>
          </p:cNvPr>
          <p:cNvPicPr>
            <a:picLocks noGrp="1" noChangeAspect="1" noChangeArrowheads="1"/>
          </p:cNvPicPr>
          <p:nvPr>
            <p:ph sz="quarter" idx="2"/>
          </p:nvPr>
        </p:nvPicPr>
        <p:blipFill>
          <a:blip r:embed="rId18">
            <a:extLst>
              <a:ext uri="{28A0092B-C50C-407E-A947-70E740481C1C}">
                <a14:useLocalDpi xmlns:a14="http://schemas.microsoft.com/office/drawing/2010/main" val="0"/>
              </a:ext>
            </a:extLst>
          </a:blip>
          <a:srcRect/>
          <a:stretch>
            <a:fillRect/>
          </a:stretch>
        </p:blipFill>
        <p:spPr>
          <a:xfrm>
            <a:off x="0" y="4671343"/>
            <a:ext cx="3226365" cy="2420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8616" name="Picture 24">
            <a:extLst>
              <a:ext uri="{FF2B5EF4-FFF2-40B4-BE49-F238E27FC236}">
                <a16:creationId xmlns:a16="http://schemas.microsoft.com/office/drawing/2014/main" id="{9CF17FA6-1A94-A947-9DFA-39C6E9DD625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 y="-38383"/>
            <a:ext cx="2713849" cy="2334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8617" name="Picture 25">
            <a:extLst>
              <a:ext uri="{FF2B5EF4-FFF2-40B4-BE49-F238E27FC236}">
                <a16:creationId xmlns:a16="http://schemas.microsoft.com/office/drawing/2014/main" id="{157F4E43-F73F-F54E-9D8E-8AEF99E2CBE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250508" y="1"/>
            <a:ext cx="1754293" cy="1882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8618" name="Text Box 26">
            <a:extLst>
              <a:ext uri="{FF2B5EF4-FFF2-40B4-BE49-F238E27FC236}">
                <a16:creationId xmlns:a16="http://schemas.microsoft.com/office/drawing/2014/main" id="{3B7F9A87-DAFB-1842-8E84-E0FE3477E80B}"/>
              </a:ext>
            </a:extLst>
          </p:cNvPr>
          <p:cNvSpPr txBox="1">
            <a:spLocks noChangeArrowheads="1"/>
          </p:cNvSpPr>
          <p:nvPr/>
        </p:nvSpPr>
        <p:spPr bwMode="auto">
          <a:xfrm>
            <a:off x="11593690" y="133211"/>
            <a:ext cx="800219" cy="44255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CH" sz="2276"/>
              <a:t>back</a:t>
            </a:r>
          </a:p>
        </p:txBody>
      </p:sp>
      <p:pic>
        <p:nvPicPr>
          <p:cNvPr id="238619" name="Picture 27">
            <a:extLst>
              <a:ext uri="{FF2B5EF4-FFF2-40B4-BE49-F238E27FC236}">
                <a16:creationId xmlns:a16="http://schemas.microsoft.com/office/drawing/2014/main" id="{AD77E25F-B37D-3E4A-B0C4-386ED5BD7A5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983894" y="6924605"/>
            <a:ext cx="3020907" cy="226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2819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bwMode="auto">
          <a:xfrm>
            <a:off x="524934" y="71716"/>
            <a:ext cx="11562291" cy="1273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048" tIns="65024" rIns="130048" bIns="65024" numCol="1" anchor="t" anchorCtr="0" compatLnSpc="1">
            <a:prstTxWarp prst="textNoShape">
              <a:avLst/>
            </a:prstTxWarp>
            <a:normAutofit fontScale="90000"/>
          </a:bodyPr>
          <a:lstStyle/>
          <a:p>
            <a:pPr eaLnBrk="1" hangingPunct="1"/>
            <a:r>
              <a:rPr lang="en-US" altLang="en-US" dirty="0">
                <a:ea typeface="ＭＳ Ｐゴシック" charset="-128"/>
                <a:cs typeface="MS PGothic" charset="-128"/>
              </a:rPr>
              <a:t>Constructing a Detector</a:t>
            </a:r>
            <a:br>
              <a:rPr lang="en-US" altLang="en-US" dirty="0">
                <a:ea typeface="ＭＳ Ｐゴシック" charset="-128"/>
                <a:cs typeface="MS PGothic" charset="-128"/>
              </a:rPr>
            </a:br>
            <a:r>
              <a:rPr lang="en-US" altLang="en-US" sz="2844" dirty="0">
                <a:ea typeface="ＭＳ Ｐゴシック" charset="-128"/>
                <a:cs typeface="MS PGothic" charset="-128"/>
              </a:rPr>
              <a:t>Estimate Signal to Noise Ratio SNR in an intrinsic silicon detector</a:t>
            </a:r>
          </a:p>
        </p:txBody>
      </p:sp>
      <p:sp>
        <p:nvSpPr>
          <p:cNvPr id="43011" name="Text Box 3"/>
          <p:cNvSpPr txBox="1">
            <a:spLocks noChangeArrowheads="1"/>
          </p:cNvSpPr>
          <p:nvPr/>
        </p:nvSpPr>
        <p:spPr bwMode="auto">
          <a:xfrm>
            <a:off x="452141" y="1694728"/>
            <a:ext cx="12716933" cy="6068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Aft>
                <a:spcPts val="853"/>
              </a:spcAft>
              <a:buNone/>
            </a:pPr>
            <a:r>
              <a:rPr lang="en-US" altLang="en-US" sz="2800" dirty="0">
                <a:ea typeface="ヒラギノ角ゴ Pro W3" charset="-128"/>
              </a:rPr>
              <a:t>Let</a:t>
            </a:r>
            <a:r>
              <a:rPr lang="ja-JP" altLang="en-US" sz="2800" dirty="0">
                <a:ea typeface="ヒラギノ角ゴ Pro W3" charset="-128"/>
              </a:rPr>
              <a:t>’</a:t>
            </a:r>
            <a:r>
              <a:rPr lang="en-US" altLang="ja-JP" sz="2800" dirty="0">
                <a:ea typeface="ヒラギノ角ゴ Pro W3" charset="-128"/>
              </a:rPr>
              <a:t>s make a simple calculation for silicon:					Mean ionization energy </a:t>
            </a:r>
            <a:r>
              <a:rPr lang="en-US" altLang="ja-JP" sz="2800" b="1" i="1" dirty="0">
                <a:ea typeface="ヒラギノ角ゴ Pro W3" charset="-128"/>
              </a:rPr>
              <a:t>I</a:t>
            </a:r>
            <a:r>
              <a:rPr lang="en-US" altLang="ja-JP" sz="2800" b="1" i="1" baseline="-25000" dirty="0">
                <a:ea typeface="ヒラギノ角ゴ Pro W3" charset="-128"/>
              </a:rPr>
              <a:t>0</a:t>
            </a:r>
            <a:r>
              <a:rPr lang="en-US" altLang="ja-JP" sz="2800" b="1" dirty="0">
                <a:ea typeface="ヒラギノ角ゴ Pro W3" charset="-128"/>
              </a:rPr>
              <a:t> = 3.62 eV</a:t>
            </a:r>
            <a:r>
              <a:rPr lang="en-US" altLang="ja-JP" sz="2800" dirty="0">
                <a:ea typeface="ヒラギノ角ゴ Pro W3" charset="-128"/>
              </a:rPr>
              <a:t>, mean energy loss per flight path 	of a </a:t>
            </a:r>
            <a:r>
              <a:rPr lang="en-US" altLang="ja-JP" sz="2800" dirty="0" err="1">
                <a:ea typeface="ヒラギノ角ゴ Pro W3" charset="-128"/>
              </a:rPr>
              <a:t>mip</a:t>
            </a:r>
            <a:r>
              <a:rPr lang="en-US" altLang="ja-JP" sz="2800" dirty="0">
                <a:ea typeface="ヒラギノ角ゴ Pro W3" charset="-128"/>
              </a:rPr>
              <a:t> (minimum ionizing particle) </a:t>
            </a:r>
            <a:r>
              <a:rPr lang="en-US" altLang="ja-JP" sz="2800" b="1" i="1" dirty="0" err="1">
                <a:ea typeface="ヒラギノ角ゴ Pro W3" charset="-128"/>
              </a:rPr>
              <a:t>dE</a:t>
            </a:r>
            <a:r>
              <a:rPr lang="en-US" altLang="ja-JP" sz="2800" b="1" i="1" dirty="0">
                <a:ea typeface="ヒラギノ角ゴ Pro W3" charset="-128"/>
              </a:rPr>
              <a:t>/dx</a:t>
            </a:r>
            <a:r>
              <a:rPr lang="en-US" altLang="ja-JP" sz="2800" b="1" dirty="0">
                <a:ea typeface="ヒラギノ角ゴ Pro W3" charset="-128"/>
              </a:rPr>
              <a:t> = 3.87 MeV/cm  </a:t>
            </a:r>
            <a:r>
              <a:rPr lang="en-US" altLang="ja-JP" sz="2800" dirty="0">
                <a:ea typeface="ヒラギノ角ゴ Pro W3" charset="-128"/>
              </a:rPr>
              <a:t>(rf. Bethe)</a:t>
            </a:r>
            <a:endParaRPr lang="en-US" altLang="ja-JP" sz="2800" dirty="0">
              <a:solidFill>
                <a:srgbClr val="FF0000"/>
              </a:solidFill>
              <a:ea typeface="ヒラギノ角ゴ Pro W3" charset="-128"/>
            </a:endParaRPr>
          </a:p>
          <a:p>
            <a:pPr>
              <a:lnSpc>
                <a:spcPct val="30000"/>
              </a:lnSpc>
              <a:spcAft>
                <a:spcPts val="853"/>
              </a:spcAft>
              <a:buNone/>
            </a:pPr>
            <a:r>
              <a:rPr lang="en-US" altLang="en-US" sz="2800" dirty="0">
                <a:ea typeface="ヒラギノ角ゴ Pro W3" charset="-128"/>
              </a:rPr>
              <a:t>Assuming a detector with a thickness of </a:t>
            </a:r>
            <a:r>
              <a:rPr lang="en-US" altLang="en-US" sz="2800" i="1" dirty="0">
                <a:ea typeface="ヒラギノ角ゴ Pro W3" charset="-128"/>
              </a:rPr>
              <a:t>d</a:t>
            </a:r>
            <a:r>
              <a:rPr lang="en-US" altLang="en-US" sz="2800" dirty="0">
                <a:ea typeface="ヒラギノ角ゴ Pro W3" charset="-128"/>
              </a:rPr>
              <a:t> = 300 µm and an area of </a:t>
            </a:r>
            <a:r>
              <a:rPr lang="en-US" altLang="en-US" sz="2800" i="1" dirty="0">
                <a:ea typeface="ヒラギノ角ゴ Pro W3" charset="-128"/>
              </a:rPr>
              <a:t>A</a:t>
            </a:r>
            <a:r>
              <a:rPr lang="en-US" altLang="en-US" sz="2800" dirty="0">
                <a:ea typeface="ヒラギノ角ゴ Pro W3" charset="-128"/>
              </a:rPr>
              <a:t> = 1 cm</a:t>
            </a:r>
            <a:r>
              <a:rPr lang="en-US" altLang="en-US" sz="2800" baseline="30000" dirty="0">
                <a:ea typeface="ヒラギノ角ゴ Pro W3" charset="-128"/>
              </a:rPr>
              <a:t>2</a:t>
            </a:r>
            <a:r>
              <a:rPr lang="en-US" altLang="en-US" sz="2800" dirty="0">
                <a:ea typeface="ヒラギノ角ゴ Pro W3" charset="-128"/>
              </a:rPr>
              <a:t>.</a:t>
            </a:r>
          </a:p>
          <a:p>
            <a:pPr>
              <a:lnSpc>
                <a:spcPct val="30000"/>
              </a:lnSpc>
              <a:buFontTx/>
              <a:buNone/>
            </a:pPr>
            <a:r>
              <a:rPr lang="en-US" altLang="en-US" sz="2800" dirty="0">
                <a:ea typeface="ヒラギノ角ゴ Pro W3" charset="-128"/>
                <a:sym typeface="Wingdings" charset="2"/>
              </a:rPr>
              <a:t></a:t>
            </a:r>
            <a:r>
              <a:rPr lang="en-US" altLang="en-US" sz="2800" dirty="0">
                <a:ea typeface="ヒラギノ角ゴ Pro W3" charset="-128"/>
                <a:sym typeface="Zapf Dingbats" charset="0"/>
              </a:rPr>
              <a:t> </a:t>
            </a:r>
            <a:r>
              <a:rPr lang="en-US" altLang="en-US" sz="2800" dirty="0">
                <a:ea typeface="ヒラギノ角ゴ Pro W3" charset="-128"/>
              </a:rPr>
              <a:t>Signal of a </a:t>
            </a:r>
            <a:r>
              <a:rPr lang="en-US" altLang="en-US" sz="2800" dirty="0" err="1">
                <a:ea typeface="ヒラギノ角ゴ Pro W3" charset="-128"/>
              </a:rPr>
              <a:t>mip</a:t>
            </a:r>
            <a:r>
              <a:rPr lang="en-US" altLang="en-US" sz="2800" dirty="0">
                <a:ea typeface="ヒラギノ角ゴ Pro W3" charset="-128"/>
              </a:rPr>
              <a:t> in such a detector:</a:t>
            </a:r>
          </a:p>
          <a:p>
            <a:pPr>
              <a:lnSpc>
                <a:spcPct val="30000"/>
              </a:lnSpc>
              <a:buFontTx/>
              <a:buNone/>
            </a:pPr>
            <a:endParaRPr lang="en-US" altLang="en-US" sz="2800" baseline="30000" dirty="0">
              <a:ea typeface="ヒラギノ角ゴ Pro W3" charset="-128"/>
            </a:endParaRPr>
          </a:p>
        </p:txBody>
      </p:sp>
      <p:sp>
        <p:nvSpPr>
          <p:cNvPr id="43012" name="Text Box 12"/>
          <p:cNvSpPr txBox="1">
            <a:spLocks noChangeArrowheads="1"/>
          </p:cNvSpPr>
          <p:nvPr/>
        </p:nvSpPr>
        <p:spPr bwMode="auto">
          <a:xfrm>
            <a:off x="758614" y="7694507"/>
            <a:ext cx="11566596" cy="86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spcBef>
                <a:spcPct val="50000"/>
              </a:spcBef>
              <a:buFont typeface="Wingdings" charset="2"/>
              <a:buChar char="u"/>
              <a:defRPr>
                <a:solidFill>
                  <a:schemeClr val="tx1"/>
                </a:solidFill>
                <a:latin typeface="Helvetica" charset="0"/>
                <a:ea typeface="ＭＳ Ｐゴシック" charset="-128"/>
                <a:cs typeface="MS PGothic" charset="-128"/>
              </a:defRPr>
            </a:lvl1pPr>
            <a:lvl2pPr marL="742950" indent="-285750">
              <a:spcBef>
                <a:spcPct val="20000"/>
              </a:spcBef>
              <a:buChar char="–"/>
              <a:defRPr>
                <a:solidFill>
                  <a:schemeClr val="tx1"/>
                </a:solidFill>
                <a:latin typeface="Helvetica" charset="0"/>
                <a:ea typeface="MS PGothic" charset="-128"/>
                <a:cs typeface="MS PGothic" charset="-128"/>
              </a:defRPr>
            </a:lvl2pPr>
            <a:lvl3pPr marL="1143000" indent="-228600">
              <a:spcBef>
                <a:spcPct val="10000"/>
              </a:spcBef>
              <a:buChar char="•"/>
              <a:defRPr sz="1600">
                <a:solidFill>
                  <a:schemeClr val="tx1"/>
                </a:solidFill>
                <a:latin typeface="Helvetica" charset="0"/>
                <a:ea typeface="ＭＳ Ｐゴシック" charset="-128"/>
                <a:cs typeface="MS PGothic" charset="-128"/>
              </a:defRPr>
            </a:lvl3pPr>
            <a:lvl4pPr marL="1600200" indent="-228600">
              <a:buChar char="–"/>
              <a:defRPr sz="1400">
                <a:solidFill>
                  <a:schemeClr val="tx1"/>
                </a:solidFill>
                <a:latin typeface="Helvetica" charset="0"/>
                <a:ea typeface="MS PGothic" charset="-128"/>
                <a:cs typeface="MS PGothic" charset="-128"/>
              </a:defRPr>
            </a:lvl4pPr>
            <a:lvl5pPr marL="2057400" indent="-228600">
              <a:buChar char="»"/>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defRPr sz="1200">
                <a:solidFill>
                  <a:schemeClr val="tx1"/>
                </a:solidFill>
                <a:latin typeface="Helvetica" charset="0"/>
                <a:ea typeface="ＭＳ Ｐゴシック" charset="-128"/>
                <a:cs typeface="MS PGothic" charset="-128"/>
              </a:defRPr>
            </a:lvl9pPr>
          </a:lstStyle>
          <a:p>
            <a:pPr>
              <a:spcBef>
                <a:spcPct val="25000"/>
              </a:spcBef>
              <a:buFontTx/>
              <a:buNone/>
            </a:pPr>
            <a:r>
              <a:rPr lang="en-US" altLang="en-US" sz="2800">
                <a:ea typeface="ヒラギノ角ゴ Pro W3" charset="-128"/>
              </a:rPr>
              <a:t>Charge carrier have to be removed! </a:t>
            </a:r>
          </a:p>
          <a:p>
            <a:pPr>
              <a:spcBef>
                <a:spcPct val="25000"/>
              </a:spcBef>
              <a:buFontTx/>
              <a:buNone/>
            </a:pPr>
            <a:r>
              <a:rPr lang="en-US" altLang="en-US" sz="2800" dirty="0">
                <a:ea typeface="ヒラギノ角ゴ Pro W3" charset="-128"/>
                <a:sym typeface="Zapf Dingbats" charset="0"/>
              </a:rPr>
              <a:t>		</a:t>
            </a:r>
            <a:r>
              <a:rPr lang="en-US" altLang="en-US" sz="2800" dirty="0">
                <a:ea typeface="ヒラギノ角ゴ Pro W3" charset="-128"/>
                <a:sym typeface="Wingdings" charset="2"/>
              </a:rPr>
              <a:t></a:t>
            </a:r>
            <a:r>
              <a:rPr lang="en-US" altLang="en-US" sz="2800" dirty="0">
                <a:ea typeface="ヒラギノ角ゴ Pro W3" charset="-128"/>
                <a:sym typeface="Zapf Dingbats" charset="0"/>
              </a:rPr>
              <a:t> Depletion zone in reverse biased </a:t>
            </a:r>
            <a:r>
              <a:rPr lang="en-US" altLang="en-US" sz="2800" b="1" dirty="0" err="1">
                <a:ea typeface="ヒラギノ角ゴ Pro W3" charset="-128"/>
                <a:sym typeface="Zapf Dingbats" charset="0"/>
              </a:rPr>
              <a:t>pn</a:t>
            </a:r>
            <a:r>
              <a:rPr lang="en-US" altLang="en-US" sz="2800" b="1" dirty="0">
                <a:ea typeface="ヒラギノ角ゴ Pro W3" charset="-128"/>
                <a:sym typeface="Zapf Dingbats" charset="0"/>
              </a:rPr>
              <a:t> junction</a:t>
            </a:r>
            <a:endParaRPr lang="en-US" altLang="en-US" sz="2800" b="1" dirty="0">
              <a:ea typeface="ヒラギノ角ゴ Pro W3" charset="-128"/>
            </a:endParaRPr>
          </a:p>
        </p:txBody>
      </p:sp>
      <p:grpSp>
        <p:nvGrpSpPr>
          <p:cNvPr id="43013" name="Group 18"/>
          <p:cNvGrpSpPr>
            <a:grpSpLocks/>
          </p:cNvGrpSpPr>
          <p:nvPr/>
        </p:nvGrpSpPr>
        <p:grpSpPr bwMode="auto">
          <a:xfrm>
            <a:off x="758614" y="2106036"/>
            <a:ext cx="10859911" cy="3421005"/>
            <a:chOff x="672" y="1586"/>
            <a:chExt cx="5123" cy="1961"/>
          </a:xfrm>
        </p:grpSpPr>
        <p:sp>
          <p:nvSpPr>
            <p:cNvPr id="43018" name="Text Box 7"/>
            <p:cNvSpPr txBox="1">
              <a:spLocks noChangeArrowheads="1"/>
            </p:cNvSpPr>
            <p:nvPr/>
          </p:nvSpPr>
          <p:spPr bwMode="auto">
            <a:xfrm>
              <a:off x="672" y="1586"/>
              <a:ext cx="5123"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marL="292100" indent="-292100">
                <a:spcBef>
                  <a:spcPct val="50000"/>
                </a:spcBef>
                <a:buFont typeface="Wingdings" charset="2"/>
                <a:buChar char="u"/>
                <a:tabLst>
                  <a:tab pos="292100" algn="l"/>
                </a:tabLst>
                <a:defRPr>
                  <a:solidFill>
                    <a:schemeClr val="tx1"/>
                  </a:solidFill>
                  <a:latin typeface="Helvetica" charset="0"/>
                  <a:ea typeface="ＭＳ Ｐゴシック" charset="-128"/>
                  <a:cs typeface="MS PGothic" charset="-128"/>
                </a:defRPr>
              </a:lvl1pPr>
              <a:lvl2pPr marL="742950" indent="-285750">
                <a:spcBef>
                  <a:spcPct val="20000"/>
                </a:spcBef>
                <a:buChar char="–"/>
                <a:tabLst>
                  <a:tab pos="292100" algn="l"/>
                </a:tabLst>
                <a:defRPr>
                  <a:solidFill>
                    <a:schemeClr val="tx1"/>
                  </a:solidFill>
                  <a:latin typeface="Helvetica" charset="0"/>
                  <a:ea typeface="MS PGothic" charset="-128"/>
                  <a:cs typeface="MS PGothic" charset="-128"/>
                </a:defRPr>
              </a:lvl2pPr>
              <a:lvl3pPr marL="1143000" indent="-228600">
                <a:spcBef>
                  <a:spcPct val="10000"/>
                </a:spcBef>
                <a:buChar char="•"/>
                <a:tabLst>
                  <a:tab pos="292100" algn="l"/>
                </a:tabLst>
                <a:defRPr sz="1600">
                  <a:solidFill>
                    <a:schemeClr val="tx1"/>
                  </a:solidFill>
                  <a:latin typeface="Helvetica" charset="0"/>
                  <a:ea typeface="ＭＳ Ｐゴシック" charset="-128"/>
                  <a:cs typeface="MS PGothic" charset="-128"/>
                </a:defRPr>
              </a:lvl3pPr>
              <a:lvl4pPr marL="1600200" indent="-228600">
                <a:buChar char="–"/>
                <a:tabLst>
                  <a:tab pos="292100" algn="l"/>
                </a:tabLst>
                <a:defRPr sz="1400">
                  <a:solidFill>
                    <a:schemeClr val="tx1"/>
                  </a:solidFill>
                  <a:latin typeface="Helvetica" charset="0"/>
                  <a:ea typeface="MS PGothic" charset="-128"/>
                  <a:cs typeface="MS PGothic" charset="-128"/>
                </a:defRPr>
              </a:lvl4pPr>
              <a:lvl5pPr marL="2057400" indent="-228600">
                <a:buChar char="»"/>
                <a:tabLst>
                  <a:tab pos="292100" algn="l"/>
                </a:tabLst>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tabLst>
                  <a:tab pos="292100" algn="l"/>
                </a:tabLst>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tabLst>
                  <a:tab pos="292100" algn="l"/>
                </a:tabLst>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tabLst>
                  <a:tab pos="292100" algn="l"/>
                </a:tabLst>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tabLst>
                  <a:tab pos="292100" algn="l"/>
                </a:tabLst>
                <a:defRPr sz="1200">
                  <a:solidFill>
                    <a:schemeClr val="tx1"/>
                  </a:solidFill>
                  <a:latin typeface="Helvetica" charset="0"/>
                  <a:ea typeface="ＭＳ Ｐゴシック" charset="-128"/>
                  <a:cs typeface="MS PGothic" charset="-128"/>
                </a:defRPr>
              </a:lvl9pPr>
            </a:lstStyle>
            <a:p>
              <a:pPr>
                <a:spcBef>
                  <a:spcPct val="25000"/>
                </a:spcBef>
                <a:buFontTx/>
                <a:buNone/>
              </a:pPr>
              <a:endParaRPr lang="de-AT" altLang="en-US" sz="2844">
                <a:ea typeface="ヒラギノ角ゴ Pro W3" charset="-128"/>
              </a:endParaRPr>
            </a:p>
          </p:txBody>
        </p:sp>
        <p:graphicFrame>
          <p:nvGraphicFramePr>
            <p:cNvPr id="43019" name="Object 3"/>
            <p:cNvGraphicFramePr>
              <a:graphicFrameLocks noChangeAspect="1"/>
            </p:cNvGraphicFramePr>
            <p:nvPr>
              <p:extLst>
                <p:ext uri="{D42A27DB-BD31-4B8C-83A1-F6EECF244321}">
                  <p14:modId xmlns:p14="http://schemas.microsoft.com/office/powerpoint/2010/main" val="1780585831"/>
                </p:ext>
              </p:extLst>
            </p:nvPr>
          </p:nvGraphicFramePr>
          <p:xfrm>
            <a:off x="863" y="2862"/>
            <a:ext cx="4703" cy="685"/>
          </p:xfrm>
          <a:graphic>
            <a:graphicData uri="http://schemas.openxmlformats.org/presentationml/2006/ole">
              <mc:AlternateContent xmlns:mc="http://schemas.openxmlformats.org/markup-compatibility/2006">
                <mc:Choice xmlns:v="urn:schemas-microsoft-com:vml" Requires="v">
                  <p:oleObj spid="_x0000_s4923" name="Equation" r:id="rId4" imgW="3619500" imgH="431800" progId="Equation.3">
                    <p:embed/>
                  </p:oleObj>
                </mc:Choice>
                <mc:Fallback>
                  <p:oleObj name="Equation" r:id="rId4" imgW="3619500" imgH="431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 y="2862"/>
                          <a:ext cx="4703" cy="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grpSp>
        <p:nvGrpSpPr>
          <p:cNvPr id="43014" name="Group 19"/>
          <p:cNvGrpSpPr>
            <a:grpSpLocks/>
          </p:cNvGrpSpPr>
          <p:nvPr/>
        </p:nvGrpSpPr>
        <p:grpSpPr bwMode="auto">
          <a:xfrm>
            <a:off x="724748" y="5635414"/>
            <a:ext cx="11566596" cy="1083733"/>
            <a:chOff x="336" y="2517"/>
            <a:chExt cx="5123" cy="480"/>
          </a:xfrm>
        </p:grpSpPr>
        <p:sp>
          <p:nvSpPr>
            <p:cNvPr id="43016" name="Text Box 10"/>
            <p:cNvSpPr txBox="1">
              <a:spLocks noChangeArrowheads="1"/>
            </p:cNvSpPr>
            <p:nvPr/>
          </p:nvSpPr>
          <p:spPr bwMode="auto">
            <a:xfrm>
              <a:off x="336" y="2517"/>
              <a:ext cx="5123"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marL="292100" indent="-292100">
                <a:spcBef>
                  <a:spcPct val="50000"/>
                </a:spcBef>
                <a:buFont typeface="Wingdings" charset="2"/>
                <a:buChar char="u"/>
                <a:tabLst>
                  <a:tab pos="292100" algn="l"/>
                </a:tabLst>
                <a:defRPr>
                  <a:solidFill>
                    <a:schemeClr val="tx1"/>
                  </a:solidFill>
                  <a:latin typeface="Helvetica" charset="0"/>
                  <a:ea typeface="ＭＳ Ｐゴシック" charset="-128"/>
                  <a:cs typeface="MS PGothic" charset="-128"/>
                </a:defRPr>
              </a:lvl1pPr>
              <a:lvl2pPr marL="742950" indent="-285750">
                <a:spcBef>
                  <a:spcPct val="20000"/>
                </a:spcBef>
                <a:buChar char="–"/>
                <a:tabLst>
                  <a:tab pos="292100" algn="l"/>
                </a:tabLst>
                <a:defRPr>
                  <a:solidFill>
                    <a:schemeClr val="tx1"/>
                  </a:solidFill>
                  <a:latin typeface="Helvetica" charset="0"/>
                  <a:ea typeface="MS PGothic" charset="-128"/>
                  <a:cs typeface="MS PGothic" charset="-128"/>
                </a:defRPr>
              </a:lvl2pPr>
              <a:lvl3pPr marL="1143000" indent="-228600">
                <a:spcBef>
                  <a:spcPct val="10000"/>
                </a:spcBef>
                <a:buChar char="•"/>
                <a:tabLst>
                  <a:tab pos="292100" algn="l"/>
                </a:tabLst>
                <a:defRPr sz="1600">
                  <a:solidFill>
                    <a:schemeClr val="tx1"/>
                  </a:solidFill>
                  <a:latin typeface="Helvetica" charset="0"/>
                  <a:ea typeface="ＭＳ Ｐゴシック" charset="-128"/>
                  <a:cs typeface="MS PGothic" charset="-128"/>
                </a:defRPr>
              </a:lvl3pPr>
              <a:lvl4pPr marL="1600200" indent="-228600">
                <a:buChar char="–"/>
                <a:tabLst>
                  <a:tab pos="292100" algn="l"/>
                </a:tabLst>
                <a:defRPr sz="1400">
                  <a:solidFill>
                    <a:schemeClr val="tx1"/>
                  </a:solidFill>
                  <a:latin typeface="Helvetica" charset="0"/>
                  <a:ea typeface="MS PGothic" charset="-128"/>
                  <a:cs typeface="MS PGothic" charset="-128"/>
                </a:defRPr>
              </a:lvl4pPr>
              <a:lvl5pPr marL="2057400" indent="-228600">
                <a:buChar char="»"/>
                <a:tabLst>
                  <a:tab pos="292100" algn="l"/>
                </a:tabLst>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tabLst>
                  <a:tab pos="292100" algn="l"/>
                </a:tabLst>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tabLst>
                  <a:tab pos="292100" algn="l"/>
                </a:tabLst>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tabLst>
                  <a:tab pos="292100" algn="l"/>
                </a:tabLst>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tabLst>
                  <a:tab pos="292100" algn="l"/>
                </a:tabLst>
                <a:defRPr sz="1200">
                  <a:solidFill>
                    <a:schemeClr val="tx1"/>
                  </a:solidFill>
                  <a:latin typeface="Helvetica" charset="0"/>
                  <a:ea typeface="ＭＳ Ｐゴシック" charset="-128"/>
                  <a:cs typeface="MS PGothic" charset="-128"/>
                </a:defRPr>
              </a:lvl9pPr>
            </a:lstStyle>
            <a:p>
              <a:pPr>
                <a:spcBef>
                  <a:spcPct val="25000"/>
                </a:spcBef>
                <a:buFontTx/>
                <a:buNone/>
              </a:pPr>
              <a:r>
                <a:rPr lang="en-US" altLang="en-US" sz="2800" dirty="0">
                  <a:ea typeface="ヒラギノ角ゴ Pro W3" charset="-128"/>
                  <a:sym typeface="Wingdings" charset="2"/>
                </a:rPr>
                <a:t></a:t>
              </a:r>
              <a:r>
                <a:rPr lang="en-US" altLang="en-US" sz="2800" dirty="0">
                  <a:ea typeface="ヒラギノ角ゴ Pro W3" charset="-128"/>
                  <a:sym typeface="Zapf Dingbats" charset="0"/>
                </a:rPr>
                <a:t>	</a:t>
              </a:r>
              <a:r>
                <a:rPr lang="en-US" altLang="en-US" sz="2800" dirty="0">
                  <a:ea typeface="ヒラギノ角ゴ Pro W3" charset="-128"/>
                </a:rPr>
                <a:t>Intrinsic charge carrier in the same volume (</a:t>
              </a:r>
              <a:r>
                <a:rPr lang="en-US" altLang="en-US" sz="2800" i="1" dirty="0">
                  <a:ea typeface="ヒラギノ角ゴ Pro W3" charset="-128"/>
                </a:rPr>
                <a:t>T</a:t>
              </a:r>
              <a:r>
                <a:rPr lang="en-US" altLang="en-US" sz="2800" dirty="0">
                  <a:ea typeface="ヒラギノ角ゴ Pro W3" charset="-128"/>
                </a:rPr>
                <a:t> = 300 K):</a:t>
              </a:r>
            </a:p>
          </p:txBody>
        </p:sp>
        <p:graphicFrame>
          <p:nvGraphicFramePr>
            <p:cNvPr id="43017" name="Object 2"/>
            <p:cNvGraphicFramePr>
              <a:graphicFrameLocks noChangeAspect="1"/>
            </p:cNvGraphicFramePr>
            <p:nvPr/>
          </p:nvGraphicFramePr>
          <p:xfrm>
            <a:off x="624" y="2757"/>
            <a:ext cx="4352" cy="240"/>
          </p:xfrm>
          <a:graphic>
            <a:graphicData uri="http://schemas.openxmlformats.org/presentationml/2006/ole">
              <mc:AlternateContent xmlns:mc="http://schemas.openxmlformats.org/markup-compatibility/2006">
                <mc:Choice xmlns:v="urn:schemas-microsoft-com:vml" Requires="v">
                  <p:oleObj spid="_x0000_s4924" name="Equation" r:id="rId6" imgW="3683000" imgH="203200" progId="Equation.3">
                    <p:embed/>
                  </p:oleObj>
                </mc:Choice>
                <mc:Fallback>
                  <p:oleObj name="Equation" r:id="rId6" imgW="3683000" imgH="203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 y="2757"/>
                          <a:ext cx="4352"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sp>
        <p:nvSpPr>
          <p:cNvPr id="43015" name="Text Box 17"/>
          <p:cNvSpPr txBox="1">
            <a:spLocks noChangeArrowheads="1"/>
          </p:cNvSpPr>
          <p:nvPr/>
        </p:nvSpPr>
        <p:spPr bwMode="auto">
          <a:xfrm>
            <a:off x="724748" y="6719147"/>
            <a:ext cx="11566596" cy="86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marL="292100" indent="-292100">
              <a:spcBef>
                <a:spcPct val="50000"/>
              </a:spcBef>
              <a:buFont typeface="Wingdings" charset="2"/>
              <a:buChar char="u"/>
              <a:tabLst>
                <a:tab pos="292100" algn="l"/>
              </a:tabLst>
              <a:defRPr>
                <a:solidFill>
                  <a:schemeClr val="tx1"/>
                </a:solidFill>
                <a:latin typeface="Helvetica" charset="0"/>
                <a:ea typeface="ＭＳ Ｐゴシック" charset="-128"/>
                <a:cs typeface="MS PGothic" charset="-128"/>
              </a:defRPr>
            </a:lvl1pPr>
            <a:lvl2pPr marL="742950" indent="-285750">
              <a:spcBef>
                <a:spcPct val="20000"/>
              </a:spcBef>
              <a:buChar char="–"/>
              <a:tabLst>
                <a:tab pos="292100" algn="l"/>
              </a:tabLst>
              <a:defRPr>
                <a:solidFill>
                  <a:schemeClr val="tx1"/>
                </a:solidFill>
                <a:latin typeface="Helvetica" charset="0"/>
                <a:ea typeface="MS PGothic" charset="-128"/>
                <a:cs typeface="MS PGothic" charset="-128"/>
              </a:defRPr>
            </a:lvl2pPr>
            <a:lvl3pPr marL="1143000" indent="-228600">
              <a:spcBef>
                <a:spcPct val="10000"/>
              </a:spcBef>
              <a:buChar char="•"/>
              <a:tabLst>
                <a:tab pos="292100" algn="l"/>
              </a:tabLst>
              <a:defRPr sz="1600">
                <a:solidFill>
                  <a:schemeClr val="tx1"/>
                </a:solidFill>
                <a:latin typeface="Helvetica" charset="0"/>
                <a:ea typeface="ＭＳ Ｐゴシック" charset="-128"/>
                <a:cs typeface="MS PGothic" charset="-128"/>
              </a:defRPr>
            </a:lvl3pPr>
            <a:lvl4pPr marL="1600200" indent="-228600">
              <a:buChar char="–"/>
              <a:tabLst>
                <a:tab pos="292100" algn="l"/>
              </a:tabLst>
              <a:defRPr sz="1400">
                <a:solidFill>
                  <a:schemeClr val="tx1"/>
                </a:solidFill>
                <a:latin typeface="Helvetica" charset="0"/>
                <a:ea typeface="MS PGothic" charset="-128"/>
                <a:cs typeface="MS PGothic" charset="-128"/>
              </a:defRPr>
            </a:lvl4pPr>
            <a:lvl5pPr marL="2057400" indent="-228600">
              <a:buChar char="»"/>
              <a:tabLst>
                <a:tab pos="292100" algn="l"/>
              </a:tabLst>
              <a:defRPr sz="1200">
                <a:solidFill>
                  <a:schemeClr val="tx1"/>
                </a:solidFill>
                <a:latin typeface="Helvetica" charset="0"/>
                <a:ea typeface="ＭＳ Ｐゴシック" charset="-128"/>
                <a:cs typeface="MS PGothic" charset="-128"/>
              </a:defRPr>
            </a:lvl5pPr>
            <a:lvl6pPr marL="2514600" indent="-228600" eaLnBrk="0" fontAlgn="base" hangingPunct="0">
              <a:spcBef>
                <a:spcPct val="0"/>
              </a:spcBef>
              <a:spcAft>
                <a:spcPct val="0"/>
              </a:spcAft>
              <a:buChar char="»"/>
              <a:tabLst>
                <a:tab pos="292100" algn="l"/>
              </a:tabLst>
              <a:defRPr sz="1200">
                <a:solidFill>
                  <a:schemeClr val="tx1"/>
                </a:solidFill>
                <a:latin typeface="Helvetica" charset="0"/>
                <a:ea typeface="ＭＳ Ｐゴシック" charset="-128"/>
                <a:cs typeface="MS PGothic" charset="-128"/>
              </a:defRPr>
            </a:lvl6pPr>
            <a:lvl7pPr marL="2971800" indent="-228600" eaLnBrk="0" fontAlgn="base" hangingPunct="0">
              <a:spcBef>
                <a:spcPct val="0"/>
              </a:spcBef>
              <a:spcAft>
                <a:spcPct val="0"/>
              </a:spcAft>
              <a:buChar char="»"/>
              <a:tabLst>
                <a:tab pos="292100" algn="l"/>
              </a:tabLst>
              <a:defRPr sz="1200">
                <a:solidFill>
                  <a:schemeClr val="tx1"/>
                </a:solidFill>
                <a:latin typeface="Helvetica" charset="0"/>
                <a:ea typeface="ＭＳ Ｐゴシック" charset="-128"/>
                <a:cs typeface="MS PGothic" charset="-128"/>
              </a:defRPr>
            </a:lvl7pPr>
            <a:lvl8pPr marL="3429000" indent="-228600" eaLnBrk="0" fontAlgn="base" hangingPunct="0">
              <a:spcBef>
                <a:spcPct val="0"/>
              </a:spcBef>
              <a:spcAft>
                <a:spcPct val="0"/>
              </a:spcAft>
              <a:buChar char="»"/>
              <a:tabLst>
                <a:tab pos="292100" algn="l"/>
              </a:tabLst>
              <a:defRPr sz="1200">
                <a:solidFill>
                  <a:schemeClr val="tx1"/>
                </a:solidFill>
                <a:latin typeface="Helvetica" charset="0"/>
                <a:ea typeface="ＭＳ Ｐゴシック" charset="-128"/>
                <a:cs typeface="MS PGothic" charset="-128"/>
              </a:defRPr>
            </a:lvl8pPr>
            <a:lvl9pPr marL="3886200" indent="-228600" eaLnBrk="0" fontAlgn="base" hangingPunct="0">
              <a:spcBef>
                <a:spcPct val="0"/>
              </a:spcBef>
              <a:spcAft>
                <a:spcPct val="0"/>
              </a:spcAft>
              <a:buChar char="»"/>
              <a:tabLst>
                <a:tab pos="292100" algn="l"/>
              </a:tabLst>
              <a:defRPr sz="1200">
                <a:solidFill>
                  <a:schemeClr val="tx1"/>
                </a:solidFill>
                <a:latin typeface="Helvetica" charset="0"/>
                <a:ea typeface="ＭＳ Ｐゴシック" charset="-128"/>
                <a:cs typeface="MS PGothic" charset="-128"/>
              </a:defRPr>
            </a:lvl9pPr>
          </a:lstStyle>
          <a:p>
            <a:pPr>
              <a:spcBef>
                <a:spcPct val="25000"/>
              </a:spcBef>
              <a:buFontTx/>
              <a:buNone/>
            </a:pPr>
            <a:r>
              <a:rPr lang="en-US" altLang="en-US" sz="2800" dirty="0">
                <a:solidFill>
                  <a:srgbClr val="FF0000"/>
                </a:solidFill>
                <a:ea typeface="ヒラギノ角ゴ Pro W3" charset="-128"/>
                <a:sym typeface="Wingdings" charset="2"/>
              </a:rPr>
              <a:t></a:t>
            </a:r>
            <a:r>
              <a:rPr lang="en-US" altLang="en-US" sz="2800" dirty="0">
                <a:solidFill>
                  <a:srgbClr val="FF0000"/>
                </a:solidFill>
                <a:ea typeface="ヒラギノ角ゴ Pro W3" charset="-128"/>
                <a:sym typeface="Zapf Dingbats" charset="0"/>
              </a:rPr>
              <a:t> Number of t</a:t>
            </a:r>
            <a:r>
              <a:rPr lang="en-US" altLang="en-US" sz="2800" dirty="0">
                <a:solidFill>
                  <a:srgbClr val="FF0000"/>
                </a:solidFill>
                <a:ea typeface="ヒラギノ角ゴ Pro W3" charset="-128"/>
              </a:rPr>
              <a:t>hermal created e</a:t>
            </a:r>
            <a:r>
              <a:rPr lang="en-US" altLang="en-US" sz="2800" baseline="30000" dirty="0">
                <a:solidFill>
                  <a:srgbClr val="FF0000"/>
                </a:solidFill>
                <a:ea typeface="ヒラギノ角ゴ Pro W3" charset="-128"/>
              </a:rPr>
              <a:t>–</a:t>
            </a:r>
            <a:r>
              <a:rPr lang="en-US" altLang="en-US" sz="2800" dirty="0">
                <a:solidFill>
                  <a:srgbClr val="FF0000"/>
                </a:solidFill>
                <a:ea typeface="ヒラギノ角ゴ Pro W3" charset="-128"/>
              </a:rPr>
              <a:t>h</a:t>
            </a:r>
            <a:r>
              <a:rPr lang="en-US" altLang="en-US" sz="2800" baseline="30000" dirty="0">
                <a:solidFill>
                  <a:srgbClr val="FF0000"/>
                </a:solidFill>
                <a:ea typeface="ヒラギノ角ゴ Pro W3" charset="-128"/>
              </a:rPr>
              <a:t>+</a:t>
            </a:r>
            <a:r>
              <a:rPr lang="en-US" altLang="en-US" sz="2800" dirty="0">
                <a:solidFill>
                  <a:srgbClr val="FF0000"/>
                </a:solidFill>
                <a:ea typeface="ヒラギノ角ゴ Pro W3" charset="-128"/>
              </a:rPr>
              <a:t>-pairs is four orders of magnitude larger than signal!!!</a:t>
            </a:r>
          </a:p>
        </p:txBody>
      </p:sp>
      <p:sp>
        <p:nvSpPr>
          <p:cNvPr id="4" name="Slide Number Placeholder 3"/>
          <p:cNvSpPr>
            <a:spLocks noGrp="1"/>
          </p:cNvSpPr>
          <p:nvPr>
            <p:ph type="sldNum" sz="quarter" idx="12"/>
          </p:nvPr>
        </p:nvSpPr>
        <p:spPr/>
        <p:txBody>
          <a:bodyPr/>
          <a:lstStyle/>
          <a:p>
            <a:fld id="{0312D417-FB8C-224E-9A2D-720D28E246E6}" type="slidenum">
              <a:rPr lang="de-DE" altLang="en-US" smtClean="0"/>
              <a:pPr/>
              <a:t>9</a:t>
            </a:fld>
            <a:endParaRPr lang="de-DE" altLang="en-US" i="1"/>
          </a:p>
        </p:txBody>
      </p:sp>
      <p:sp>
        <p:nvSpPr>
          <p:cNvPr id="2" name="Oval 1">
            <a:extLst>
              <a:ext uri="{FF2B5EF4-FFF2-40B4-BE49-F238E27FC236}">
                <a16:creationId xmlns:a16="http://schemas.microsoft.com/office/drawing/2014/main" id="{372E0AA5-FAFB-A947-8C44-48339B530835}"/>
              </a:ext>
            </a:extLst>
          </p:cNvPr>
          <p:cNvSpPr/>
          <p:nvPr/>
        </p:nvSpPr>
        <p:spPr>
          <a:xfrm>
            <a:off x="9147446" y="6118359"/>
            <a:ext cx="357188" cy="336268"/>
          </a:xfrm>
          <a:prstGeom prst="ellipse">
            <a:avLst/>
          </a:prstGeom>
          <a:solidFill>
            <a:srgbClr val="FFFF00">
              <a:alpha val="26000"/>
            </a:srgbClr>
          </a:solidFill>
          <a:ln w="25400" cap="flat">
            <a:no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l" defTabSz="1295400" rtl="0" fontAlgn="auto" latinLnBrk="0" hangingPunct="0">
              <a:lnSpc>
                <a:spcPct val="100000"/>
              </a:lnSpc>
              <a:spcBef>
                <a:spcPts val="0"/>
              </a:spcBef>
              <a:spcAft>
                <a:spcPts val="0"/>
              </a:spcAft>
              <a:buClr>
                <a:srgbClr val="000000"/>
              </a:buClr>
              <a:buSzTx/>
              <a:buFontTx/>
              <a:buNone/>
              <a:tabLst/>
            </a:pPr>
            <a:endParaRPr kumimoji="0" lang="en-CH" sz="2400" b="0" i="0" u="none" strike="noStrike" cap="none" spc="0" normalizeH="0" baseline="0" dirty="0">
              <a:ln>
                <a:noFill/>
              </a:ln>
              <a:solidFill>
                <a:srgbClr val="000000"/>
              </a:solidFill>
              <a:effectLst/>
              <a:uFill>
                <a:solidFill>
                  <a:srgbClr val="000000"/>
                </a:solidFill>
              </a:uFill>
              <a:latin typeface="+mn-lt"/>
              <a:ea typeface="+mn-ea"/>
              <a:cs typeface="+mn-cs"/>
              <a:sym typeface="Arial"/>
            </a:endParaRPr>
          </a:p>
        </p:txBody>
      </p:sp>
      <p:sp>
        <p:nvSpPr>
          <p:cNvPr id="14" name="Oval 13">
            <a:extLst>
              <a:ext uri="{FF2B5EF4-FFF2-40B4-BE49-F238E27FC236}">
                <a16:creationId xmlns:a16="http://schemas.microsoft.com/office/drawing/2014/main" id="{B847BF1D-4AFD-874A-A763-5AA56E24866F}"/>
              </a:ext>
            </a:extLst>
          </p:cNvPr>
          <p:cNvSpPr/>
          <p:nvPr/>
        </p:nvSpPr>
        <p:spPr>
          <a:xfrm>
            <a:off x="8971892" y="4600294"/>
            <a:ext cx="357188" cy="336268"/>
          </a:xfrm>
          <a:prstGeom prst="ellipse">
            <a:avLst/>
          </a:prstGeom>
          <a:solidFill>
            <a:srgbClr val="FFFF00">
              <a:alpha val="26000"/>
            </a:srgbClr>
          </a:solidFill>
          <a:ln w="25400" cap="flat">
            <a:no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l" defTabSz="1295400" rtl="0" fontAlgn="auto" latinLnBrk="0" hangingPunct="0">
              <a:lnSpc>
                <a:spcPct val="100000"/>
              </a:lnSpc>
              <a:spcBef>
                <a:spcPts val="0"/>
              </a:spcBef>
              <a:spcAft>
                <a:spcPts val="0"/>
              </a:spcAft>
              <a:buClr>
                <a:srgbClr val="000000"/>
              </a:buClr>
              <a:buSzTx/>
              <a:buFontTx/>
              <a:buNone/>
              <a:tabLst/>
            </a:pPr>
            <a:endParaRPr kumimoji="0" lang="en-CH" sz="2400" b="0" i="0" u="none" strike="noStrike" cap="none" spc="0" normalizeH="0" baseline="0" dirty="0">
              <a:ln>
                <a:noFill/>
              </a:ln>
              <a:solidFill>
                <a:srgbClr val="000000"/>
              </a:solidFill>
              <a:effectLst/>
              <a:uFill>
                <a:solidFill>
                  <a:srgbClr val="000000"/>
                </a:solidFill>
              </a:uFill>
              <a:latin typeface="+mn-lt"/>
              <a:ea typeface="+mn-ea"/>
              <a:cs typeface="+mn-cs"/>
              <a:sym typeface="Arial"/>
            </a:endParaRPr>
          </a:p>
        </p:txBody>
      </p:sp>
    </p:spTree>
    <p:extLst>
      <p:ext uri="{BB962C8B-B14F-4D97-AF65-F5344CB8AC3E}">
        <p14:creationId xmlns:p14="http://schemas.microsoft.com/office/powerpoint/2010/main" val="198465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0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0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0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p:bldP spid="43015" grpId="0"/>
      <p:bldP spid="2" grpId="0" animBg="1"/>
    </p:bldLst>
  </p:timing>
</p:sld>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5947D"/>
        </a:solidFill>
        <a:ln w="25400" cap="flat">
          <a:solidFill>
            <a:srgbClr val="15947D"/>
          </a:solidFill>
          <a:prstDash val="solid"/>
          <a:miter lim="400000"/>
        </a:ln>
        <a:effectLst/>
        <a:sp3d/>
      </a:spPr>
      <a:bodyPr rot="0" spcFirstLastPara="1" vertOverflow="overflow" horzOverflow="overflow" vert="horz" wrap="square" lIns="38100" tIns="38100" rIns="38100" bIns="38100" numCol="1" spcCol="38100" rtlCol="0" anchor="ctr">
        <a:spAutoFit/>
      </a:bodyPr>
      <a:lstStyle>
        <a:defPPr marL="0" marR="0" indent="0" algn="l" defTabSz="1295400" rtl="0" fontAlgn="auto" latinLnBrk="0" hangingPunct="0">
          <a:lnSpc>
            <a:spcPct val="100000"/>
          </a:lnSpc>
          <a:spcBef>
            <a:spcPts val="0"/>
          </a:spcBef>
          <a:spcAft>
            <a:spcPts val="0"/>
          </a:spcAft>
          <a:buClr>
            <a:srgbClr val="000000"/>
          </a:buClr>
          <a:buSzTx/>
          <a:buFontTx/>
          <a:buNone/>
          <a:tabLst/>
          <a:defRPr kumimoji="0" sz="2400" b="0" i="0" u="none" strike="noStrike" cap="none" spc="0" normalizeH="0" baseline="0">
            <a:ln>
              <a:noFill/>
            </a:ln>
            <a:solidFill>
              <a:srgbClr val="000000"/>
            </a:solidFill>
            <a:effectLst/>
            <a:uFill>
              <a:solidFill>
                <a:srgbClr val="000000"/>
              </a:solidFill>
            </a:uFill>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1295400" rtl="0" fontAlgn="auto" latinLnBrk="0" hangingPunct="0">
          <a:lnSpc>
            <a:spcPct val="100000"/>
          </a:lnSpc>
          <a:spcBef>
            <a:spcPts val="0"/>
          </a:spcBef>
          <a:spcAft>
            <a:spcPts val="0"/>
          </a:spcAft>
          <a:buClr>
            <a:srgbClr val="000000"/>
          </a:buClr>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KIT-PPT_Master_en_2016">
  <a:themeElements>
    <a:clrScheme name="Standarddesign 1">
      <a:dk1>
        <a:srgbClr val="000000"/>
      </a:dk1>
      <a:lt1>
        <a:srgbClr val="FFFFFF"/>
      </a:lt1>
      <a:dk2>
        <a:srgbClr val="000000"/>
      </a:dk2>
      <a:lt2>
        <a:srgbClr val="D9D9D9"/>
      </a:lt2>
      <a:accent1>
        <a:srgbClr val="009682"/>
      </a:accent1>
      <a:accent2>
        <a:srgbClr val="4664AA"/>
      </a:accent2>
      <a:accent3>
        <a:srgbClr val="FFFFFF"/>
      </a:accent3>
      <a:accent4>
        <a:srgbClr val="000000"/>
      </a:accent4>
      <a:accent5>
        <a:srgbClr val="AAC9C1"/>
      </a:accent5>
      <a:accent6>
        <a:srgbClr val="3F5A9A"/>
      </a:accent6>
      <a:hlink>
        <a:srgbClr val="808080"/>
      </a:hlink>
      <a:folHlink>
        <a:srgbClr val="7D92C3"/>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D9D9D9"/>
        </a:lt2>
        <a:accent1>
          <a:srgbClr val="009682"/>
        </a:accent1>
        <a:accent2>
          <a:srgbClr val="4664AA"/>
        </a:accent2>
        <a:accent3>
          <a:srgbClr val="FFFFFF"/>
        </a:accent3>
        <a:accent4>
          <a:srgbClr val="000000"/>
        </a:accent4>
        <a:accent5>
          <a:srgbClr val="AAC9C1"/>
        </a:accent5>
        <a:accent6>
          <a:srgbClr val="3F5A9A"/>
        </a:accent6>
        <a:hlink>
          <a:srgbClr val="808080"/>
        </a:hlink>
        <a:folHlink>
          <a:srgbClr val="7D92C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VO-Detektoren_Design_1a">
  <a:themeElements>
    <a:clrScheme name="VO-Detektoren_Design_1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O-Detektoren_Design_1a">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Helvetica" charset="0"/>
            <a:ea typeface="ヒラギノ角ゴ Pro W3" charset="-128"/>
            <a:cs typeface="ヒラギノ角ゴ Pro W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Helvetica" charset="0"/>
            <a:ea typeface="ヒラギノ角ゴ Pro W3" charset="-128"/>
            <a:cs typeface="ヒラギノ角ゴ Pro W3" charset="-128"/>
          </a:defRPr>
        </a:defPPr>
      </a:lstStyle>
    </a:lnDef>
  </a:objectDefaults>
  <a:extraClrSchemeLst>
    <a:extraClrScheme>
      <a:clrScheme name="VO-Detektoren_Design_1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O-Detektoren_Design_1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O-Detektoren_Design_1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O-Detektoren_Design_1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O-Detektoren_Design_1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O-Detektoren_Design_1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O-Detektoren_Design_1a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O-Detektoren_Design_1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O-Detektoren_Design_1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O-Detektoren_Design_1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O-Detektoren_Design_1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O-Detektoren_Design_1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5947D"/>
        </a:solidFill>
        <a:ln w="25400" cap="flat">
          <a:solidFill>
            <a:srgbClr val="15947D"/>
          </a:solidFill>
          <a:prstDash val="solid"/>
          <a:miter lim="400000"/>
        </a:ln>
        <a:effectLst/>
        <a:sp3d/>
      </a:spPr>
      <a:bodyPr rot="0" spcFirstLastPara="1" vertOverflow="overflow" horzOverflow="overflow" vert="horz" wrap="square" lIns="38100" tIns="38100" rIns="38100" bIns="38100" numCol="1" spcCol="38100" rtlCol="0" anchor="ctr">
        <a:spAutoFit/>
      </a:bodyPr>
      <a:lstStyle>
        <a:defPPr marL="0" marR="0" indent="0" algn="l" defTabSz="1295400" rtl="0" fontAlgn="auto" latinLnBrk="0" hangingPunct="0">
          <a:lnSpc>
            <a:spcPct val="100000"/>
          </a:lnSpc>
          <a:spcBef>
            <a:spcPts val="0"/>
          </a:spcBef>
          <a:spcAft>
            <a:spcPts val="0"/>
          </a:spcAft>
          <a:buClr>
            <a:srgbClr val="000000"/>
          </a:buClr>
          <a:buSzTx/>
          <a:buFontTx/>
          <a:buNone/>
          <a:tabLst/>
          <a:defRPr kumimoji="0" sz="2400" b="0" i="0" u="none" strike="noStrike" cap="none" spc="0" normalizeH="0" baseline="0">
            <a:ln>
              <a:noFill/>
            </a:ln>
            <a:solidFill>
              <a:srgbClr val="000000"/>
            </a:solidFill>
            <a:effectLst/>
            <a:uFill>
              <a:solidFill>
                <a:srgbClr val="000000"/>
              </a:solidFill>
            </a:uFill>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1295400" rtl="0" fontAlgn="auto" latinLnBrk="0" hangingPunct="0">
          <a:lnSpc>
            <a:spcPct val="100000"/>
          </a:lnSpc>
          <a:spcBef>
            <a:spcPts val="0"/>
          </a:spcBef>
          <a:spcAft>
            <a:spcPts val="0"/>
          </a:spcAft>
          <a:buClr>
            <a:srgbClr val="000000"/>
          </a:buClr>
          <a:buSzTx/>
          <a:buFontTx/>
          <a:buNone/>
          <a:tabLst/>
          <a:defRPr kumimoji="0" sz="2000" b="0" i="0" u="none" strike="noStrike" cap="none" spc="0" normalizeH="0" baseline="0">
            <a:ln>
              <a:noFill/>
            </a:ln>
            <a:solidFill>
              <a:srgbClr val="000000"/>
            </a:solidFill>
            <a:effectLst/>
            <a:uFill>
              <a:solidFill>
                <a:srgbClr val="000000"/>
              </a:solidFill>
            </a:uFill>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61160</TotalTime>
  <Words>4187</Words>
  <Application>Microsoft Macintosh PowerPoint</Application>
  <PresentationFormat>Custom</PresentationFormat>
  <Paragraphs>606</Paragraphs>
  <Slides>84</Slides>
  <Notes>29</Notes>
  <HiddenSlides>7</HiddenSlides>
  <MMClips>0</MMClips>
  <ScaleCrop>false</ScaleCrop>
  <HeadingPairs>
    <vt:vector size="8" baseType="variant">
      <vt:variant>
        <vt:lpstr>Fonts Used</vt:lpstr>
      </vt:variant>
      <vt:variant>
        <vt:i4>15</vt:i4>
      </vt:variant>
      <vt:variant>
        <vt:lpstr>Theme</vt:lpstr>
      </vt:variant>
      <vt:variant>
        <vt:i4>4</vt:i4>
      </vt:variant>
      <vt:variant>
        <vt:lpstr>Embedded OLE Servers</vt:lpstr>
      </vt:variant>
      <vt:variant>
        <vt:i4>6</vt:i4>
      </vt:variant>
      <vt:variant>
        <vt:lpstr>Slide Titles</vt:lpstr>
      </vt:variant>
      <vt:variant>
        <vt:i4>84</vt:i4>
      </vt:variant>
    </vt:vector>
  </HeadingPairs>
  <TitlesOfParts>
    <vt:vector size="109" baseType="lpstr">
      <vt:lpstr>Apple Chancery</vt:lpstr>
      <vt:lpstr>Arial</vt:lpstr>
      <vt:lpstr>Bodoni MT</vt:lpstr>
      <vt:lpstr>Brankovic</vt:lpstr>
      <vt:lpstr>Calibri</vt:lpstr>
      <vt:lpstr>Cambria Math</vt:lpstr>
      <vt:lpstr>Comic Sans MS</vt:lpstr>
      <vt:lpstr>Courier New</vt:lpstr>
      <vt:lpstr>Helvetica</vt:lpstr>
      <vt:lpstr>Lucida Grande</vt:lpstr>
      <vt:lpstr>Symbol</vt:lpstr>
      <vt:lpstr>Times</vt:lpstr>
      <vt:lpstr>Times New Roman</vt:lpstr>
      <vt:lpstr>Wingdings</vt:lpstr>
      <vt:lpstr>Zapf Dingbats</vt:lpstr>
      <vt:lpstr>White</vt:lpstr>
      <vt:lpstr>KIT-PPT_Master_en_2016</vt:lpstr>
      <vt:lpstr>2_Office Theme</vt:lpstr>
      <vt:lpstr>5_VO-Detektoren_Design_1a</vt:lpstr>
      <vt:lpstr>Equation</vt:lpstr>
      <vt:lpstr>Videoclip</vt:lpstr>
      <vt:lpstr>Graph</vt:lpstr>
      <vt:lpstr>Image</vt:lpstr>
      <vt:lpstr>CorelPhotoPaint.Image.11</vt:lpstr>
      <vt:lpstr>Bitmap</vt:lpstr>
      <vt:lpstr>Silicon Detectors  Frank Hartmann </vt:lpstr>
      <vt:lpstr>Historical aspects – Why use silicon?</vt:lpstr>
      <vt:lpstr>Historical aspects II – Why use silicon?</vt:lpstr>
      <vt:lpstr>Content</vt:lpstr>
      <vt:lpstr>PowerPoint Presentation</vt:lpstr>
      <vt:lpstr>Material Properties Energy bands: isolator–semiconductor–metal</vt:lpstr>
      <vt:lpstr>PowerPoint Presentation</vt:lpstr>
      <vt:lpstr>Material Properties Drift velocity and mobility</vt:lpstr>
      <vt:lpstr>Constructing a Detector Estimate Signal to Noise Ratio SNR in an intrinsic silicon detector</vt:lpstr>
      <vt:lpstr>The p-n Junction Creating a p-n junction</vt:lpstr>
      <vt:lpstr>PowerPoint Presentation</vt:lpstr>
      <vt:lpstr>The p-n Junction Operation with reverse bias</vt:lpstr>
      <vt:lpstr>Detector Characteristics Capacitance  and Depletion Voltage of a detector</vt:lpstr>
      <vt:lpstr>The p-n Junction Width of the depletion zone</vt:lpstr>
      <vt:lpstr>The p-n Junction Current-voltage characteristics</vt:lpstr>
      <vt:lpstr>Detector Characteristics Leakage Current</vt:lpstr>
      <vt:lpstr>PowerPoint Presentation</vt:lpstr>
      <vt:lpstr>Pad Detector </vt:lpstr>
      <vt:lpstr>Microstrip Detector DC coupled strip detector</vt:lpstr>
      <vt:lpstr>Microstrip Detector AC coupled strip detector</vt:lpstr>
      <vt:lpstr>Microstrip Detector a real life case  - p-in-n</vt:lpstr>
      <vt:lpstr>n-in-p sensor  (for Phase 2 aka HL-LHC)</vt:lpstr>
      <vt:lpstr>Electrical Field Configuration of a Strip Sensor p-in-n</vt:lpstr>
      <vt:lpstr>Electrical Field across a Strip</vt:lpstr>
      <vt:lpstr>Simulated Current Density Ionizing particle with 45o angle t=0 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Hole Charge Collection  (strip &amp; time resolved)</vt:lpstr>
      <vt:lpstr>Induced current– Shockley-Ramo</vt:lpstr>
      <vt:lpstr>Signal Formation – weighting field ~ geometry</vt:lpstr>
      <vt:lpstr>Strip Sensor to Module</vt:lpstr>
      <vt:lpstr>Strip vs. Pixel Detectors </vt:lpstr>
      <vt:lpstr>Hybrid Pixel Detectors  Principle</vt:lpstr>
      <vt:lpstr>Hybrid Pixel Detectors  Bump bonding process </vt:lpstr>
      <vt:lpstr>PowerPoint Presentation</vt:lpstr>
      <vt:lpstr>Cautionairy tales of things going wrong - Sensors</vt:lpstr>
      <vt:lpstr>Evil plastic</vt:lpstr>
      <vt:lpstr>Processing</vt:lpstr>
      <vt:lpstr>Faults - Some are visible</vt:lpstr>
      <vt:lpstr> High leakage Current  Guess  where!</vt:lpstr>
      <vt:lpstr>How to break it systematically?</vt:lpstr>
      <vt:lpstr>Corrosion</vt:lpstr>
      <vt:lpstr>PowerPoint Presentation</vt:lpstr>
      <vt:lpstr>PowerPoint Presentation</vt:lpstr>
      <vt:lpstr>PowerPoint Presentation</vt:lpstr>
      <vt:lpstr>PowerPoint Presentation</vt:lpstr>
      <vt:lpstr>PowerPoint Presentation</vt:lpstr>
      <vt:lpstr>PowerPoint Presentation</vt:lpstr>
      <vt:lpstr>Charge up</vt:lpstr>
      <vt:lpstr>Give your sensors a bath!</vt:lpstr>
      <vt:lpstr>Why? - Charge-up!</vt:lpstr>
      <vt:lpstr>PowerPoint Presentation</vt:lpstr>
      <vt:lpstr>Signal to Noise Ratio  </vt:lpstr>
      <vt:lpstr>Signal to Noise Ratio  Noise contributions</vt:lpstr>
      <vt:lpstr>Signal to Noise Ratio Summary</vt:lpstr>
      <vt:lpstr>Position Resolution</vt:lpstr>
      <vt:lpstr>Position Resolution Threshold (binary) readout versus analogue readout</vt:lpstr>
      <vt:lpstr>Silicon properties  – the numbers are simply right</vt:lpstr>
      <vt:lpstr>Radiation damage in silicon sensors</vt:lpstr>
      <vt:lpstr>Examples of crystal defects  a defect = ‘energy level in the gap’ ~ dopant</vt:lpstr>
      <vt:lpstr>Mind ‘the Gap’</vt:lpstr>
      <vt:lpstr>Some Relevant Radiation Induced Defects</vt:lpstr>
      <vt:lpstr>Then there is „diffusion“ (annealing)</vt:lpstr>
      <vt:lpstr>Macroscopic parameters (in n-bulk FZ sensors)</vt:lpstr>
      <vt:lpstr>Defect Engineering – RD50</vt:lpstr>
      <vt:lpstr>Radiation Damage – Trapping</vt:lpstr>
      <vt:lpstr>Is this all on irradiation? Not really.</vt:lpstr>
      <vt:lpstr>Origin of the double junction</vt:lpstr>
      <vt:lpstr>Everybody still alive? Ready for coffee?</vt:lpstr>
      <vt:lpstr>The ART of sensor defects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frank hartmann</cp:lastModifiedBy>
  <cp:revision>1858</cp:revision>
  <cp:lastPrinted>2016-10-26T07:34:22Z</cp:lastPrinted>
  <dcterms:modified xsi:type="dcterms:W3CDTF">2020-08-10T07:57:43Z</dcterms:modified>
</cp:coreProperties>
</file>